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85" r:id="rId3"/>
    <p:sldId id="268" r:id="rId4"/>
    <p:sldId id="257" r:id="rId5"/>
    <p:sldId id="270" r:id="rId6"/>
    <p:sldId id="273" r:id="rId7"/>
    <p:sldId id="278" r:id="rId8"/>
    <p:sldId id="286" r:id="rId9"/>
    <p:sldId id="281" r:id="rId10"/>
    <p:sldId id="277" r:id="rId11"/>
    <p:sldId id="272" r:id="rId12"/>
    <p:sldId id="287" r:id="rId13"/>
    <p:sldId id="288" r:id="rId14"/>
    <p:sldId id="284" r:id="rId15"/>
    <p:sldId id="289" r:id="rId16"/>
    <p:sldId id="279" r:id="rId17"/>
    <p:sldId id="280" r:id="rId18"/>
    <p:sldId id="283"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notesViewPr>
    <p:cSldViewPr snapToGrid="0">
      <p:cViewPr varScale="1">
        <p:scale>
          <a:sx n="89" d="100"/>
          <a:sy n="89" d="100"/>
        </p:scale>
        <p:origin x="303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820A91-B9A9-471D-A6DB-0A8A3EC793DF}" type="datetimeFigureOut">
              <a:rPr lang="fr-FR" smtClean="0"/>
              <a:t>27/07/2021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85983-2FE5-4E95-B8B1-AD21E4509743}" type="slidenum">
              <a:rPr lang="fr-FR" smtClean="0"/>
              <a:t>‹N°›</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834E6-394E-4A29-A065-F0BFB7070DD8}" type="datetimeFigureOut">
              <a:rPr lang="fr-FR" smtClean="0"/>
              <a:t>27/07/2021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EFB6D-367E-4C25-963D-E435716D2D76}"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8DAEC444-603B-4F09-9A06-5917518DD901}" type="slidenum">
              <a:rPr lang="fr-FR" smtClean="0"/>
              <a:t>1</a:t>
            </a:fld>
            <a:endParaRPr lang="fr-FR" dirty="0"/>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4</a:t>
            </a:fld>
            <a:endParaRPr lang="fr-FR" noProof="0" dirty="0"/>
          </a:p>
        </p:txBody>
      </p:sp>
    </p:spTree>
    <p:extLst>
      <p:ext uri="{BB962C8B-B14F-4D97-AF65-F5344CB8AC3E}">
        <p14:creationId xmlns:p14="http://schemas.microsoft.com/office/powerpoint/2010/main" val="232813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DAEC444-603B-4F09-9A06-5917518DD901}" type="slidenum">
              <a:rPr lang="fr-FR" noProof="0" smtClean="0"/>
              <a:t>5</a:t>
            </a:fld>
            <a:endParaRPr lang="fr-FR" noProof="0" dirty="0"/>
          </a:p>
        </p:txBody>
      </p:sp>
    </p:spTree>
    <p:extLst>
      <p:ext uri="{BB962C8B-B14F-4D97-AF65-F5344CB8AC3E}">
        <p14:creationId xmlns:p14="http://schemas.microsoft.com/office/powerpoint/2010/main" val="221795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defRPr>
            </a:lvl1pPr>
          </a:lstStyle>
          <a:p>
            <a:pPr rtl="0"/>
            <a:r>
              <a:rPr lang="fr-FR"/>
              <a:t>Modifiez le style du titre</a:t>
            </a:r>
            <a:endParaRPr lang="fr-FR" dirty="0"/>
          </a:p>
        </p:txBody>
      </p:sp>
      <p:sp>
        <p:nvSpPr>
          <p:cNvPr id="3" name="Sous-titre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3"/>
          <p:cNvSpPr>
            <a:spLocks noGrp="1"/>
          </p:cNvSpPr>
          <p:nvPr>
            <p:ph type="ftr" sz="quarter" idx="11"/>
          </p:nvPr>
        </p:nvSpPr>
        <p:spPr/>
        <p:txBody>
          <a:bodyPr rtlCol="0"/>
          <a:lstStyle/>
          <a:p>
            <a:pPr rtl="0"/>
            <a:endParaRPr lang="fr-FR" dirty="0"/>
          </a:p>
        </p:txBody>
      </p:sp>
      <p:sp>
        <p:nvSpPr>
          <p:cNvPr id="4" name="Espace réservé de la date 4"/>
          <p:cNvSpPr>
            <a:spLocks noGrp="1"/>
          </p:cNvSpPr>
          <p:nvPr>
            <p:ph type="dt" sz="half" idx="10"/>
          </p:nvPr>
        </p:nvSpPr>
        <p:spPr/>
        <p:txBody>
          <a:bodyPr rtlCol="0"/>
          <a:lstStyle/>
          <a:p>
            <a:pPr rtl="0"/>
            <a:fld id="{3FAA793B-D01C-4F5B-B8D8-6B4B22468D24}" type="datetime1">
              <a:rPr lang="fr-FR" smtClean="0"/>
              <a:t>27/07/2021</a:t>
            </a:fld>
            <a:endParaRPr lang="fr-FR" dirty="0"/>
          </a:p>
        </p:txBody>
      </p:sp>
      <p:sp>
        <p:nvSpPr>
          <p:cNvPr id="6" name="Espace réservé du numéro de diapositive 5"/>
          <p:cNvSpPr>
            <a:spLocks noGrp="1"/>
          </p:cNvSpPr>
          <p:nvPr>
            <p:ph type="sldNum" sz="quarter" idx="12"/>
          </p:nvPr>
        </p:nvSpPr>
        <p:spPr/>
        <p:txBody>
          <a:bodyPr rtlCol="0"/>
          <a:lstStyle/>
          <a:p>
            <a:pPr rtl="0"/>
            <a:fld id="{B13333A4-2EF1-4B79-B68C-AB20E66B4822}" type="slidenum">
              <a:rPr lang="fr-FR" smtClean="0"/>
              <a:t>‹N°›</a:t>
            </a:fld>
            <a:endParaRPr lang="fr-FR"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741693" y="365125"/>
            <a:ext cx="1600200" cy="5811838"/>
          </a:xfrm>
        </p:spPr>
        <p:txBody>
          <a:bodyPr vert="eaVert" rtlCol="0"/>
          <a:lstStyle>
            <a:lvl1pPr>
              <a:defRPr/>
            </a:lvl1pPr>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838200" y="365125"/>
            <a:ext cx="8534400" cy="5811838"/>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3"/>
          <p:cNvSpPr>
            <a:spLocks noGrp="1"/>
          </p:cNvSpPr>
          <p:nvPr>
            <p:ph type="ftr" sz="quarter" idx="11"/>
          </p:nvPr>
        </p:nvSpPr>
        <p:spPr/>
        <p:txBody>
          <a:bodyPr rtlCol="0"/>
          <a:lstStyle/>
          <a:p>
            <a:pPr rtl="0"/>
            <a:endParaRPr lang="fr-FR" dirty="0"/>
          </a:p>
        </p:txBody>
      </p:sp>
      <p:sp>
        <p:nvSpPr>
          <p:cNvPr id="4" name="Espace réservé de la date 4"/>
          <p:cNvSpPr>
            <a:spLocks noGrp="1"/>
          </p:cNvSpPr>
          <p:nvPr>
            <p:ph type="dt" sz="half" idx="10"/>
          </p:nvPr>
        </p:nvSpPr>
        <p:spPr/>
        <p:txBody>
          <a:bodyPr rtlCol="0"/>
          <a:lstStyle/>
          <a:p>
            <a:pPr rtl="0"/>
            <a:fld id="{C14C5BE1-4F4C-471B-964C-C4E6004DEADB}" type="datetime1">
              <a:rPr lang="fr-FR" smtClean="0"/>
              <a:t>27/07/2021</a:t>
            </a:fld>
            <a:endParaRPr lang="fr-FR" dirty="0"/>
          </a:p>
        </p:txBody>
      </p:sp>
      <p:sp>
        <p:nvSpPr>
          <p:cNvPr id="6" name="Espace réservé du numéro de diapositive 5"/>
          <p:cNvSpPr>
            <a:spLocks noGrp="1"/>
          </p:cNvSpPr>
          <p:nvPr>
            <p:ph type="sldNum" sz="quarter" idx="12"/>
          </p:nvPr>
        </p:nvSpPr>
        <p:spPr/>
        <p:txBody>
          <a:bodyPr rtlCol="0"/>
          <a:lstStyle/>
          <a:p>
            <a:pPr rtl="0"/>
            <a:fld id="{B13333A4-2EF1-4B79-B68C-AB20E66B4822}" type="slidenum">
              <a:rPr lang="fr-FR" smtClean="0"/>
              <a:t>‹N°›</a:t>
            </a:fld>
            <a:endParaRPr lang="fr-FR"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3"/>
          <p:cNvSpPr>
            <a:spLocks noGrp="1"/>
          </p:cNvSpPr>
          <p:nvPr>
            <p:ph type="ftr" sz="quarter" idx="11"/>
          </p:nvPr>
        </p:nvSpPr>
        <p:spPr/>
        <p:txBody>
          <a:bodyPr rtlCol="0"/>
          <a:lstStyle/>
          <a:p>
            <a:pPr rtl="0"/>
            <a:endParaRPr lang="fr-FR" dirty="0"/>
          </a:p>
        </p:txBody>
      </p:sp>
      <p:sp>
        <p:nvSpPr>
          <p:cNvPr id="4" name="Espace réservé de la date 4"/>
          <p:cNvSpPr>
            <a:spLocks noGrp="1"/>
          </p:cNvSpPr>
          <p:nvPr>
            <p:ph type="dt" sz="half" idx="10"/>
          </p:nvPr>
        </p:nvSpPr>
        <p:spPr/>
        <p:txBody>
          <a:bodyPr rtlCol="0"/>
          <a:lstStyle>
            <a:lvl1pPr>
              <a:defRPr/>
            </a:lvl1pPr>
          </a:lstStyle>
          <a:p>
            <a:fld id="{FD2174C0-AAFC-40FA-A210-5BC0E70F2E35}" type="datetime1">
              <a:rPr lang="fr-FR" smtClean="0"/>
              <a:pPr/>
              <a:t>27/07/2021</a:t>
            </a:fld>
            <a:endParaRPr lang="fr-FR" dirty="0"/>
          </a:p>
        </p:txBody>
      </p:sp>
      <p:sp>
        <p:nvSpPr>
          <p:cNvPr id="6" name="Espace réservé du numéro de diapositive 5"/>
          <p:cNvSpPr>
            <a:spLocks noGrp="1"/>
          </p:cNvSpPr>
          <p:nvPr>
            <p:ph type="sldNum" sz="quarter" idx="12"/>
          </p:nvPr>
        </p:nvSpPr>
        <p:spPr/>
        <p:txBody>
          <a:bodyPr rtlCol="0"/>
          <a:lstStyle/>
          <a:p>
            <a:pPr rtl="0"/>
            <a:fld id="{B13333A4-2EF1-4B79-B68C-AB20E66B4822}" type="slidenum">
              <a:rPr lang="fr-FR" smtClean="0"/>
              <a:t>‹N°›</a:t>
            </a:fld>
            <a:endParaRPr lang="fr-FR"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n-têt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p:cNvSpPr>
            <a:spLocks noGrp="1"/>
          </p:cNvSpPr>
          <p:nvPr>
            <p:ph type="title"/>
          </p:nvPr>
        </p:nvSpPr>
        <p:spPr>
          <a:xfrm>
            <a:off x="841247" y="3429000"/>
            <a:ext cx="10374313" cy="1838519"/>
          </a:xfrm>
        </p:spPr>
        <p:txBody>
          <a:bodyPr rtlCol="0" anchor="b">
            <a:normAutofit/>
          </a:bodyPr>
          <a:lstStyle>
            <a:lvl1pPr>
              <a:defRPr sz="5200">
                <a:solidFill>
                  <a:schemeClr val="bg1"/>
                </a:solidFill>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841248" y="5340096"/>
            <a:ext cx="10374312" cy="475488"/>
          </a:xfrm>
        </p:spPr>
        <p:txBody>
          <a:bodyPr rtlCol="0"/>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fr-FR"/>
              <a:t>Cliquez pour modifier les styles du texte du masque</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145224"/>
          </a:xfrm>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6" name="Espace réservé du pied de page 4"/>
          <p:cNvSpPr>
            <a:spLocks noGrp="1"/>
          </p:cNvSpPr>
          <p:nvPr>
            <p:ph type="ftr" sz="quarter" idx="11"/>
          </p:nvPr>
        </p:nvSpPr>
        <p:spPr/>
        <p:txBody>
          <a:bodyPr rtlCol="0"/>
          <a:lstStyle/>
          <a:p>
            <a:pPr rtl="0"/>
            <a:endParaRPr lang="fr-FR" dirty="0"/>
          </a:p>
        </p:txBody>
      </p:sp>
      <p:sp>
        <p:nvSpPr>
          <p:cNvPr id="5" name="Espace réservé de la date 5"/>
          <p:cNvSpPr>
            <a:spLocks noGrp="1"/>
          </p:cNvSpPr>
          <p:nvPr>
            <p:ph type="dt" sz="half" idx="10"/>
          </p:nvPr>
        </p:nvSpPr>
        <p:spPr/>
        <p:txBody>
          <a:bodyPr rtlCol="0"/>
          <a:lstStyle>
            <a:lvl1pPr>
              <a:defRPr/>
            </a:lvl1pPr>
          </a:lstStyle>
          <a:p>
            <a:fld id="{1BCE1244-2061-4A1B-BE44-C57F1176482C}" type="datetime1">
              <a:rPr lang="fr-FR" smtClean="0"/>
              <a:pPr/>
              <a:t>27/07/2021</a:t>
            </a:fld>
            <a:endParaRPr lang="fr-FR" dirty="0"/>
          </a:p>
        </p:txBody>
      </p:sp>
      <p:sp>
        <p:nvSpPr>
          <p:cNvPr id="7" name="Espace réservé du numéro de diapositive 6"/>
          <p:cNvSpPr>
            <a:spLocks noGrp="1"/>
          </p:cNvSpPr>
          <p:nvPr>
            <p:ph type="sldNum" sz="quarter" idx="12"/>
          </p:nvPr>
        </p:nvSpPr>
        <p:spPr/>
        <p:txBody>
          <a:bodyPr rtlCol="0"/>
          <a:lstStyle/>
          <a:p>
            <a:pPr rtl="0"/>
            <a:fld id="{B13333A4-2EF1-4B79-B68C-AB20E66B4822}" type="slidenum">
              <a:rPr lang="fr-FR" smtClean="0"/>
              <a:t>‹N°›</a:t>
            </a:fld>
            <a:endParaRPr lang="fr-FR"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8" name="Espace réservé du pied de page 6"/>
          <p:cNvSpPr>
            <a:spLocks noGrp="1"/>
          </p:cNvSpPr>
          <p:nvPr>
            <p:ph type="ftr" sz="quarter" idx="11"/>
          </p:nvPr>
        </p:nvSpPr>
        <p:spPr/>
        <p:txBody>
          <a:bodyPr rtlCol="0"/>
          <a:lstStyle/>
          <a:p>
            <a:pPr rtl="0"/>
            <a:endParaRPr lang="fr-FR" dirty="0"/>
          </a:p>
        </p:txBody>
      </p:sp>
      <p:sp>
        <p:nvSpPr>
          <p:cNvPr id="7" name="Espace réservé de la date 7"/>
          <p:cNvSpPr>
            <a:spLocks noGrp="1"/>
          </p:cNvSpPr>
          <p:nvPr>
            <p:ph type="dt" sz="half" idx="10"/>
          </p:nvPr>
        </p:nvSpPr>
        <p:spPr/>
        <p:txBody>
          <a:bodyPr rtlCol="0"/>
          <a:lstStyle/>
          <a:p>
            <a:pPr rtl="0"/>
            <a:fld id="{AE177936-4305-420E-ADB5-331C437845B8}" type="datetime1">
              <a:rPr lang="fr-FR" smtClean="0"/>
              <a:t>27/07/2021</a:t>
            </a:fld>
            <a:endParaRPr lang="fr-FR" dirty="0"/>
          </a:p>
        </p:txBody>
      </p:sp>
      <p:sp>
        <p:nvSpPr>
          <p:cNvPr id="9" name="Espace réservé du numéro de diapositive 8"/>
          <p:cNvSpPr>
            <a:spLocks noGrp="1"/>
          </p:cNvSpPr>
          <p:nvPr>
            <p:ph type="sldNum" sz="quarter" idx="12"/>
          </p:nvPr>
        </p:nvSpPr>
        <p:spPr/>
        <p:txBody>
          <a:bodyPr rtlCol="0"/>
          <a:lstStyle/>
          <a:p>
            <a:pPr rtl="0"/>
            <a:fld id="{B13333A4-2EF1-4B79-B68C-AB20E66B4822}" type="slidenum">
              <a:rPr lang="fr-FR" smtClean="0"/>
              <a:t>‹N°›</a:t>
            </a:fld>
            <a:endParaRPr lang="fr-FR"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4" name="Espace réservé du pied de page 2"/>
          <p:cNvSpPr>
            <a:spLocks noGrp="1"/>
          </p:cNvSpPr>
          <p:nvPr>
            <p:ph type="ftr" sz="quarter" idx="11"/>
          </p:nvPr>
        </p:nvSpPr>
        <p:spPr/>
        <p:txBody>
          <a:bodyPr rtlCol="0"/>
          <a:lstStyle/>
          <a:p>
            <a:pPr rtl="0"/>
            <a:endParaRPr lang="fr-FR" dirty="0"/>
          </a:p>
        </p:txBody>
      </p:sp>
      <p:sp>
        <p:nvSpPr>
          <p:cNvPr id="3" name="Espace réservé de la date 3"/>
          <p:cNvSpPr>
            <a:spLocks noGrp="1"/>
          </p:cNvSpPr>
          <p:nvPr>
            <p:ph type="dt" sz="half" idx="10"/>
          </p:nvPr>
        </p:nvSpPr>
        <p:spPr/>
        <p:txBody>
          <a:bodyPr rtlCol="0"/>
          <a:lstStyle/>
          <a:p>
            <a:pPr rtl="0"/>
            <a:fld id="{E8BBE45D-5312-4E6F-B811-C47C3A30D5AB}" type="datetime1">
              <a:rPr lang="fr-FR" smtClean="0"/>
              <a:t>27/07/2021</a:t>
            </a:fld>
            <a:endParaRPr lang="fr-FR" dirty="0"/>
          </a:p>
        </p:txBody>
      </p:sp>
      <p:sp>
        <p:nvSpPr>
          <p:cNvPr id="5" name="Espace réservé du numéro de diapositive 4"/>
          <p:cNvSpPr>
            <a:spLocks noGrp="1"/>
          </p:cNvSpPr>
          <p:nvPr>
            <p:ph type="sldNum" sz="quarter" idx="12"/>
          </p:nvPr>
        </p:nvSpPr>
        <p:spPr/>
        <p:txBody>
          <a:bodyPr rtlCol="0"/>
          <a:lstStyle/>
          <a:p>
            <a:pPr rtl="0"/>
            <a:fld id="{B13333A4-2EF1-4B79-B68C-AB20E66B4822}" type="slidenum">
              <a:rPr lang="fr-FR" smtClean="0"/>
              <a:t>‹N°›</a:t>
            </a:fld>
            <a:endParaRPr lang="fr-FR"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1"/>
          <p:cNvSpPr>
            <a:spLocks noGrp="1"/>
          </p:cNvSpPr>
          <p:nvPr>
            <p:ph type="ftr" sz="quarter" idx="11"/>
          </p:nvPr>
        </p:nvSpPr>
        <p:spPr/>
        <p:txBody>
          <a:bodyPr rtlCol="0"/>
          <a:lstStyle/>
          <a:p>
            <a:pPr rtl="0"/>
            <a:endParaRPr lang="fr-FR" dirty="0"/>
          </a:p>
        </p:txBody>
      </p:sp>
      <p:sp>
        <p:nvSpPr>
          <p:cNvPr id="2" name="Espace réservé de la date 2"/>
          <p:cNvSpPr>
            <a:spLocks noGrp="1"/>
          </p:cNvSpPr>
          <p:nvPr>
            <p:ph type="dt" sz="half" idx="10"/>
          </p:nvPr>
        </p:nvSpPr>
        <p:spPr/>
        <p:txBody>
          <a:bodyPr rtlCol="0"/>
          <a:lstStyle/>
          <a:p>
            <a:pPr rtl="0"/>
            <a:fld id="{C39832E5-C38C-4E13-866E-BFFBFCD4F635}" type="datetime1">
              <a:rPr lang="fr-FR" smtClean="0"/>
              <a:t>27/07/2021</a:t>
            </a:fld>
            <a:endParaRPr lang="fr-FR" dirty="0"/>
          </a:p>
        </p:txBody>
      </p:sp>
      <p:sp>
        <p:nvSpPr>
          <p:cNvPr id="4" name="Espace réservé du numéro de diapositive 3"/>
          <p:cNvSpPr>
            <a:spLocks noGrp="1"/>
          </p:cNvSpPr>
          <p:nvPr>
            <p:ph type="sldNum" sz="quarter" idx="12"/>
          </p:nvPr>
        </p:nvSpPr>
        <p:spPr/>
        <p:txBody>
          <a:bodyPr rtlCol="0"/>
          <a:lstStyle/>
          <a:p>
            <a:pPr rtl="0"/>
            <a:fld id="{B13333A4-2EF1-4B79-B68C-AB20E66B4822}" type="slidenum">
              <a:rPr lang="fr-FR" smtClean="0"/>
              <a:t>‹N°›</a:t>
            </a:fld>
            <a:endParaRPr lang="fr-FR"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924799" y="1524000"/>
            <a:ext cx="3662995" cy="1905000"/>
          </a:xfrm>
        </p:spPr>
        <p:txBody>
          <a:bodyPr rtlCol="0" anchor="b">
            <a:normAutofit/>
          </a:bodyPr>
          <a:lstStyle>
            <a:lvl1pPr>
              <a:defRPr sz="3400"/>
            </a:lvl1pPr>
          </a:lstStyle>
          <a:p>
            <a:pPr rtl="0"/>
            <a:r>
              <a:rPr lang="fr-FR"/>
              <a:t>Modifiez le style du titre</a:t>
            </a:r>
            <a:endParaRPr lang="fr-FR" dirty="0"/>
          </a:p>
        </p:txBody>
      </p:sp>
      <p:sp>
        <p:nvSpPr>
          <p:cNvPr id="3" name="Espace réservé du contenu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p:cNvSpPr>
            <a:spLocks noGrp="1"/>
          </p:cNvSpPr>
          <p:nvPr>
            <p:ph type="body" sz="half" idx="2"/>
          </p:nvPr>
        </p:nvSpPr>
        <p:spPr>
          <a:xfrm>
            <a:off x="7924800" y="3581400"/>
            <a:ext cx="3662994"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6" name="Espace réservé du pied de page 4"/>
          <p:cNvSpPr>
            <a:spLocks noGrp="1"/>
          </p:cNvSpPr>
          <p:nvPr>
            <p:ph type="ftr" sz="quarter" idx="11"/>
          </p:nvPr>
        </p:nvSpPr>
        <p:spPr/>
        <p:txBody>
          <a:bodyPr rtlCol="0"/>
          <a:lstStyle/>
          <a:p>
            <a:pPr rtl="0"/>
            <a:endParaRPr lang="fr-FR" dirty="0"/>
          </a:p>
        </p:txBody>
      </p:sp>
      <p:sp>
        <p:nvSpPr>
          <p:cNvPr id="5" name="Espace réservé de la date 5"/>
          <p:cNvSpPr>
            <a:spLocks noGrp="1"/>
          </p:cNvSpPr>
          <p:nvPr>
            <p:ph type="dt" sz="half" idx="10"/>
          </p:nvPr>
        </p:nvSpPr>
        <p:spPr/>
        <p:txBody>
          <a:bodyPr rtlCol="0"/>
          <a:lstStyle/>
          <a:p>
            <a:pPr rtl="0"/>
            <a:fld id="{94FE6DAB-83B7-4A08-8CB8-D73B0434511A}" type="datetime1">
              <a:rPr lang="fr-FR" smtClean="0"/>
              <a:t>27/07/2021</a:t>
            </a:fld>
            <a:endParaRPr lang="fr-FR" dirty="0"/>
          </a:p>
        </p:txBody>
      </p:sp>
      <p:sp>
        <p:nvSpPr>
          <p:cNvPr id="7" name="Espace réservé du numéro de diapositive 6"/>
          <p:cNvSpPr>
            <a:spLocks noGrp="1"/>
          </p:cNvSpPr>
          <p:nvPr>
            <p:ph type="sldNum" sz="quarter" idx="12"/>
          </p:nvPr>
        </p:nvSpPr>
        <p:spPr/>
        <p:txBody>
          <a:bodyPr rtlCol="0"/>
          <a:lstStyle/>
          <a:p>
            <a:pPr rtl="0"/>
            <a:fld id="{B13333A4-2EF1-4B79-B68C-AB20E66B4822}" type="slidenum">
              <a:rPr lang="fr-FR" smtClean="0"/>
              <a:t>‹N°›</a:t>
            </a:fld>
            <a:endParaRPr lang="fr-FR"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924799" y="1527048"/>
            <a:ext cx="3679179" cy="1901952"/>
          </a:xfrm>
        </p:spPr>
        <p:txBody>
          <a:bodyPr rtlCol="0" anchor="b">
            <a:normAutofit/>
          </a:bodyPr>
          <a:lstStyle>
            <a:lvl1pPr>
              <a:defRPr sz="3400"/>
            </a:lvl1pPr>
          </a:lstStyle>
          <a:p>
            <a:pPr rtl="0"/>
            <a:r>
              <a:rPr lang="fr-FR"/>
              <a:t>Modifiez le style du titre</a:t>
            </a:r>
            <a:endParaRPr lang="fr-FR"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fr-FR" dirty="0"/>
          </a:p>
        </p:txBody>
      </p:sp>
      <p:sp>
        <p:nvSpPr>
          <p:cNvPr id="4" name="Espace réservé du texte 3"/>
          <p:cNvSpPr>
            <a:spLocks noGrp="1"/>
          </p:cNvSpPr>
          <p:nvPr>
            <p:ph type="body" sz="half" idx="2"/>
          </p:nvPr>
        </p:nvSpPr>
        <p:spPr>
          <a:xfrm>
            <a:off x="7924800" y="3581400"/>
            <a:ext cx="3679178"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6" name="Espace réservé du pied de page 4"/>
          <p:cNvSpPr>
            <a:spLocks noGrp="1"/>
          </p:cNvSpPr>
          <p:nvPr>
            <p:ph type="ftr" sz="quarter" idx="11"/>
          </p:nvPr>
        </p:nvSpPr>
        <p:spPr/>
        <p:txBody>
          <a:bodyPr rtlCol="0"/>
          <a:lstStyle/>
          <a:p>
            <a:pPr rtl="0"/>
            <a:endParaRPr lang="fr-FR" dirty="0"/>
          </a:p>
        </p:txBody>
      </p:sp>
      <p:sp>
        <p:nvSpPr>
          <p:cNvPr id="5" name="Espace réservé de la date 5"/>
          <p:cNvSpPr>
            <a:spLocks noGrp="1"/>
          </p:cNvSpPr>
          <p:nvPr>
            <p:ph type="dt" sz="half" idx="10"/>
          </p:nvPr>
        </p:nvSpPr>
        <p:spPr/>
        <p:txBody>
          <a:bodyPr rtlCol="0"/>
          <a:lstStyle>
            <a:lvl1pPr>
              <a:defRPr/>
            </a:lvl1pPr>
          </a:lstStyle>
          <a:p>
            <a:fld id="{4437EAC7-A828-4647-8196-D8948109078E}" type="datetime1">
              <a:rPr lang="fr-FR" smtClean="0"/>
              <a:pPr/>
              <a:t>27/07/2021</a:t>
            </a:fld>
            <a:endParaRPr lang="fr-FR" dirty="0"/>
          </a:p>
        </p:txBody>
      </p:sp>
      <p:sp>
        <p:nvSpPr>
          <p:cNvPr id="7" name="Espace réservé du numéro de diapositive 6"/>
          <p:cNvSpPr>
            <a:spLocks noGrp="1"/>
          </p:cNvSpPr>
          <p:nvPr>
            <p:ph type="sldNum" sz="quarter" idx="12"/>
          </p:nvPr>
        </p:nvSpPr>
        <p:spPr/>
        <p:txBody>
          <a:bodyPr rtlCol="0"/>
          <a:lstStyle/>
          <a:p>
            <a:pPr rtl="0"/>
            <a:fld id="{B13333A4-2EF1-4B79-B68C-AB20E66B4822}" type="slidenum">
              <a:rPr lang="fr-FR" smtClean="0"/>
              <a:t>‹N°›</a:t>
            </a:fld>
            <a:endParaRPr lang="fr-FR"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Espace réservé du titre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fr-FR" dirty="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5" name="Espace réservé du pied de page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pPr rtl="0"/>
            <a:endParaRPr lang="fr-FR" dirty="0"/>
          </a:p>
        </p:txBody>
      </p:sp>
      <p:sp>
        <p:nvSpPr>
          <p:cNvPr id="4" name="Espace réservé de la date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E24C68AF-FB3F-48C7-BE77-CA17C03A5DA9}" type="datetime1">
              <a:rPr lang="fr-FR" smtClean="0"/>
              <a:pPr/>
              <a:t>27/07/2021</a:t>
            </a:fld>
            <a:endParaRPr lang="fr-FR" dirty="0"/>
          </a:p>
        </p:txBody>
      </p:sp>
      <p:sp>
        <p:nvSpPr>
          <p:cNvPr id="6" name="Espace réservé du numéro de diapositive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pPr rtl="0"/>
            <a:fld id="{B13333A4-2EF1-4B79-B68C-AB20E66B4822}" type="slidenum">
              <a:rPr lang="fr-FR" smtClean="0"/>
              <a:pPr rtl="0"/>
              <a:t>‹N°›</a:t>
            </a:fld>
            <a:endParaRPr lang="fr-FR"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rello.com/b/H73SowmM/scrumb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hyperlink" Target="https://www.data.gouv.fr/fr/datasets/demandes-de-valeurs-foncieres-geolocalise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8201" y="3927220"/>
            <a:ext cx="10515598" cy="1423141"/>
          </a:xfrm>
        </p:spPr>
        <p:txBody>
          <a:bodyPr rtlCol="0">
            <a:normAutofit fontScale="90000"/>
          </a:bodyPr>
          <a:lstStyle/>
          <a:p>
            <a:pPr algn="ctr" rtl="0"/>
            <a:r>
              <a:rPr lang="fr-FR" b="1" dirty="0" err="1"/>
              <a:t>MyImmo</a:t>
            </a:r>
            <a:br>
              <a:rPr lang="fr-FR" b="1" dirty="0"/>
            </a:br>
            <a:r>
              <a:rPr lang="fr-FR" b="1" dirty="0"/>
              <a:t>Estimation de biens immobiliers</a:t>
            </a:r>
          </a:p>
        </p:txBody>
      </p:sp>
      <p:sp>
        <p:nvSpPr>
          <p:cNvPr id="3" name="Sous-titre 2"/>
          <p:cNvSpPr>
            <a:spLocks noGrp="1"/>
          </p:cNvSpPr>
          <p:nvPr>
            <p:ph type="subTitle" idx="1"/>
          </p:nvPr>
        </p:nvSpPr>
        <p:spPr>
          <a:xfrm>
            <a:off x="838201" y="5338170"/>
            <a:ext cx="10515598" cy="676736"/>
          </a:xfrm>
        </p:spPr>
        <p:txBody>
          <a:bodyPr rtlCol="0">
            <a:normAutofit/>
          </a:bodyPr>
          <a:lstStyle/>
          <a:p>
            <a:pPr algn="ctr" rtl="0"/>
            <a:r>
              <a:rPr lang="fr-FR" dirty="0"/>
              <a:t>BENDAVID Natane – WADE Cheikh Abdourahmane</a:t>
            </a:r>
          </a:p>
          <a:p>
            <a:pPr rtl="0"/>
            <a:endParaRPr lang="fr-FR"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2B4B6-50AF-4916-8C9D-A9CAC429D5C0}"/>
              </a:ext>
            </a:extLst>
          </p:cNvPr>
          <p:cNvSpPr>
            <a:spLocks noGrp="1"/>
          </p:cNvSpPr>
          <p:nvPr>
            <p:ph type="title"/>
          </p:nvPr>
        </p:nvSpPr>
        <p:spPr>
          <a:xfrm>
            <a:off x="838200" y="3080691"/>
            <a:ext cx="10515600" cy="696618"/>
          </a:xfrm>
        </p:spPr>
        <p:txBody>
          <a:bodyPr>
            <a:normAutofit/>
          </a:bodyPr>
          <a:lstStyle/>
          <a:p>
            <a:pPr algn="ctr"/>
            <a:r>
              <a:rPr lang="fr-FR" sz="4400" dirty="0"/>
              <a:t>L’architecture cloud du projet</a:t>
            </a:r>
          </a:p>
        </p:txBody>
      </p:sp>
    </p:spTree>
    <p:extLst>
      <p:ext uri="{BB962C8B-B14F-4D97-AF65-F5344CB8AC3E}">
        <p14:creationId xmlns:p14="http://schemas.microsoft.com/office/powerpoint/2010/main" val="315473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B07ED9-53E0-4B99-A127-7563D2E6D6AC}"/>
              </a:ext>
            </a:extLst>
          </p:cNvPr>
          <p:cNvSpPr/>
          <p:nvPr/>
        </p:nvSpPr>
        <p:spPr>
          <a:xfrm>
            <a:off x="2819893" y="4488237"/>
            <a:ext cx="5033395" cy="1904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CA13705-A2E8-4EA1-8AEC-1DCD42C3DB5B}"/>
              </a:ext>
            </a:extLst>
          </p:cNvPr>
          <p:cNvSpPr>
            <a:spLocks noGrp="1"/>
          </p:cNvSpPr>
          <p:nvPr>
            <p:ph type="title"/>
          </p:nvPr>
        </p:nvSpPr>
        <p:spPr>
          <a:xfrm>
            <a:off x="514987" y="-26377"/>
            <a:ext cx="10515600" cy="776054"/>
          </a:xfrm>
        </p:spPr>
        <p:txBody>
          <a:bodyPr/>
          <a:lstStyle/>
          <a:p>
            <a:pPr algn="ctr"/>
            <a:r>
              <a:rPr lang="fr-FR" dirty="0"/>
              <a:t>Architecture cloud du projet</a:t>
            </a:r>
          </a:p>
        </p:txBody>
      </p:sp>
      <p:pic>
        <p:nvPicPr>
          <p:cNvPr id="1042" name="Picture 18" descr="Vue.js Enterprise Partners - Modus Create">
            <a:extLst>
              <a:ext uri="{FF2B5EF4-FFF2-40B4-BE49-F238E27FC236}">
                <a16:creationId xmlns:a16="http://schemas.microsoft.com/office/drawing/2014/main" id="{7CFB44DE-A0EB-435C-8F1D-4BA044F7BA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2769" y="4947348"/>
            <a:ext cx="1731237" cy="10387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C Icon - Free Icons">
            <a:extLst>
              <a:ext uri="{FF2B5EF4-FFF2-40B4-BE49-F238E27FC236}">
                <a16:creationId xmlns:a16="http://schemas.microsoft.com/office/drawing/2014/main" id="{A83DD667-F56C-4540-B4F0-ED46E71932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529" y="3743445"/>
            <a:ext cx="1149098" cy="1149098"/>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BC7FF3BA-9095-4B4A-A047-64CF29EBE3C7}"/>
              </a:ext>
            </a:extLst>
          </p:cNvPr>
          <p:cNvSpPr txBox="1"/>
          <p:nvPr/>
        </p:nvSpPr>
        <p:spPr>
          <a:xfrm>
            <a:off x="-83100" y="4929206"/>
            <a:ext cx="2132356" cy="369332"/>
          </a:xfrm>
          <a:prstGeom prst="rect">
            <a:avLst/>
          </a:prstGeom>
          <a:noFill/>
        </p:spPr>
        <p:txBody>
          <a:bodyPr wrap="square" rtlCol="0">
            <a:spAutoFit/>
          </a:bodyPr>
          <a:lstStyle/>
          <a:p>
            <a:pPr algn="ctr"/>
            <a:r>
              <a:rPr lang="fr-FR" b="1" dirty="0"/>
              <a:t>Web Browser</a:t>
            </a:r>
          </a:p>
        </p:txBody>
      </p:sp>
      <p:pic>
        <p:nvPicPr>
          <p:cNvPr id="13" name="Picture 10" descr="Démarrer avec Amazon API Gateway | Gestion d'API | Amazon Web Services">
            <a:extLst>
              <a:ext uri="{FF2B5EF4-FFF2-40B4-BE49-F238E27FC236}">
                <a16:creationId xmlns:a16="http://schemas.microsoft.com/office/drawing/2014/main" id="{AA3BF0EC-1B21-442E-89E1-1B9A51A2BE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484" y="2332740"/>
            <a:ext cx="957137" cy="69357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4854CB3-5765-4291-9DAE-0D581C6C6366}"/>
              </a:ext>
            </a:extLst>
          </p:cNvPr>
          <p:cNvSpPr txBox="1"/>
          <p:nvPr/>
        </p:nvSpPr>
        <p:spPr>
          <a:xfrm>
            <a:off x="2159440" y="3043767"/>
            <a:ext cx="1001226" cy="369332"/>
          </a:xfrm>
          <a:prstGeom prst="rect">
            <a:avLst/>
          </a:prstGeom>
          <a:noFill/>
        </p:spPr>
        <p:txBody>
          <a:bodyPr wrap="square" rtlCol="0">
            <a:spAutoFit/>
          </a:bodyPr>
          <a:lstStyle/>
          <a:p>
            <a:pPr algn="ctr"/>
            <a:r>
              <a:rPr lang="fr-FR" b="1" dirty="0"/>
              <a:t>Api</a:t>
            </a:r>
          </a:p>
        </p:txBody>
      </p:sp>
      <p:sp>
        <p:nvSpPr>
          <p:cNvPr id="16" name="ZoneTexte 15">
            <a:extLst>
              <a:ext uri="{FF2B5EF4-FFF2-40B4-BE49-F238E27FC236}">
                <a16:creationId xmlns:a16="http://schemas.microsoft.com/office/drawing/2014/main" id="{2244D8EB-55F0-4204-B1D4-D778E1C2EF59}"/>
              </a:ext>
            </a:extLst>
          </p:cNvPr>
          <p:cNvSpPr txBox="1"/>
          <p:nvPr/>
        </p:nvSpPr>
        <p:spPr>
          <a:xfrm>
            <a:off x="3828609" y="4523211"/>
            <a:ext cx="3137908" cy="369332"/>
          </a:xfrm>
          <a:prstGeom prst="rect">
            <a:avLst/>
          </a:prstGeom>
          <a:noFill/>
        </p:spPr>
        <p:txBody>
          <a:bodyPr wrap="square" rtlCol="0">
            <a:spAutoFit/>
          </a:bodyPr>
          <a:lstStyle/>
          <a:p>
            <a:pPr algn="ctr"/>
            <a:r>
              <a:rPr lang="fr-FR" b="1" dirty="0"/>
              <a:t>Interface Web - </a:t>
            </a:r>
            <a:r>
              <a:rPr lang="fr-FR" b="1" dirty="0" err="1"/>
              <a:t>MyImmo</a:t>
            </a:r>
            <a:endParaRPr lang="fr-FR" b="1" dirty="0"/>
          </a:p>
        </p:txBody>
      </p:sp>
      <p:cxnSp>
        <p:nvCxnSpPr>
          <p:cNvPr id="17" name="Connecteur droit avec flèche 16">
            <a:extLst>
              <a:ext uri="{FF2B5EF4-FFF2-40B4-BE49-F238E27FC236}">
                <a16:creationId xmlns:a16="http://schemas.microsoft.com/office/drawing/2014/main" id="{A868EE8A-F22F-428F-903C-F0D4266C279C}"/>
              </a:ext>
            </a:extLst>
          </p:cNvPr>
          <p:cNvCxnSpPr>
            <a:cxnSpLocks/>
            <a:stCxn id="18" idx="3"/>
          </p:cNvCxnSpPr>
          <p:nvPr/>
        </p:nvCxnSpPr>
        <p:spPr>
          <a:xfrm>
            <a:off x="7727734" y="2506939"/>
            <a:ext cx="1256875" cy="68926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96F310B1-0343-4FEA-86D7-5EDE7D13CD0E}"/>
              </a:ext>
            </a:extLst>
          </p:cNvPr>
          <p:cNvCxnSpPr>
            <a:cxnSpLocks/>
            <a:stCxn id="3" idx="3"/>
          </p:cNvCxnSpPr>
          <p:nvPr/>
        </p:nvCxnSpPr>
        <p:spPr>
          <a:xfrm flipV="1">
            <a:off x="7853288" y="3983705"/>
            <a:ext cx="1256875" cy="145668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C9599786-2C04-47E7-B7DA-57BDF1695052}"/>
              </a:ext>
            </a:extLst>
          </p:cNvPr>
          <p:cNvCxnSpPr>
            <a:cxnSpLocks/>
            <a:endCxn id="3" idx="1"/>
          </p:cNvCxnSpPr>
          <p:nvPr/>
        </p:nvCxnSpPr>
        <p:spPr>
          <a:xfrm>
            <a:off x="1758610" y="4706224"/>
            <a:ext cx="1061283" cy="73416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Picture 26" descr="AWS S3 with Nodejs practice. AWS SA Fundamentals | by Nhan Cao | Medium">
            <a:extLst>
              <a:ext uri="{FF2B5EF4-FFF2-40B4-BE49-F238E27FC236}">
                <a16:creationId xmlns:a16="http://schemas.microsoft.com/office/drawing/2014/main" id="{F74C8A5C-AF1A-4594-9D45-9E5A477215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6277" y="2602347"/>
            <a:ext cx="3267156" cy="138135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Logo Heroku PNG transparents - StickPNG">
            <a:extLst>
              <a:ext uri="{FF2B5EF4-FFF2-40B4-BE49-F238E27FC236}">
                <a16:creationId xmlns:a16="http://schemas.microsoft.com/office/drawing/2014/main" id="{DB3D646B-CA9F-47BE-99E2-C29EA71195A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28609" y="4947348"/>
            <a:ext cx="665444" cy="103874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05F04DD5-3555-404C-AA9A-CE1B44BD25F8}"/>
              </a:ext>
            </a:extLst>
          </p:cNvPr>
          <p:cNvSpPr/>
          <p:nvPr/>
        </p:nvSpPr>
        <p:spPr>
          <a:xfrm>
            <a:off x="2176909" y="1018680"/>
            <a:ext cx="5550825" cy="2976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descr="AWS Freelancer - I bring your business to enterprise level">
            <a:extLst>
              <a:ext uri="{FF2B5EF4-FFF2-40B4-BE49-F238E27FC236}">
                <a16:creationId xmlns:a16="http://schemas.microsoft.com/office/drawing/2014/main" id="{48A35E9B-BA84-42EA-855A-21D63E502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2155" y="1061299"/>
            <a:ext cx="2057762" cy="5716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coo, flask, logo Free Icon of Vector Logo">
            <a:extLst>
              <a:ext uri="{FF2B5EF4-FFF2-40B4-BE49-F238E27FC236}">
                <a16:creationId xmlns:a16="http://schemas.microsoft.com/office/drawing/2014/main" id="{29007AA9-93D5-44EB-8CAE-2D9F6910FDE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23301" y="1745187"/>
            <a:ext cx="1449486" cy="72474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ED15F410-181D-4F48-A6A1-50A0B5B9C255}"/>
              </a:ext>
            </a:extLst>
          </p:cNvPr>
          <p:cNvSpPr/>
          <p:nvPr/>
        </p:nvSpPr>
        <p:spPr>
          <a:xfrm>
            <a:off x="3154324" y="1667874"/>
            <a:ext cx="4104887" cy="2162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A25466BC-3BFF-4FFB-A575-376034B54B6F}"/>
              </a:ext>
            </a:extLst>
          </p:cNvPr>
          <p:cNvSpPr txBox="1"/>
          <p:nvPr/>
        </p:nvSpPr>
        <p:spPr>
          <a:xfrm>
            <a:off x="3322074" y="2519699"/>
            <a:ext cx="3565287" cy="369332"/>
          </a:xfrm>
          <a:prstGeom prst="rect">
            <a:avLst/>
          </a:prstGeom>
          <a:noFill/>
        </p:spPr>
        <p:txBody>
          <a:bodyPr wrap="square" rtlCol="0">
            <a:spAutoFit/>
          </a:bodyPr>
          <a:lstStyle/>
          <a:p>
            <a:pPr algn="ctr"/>
            <a:r>
              <a:rPr lang="fr-FR" b="1" dirty="0"/>
              <a:t>API </a:t>
            </a:r>
            <a:r>
              <a:rPr lang="fr-FR" b="1" dirty="0">
                <a:solidFill>
                  <a:schemeClr val="tx2">
                    <a:lumMod val="50000"/>
                  </a:schemeClr>
                </a:solidFill>
              </a:rPr>
              <a:t>GET</a:t>
            </a:r>
            <a:r>
              <a:rPr lang="fr-FR" b="1" dirty="0"/>
              <a:t> « </a:t>
            </a:r>
            <a:r>
              <a:rPr lang="fr-FR" b="0" i="0" dirty="0" err="1">
                <a:solidFill>
                  <a:srgbClr val="FFFFFF"/>
                </a:solidFill>
                <a:effectLst/>
                <a:latin typeface="Inter"/>
              </a:rPr>
              <a:t>execute_script</a:t>
            </a:r>
            <a:r>
              <a:rPr lang="fr-FR" b="0" i="0" dirty="0">
                <a:solidFill>
                  <a:srgbClr val="FFFFFF"/>
                </a:solidFill>
                <a:effectLst/>
                <a:latin typeface="Inter"/>
              </a:rPr>
              <a:t> »</a:t>
            </a:r>
            <a:endParaRPr lang="fr-FR" b="1" dirty="0"/>
          </a:p>
        </p:txBody>
      </p:sp>
      <p:sp>
        <p:nvSpPr>
          <p:cNvPr id="28" name="ZoneTexte 27">
            <a:extLst>
              <a:ext uri="{FF2B5EF4-FFF2-40B4-BE49-F238E27FC236}">
                <a16:creationId xmlns:a16="http://schemas.microsoft.com/office/drawing/2014/main" id="{7F2CEDEE-D47C-4373-8478-B25430DEA60F}"/>
              </a:ext>
            </a:extLst>
          </p:cNvPr>
          <p:cNvSpPr txBox="1"/>
          <p:nvPr/>
        </p:nvSpPr>
        <p:spPr>
          <a:xfrm>
            <a:off x="3309411" y="2923694"/>
            <a:ext cx="3565287" cy="369332"/>
          </a:xfrm>
          <a:prstGeom prst="rect">
            <a:avLst/>
          </a:prstGeom>
          <a:noFill/>
        </p:spPr>
        <p:txBody>
          <a:bodyPr wrap="square" rtlCol="0">
            <a:spAutoFit/>
          </a:bodyPr>
          <a:lstStyle/>
          <a:p>
            <a:pPr algn="ctr"/>
            <a:r>
              <a:rPr lang="fr-FR" b="1" dirty="0"/>
              <a:t>API </a:t>
            </a:r>
            <a:r>
              <a:rPr lang="fr-FR" b="1" dirty="0">
                <a:solidFill>
                  <a:schemeClr val="tx2">
                    <a:lumMod val="50000"/>
                  </a:schemeClr>
                </a:solidFill>
              </a:rPr>
              <a:t>GET</a:t>
            </a:r>
            <a:r>
              <a:rPr lang="fr-FR" b="1" dirty="0"/>
              <a:t> « </a:t>
            </a:r>
            <a:r>
              <a:rPr lang="fr-FR" b="0" i="0" dirty="0" err="1">
                <a:solidFill>
                  <a:srgbClr val="FFFFFF"/>
                </a:solidFill>
                <a:effectLst/>
                <a:latin typeface="Inter"/>
              </a:rPr>
              <a:t>data_visualition</a:t>
            </a:r>
            <a:r>
              <a:rPr lang="fr-FR" b="0" i="0" dirty="0">
                <a:solidFill>
                  <a:srgbClr val="FFFFFF"/>
                </a:solidFill>
                <a:effectLst/>
                <a:latin typeface="Inter"/>
              </a:rPr>
              <a:t>»</a:t>
            </a:r>
            <a:endParaRPr lang="fr-FR" b="1" dirty="0"/>
          </a:p>
        </p:txBody>
      </p:sp>
      <p:sp>
        <p:nvSpPr>
          <p:cNvPr id="29" name="ZoneTexte 28">
            <a:extLst>
              <a:ext uri="{FF2B5EF4-FFF2-40B4-BE49-F238E27FC236}">
                <a16:creationId xmlns:a16="http://schemas.microsoft.com/office/drawing/2014/main" id="{8425338E-F242-41E9-A04D-516E1AC99C62}"/>
              </a:ext>
            </a:extLst>
          </p:cNvPr>
          <p:cNvSpPr txBox="1"/>
          <p:nvPr/>
        </p:nvSpPr>
        <p:spPr>
          <a:xfrm>
            <a:off x="3274711" y="3364307"/>
            <a:ext cx="3565287" cy="369332"/>
          </a:xfrm>
          <a:prstGeom prst="rect">
            <a:avLst/>
          </a:prstGeom>
          <a:noFill/>
        </p:spPr>
        <p:txBody>
          <a:bodyPr wrap="square" rtlCol="0">
            <a:spAutoFit/>
          </a:bodyPr>
          <a:lstStyle/>
          <a:p>
            <a:pPr algn="ctr"/>
            <a:r>
              <a:rPr lang="fr-FR" b="1" dirty="0"/>
              <a:t>API </a:t>
            </a:r>
            <a:r>
              <a:rPr lang="fr-FR" b="1" dirty="0">
                <a:solidFill>
                  <a:srgbClr val="FF0000"/>
                </a:solidFill>
              </a:rPr>
              <a:t>POST</a:t>
            </a:r>
            <a:r>
              <a:rPr lang="fr-FR" b="1" dirty="0"/>
              <a:t> « </a:t>
            </a:r>
            <a:r>
              <a:rPr lang="fr-FR" b="0" i="0" dirty="0" err="1">
                <a:solidFill>
                  <a:srgbClr val="FFFFFF"/>
                </a:solidFill>
                <a:effectLst/>
                <a:latin typeface="Inter"/>
              </a:rPr>
              <a:t>predict</a:t>
            </a:r>
            <a:r>
              <a:rPr lang="fr-FR" b="0" i="0" dirty="0">
                <a:solidFill>
                  <a:srgbClr val="FFFFFF"/>
                </a:solidFill>
                <a:effectLst/>
                <a:latin typeface="Inter"/>
              </a:rPr>
              <a:t>»</a:t>
            </a:r>
            <a:endParaRPr lang="fr-FR" b="1" dirty="0"/>
          </a:p>
        </p:txBody>
      </p:sp>
      <p:cxnSp>
        <p:nvCxnSpPr>
          <p:cNvPr id="24" name="Connecteur droit avec flèche 23">
            <a:extLst>
              <a:ext uri="{FF2B5EF4-FFF2-40B4-BE49-F238E27FC236}">
                <a16:creationId xmlns:a16="http://schemas.microsoft.com/office/drawing/2014/main" id="{6A3022DA-625C-469C-9D17-3110E3FE24BE}"/>
              </a:ext>
            </a:extLst>
          </p:cNvPr>
          <p:cNvCxnSpPr>
            <a:cxnSpLocks/>
          </p:cNvCxnSpPr>
          <p:nvPr/>
        </p:nvCxnSpPr>
        <p:spPr>
          <a:xfrm flipV="1">
            <a:off x="5206767" y="3995197"/>
            <a:ext cx="0" cy="4930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FB33D759-AC91-4FBA-B38E-71D68F74F9DF}"/>
              </a:ext>
            </a:extLst>
          </p:cNvPr>
          <p:cNvCxnSpPr>
            <a:cxnSpLocks/>
          </p:cNvCxnSpPr>
          <p:nvPr/>
        </p:nvCxnSpPr>
        <p:spPr>
          <a:xfrm flipV="1">
            <a:off x="1626051" y="2901918"/>
            <a:ext cx="654466" cy="107513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48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2B4B6-50AF-4916-8C9D-A9CAC429D5C0}"/>
              </a:ext>
            </a:extLst>
          </p:cNvPr>
          <p:cNvSpPr>
            <a:spLocks noGrp="1"/>
          </p:cNvSpPr>
          <p:nvPr>
            <p:ph type="title"/>
          </p:nvPr>
        </p:nvSpPr>
        <p:spPr>
          <a:xfrm>
            <a:off x="838200" y="203267"/>
            <a:ext cx="10515600" cy="696618"/>
          </a:xfrm>
        </p:spPr>
        <p:txBody>
          <a:bodyPr>
            <a:normAutofit/>
          </a:bodyPr>
          <a:lstStyle/>
          <a:p>
            <a:pPr algn="ctr"/>
            <a:r>
              <a:rPr lang="fr-FR" sz="4400" dirty="0"/>
              <a:t>Outils utilisés pour ce projet</a:t>
            </a:r>
          </a:p>
        </p:txBody>
      </p:sp>
      <p:sp>
        <p:nvSpPr>
          <p:cNvPr id="3" name="ZoneTexte 2">
            <a:extLst>
              <a:ext uri="{FF2B5EF4-FFF2-40B4-BE49-F238E27FC236}">
                <a16:creationId xmlns:a16="http://schemas.microsoft.com/office/drawing/2014/main" id="{6E92A921-3207-4CA0-B571-C7C159E223C0}"/>
              </a:ext>
            </a:extLst>
          </p:cNvPr>
          <p:cNvSpPr txBox="1"/>
          <p:nvPr/>
        </p:nvSpPr>
        <p:spPr>
          <a:xfrm>
            <a:off x="729842" y="970294"/>
            <a:ext cx="5396013" cy="5078313"/>
          </a:xfrm>
          <a:prstGeom prst="rect">
            <a:avLst/>
          </a:prstGeom>
          <a:noFill/>
        </p:spPr>
        <p:txBody>
          <a:bodyPr wrap="square" rtlCol="0">
            <a:spAutoFit/>
          </a:bodyPr>
          <a:lstStyle/>
          <a:p>
            <a:r>
              <a:rPr lang="fr-FR" dirty="0"/>
              <a:t>Pour la partie traitement de données nous avons utilisé :</a:t>
            </a:r>
          </a:p>
          <a:p>
            <a:pPr marL="285750" indent="-285750">
              <a:buFont typeface="Arial" panose="020B0604020202020204" pitchFamily="34" charset="0"/>
              <a:buChar char="•"/>
            </a:pPr>
            <a:r>
              <a:rPr lang="fr-FR" dirty="0"/>
              <a:t>Python</a:t>
            </a:r>
          </a:p>
          <a:p>
            <a:pPr marL="285750" indent="-285750">
              <a:buFont typeface="Arial" panose="020B0604020202020204" pitchFamily="34" charset="0"/>
              <a:buChar char="•"/>
            </a:pPr>
            <a:r>
              <a:rPr lang="fr-FR" dirty="0"/>
              <a:t>Pandas</a:t>
            </a:r>
          </a:p>
          <a:p>
            <a:pPr marL="285750" indent="-285750">
              <a:buFont typeface="Arial" panose="020B0604020202020204" pitchFamily="34" charset="0"/>
              <a:buChar char="•"/>
            </a:pPr>
            <a:r>
              <a:rPr lang="fr-FR" dirty="0" err="1"/>
              <a:t>Matplotlib</a:t>
            </a:r>
            <a:endParaRPr lang="fr-FR" dirty="0"/>
          </a:p>
          <a:p>
            <a:pPr marL="285750" indent="-285750">
              <a:buFont typeface="Arial" panose="020B0604020202020204" pitchFamily="34" charset="0"/>
              <a:buChar char="•"/>
            </a:pPr>
            <a:endParaRPr lang="fr-FR" dirty="0"/>
          </a:p>
          <a:p>
            <a:r>
              <a:rPr lang="fr-FR" dirty="0"/>
              <a:t>Pour la partie Machine Learning et clustering :</a:t>
            </a:r>
          </a:p>
          <a:p>
            <a:pPr marL="285750" indent="-285750">
              <a:buFont typeface="Arial" panose="020B0604020202020204" pitchFamily="34" charset="0"/>
              <a:buChar char="•"/>
            </a:pPr>
            <a:r>
              <a:rPr lang="fr-FR" dirty="0" err="1"/>
              <a:t>Tenserflow</a:t>
            </a:r>
            <a:r>
              <a:rPr lang="fr-FR" dirty="0"/>
              <a:t> (testé mais non utilisé)</a:t>
            </a:r>
          </a:p>
          <a:p>
            <a:pPr marL="285750" indent="-285750">
              <a:buFont typeface="Arial" panose="020B0604020202020204" pitchFamily="34" charset="0"/>
              <a:buChar char="•"/>
            </a:pPr>
            <a:r>
              <a:rPr lang="fr-FR" dirty="0" err="1"/>
              <a:t>XGboost</a:t>
            </a:r>
            <a:r>
              <a:rPr lang="fr-FR" dirty="0"/>
              <a:t> (testé mais non utilisé)</a:t>
            </a:r>
          </a:p>
          <a:p>
            <a:pPr marL="285750" indent="-285750">
              <a:buFont typeface="Arial" panose="020B0604020202020204" pitchFamily="34" charset="0"/>
              <a:buChar char="•"/>
            </a:pPr>
            <a:r>
              <a:rPr lang="fr-FR" dirty="0" err="1"/>
              <a:t>Scikit</a:t>
            </a:r>
            <a:r>
              <a:rPr lang="fr-FR" dirty="0"/>
              <a:t> </a:t>
            </a:r>
            <a:r>
              <a:rPr lang="fr-FR" dirty="0" err="1"/>
              <a:t>learn</a:t>
            </a:r>
            <a:r>
              <a:rPr lang="fr-FR" dirty="0"/>
              <a:t> pour utiliser :</a:t>
            </a:r>
          </a:p>
          <a:p>
            <a:pPr marL="742950" lvl="1" indent="-285750">
              <a:buFont typeface="Wingdings" panose="05000000000000000000" pitchFamily="2" charset="2"/>
              <a:buChar char="Ø"/>
            </a:pPr>
            <a:r>
              <a:rPr lang="fr-FR" dirty="0"/>
              <a:t>Le modèle </a:t>
            </a:r>
            <a:r>
              <a:rPr lang="fr-FR" dirty="0" err="1"/>
              <a:t>Random</a:t>
            </a:r>
            <a:r>
              <a:rPr lang="fr-FR" dirty="0"/>
              <a:t> </a:t>
            </a:r>
            <a:r>
              <a:rPr lang="fr-FR" dirty="0" err="1"/>
              <a:t>foreste</a:t>
            </a:r>
            <a:r>
              <a:rPr lang="fr-FR" dirty="0"/>
              <a:t> </a:t>
            </a:r>
            <a:r>
              <a:rPr lang="fr-FR" dirty="0" err="1"/>
              <a:t>Regressor</a:t>
            </a:r>
            <a:r>
              <a:rPr lang="fr-FR" dirty="0"/>
              <a:t> pour entrainer nos modèles à prédire le prix d’un bien au mètre carré</a:t>
            </a:r>
          </a:p>
          <a:p>
            <a:pPr marL="742950" lvl="1" indent="-285750">
              <a:buFont typeface="Wingdings" panose="05000000000000000000" pitchFamily="2" charset="2"/>
              <a:buChar char="Ø"/>
            </a:pPr>
            <a:r>
              <a:rPr lang="fr-FR" dirty="0"/>
              <a:t>7% d’erreur sur notre modèle entrainé</a:t>
            </a:r>
          </a:p>
          <a:p>
            <a:pPr marL="742950" lvl="1" indent="-285750">
              <a:buFont typeface="Wingdings" panose="05000000000000000000" pitchFamily="2" charset="2"/>
              <a:buChar char="Ø"/>
            </a:pPr>
            <a:r>
              <a:rPr lang="fr-FR" dirty="0"/>
              <a:t>Le modèle </a:t>
            </a:r>
            <a:r>
              <a:rPr lang="fr-FR" dirty="0" err="1"/>
              <a:t>neighbors.BallTree</a:t>
            </a:r>
            <a:r>
              <a:rPr lang="fr-FR" dirty="0"/>
              <a:t> pour trouver les 10 biens les plus proches d’un bien donné</a:t>
            </a:r>
          </a:p>
          <a:p>
            <a:endParaRPr lang="fr-FR" dirty="0"/>
          </a:p>
        </p:txBody>
      </p:sp>
      <p:pic>
        <p:nvPicPr>
          <p:cNvPr id="4" name="Picture 4" descr="Logo Python PNG transparents - StickPNG">
            <a:extLst>
              <a:ext uri="{FF2B5EF4-FFF2-40B4-BE49-F238E27FC236}">
                <a16:creationId xmlns:a16="http://schemas.microsoft.com/office/drawing/2014/main" id="{A815EA88-3527-45C9-91AB-BE005546B5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1939" y="1492650"/>
            <a:ext cx="836797" cy="8335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2">
            <a:extLst>
              <a:ext uri="{FF2B5EF4-FFF2-40B4-BE49-F238E27FC236}">
                <a16:creationId xmlns:a16="http://schemas.microsoft.com/office/drawing/2014/main" id="{695E78EC-F4FC-485E-9C34-4ECEDA8FB6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0444" y="1512214"/>
            <a:ext cx="2029436" cy="8202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Scikit-learn — Wikipédia">
            <a:extLst>
              <a:ext uri="{FF2B5EF4-FFF2-40B4-BE49-F238E27FC236}">
                <a16:creationId xmlns:a16="http://schemas.microsoft.com/office/drawing/2014/main" id="{C52043BD-B6C5-44DA-AA97-89D2D726E3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4820" y="4037848"/>
            <a:ext cx="2184285" cy="11758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0">
            <a:extLst>
              <a:ext uri="{FF2B5EF4-FFF2-40B4-BE49-F238E27FC236}">
                <a16:creationId xmlns:a16="http://schemas.microsoft.com/office/drawing/2014/main" id="{C109B0C7-8CCC-4DBA-BDBB-8362AB2B65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5214" y="2778167"/>
            <a:ext cx="521281" cy="5572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a star des algorithmes de ML : XGBoost - datacorner par Benoit Cayla">
            <a:extLst>
              <a:ext uri="{FF2B5EF4-FFF2-40B4-BE49-F238E27FC236}">
                <a16:creationId xmlns:a16="http://schemas.microsoft.com/office/drawing/2014/main" id="{2ACB927E-1F88-43FF-B1AE-7494DF5145B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8080" t="28752" r="26090" b="28380"/>
          <a:stretch/>
        </p:blipFill>
        <p:spPr bwMode="auto">
          <a:xfrm>
            <a:off x="4564748" y="3044804"/>
            <a:ext cx="1242876" cy="5812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Keras: the Python deep learning API">
            <a:extLst>
              <a:ext uri="{FF2B5EF4-FFF2-40B4-BE49-F238E27FC236}">
                <a16:creationId xmlns:a16="http://schemas.microsoft.com/office/drawing/2014/main" id="{92545161-AA49-4652-94FD-5753A9B5ABF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1676" y="2868312"/>
            <a:ext cx="1299938" cy="37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82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2B4B6-50AF-4916-8C9D-A9CAC429D5C0}"/>
              </a:ext>
            </a:extLst>
          </p:cNvPr>
          <p:cNvSpPr>
            <a:spLocks noGrp="1"/>
          </p:cNvSpPr>
          <p:nvPr>
            <p:ph type="title"/>
          </p:nvPr>
        </p:nvSpPr>
        <p:spPr>
          <a:xfrm>
            <a:off x="838200" y="203267"/>
            <a:ext cx="10515600" cy="696618"/>
          </a:xfrm>
        </p:spPr>
        <p:txBody>
          <a:bodyPr>
            <a:normAutofit/>
          </a:bodyPr>
          <a:lstStyle/>
          <a:p>
            <a:pPr algn="ctr"/>
            <a:r>
              <a:rPr lang="fr-FR" sz="4400" dirty="0"/>
              <a:t>Outils utilisés pour ce projet</a:t>
            </a:r>
          </a:p>
        </p:txBody>
      </p:sp>
      <p:pic>
        <p:nvPicPr>
          <p:cNvPr id="6" name="Picture 40" descr="What is Google Colab?">
            <a:extLst>
              <a:ext uri="{FF2B5EF4-FFF2-40B4-BE49-F238E27FC236}">
                <a16:creationId xmlns:a16="http://schemas.microsoft.com/office/drawing/2014/main" id="{1DC37FEE-B51E-4FB4-9D0F-E7FD75F8E4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1075" y="1770250"/>
            <a:ext cx="2121061" cy="9375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AWS S3 with Nodejs practice. AWS SA Fundamentals | by Nhan Cao | Medium">
            <a:extLst>
              <a:ext uri="{FF2B5EF4-FFF2-40B4-BE49-F238E27FC236}">
                <a16:creationId xmlns:a16="http://schemas.microsoft.com/office/drawing/2014/main" id="{D55880F3-92E0-4253-B3D0-71E936F47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267" y="3762196"/>
            <a:ext cx="4224891" cy="14568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Démarrer avec Amazon API Gateway | Gestion d'API | Amazon Web Services">
            <a:extLst>
              <a:ext uri="{FF2B5EF4-FFF2-40B4-BE49-F238E27FC236}">
                <a16:creationId xmlns:a16="http://schemas.microsoft.com/office/drawing/2014/main" id="{324B22AA-AB35-4679-A447-691186DD74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6425" y="3969814"/>
            <a:ext cx="1388798" cy="1006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Vue.js Enterprise Partners - Modus Create">
            <a:extLst>
              <a:ext uri="{FF2B5EF4-FFF2-40B4-BE49-F238E27FC236}">
                <a16:creationId xmlns:a16="http://schemas.microsoft.com/office/drawing/2014/main" id="{2C5D6CFE-3927-4140-9B25-01C39FFB4D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2051" y="1343689"/>
            <a:ext cx="2639424" cy="15836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amazon-ec2-utilities · GitHub Topics · GitHub">
            <a:extLst>
              <a:ext uri="{FF2B5EF4-FFF2-40B4-BE49-F238E27FC236}">
                <a16:creationId xmlns:a16="http://schemas.microsoft.com/office/drawing/2014/main" id="{594675B7-1366-45EA-B58A-380C5C2633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6234" y="3578146"/>
            <a:ext cx="3429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D62C2E5F-5603-4A84-A06F-15AC8347859A}"/>
              </a:ext>
            </a:extLst>
          </p:cNvPr>
          <p:cNvSpPr txBox="1"/>
          <p:nvPr/>
        </p:nvSpPr>
        <p:spPr>
          <a:xfrm>
            <a:off x="664636" y="1438203"/>
            <a:ext cx="5016099" cy="5078313"/>
          </a:xfrm>
          <a:prstGeom prst="rect">
            <a:avLst/>
          </a:prstGeom>
          <a:noFill/>
        </p:spPr>
        <p:txBody>
          <a:bodyPr wrap="square" rtlCol="0">
            <a:spAutoFit/>
          </a:bodyPr>
          <a:lstStyle/>
          <a:p>
            <a:r>
              <a:rPr lang="fr-FR" dirty="0"/>
              <a:t>Pour la partie Web :</a:t>
            </a:r>
          </a:p>
          <a:p>
            <a:endParaRPr lang="fr-FR" dirty="0"/>
          </a:p>
          <a:p>
            <a:pPr marL="285750" indent="-285750">
              <a:buFont typeface="Arial" panose="020B0604020202020204" pitchFamily="34" charset="0"/>
              <a:buChar char="•"/>
            </a:pPr>
            <a:r>
              <a:rPr lang="fr-FR" dirty="0"/>
              <a:t>Javascript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Lib </a:t>
            </a:r>
            <a:r>
              <a:rPr lang="fr-FR" dirty="0" err="1"/>
              <a:t>Vuejs</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Pour la partie Cloud :</a:t>
            </a:r>
          </a:p>
          <a:p>
            <a:pPr marL="285750" indent="-285750">
              <a:buFont typeface="Arial" panose="020B0604020202020204" pitchFamily="34" charset="0"/>
              <a:buChar char="•"/>
            </a:pPr>
            <a:r>
              <a:rPr lang="fr-FR" dirty="0" err="1"/>
              <a:t>Heroku</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EC2, S3</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err="1"/>
              <a:t>Colab</a:t>
            </a:r>
            <a:endParaRPr lang="fr-FR" dirty="0"/>
          </a:p>
          <a:p>
            <a:endParaRPr lang="fr-FR" dirty="0"/>
          </a:p>
          <a:p>
            <a:pPr marL="742950" lvl="1" indent="-285750">
              <a:buFont typeface="Arial" panose="020B0604020202020204" pitchFamily="34" charset="0"/>
              <a:buChar char="•"/>
            </a:pPr>
            <a:endParaRPr lang="fr-FR" dirty="0"/>
          </a:p>
        </p:txBody>
      </p:sp>
      <p:pic>
        <p:nvPicPr>
          <p:cNvPr id="13" name="Picture 2" descr="Logo Heroku PNG transparents - StickPNG">
            <a:extLst>
              <a:ext uri="{FF2B5EF4-FFF2-40B4-BE49-F238E27FC236}">
                <a16:creationId xmlns:a16="http://schemas.microsoft.com/office/drawing/2014/main" id="{41CF6160-E492-4CFA-BF20-CC49587A9CA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48046" y="1236241"/>
            <a:ext cx="1079318" cy="1684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1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2B4B6-50AF-4916-8C9D-A9CAC429D5C0}"/>
              </a:ext>
            </a:extLst>
          </p:cNvPr>
          <p:cNvSpPr>
            <a:spLocks noGrp="1"/>
          </p:cNvSpPr>
          <p:nvPr>
            <p:ph type="title"/>
          </p:nvPr>
        </p:nvSpPr>
        <p:spPr>
          <a:xfrm>
            <a:off x="527807" y="2819667"/>
            <a:ext cx="10515600" cy="861003"/>
          </a:xfrm>
        </p:spPr>
        <p:txBody>
          <a:bodyPr>
            <a:normAutofit/>
          </a:bodyPr>
          <a:lstStyle/>
          <a:p>
            <a:pPr algn="ctr"/>
            <a:r>
              <a:rPr lang="fr-FR" sz="3600" dirty="0"/>
              <a:t>Limites et Améliorations</a:t>
            </a:r>
            <a:endParaRPr lang="fr-FR" sz="4400" dirty="0"/>
          </a:p>
        </p:txBody>
      </p:sp>
      <p:sp>
        <p:nvSpPr>
          <p:cNvPr id="5" name="Titre 1">
            <a:extLst>
              <a:ext uri="{FF2B5EF4-FFF2-40B4-BE49-F238E27FC236}">
                <a16:creationId xmlns:a16="http://schemas.microsoft.com/office/drawing/2014/main" id="{286818A5-1F89-4B02-96FC-D20D67E90F86}"/>
              </a:ext>
            </a:extLst>
          </p:cNvPr>
          <p:cNvSpPr txBox="1">
            <a:spLocks/>
          </p:cNvSpPr>
          <p:nvPr/>
        </p:nvSpPr>
        <p:spPr>
          <a:xfrm>
            <a:off x="418750" y="0"/>
            <a:ext cx="10515600" cy="7442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fr-FR" sz="4400" dirty="0"/>
              <a:t>Bilan de réalisation</a:t>
            </a:r>
          </a:p>
        </p:txBody>
      </p:sp>
    </p:spTree>
    <p:extLst>
      <p:ext uri="{BB962C8B-B14F-4D97-AF65-F5344CB8AC3E}">
        <p14:creationId xmlns:p14="http://schemas.microsoft.com/office/powerpoint/2010/main" val="99586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286818A5-1F89-4B02-96FC-D20D67E90F86}"/>
              </a:ext>
            </a:extLst>
          </p:cNvPr>
          <p:cNvSpPr txBox="1">
            <a:spLocks/>
          </p:cNvSpPr>
          <p:nvPr/>
        </p:nvSpPr>
        <p:spPr>
          <a:xfrm>
            <a:off x="838200" y="2801923"/>
            <a:ext cx="10515600" cy="7442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fr-FR" sz="4400" dirty="0"/>
              <a:t>Annexe</a:t>
            </a:r>
          </a:p>
        </p:txBody>
      </p:sp>
    </p:spTree>
    <p:extLst>
      <p:ext uri="{BB962C8B-B14F-4D97-AF65-F5344CB8AC3E}">
        <p14:creationId xmlns:p14="http://schemas.microsoft.com/office/powerpoint/2010/main" val="19412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2B4B6-50AF-4916-8C9D-A9CAC429D5C0}"/>
              </a:ext>
            </a:extLst>
          </p:cNvPr>
          <p:cNvSpPr>
            <a:spLocks noGrp="1"/>
          </p:cNvSpPr>
          <p:nvPr>
            <p:ph type="title"/>
          </p:nvPr>
        </p:nvSpPr>
        <p:spPr>
          <a:xfrm>
            <a:off x="838200" y="-192854"/>
            <a:ext cx="10515600" cy="696618"/>
          </a:xfrm>
        </p:spPr>
        <p:txBody>
          <a:bodyPr>
            <a:normAutofit/>
          </a:bodyPr>
          <a:lstStyle/>
          <a:p>
            <a:pPr algn="ctr"/>
            <a:r>
              <a:rPr lang="fr-FR" sz="2800" dirty="0"/>
              <a:t>Pipeline de déploiement – Les données</a:t>
            </a:r>
          </a:p>
        </p:txBody>
      </p:sp>
      <p:sp>
        <p:nvSpPr>
          <p:cNvPr id="3" name="Rectangle 2">
            <a:extLst>
              <a:ext uri="{FF2B5EF4-FFF2-40B4-BE49-F238E27FC236}">
                <a16:creationId xmlns:a16="http://schemas.microsoft.com/office/drawing/2014/main" id="{B624F59F-BFC7-4B5C-A13C-36FF5EA656E3}"/>
              </a:ext>
            </a:extLst>
          </p:cNvPr>
          <p:cNvSpPr/>
          <p:nvPr/>
        </p:nvSpPr>
        <p:spPr>
          <a:xfrm>
            <a:off x="711998" y="999001"/>
            <a:ext cx="2424664" cy="696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TACHE CRON</a:t>
            </a:r>
          </a:p>
        </p:txBody>
      </p:sp>
      <p:sp>
        <p:nvSpPr>
          <p:cNvPr id="9" name="Rectangle 8">
            <a:extLst>
              <a:ext uri="{FF2B5EF4-FFF2-40B4-BE49-F238E27FC236}">
                <a16:creationId xmlns:a16="http://schemas.microsoft.com/office/drawing/2014/main" id="{CBE7F096-2BB6-44CE-81D5-F2DEAA7F306B}"/>
              </a:ext>
            </a:extLst>
          </p:cNvPr>
          <p:cNvSpPr/>
          <p:nvPr/>
        </p:nvSpPr>
        <p:spPr>
          <a:xfrm>
            <a:off x="838200" y="2224543"/>
            <a:ext cx="10066420" cy="457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p>
          <a:p>
            <a:pPr algn="ctr"/>
            <a:endParaRPr lang="fr-FR" b="1" dirty="0"/>
          </a:p>
          <a:p>
            <a:pPr algn="ctr"/>
            <a:endParaRPr lang="fr-FR" b="1" dirty="0"/>
          </a:p>
          <a:p>
            <a:pPr algn="ctr"/>
            <a:endParaRPr lang="fr-FR" sz="1600" b="1" dirty="0"/>
          </a:p>
          <a:p>
            <a:pPr algn="ctr"/>
            <a:r>
              <a:rPr lang="fr-FR" b="1" dirty="0"/>
              <a:t>Exécution du script</a:t>
            </a:r>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p:txBody>
      </p:sp>
      <p:sp>
        <p:nvSpPr>
          <p:cNvPr id="10" name="Rectangle 9">
            <a:extLst>
              <a:ext uri="{FF2B5EF4-FFF2-40B4-BE49-F238E27FC236}">
                <a16:creationId xmlns:a16="http://schemas.microsoft.com/office/drawing/2014/main" id="{952C0265-2CA9-4CEA-9BF0-347F1513ED2A}"/>
              </a:ext>
            </a:extLst>
          </p:cNvPr>
          <p:cNvSpPr/>
          <p:nvPr/>
        </p:nvSpPr>
        <p:spPr>
          <a:xfrm>
            <a:off x="938464" y="2572853"/>
            <a:ext cx="3861530"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Téléchargement des données depuis Etalab des 5 dernière années </a:t>
            </a:r>
          </a:p>
        </p:txBody>
      </p:sp>
      <p:sp>
        <p:nvSpPr>
          <p:cNvPr id="11" name="Rectangle 10">
            <a:extLst>
              <a:ext uri="{FF2B5EF4-FFF2-40B4-BE49-F238E27FC236}">
                <a16:creationId xmlns:a16="http://schemas.microsoft.com/office/drawing/2014/main" id="{B85605BE-0A57-4330-9E1E-2F70F22D6CF2}"/>
              </a:ext>
            </a:extLst>
          </p:cNvPr>
          <p:cNvSpPr/>
          <p:nvPr/>
        </p:nvSpPr>
        <p:spPr>
          <a:xfrm>
            <a:off x="6172202" y="2604265"/>
            <a:ext cx="3861530"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Téléchargement des données des régions / départements</a:t>
            </a:r>
          </a:p>
        </p:txBody>
      </p:sp>
      <p:sp>
        <p:nvSpPr>
          <p:cNvPr id="12" name="Flèche : droite 11">
            <a:extLst>
              <a:ext uri="{FF2B5EF4-FFF2-40B4-BE49-F238E27FC236}">
                <a16:creationId xmlns:a16="http://schemas.microsoft.com/office/drawing/2014/main" id="{EAB8EDB9-EB9C-4956-86FF-833CE753119D}"/>
              </a:ext>
            </a:extLst>
          </p:cNvPr>
          <p:cNvSpPr/>
          <p:nvPr/>
        </p:nvSpPr>
        <p:spPr>
          <a:xfrm rot="5400000">
            <a:off x="5322271" y="1612598"/>
            <a:ext cx="513348" cy="58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8C2A5069-A2EC-4C55-85F1-86D7131732D0}"/>
              </a:ext>
            </a:extLst>
          </p:cNvPr>
          <p:cNvSpPr/>
          <p:nvPr/>
        </p:nvSpPr>
        <p:spPr>
          <a:xfrm>
            <a:off x="3321315" y="1082686"/>
            <a:ext cx="887264" cy="58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a:extLst>
              <a:ext uri="{FF2B5EF4-FFF2-40B4-BE49-F238E27FC236}">
                <a16:creationId xmlns:a16="http://schemas.microsoft.com/office/drawing/2014/main" id="{FF568544-790F-4A01-9D1F-089B7A6080BD}"/>
              </a:ext>
            </a:extLst>
          </p:cNvPr>
          <p:cNvSpPr/>
          <p:nvPr/>
        </p:nvSpPr>
        <p:spPr>
          <a:xfrm>
            <a:off x="5061285" y="2684541"/>
            <a:ext cx="866274" cy="58493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64599A3-C27B-4BD1-9983-3D30C350C396}"/>
              </a:ext>
            </a:extLst>
          </p:cNvPr>
          <p:cNvSpPr/>
          <p:nvPr/>
        </p:nvSpPr>
        <p:spPr>
          <a:xfrm>
            <a:off x="6172202" y="3726668"/>
            <a:ext cx="3861530"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Nettoyage/filtrage/préparations des données</a:t>
            </a:r>
          </a:p>
        </p:txBody>
      </p:sp>
      <p:sp>
        <p:nvSpPr>
          <p:cNvPr id="18" name="Flèche : droite 17">
            <a:extLst>
              <a:ext uri="{FF2B5EF4-FFF2-40B4-BE49-F238E27FC236}">
                <a16:creationId xmlns:a16="http://schemas.microsoft.com/office/drawing/2014/main" id="{DDE65946-0F0D-4571-BB73-91A09C9DF2A6}"/>
              </a:ext>
            </a:extLst>
          </p:cNvPr>
          <p:cNvSpPr/>
          <p:nvPr/>
        </p:nvSpPr>
        <p:spPr>
          <a:xfrm rot="10800000">
            <a:off x="5005136" y="3761440"/>
            <a:ext cx="866274" cy="58493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402F4B47-5C30-4085-B908-B47760CC5642}"/>
              </a:ext>
            </a:extLst>
          </p:cNvPr>
          <p:cNvSpPr/>
          <p:nvPr/>
        </p:nvSpPr>
        <p:spPr>
          <a:xfrm>
            <a:off x="938464" y="3705595"/>
            <a:ext cx="3861530"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Créations des modèles </a:t>
            </a:r>
            <a:r>
              <a:rPr lang="fr-FR" sz="1400" dirty="0" err="1"/>
              <a:t>Balltree</a:t>
            </a:r>
            <a:r>
              <a:rPr lang="fr-FR" sz="1400" dirty="0"/>
              <a:t> de chaque région de France</a:t>
            </a:r>
          </a:p>
        </p:txBody>
      </p:sp>
      <p:sp>
        <p:nvSpPr>
          <p:cNvPr id="20" name="Flèche : droite 19">
            <a:extLst>
              <a:ext uri="{FF2B5EF4-FFF2-40B4-BE49-F238E27FC236}">
                <a16:creationId xmlns:a16="http://schemas.microsoft.com/office/drawing/2014/main" id="{898EE11C-8FE9-4B70-A8B8-8B57295082A9}"/>
              </a:ext>
            </a:extLst>
          </p:cNvPr>
          <p:cNvSpPr/>
          <p:nvPr/>
        </p:nvSpPr>
        <p:spPr>
          <a:xfrm rot="5400000">
            <a:off x="7901016" y="3225395"/>
            <a:ext cx="403901" cy="58493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314FE624-7A9C-4ABC-82BA-7309CB86D422}"/>
              </a:ext>
            </a:extLst>
          </p:cNvPr>
          <p:cNvSpPr/>
          <p:nvPr/>
        </p:nvSpPr>
        <p:spPr>
          <a:xfrm>
            <a:off x="938464" y="4883559"/>
            <a:ext cx="3861530"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Transfert des données et des modèles de chaque région dans le cloud </a:t>
            </a:r>
            <a:r>
              <a:rPr lang="fr-FR" sz="1400" dirty="0" err="1"/>
              <a:t>Aws</a:t>
            </a:r>
            <a:r>
              <a:rPr lang="fr-FR" sz="1400" dirty="0"/>
              <a:t> S3</a:t>
            </a:r>
          </a:p>
        </p:txBody>
      </p:sp>
      <p:sp>
        <p:nvSpPr>
          <p:cNvPr id="22" name="Rectangle 21">
            <a:extLst>
              <a:ext uri="{FF2B5EF4-FFF2-40B4-BE49-F238E27FC236}">
                <a16:creationId xmlns:a16="http://schemas.microsoft.com/office/drawing/2014/main" id="{A38D3892-3147-4112-9CF6-9BC1FE0824D8}"/>
              </a:ext>
            </a:extLst>
          </p:cNvPr>
          <p:cNvSpPr/>
          <p:nvPr/>
        </p:nvSpPr>
        <p:spPr>
          <a:xfrm>
            <a:off x="6172202" y="4883559"/>
            <a:ext cx="3861530"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Création et enregistrement </a:t>
            </a:r>
            <a:r>
              <a:rPr lang="fr-FR" sz="1400"/>
              <a:t>du modèle </a:t>
            </a:r>
            <a:r>
              <a:rPr lang="fr-FR" sz="1400" dirty="0"/>
              <a:t>ML </a:t>
            </a:r>
            <a:r>
              <a:rPr lang="fr-FR" sz="1400" dirty="0" err="1"/>
              <a:t>RadomForest</a:t>
            </a:r>
            <a:endParaRPr lang="fr-FR" sz="1400" dirty="0"/>
          </a:p>
        </p:txBody>
      </p:sp>
      <p:sp>
        <p:nvSpPr>
          <p:cNvPr id="23" name="Flèche : droite 22">
            <a:extLst>
              <a:ext uri="{FF2B5EF4-FFF2-40B4-BE49-F238E27FC236}">
                <a16:creationId xmlns:a16="http://schemas.microsoft.com/office/drawing/2014/main" id="{7E528B96-865A-417B-9F5C-580FBF886F99}"/>
              </a:ext>
            </a:extLst>
          </p:cNvPr>
          <p:cNvSpPr/>
          <p:nvPr/>
        </p:nvSpPr>
        <p:spPr>
          <a:xfrm rot="5400000">
            <a:off x="2561325" y="4374526"/>
            <a:ext cx="433137" cy="58493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1186215E-C6DB-4DD6-AB21-A402525AFBA1}"/>
              </a:ext>
            </a:extLst>
          </p:cNvPr>
          <p:cNvSpPr/>
          <p:nvPr/>
        </p:nvSpPr>
        <p:spPr>
          <a:xfrm>
            <a:off x="5097986" y="4883559"/>
            <a:ext cx="866274" cy="58493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lèche : droite 27">
            <a:extLst>
              <a:ext uri="{FF2B5EF4-FFF2-40B4-BE49-F238E27FC236}">
                <a16:creationId xmlns:a16="http://schemas.microsoft.com/office/drawing/2014/main" id="{37C4EEAB-46FF-4CC3-9211-F119720879C8}"/>
              </a:ext>
            </a:extLst>
          </p:cNvPr>
          <p:cNvSpPr/>
          <p:nvPr/>
        </p:nvSpPr>
        <p:spPr>
          <a:xfrm rot="5400000">
            <a:off x="7873573" y="5512436"/>
            <a:ext cx="433137" cy="58493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A6547D50-690C-426D-9D0C-35BFECDA3584}"/>
              </a:ext>
            </a:extLst>
          </p:cNvPr>
          <p:cNvSpPr/>
          <p:nvPr/>
        </p:nvSpPr>
        <p:spPr>
          <a:xfrm>
            <a:off x="6172202" y="6013197"/>
            <a:ext cx="3861530"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Transfert du modèle dans le cloud </a:t>
            </a:r>
            <a:r>
              <a:rPr lang="fr-FR" sz="1400" dirty="0" err="1"/>
              <a:t>Aws</a:t>
            </a:r>
            <a:r>
              <a:rPr lang="fr-FR" sz="1400" dirty="0"/>
              <a:t> S3</a:t>
            </a:r>
          </a:p>
        </p:txBody>
      </p:sp>
      <p:sp>
        <p:nvSpPr>
          <p:cNvPr id="31" name="Flèche : droite 30">
            <a:extLst>
              <a:ext uri="{FF2B5EF4-FFF2-40B4-BE49-F238E27FC236}">
                <a16:creationId xmlns:a16="http://schemas.microsoft.com/office/drawing/2014/main" id="{A8AB370C-E00B-45FD-AD91-62FC43A5B7CD}"/>
              </a:ext>
            </a:extLst>
          </p:cNvPr>
          <p:cNvSpPr/>
          <p:nvPr/>
        </p:nvSpPr>
        <p:spPr>
          <a:xfrm rot="10800000">
            <a:off x="5061285" y="6069041"/>
            <a:ext cx="866274" cy="58493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B134DF60-598B-4020-9FDD-CE5FC9082F32}"/>
              </a:ext>
            </a:extLst>
          </p:cNvPr>
          <p:cNvSpPr/>
          <p:nvPr/>
        </p:nvSpPr>
        <p:spPr>
          <a:xfrm>
            <a:off x="955111" y="6013197"/>
            <a:ext cx="3861530"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Api réponse: « </a:t>
            </a:r>
            <a:r>
              <a:rPr lang="fr-FR" sz="1400" dirty="0" err="1"/>
              <a:t>Success</a:t>
            </a:r>
            <a:r>
              <a:rPr lang="fr-FR" sz="1400" dirty="0"/>
              <a:t> script </a:t>
            </a:r>
            <a:r>
              <a:rPr lang="fr-FR" sz="1400" dirty="0" err="1"/>
              <a:t>execute</a:t>
            </a:r>
            <a:r>
              <a:rPr lang="fr-FR" sz="1400" dirty="0"/>
              <a:t> »</a:t>
            </a:r>
          </a:p>
        </p:txBody>
      </p:sp>
      <p:sp>
        <p:nvSpPr>
          <p:cNvPr id="33" name="Rectangle 32">
            <a:extLst>
              <a:ext uri="{FF2B5EF4-FFF2-40B4-BE49-F238E27FC236}">
                <a16:creationId xmlns:a16="http://schemas.microsoft.com/office/drawing/2014/main" id="{D153C313-1E92-4D70-9B60-9AB326CCC635}"/>
              </a:ext>
            </a:extLst>
          </p:cNvPr>
          <p:cNvSpPr/>
          <p:nvPr/>
        </p:nvSpPr>
        <p:spPr>
          <a:xfrm>
            <a:off x="4393232" y="999001"/>
            <a:ext cx="2424664" cy="696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API</a:t>
            </a:r>
          </a:p>
        </p:txBody>
      </p:sp>
    </p:spTree>
    <p:extLst>
      <p:ext uri="{BB962C8B-B14F-4D97-AF65-F5344CB8AC3E}">
        <p14:creationId xmlns:p14="http://schemas.microsoft.com/office/powerpoint/2010/main" val="90081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2B4B6-50AF-4916-8C9D-A9CAC429D5C0}"/>
              </a:ext>
            </a:extLst>
          </p:cNvPr>
          <p:cNvSpPr>
            <a:spLocks noGrp="1"/>
          </p:cNvSpPr>
          <p:nvPr>
            <p:ph type="title"/>
          </p:nvPr>
        </p:nvSpPr>
        <p:spPr>
          <a:xfrm>
            <a:off x="529427" y="92296"/>
            <a:ext cx="10515600" cy="696618"/>
          </a:xfrm>
        </p:spPr>
        <p:txBody>
          <a:bodyPr>
            <a:noAutofit/>
          </a:bodyPr>
          <a:lstStyle/>
          <a:p>
            <a:pPr algn="ctr"/>
            <a:r>
              <a:rPr lang="fr-FR" sz="3200" dirty="0"/>
              <a:t>Pipeline de déploiement – Restitution des données</a:t>
            </a:r>
          </a:p>
        </p:txBody>
      </p:sp>
      <p:sp>
        <p:nvSpPr>
          <p:cNvPr id="3" name="Rectangle 2">
            <a:extLst>
              <a:ext uri="{FF2B5EF4-FFF2-40B4-BE49-F238E27FC236}">
                <a16:creationId xmlns:a16="http://schemas.microsoft.com/office/drawing/2014/main" id="{BA241D8C-A641-4E04-9D1F-397B78D8FDC8}"/>
              </a:ext>
            </a:extLst>
          </p:cNvPr>
          <p:cNvSpPr/>
          <p:nvPr/>
        </p:nvSpPr>
        <p:spPr>
          <a:xfrm>
            <a:off x="711998" y="999001"/>
            <a:ext cx="2424664" cy="696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TACHE CRON</a:t>
            </a:r>
          </a:p>
        </p:txBody>
      </p:sp>
      <p:sp>
        <p:nvSpPr>
          <p:cNvPr id="4" name="Rectangle 3">
            <a:extLst>
              <a:ext uri="{FF2B5EF4-FFF2-40B4-BE49-F238E27FC236}">
                <a16:creationId xmlns:a16="http://schemas.microsoft.com/office/drawing/2014/main" id="{F42BC920-8D10-4417-A9BE-CFCDC0AE1517}"/>
              </a:ext>
            </a:extLst>
          </p:cNvPr>
          <p:cNvSpPr/>
          <p:nvPr/>
        </p:nvSpPr>
        <p:spPr>
          <a:xfrm>
            <a:off x="838200" y="2224543"/>
            <a:ext cx="10066420" cy="457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p>
          <a:p>
            <a:pPr algn="ctr"/>
            <a:endParaRPr lang="fr-FR" b="1" dirty="0"/>
          </a:p>
          <a:p>
            <a:pPr algn="ctr"/>
            <a:endParaRPr lang="fr-FR" b="1" dirty="0"/>
          </a:p>
          <a:p>
            <a:pPr algn="ctr"/>
            <a:endParaRPr lang="fr-FR" sz="1600" b="1" dirty="0"/>
          </a:p>
          <a:p>
            <a:pPr algn="ctr"/>
            <a:r>
              <a:rPr lang="fr-FR" b="1" dirty="0"/>
              <a:t>Exécution du script </a:t>
            </a:r>
            <a:r>
              <a:rPr lang="fr-FR" b="1" dirty="0" err="1"/>
              <a:t>data_visualition</a:t>
            </a:r>
            <a:endParaRPr lang="fr-FR"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a:p>
            <a:pPr algn="ctr"/>
            <a:endParaRPr lang="fr-FR" sz="2400" b="1" dirty="0"/>
          </a:p>
        </p:txBody>
      </p:sp>
      <p:sp>
        <p:nvSpPr>
          <p:cNvPr id="5" name="Rectangle 4">
            <a:extLst>
              <a:ext uri="{FF2B5EF4-FFF2-40B4-BE49-F238E27FC236}">
                <a16:creationId xmlns:a16="http://schemas.microsoft.com/office/drawing/2014/main" id="{2759E7D9-2E88-4755-890D-EF083BCB8D53}"/>
              </a:ext>
            </a:extLst>
          </p:cNvPr>
          <p:cNvSpPr/>
          <p:nvPr/>
        </p:nvSpPr>
        <p:spPr>
          <a:xfrm>
            <a:off x="3928319" y="2487936"/>
            <a:ext cx="3861530"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Téléchargement des données depuis Etalab des 5 dernière années </a:t>
            </a:r>
          </a:p>
        </p:txBody>
      </p:sp>
      <p:sp>
        <p:nvSpPr>
          <p:cNvPr id="6" name="Rectangle 5">
            <a:extLst>
              <a:ext uri="{FF2B5EF4-FFF2-40B4-BE49-F238E27FC236}">
                <a16:creationId xmlns:a16="http://schemas.microsoft.com/office/drawing/2014/main" id="{01904786-C64A-4AE4-9B30-64B09D952899}"/>
              </a:ext>
            </a:extLst>
          </p:cNvPr>
          <p:cNvSpPr/>
          <p:nvPr/>
        </p:nvSpPr>
        <p:spPr>
          <a:xfrm>
            <a:off x="3940644" y="3588661"/>
            <a:ext cx="3861530"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Nettoyage/préparation des données</a:t>
            </a:r>
          </a:p>
        </p:txBody>
      </p:sp>
      <p:sp>
        <p:nvSpPr>
          <p:cNvPr id="7" name="Flèche : droite 6">
            <a:extLst>
              <a:ext uri="{FF2B5EF4-FFF2-40B4-BE49-F238E27FC236}">
                <a16:creationId xmlns:a16="http://schemas.microsoft.com/office/drawing/2014/main" id="{29E8893B-2464-401B-BE21-992FC39B8786}"/>
              </a:ext>
            </a:extLst>
          </p:cNvPr>
          <p:cNvSpPr/>
          <p:nvPr/>
        </p:nvSpPr>
        <p:spPr>
          <a:xfrm rot="5400000">
            <a:off x="6131791" y="1647475"/>
            <a:ext cx="513348" cy="58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39AA1557-3730-489D-8F16-FD345A4A2125}"/>
              </a:ext>
            </a:extLst>
          </p:cNvPr>
          <p:cNvSpPr/>
          <p:nvPr/>
        </p:nvSpPr>
        <p:spPr>
          <a:xfrm>
            <a:off x="3321315" y="1082686"/>
            <a:ext cx="887264" cy="58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3595E610-5BCB-4676-B327-81C1376D47EB}"/>
              </a:ext>
            </a:extLst>
          </p:cNvPr>
          <p:cNvSpPr/>
          <p:nvPr/>
        </p:nvSpPr>
        <p:spPr>
          <a:xfrm rot="5400000">
            <a:off x="5669459" y="3102951"/>
            <a:ext cx="403901" cy="58493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AB4D466D-2A3D-4351-A046-6DEA77411529}"/>
              </a:ext>
            </a:extLst>
          </p:cNvPr>
          <p:cNvSpPr/>
          <p:nvPr/>
        </p:nvSpPr>
        <p:spPr>
          <a:xfrm>
            <a:off x="4393231" y="999001"/>
            <a:ext cx="3962203" cy="696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API</a:t>
            </a:r>
          </a:p>
        </p:txBody>
      </p:sp>
      <p:sp>
        <p:nvSpPr>
          <p:cNvPr id="23" name="Rectangle 22">
            <a:extLst>
              <a:ext uri="{FF2B5EF4-FFF2-40B4-BE49-F238E27FC236}">
                <a16:creationId xmlns:a16="http://schemas.microsoft.com/office/drawing/2014/main" id="{704F6481-ABD8-4920-B948-13482EC79CBE}"/>
              </a:ext>
            </a:extLst>
          </p:cNvPr>
          <p:cNvSpPr/>
          <p:nvPr/>
        </p:nvSpPr>
        <p:spPr>
          <a:xfrm>
            <a:off x="5404902" y="5810471"/>
            <a:ext cx="2397272"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Restitution sur le prix au mètre carré par département</a:t>
            </a:r>
          </a:p>
        </p:txBody>
      </p:sp>
      <p:sp>
        <p:nvSpPr>
          <p:cNvPr id="26" name="Rectangle 25">
            <a:extLst>
              <a:ext uri="{FF2B5EF4-FFF2-40B4-BE49-F238E27FC236}">
                <a16:creationId xmlns:a16="http://schemas.microsoft.com/office/drawing/2014/main" id="{9C2E46A1-E0DC-445E-A046-E133DC7C329D}"/>
              </a:ext>
            </a:extLst>
          </p:cNvPr>
          <p:cNvSpPr/>
          <p:nvPr/>
        </p:nvSpPr>
        <p:spPr>
          <a:xfrm>
            <a:off x="6817896" y="4813396"/>
            <a:ext cx="2397272"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Restitution sur les valeurs foncières par département</a:t>
            </a:r>
          </a:p>
        </p:txBody>
      </p:sp>
      <p:sp>
        <p:nvSpPr>
          <p:cNvPr id="27" name="Rectangle 26">
            <a:extLst>
              <a:ext uri="{FF2B5EF4-FFF2-40B4-BE49-F238E27FC236}">
                <a16:creationId xmlns:a16="http://schemas.microsoft.com/office/drawing/2014/main" id="{9CC3262E-D4F5-4837-A7AD-E6C3F317719E}"/>
              </a:ext>
            </a:extLst>
          </p:cNvPr>
          <p:cNvSpPr/>
          <p:nvPr/>
        </p:nvSpPr>
        <p:spPr>
          <a:xfrm>
            <a:off x="8507348" y="5809333"/>
            <a:ext cx="2397272"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Restitution sur la surface d’un bien par département</a:t>
            </a:r>
          </a:p>
        </p:txBody>
      </p:sp>
      <p:sp>
        <p:nvSpPr>
          <p:cNvPr id="28" name="Rectangle 27">
            <a:extLst>
              <a:ext uri="{FF2B5EF4-FFF2-40B4-BE49-F238E27FC236}">
                <a16:creationId xmlns:a16="http://schemas.microsoft.com/office/drawing/2014/main" id="{35A3A94E-D191-4541-A2F0-51958F083AC7}"/>
              </a:ext>
            </a:extLst>
          </p:cNvPr>
          <p:cNvSpPr/>
          <p:nvPr/>
        </p:nvSpPr>
        <p:spPr>
          <a:xfrm>
            <a:off x="948629" y="4814202"/>
            <a:ext cx="1987666"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Restitution sur les valeurs foncières par région</a:t>
            </a:r>
          </a:p>
        </p:txBody>
      </p:sp>
      <p:sp>
        <p:nvSpPr>
          <p:cNvPr id="29" name="Rectangle 28">
            <a:extLst>
              <a:ext uri="{FF2B5EF4-FFF2-40B4-BE49-F238E27FC236}">
                <a16:creationId xmlns:a16="http://schemas.microsoft.com/office/drawing/2014/main" id="{54360487-253F-4B33-AA3B-3E52088C9FBC}"/>
              </a:ext>
            </a:extLst>
          </p:cNvPr>
          <p:cNvSpPr/>
          <p:nvPr/>
        </p:nvSpPr>
        <p:spPr>
          <a:xfrm>
            <a:off x="2039071" y="5849238"/>
            <a:ext cx="2239391"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Restitution sur le prix au mètre carré par région</a:t>
            </a:r>
          </a:p>
        </p:txBody>
      </p:sp>
      <p:sp>
        <p:nvSpPr>
          <p:cNvPr id="30" name="Rectangle 29">
            <a:extLst>
              <a:ext uri="{FF2B5EF4-FFF2-40B4-BE49-F238E27FC236}">
                <a16:creationId xmlns:a16="http://schemas.microsoft.com/office/drawing/2014/main" id="{0341655D-8B48-4781-A8A1-EFC318AACC64}"/>
              </a:ext>
            </a:extLst>
          </p:cNvPr>
          <p:cNvSpPr/>
          <p:nvPr/>
        </p:nvSpPr>
        <p:spPr>
          <a:xfrm>
            <a:off x="3566095" y="4822532"/>
            <a:ext cx="2239391" cy="696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Restitution sur la surface d’un bien par région</a:t>
            </a:r>
          </a:p>
        </p:txBody>
      </p:sp>
      <p:cxnSp>
        <p:nvCxnSpPr>
          <p:cNvPr id="32" name="Connecteur : en angle 31">
            <a:extLst>
              <a:ext uri="{FF2B5EF4-FFF2-40B4-BE49-F238E27FC236}">
                <a16:creationId xmlns:a16="http://schemas.microsoft.com/office/drawing/2014/main" id="{B82711B2-A16B-4D91-8A34-ACADD4C05998}"/>
              </a:ext>
            </a:extLst>
          </p:cNvPr>
          <p:cNvCxnSpPr>
            <a:cxnSpLocks/>
            <a:endCxn id="28" idx="0"/>
          </p:cNvCxnSpPr>
          <p:nvPr/>
        </p:nvCxnSpPr>
        <p:spPr>
          <a:xfrm rot="10800000" flipV="1">
            <a:off x="1942462" y="3910328"/>
            <a:ext cx="2008358" cy="903874"/>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36" name="Connecteur : en angle 35">
            <a:extLst>
              <a:ext uri="{FF2B5EF4-FFF2-40B4-BE49-F238E27FC236}">
                <a16:creationId xmlns:a16="http://schemas.microsoft.com/office/drawing/2014/main" id="{F968B0E8-5EC5-442B-84F8-48535CD863C8}"/>
              </a:ext>
            </a:extLst>
          </p:cNvPr>
          <p:cNvCxnSpPr>
            <a:cxnSpLocks/>
            <a:stCxn id="6" idx="2"/>
            <a:endCxn id="30" idx="0"/>
          </p:cNvCxnSpPr>
          <p:nvPr/>
        </p:nvCxnSpPr>
        <p:spPr>
          <a:xfrm rot="5400000">
            <a:off x="5009974" y="3961096"/>
            <a:ext cx="537253" cy="1185618"/>
          </a:xfrm>
          <a:prstGeom prst="bentConnector3">
            <a:avLst>
              <a:gd name="adj1" fmla="val 50000"/>
            </a:avLst>
          </a:prstGeom>
          <a:ln w="57150">
            <a:tailEnd type="triangle"/>
          </a:ln>
        </p:spPr>
        <p:style>
          <a:lnRef idx="3">
            <a:schemeClr val="dk1"/>
          </a:lnRef>
          <a:fillRef idx="0">
            <a:schemeClr val="dk1"/>
          </a:fillRef>
          <a:effectRef idx="2">
            <a:schemeClr val="dk1"/>
          </a:effectRef>
          <a:fontRef idx="minor">
            <a:schemeClr val="tx1"/>
          </a:fontRef>
        </p:style>
      </p:cxnSp>
      <p:cxnSp>
        <p:nvCxnSpPr>
          <p:cNvPr id="37" name="Connecteur : en angle 36">
            <a:extLst>
              <a:ext uri="{FF2B5EF4-FFF2-40B4-BE49-F238E27FC236}">
                <a16:creationId xmlns:a16="http://schemas.microsoft.com/office/drawing/2014/main" id="{3B8489DE-353D-4742-B313-E62EA1646A34}"/>
              </a:ext>
            </a:extLst>
          </p:cNvPr>
          <p:cNvCxnSpPr>
            <a:cxnSpLocks/>
            <a:stCxn id="6" idx="1"/>
            <a:endCxn id="29" idx="0"/>
          </p:cNvCxnSpPr>
          <p:nvPr/>
        </p:nvCxnSpPr>
        <p:spPr>
          <a:xfrm rot="10800000" flipV="1">
            <a:off x="3158768" y="3936970"/>
            <a:ext cx="781877" cy="1912268"/>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60" name="Connecteur : en angle 59">
            <a:extLst>
              <a:ext uri="{FF2B5EF4-FFF2-40B4-BE49-F238E27FC236}">
                <a16:creationId xmlns:a16="http://schemas.microsoft.com/office/drawing/2014/main" id="{63CAADA6-FE25-4359-866D-2F14284FC87F}"/>
              </a:ext>
            </a:extLst>
          </p:cNvPr>
          <p:cNvCxnSpPr>
            <a:cxnSpLocks/>
            <a:stCxn id="6" idx="2"/>
            <a:endCxn id="23" idx="0"/>
          </p:cNvCxnSpPr>
          <p:nvPr/>
        </p:nvCxnSpPr>
        <p:spPr>
          <a:xfrm rot="16200000" flipH="1">
            <a:off x="5474877" y="4681810"/>
            <a:ext cx="1525192" cy="732129"/>
          </a:xfrm>
          <a:prstGeom prst="bentConnector3">
            <a:avLst>
              <a:gd name="adj1" fmla="val 50000"/>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Connecteur : en angle 63">
            <a:extLst>
              <a:ext uri="{FF2B5EF4-FFF2-40B4-BE49-F238E27FC236}">
                <a16:creationId xmlns:a16="http://schemas.microsoft.com/office/drawing/2014/main" id="{6B2B256F-5059-45CD-A576-4A7F769FE5BB}"/>
              </a:ext>
            </a:extLst>
          </p:cNvPr>
          <p:cNvCxnSpPr>
            <a:cxnSpLocks/>
          </p:cNvCxnSpPr>
          <p:nvPr/>
        </p:nvCxnSpPr>
        <p:spPr>
          <a:xfrm rot="16200000" flipH="1">
            <a:off x="7463703" y="4261499"/>
            <a:ext cx="896718" cy="207076"/>
          </a:xfrm>
          <a:prstGeom prst="bentConnector3">
            <a:avLst>
              <a:gd name="adj1" fmla="val 4160"/>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Connecteur : en angle 73">
            <a:extLst>
              <a:ext uri="{FF2B5EF4-FFF2-40B4-BE49-F238E27FC236}">
                <a16:creationId xmlns:a16="http://schemas.microsoft.com/office/drawing/2014/main" id="{10A13882-0DA8-4C94-9EEF-F0E5638363A7}"/>
              </a:ext>
            </a:extLst>
          </p:cNvPr>
          <p:cNvCxnSpPr>
            <a:cxnSpLocks/>
            <a:endCxn id="27" idx="0"/>
          </p:cNvCxnSpPr>
          <p:nvPr/>
        </p:nvCxnSpPr>
        <p:spPr>
          <a:xfrm rot="16200000" flipH="1">
            <a:off x="7807753" y="3911101"/>
            <a:ext cx="1899003" cy="1897460"/>
          </a:xfrm>
          <a:prstGeom prst="bentConnector3">
            <a:avLst>
              <a:gd name="adj1" fmla="val 1848"/>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3289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2B4B6-50AF-4916-8C9D-A9CAC429D5C0}"/>
              </a:ext>
            </a:extLst>
          </p:cNvPr>
          <p:cNvSpPr>
            <a:spLocks noGrp="1"/>
          </p:cNvSpPr>
          <p:nvPr>
            <p:ph type="title"/>
          </p:nvPr>
        </p:nvSpPr>
        <p:spPr>
          <a:xfrm>
            <a:off x="754310" y="2567997"/>
            <a:ext cx="10515600" cy="1722006"/>
          </a:xfrm>
        </p:spPr>
        <p:txBody>
          <a:bodyPr>
            <a:normAutofit/>
          </a:bodyPr>
          <a:lstStyle/>
          <a:p>
            <a:pPr algn="ctr"/>
            <a:r>
              <a:rPr lang="fr-FR" sz="3600" dirty="0"/>
              <a:t>Planning et répartition des tâches</a:t>
            </a:r>
            <a:br>
              <a:rPr lang="fr-FR" sz="4400" dirty="0"/>
            </a:br>
            <a:br>
              <a:rPr lang="fr-FR" sz="4400" dirty="0"/>
            </a:br>
            <a:r>
              <a:rPr lang="fr-FR" sz="2000" dirty="0">
                <a:hlinkClick r:id="rId2"/>
              </a:rPr>
              <a:t>https://trello.com/b/H73SowmM/scrumban</a:t>
            </a:r>
            <a:r>
              <a:rPr lang="fr-FR" sz="2000" dirty="0"/>
              <a:t> </a:t>
            </a:r>
            <a:endParaRPr lang="fr-FR" sz="4400" dirty="0"/>
          </a:p>
        </p:txBody>
      </p:sp>
      <p:sp>
        <p:nvSpPr>
          <p:cNvPr id="5" name="Titre 1">
            <a:extLst>
              <a:ext uri="{FF2B5EF4-FFF2-40B4-BE49-F238E27FC236}">
                <a16:creationId xmlns:a16="http://schemas.microsoft.com/office/drawing/2014/main" id="{286818A5-1F89-4B02-96FC-D20D67E90F86}"/>
              </a:ext>
            </a:extLst>
          </p:cNvPr>
          <p:cNvSpPr txBox="1">
            <a:spLocks/>
          </p:cNvSpPr>
          <p:nvPr/>
        </p:nvSpPr>
        <p:spPr>
          <a:xfrm>
            <a:off x="662031" y="153367"/>
            <a:ext cx="10515600" cy="7442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fr-FR" sz="4400" dirty="0"/>
              <a:t>Bilan de réalisation</a:t>
            </a:r>
          </a:p>
        </p:txBody>
      </p:sp>
    </p:spTree>
    <p:extLst>
      <p:ext uri="{BB962C8B-B14F-4D97-AF65-F5344CB8AC3E}">
        <p14:creationId xmlns:p14="http://schemas.microsoft.com/office/powerpoint/2010/main" val="358373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EA8839-4956-42C3-A8AB-FE56464F1D61}"/>
              </a:ext>
            </a:extLst>
          </p:cNvPr>
          <p:cNvSpPr>
            <a:spLocks noGrp="1"/>
          </p:cNvSpPr>
          <p:nvPr>
            <p:ph type="title"/>
          </p:nvPr>
        </p:nvSpPr>
        <p:spPr>
          <a:xfrm>
            <a:off x="712365" y="343482"/>
            <a:ext cx="10515600" cy="675109"/>
          </a:xfrm>
        </p:spPr>
        <p:txBody>
          <a:bodyPr/>
          <a:lstStyle/>
          <a:p>
            <a:pPr algn="ctr"/>
            <a:r>
              <a:rPr lang="fr-FR" dirty="0"/>
              <a:t>Quels sont les objectifs du PA</a:t>
            </a:r>
          </a:p>
        </p:txBody>
      </p:sp>
      <p:sp>
        <p:nvSpPr>
          <p:cNvPr id="3" name="ZoneTexte 2">
            <a:extLst>
              <a:ext uri="{FF2B5EF4-FFF2-40B4-BE49-F238E27FC236}">
                <a16:creationId xmlns:a16="http://schemas.microsoft.com/office/drawing/2014/main" id="{93DA94A3-AC50-48E3-9CCD-8D00981C3168}"/>
              </a:ext>
            </a:extLst>
          </p:cNvPr>
          <p:cNvSpPr txBox="1"/>
          <p:nvPr/>
        </p:nvSpPr>
        <p:spPr>
          <a:xfrm>
            <a:off x="897622" y="1602298"/>
            <a:ext cx="10603684" cy="3785652"/>
          </a:xfrm>
          <a:prstGeom prst="rect">
            <a:avLst/>
          </a:prstGeom>
          <a:noFill/>
        </p:spPr>
        <p:txBody>
          <a:bodyPr wrap="square" rtlCol="0">
            <a:spAutoFit/>
          </a:bodyPr>
          <a:lstStyle/>
          <a:p>
            <a:r>
              <a:rPr lang="fr-FR" sz="2000" dirty="0"/>
              <a:t>Le but du projet annuel est de réaliser un projet qui respecte les différents critères :</a:t>
            </a:r>
          </a:p>
          <a:p>
            <a:endParaRPr lang="fr-FR" sz="2000" dirty="0"/>
          </a:p>
          <a:p>
            <a:pPr marL="285750" indent="-285750">
              <a:buFont typeface="Arial" panose="020B0604020202020204" pitchFamily="34" charset="0"/>
              <a:buChar char="•"/>
            </a:pPr>
            <a:r>
              <a:rPr lang="fr-FR" sz="2000" dirty="0"/>
              <a:t>L’utilisation d’une plateforme et d’une architecture dans le Cloud</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L’automatisation de tous les traitements réalisés</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Le déploiement de notre application</a:t>
            </a:r>
          </a:p>
          <a:p>
            <a:endParaRPr lang="fr-FR" sz="2000" dirty="0"/>
          </a:p>
          <a:p>
            <a:pPr marL="285750" indent="-285750">
              <a:buFont typeface="Arial" panose="020B0604020202020204" pitchFamily="34" charset="0"/>
              <a:buChar char="•"/>
            </a:pPr>
            <a:r>
              <a:rPr lang="fr-FR" sz="2000" dirty="0"/>
              <a:t>La mise en place d’une partie Intelligence artificielle</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 réalisation de l’objectif via le savoir issus des cours de l’ESGI</a:t>
            </a:r>
          </a:p>
          <a:p>
            <a:pPr marL="285750" indent="-285750">
              <a:buFont typeface="Arial" panose="020B0604020202020204" pitchFamily="34" charset="0"/>
              <a:buChar char="•"/>
            </a:pPr>
            <a:endParaRPr lang="fr-FR" sz="2000" dirty="0"/>
          </a:p>
        </p:txBody>
      </p:sp>
    </p:spTree>
    <p:extLst>
      <p:ext uri="{BB962C8B-B14F-4D97-AF65-F5344CB8AC3E}">
        <p14:creationId xmlns:p14="http://schemas.microsoft.com/office/powerpoint/2010/main" val="23065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EA8839-4956-42C3-A8AB-FE56464F1D61}"/>
              </a:ext>
            </a:extLst>
          </p:cNvPr>
          <p:cNvSpPr>
            <a:spLocks noGrp="1"/>
          </p:cNvSpPr>
          <p:nvPr>
            <p:ph type="title"/>
          </p:nvPr>
        </p:nvSpPr>
        <p:spPr>
          <a:xfrm>
            <a:off x="712365" y="343482"/>
            <a:ext cx="10515600" cy="675109"/>
          </a:xfrm>
        </p:spPr>
        <p:txBody>
          <a:bodyPr/>
          <a:lstStyle/>
          <a:p>
            <a:pPr algn="ctr"/>
            <a:r>
              <a:rPr lang="fr-FR" dirty="0"/>
              <a:t>D’où nous est venue l’idée ?</a:t>
            </a:r>
          </a:p>
        </p:txBody>
      </p:sp>
      <p:pic>
        <p:nvPicPr>
          <p:cNvPr id="5" name="Image 4">
            <a:extLst>
              <a:ext uri="{FF2B5EF4-FFF2-40B4-BE49-F238E27FC236}">
                <a16:creationId xmlns:a16="http://schemas.microsoft.com/office/drawing/2014/main" id="{A414C9C2-66E0-4CF1-BB12-EC2D5968403A}"/>
              </a:ext>
            </a:extLst>
          </p:cNvPr>
          <p:cNvPicPr>
            <a:picLocks noChangeAspect="1"/>
          </p:cNvPicPr>
          <p:nvPr/>
        </p:nvPicPr>
        <p:blipFill rotWithShape="1">
          <a:blip r:embed="rId2"/>
          <a:srcRect t="14733"/>
          <a:stretch/>
        </p:blipFill>
        <p:spPr>
          <a:xfrm>
            <a:off x="6096000" y="1610618"/>
            <a:ext cx="5714513" cy="4024758"/>
          </a:xfrm>
          <a:prstGeom prst="rect">
            <a:avLst/>
          </a:prstGeom>
        </p:spPr>
      </p:pic>
      <p:pic>
        <p:nvPicPr>
          <p:cNvPr id="7" name="Graphique 6">
            <a:extLst>
              <a:ext uri="{FF2B5EF4-FFF2-40B4-BE49-F238E27FC236}">
                <a16:creationId xmlns:a16="http://schemas.microsoft.com/office/drawing/2014/main" id="{718E7C48-7B64-4A8D-BEEA-60B9DBD6A3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753" y="2911927"/>
            <a:ext cx="5084154" cy="1422141"/>
          </a:xfrm>
          <a:prstGeom prst="rect">
            <a:avLst/>
          </a:prstGeom>
        </p:spPr>
      </p:pic>
    </p:spTree>
    <p:extLst>
      <p:ext uri="{BB962C8B-B14F-4D97-AF65-F5344CB8AC3E}">
        <p14:creationId xmlns:p14="http://schemas.microsoft.com/office/powerpoint/2010/main" val="226514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475" y="151001"/>
            <a:ext cx="10515600" cy="688229"/>
          </a:xfrm>
        </p:spPr>
        <p:txBody>
          <a:bodyPr rtlCol="0"/>
          <a:lstStyle/>
          <a:p>
            <a:pPr algn="ctr" rtl="0"/>
            <a:r>
              <a:rPr lang="fr-FR" dirty="0"/>
              <a:t>Description du projet</a:t>
            </a:r>
          </a:p>
        </p:txBody>
      </p:sp>
      <p:sp>
        <p:nvSpPr>
          <p:cNvPr id="3" name="Espace réservé du contenu 2"/>
          <p:cNvSpPr>
            <a:spLocks noGrp="1"/>
          </p:cNvSpPr>
          <p:nvPr>
            <p:ph idx="1"/>
          </p:nvPr>
        </p:nvSpPr>
        <p:spPr>
          <a:xfrm>
            <a:off x="762699" y="1253331"/>
            <a:ext cx="10515600" cy="4351338"/>
          </a:xfrm>
        </p:spPr>
        <p:txBody>
          <a:bodyPr rtlCol="0">
            <a:normAutofit fontScale="92500" lnSpcReduction="20000"/>
          </a:bodyPr>
          <a:lstStyle/>
          <a:p>
            <a:pPr rtl="0"/>
            <a:r>
              <a:rPr lang="fr-FR" dirty="0"/>
              <a:t>Création d’une API pour estimer son bien immobilier via une IA.</a:t>
            </a:r>
          </a:p>
          <a:p>
            <a:pPr rtl="0"/>
            <a:endParaRPr lang="fr-FR" dirty="0"/>
          </a:p>
          <a:p>
            <a:pPr rtl="0"/>
            <a:r>
              <a:rPr lang="fr-FR" dirty="0"/>
              <a:t>Estimation du bien avec une adresse postale et une surface avec une</a:t>
            </a:r>
          </a:p>
          <a:p>
            <a:pPr marL="0" indent="0" rtl="0">
              <a:buNone/>
            </a:pPr>
            <a:r>
              <a:rPr lang="fr-FR" dirty="0"/>
              <a:t>    IA</a:t>
            </a:r>
          </a:p>
          <a:p>
            <a:pPr rtl="0"/>
            <a:endParaRPr lang="fr-FR" dirty="0"/>
          </a:p>
          <a:p>
            <a:pPr rtl="0"/>
            <a:r>
              <a:rPr lang="fr-FR" dirty="0"/>
              <a:t>Mise en place d’un site web pour l’utilisation de l’API</a:t>
            </a:r>
          </a:p>
          <a:p>
            <a:pPr rtl="0"/>
            <a:endParaRPr lang="fr-FR" dirty="0"/>
          </a:p>
          <a:p>
            <a:pPr rtl="0"/>
            <a:r>
              <a:rPr lang="fr-FR" dirty="0"/>
              <a:t>Utilisation des données </a:t>
            </a:r>
            <a:r>
              <a:rPr lang="fr-FR" b="1" dirty="0"/>
              <a:t>des valeurs foncières géolocalisées </a:t>
            </a:r>
          </a:p>
          <a:p>
            <a:pPr lvl="1"/>
            <a:r>
              <a:rPr lang="fr-FR" b="1" dirty="0"/>
              <a:t>Source : Etalab</a:t>
            </a:r>
          </a:p>
          <a:p>
            <a:pPr lvl="1"/>
            <a:r>
              <a:rPr lang="fr-FR" b="1" dirty="0">
                <a:hlinkClick r:id="rId3"/>
              </a:rPr>
              <a:t>https://www.data.gouv.fr/fr/datasets/demandes-de-valeurs-foncieres-geolocalisees/</a:t>
            </a:r>
            <a:r>
              <a:rPr lang="fr-FR" b="1" dirty="0"/>
              <a:t> </a:t>
            </a:r>
          </a:p>
          <a:p>
            <a:pPr lvl="1"/>
            <a:r>
              <a:rPr lang="fr-FR" b="1" dirty="0"/>
              <a:t>Données des 5 dernières années </a:t>
            </a:r>
          </a:p>
          <a:p>
            <a:pPr rtl="0"/>
            <a:endParaRPr lang="fr-FR" dirty="0"/>
          </a:p>
        </p:txBody>
      </p:sp>
      <p:pic>
        <p:nvPicPr>
          <p:cNvPr id="5" name="Image 4" descr="Une image contenant texte&#10;&#10;Description générée automatiquement">
            <a:extLst>
              <a:ext uri="{FF2B5EF4-FFF2-40B4-BE49-F238E27FC236}">
                <a16:creationId xmlns:a16="http://schemas.microsoft.com/office/drawing/2014/main" id="{B7D19BFE-A71E-444B-AC5B-3A017EBD04AB}"/>
              </a:ext>
            </a:extLst>
          </p:cNvPr>
          <p:cNvPicPr>
            <a:picLocks noChangeAspect="1"/>
          </p:cNvPicPr>
          <p:nvPr/>
        </p:nvPicPr>
        <p:blipFill rotWithShape="1">
          <a:blip r:embed="rId4">
            <a:extLst>
              <a:ext uri="{28A0092B-C50C-407E-A947-70E740481C1C}">
                <a14:useLocalDpi xmlns:a14="http://schemas.microsoft.com/office/drawing/2010/main" val="0"/>
              </a:ext>
            </a:extLst>
          </a:blip>
          <a:srcRect l="19284" t="13846" r="21407" b="24479"/>
          <a:stretch/>
        </p:blipFill>
        <p:spPr>
          <a:xfrm>
            <a:off x="9217947" y="1558211"/>
            <a:ext cx="2211354" cy="2299537"/>
          </a:xfrm>
          <a:prstGeom prst="rect">
            <a:avLst/>
          </a:prstGeom>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475" y="151001"/>
            <a:ext cx="10515600" cy="688229"/>
          </a:xfrm>
        </p:spPr>
        <p:txBody>
          <a:bodyPr rtlCol="0"/>
          <a:lstStyle/>
          <a:p>
            <a:pPr algn="ctr" rtl="0"/>
            <a:r>
              <a:rPr lang="fr-FR" dirty="0"/>
              <a:t>Les utilisateurs</a:t>
            </a:r>
          </a:p>
        </p:txBody>
      </p:sp>
      <p:sp>
        <p:nvSpPr>
          <p:cNvPr id="3" name="Espace réservé du contenu 2"/>
          <p:cNvSpPr>
            <a:spLocks noGrp="1"/>
          </p:cNvSpPr>
          <p:nvPr>
            <p:ph idx="1"/>
          </p:nvPr>
        </p:nvSpPr>
        <p:spPr>
          <a:xfrm>
            <a:off x="762699" y="1253331"/>
            <a:ext cx="8372912" cy="4351338"/>
          </a:xfrm>
        </p:spPr>
        <p:txBody>
          <a:bodyPr rtlCol="0">
            <a:normAutofit fontScale="92500"/>
          </a:bodyPr>
          <a:lstStyle/>
          <a:p>
            <a:pPr marL="0" indent="0" rtl="0">
              <a:buNone/>
            </a:pPr>
            <a:r>
              <a:rPr lang="fr-FR" dirty="0"/>
              <a:t>Ce projet s’adresse :</a:t>
            </a:r>
          </a:p>
          <a:p>
            <a:pPr rtl="0"/>
            <a:endParaRPr lang="fr-FR" dirty="0"/>
          </a:p>
          <a:p>
            <a:pPr lvl="1"/>
            <a:r>
              <a:rPr lang="fr-FR" dirty="0"/>
              <a:t>aux particuliers ou professionnels voulant estimer leurs biens immobiliers.</a:t>
            </a:r>
          </a:p>
          <a:p>
            <a:pPr lvl="1"/>
            <a:endParaRPr lang="fr-FR" dirty="0"/>
          </a:p>
          <a:p>
            <a:pPr lvl="1"/>
            <a:r>
              <a:rPr lang="fr-FR" dirty="0"/>
              <a:t>aux particuliers ou professionnels voulant vendre leurs biens immobiliers</a:t>
            </a:r>
          </a:p>
          <a:p>
            <a:pPr lvl="1"/>
            <a:endParaRPr lang="fr-FR" dirty="0"/>
          </a:p>
          <a:p>
            <a:pPr lvl="1"/>
            <a:r>
              <a:rPr lang="fr-FR" dirty="0"/>
              <a:t>aux particuliers ou professionnels voulant acheter un bien immobilier</a:t>
            </a:r>
          </a:p>
          <a:p>
            <a:pPr lvl="1"/>
            <a:endParaRPr lang="fr-FR" dirty="0"/>
          </a:p>
          <a:p>
            <a:pPr lvl="1"/>
            <a:r>
              <a:rPr lang="fr-FR" dirty="0"/>
              <a:t>aux particuliers ou professionnels voulant investir dans un bien immobilier</a:t>
            </a:r>
          </a:p>
          <a:p>
            <a:pPr lvl="1"/>
            <a:endParaRPr lang="fr-FR" dirty="0"/>
          </a:p>
          <a:p>
            <a:pPr lvl="1"/>
            <a:r>
              <a:rPr lang="fr-FR" dirty="0"/>
              <a:t>aux développeurs voulant mettre en place un système d’estimation de bien immobilier sur leurs sites web</a:t>
            </a:r>
          </a:p>
          <a:p>
            <a:pPr lvl="1"/>
            <a:endParaRPr lang="fr-FR" dirty="0"/>
          </a:p>
          <a:p>
            <a:pPr lvl="1"/>
            <a:endParaRPr lang="fr-FR" dirty="0"/>
          </a:p>
          <a:p>
            <a:pPr lvl="1"/>
            <a:endParaRPr lang="fr-FR" dirty="0"/>
          </a:p>
          <a:p>
            <a:pPr lvl="1"/>
            <a:endParaRPr lang="fr-FR" dirty="0"/>
          </a:p>
          <a:p>
            <a:pPr rtl="0"/>
            <a:endParaRPr lang="fr-FR" dirty="0"/>
          </a:p>
        </p:txBody>
      </p:sp>
      <p:pic>
        <p:nvPicPr>
          <p:cNvPr id="5" name="Image 4" descr="Une image contenant texte&#10;&#10;Description générée automatiquement">
            <a:extLst>
              <a:ext uri="{FF2B5EF4-FFF2-40B4-BE49-F238E27FC236}">
                <a16:creationId xmlns:a16="http://schemas.microsoft.com/office/drawing/2014/main" id="{B7D19BFE-A71E-444B-AC5B-3A017EBD04AB}"/>
              </a:ext>
            </a:extLst>
          </p:cNvPr>
          <p:cNvPicPr>
            <a:picLocks noChangeAspect="1"/>
          </p:cNvPicPr>
          <p:nvPr/>
        </p:nvPicPr>
        <p:blipFill rotWithShape="1">
          <a:blip r:embed="rId3">
            <a:extLst>
              <a:ext uri="{28A0092B-C50C-407E-A947-70E740481C1C}">
                <a14:useLocalDpi xmlns:a14="http://schemas.microsoft.com/office/drawing/2010/main" val="0"/>
              </a:ext>
            </a:extLst>
          </a:blip>
          <a:srcRect l="19284" t="13846" r="21407" b="24479"/>
          <a:stretch/>
        </p:blipFill>
        <p:spPr>
          <a:xfrm>
            <a:off x="9217947" y="1558211"/>
            <a:ext cx="2211354" cy="2299537"/>
          </a:xfrm>
          <a:prstGeom prst="rect">
            <a:avLst/>
          </a:prstGeom>
        </p:spPr>
      </p:pic>
    </p:spTree>
    <p:extLst>
      <p:ext uri="{BB962C8B-B14F-4D97-AF65-F5344CB8AC3E}">
        <p14:creationId xmlns:p14="http://schemas.microsoft.com/office/powerpoint/2010/main" val="122180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2B4B6-50AF-4916-8C9D-A9CAC429D5C0}"/>
              </a:ext>
            </a:extLst>
          </p:cNvPr>
          <p:cNvSpPr>
            <a:spLocks noGrp="1"/>
          </p:cNvSpPr>
          <p:nvPr>
            <p:ph type="title"/>
          </p:nvPr>
        </p:nvSpPr>
        <p:spPr>
          <a:xfrm>
            <a:off x="838200" y="3080691"/>
            <a:ext cx="10515600" cy="696618"/>
          </a:xfrm>
        </p:spPr>
        <p:txBody>
          <a:bodyPr>
            <a:normAutofit/>
          </a:bodyPr>
          <a:lstStyle/>
          <a:p>
            <a:pPr algn="ctr"/>
            <a:r>
              <a:rPr lang="fr-FR" sz="4400" dirty="0"/>
              <a:t>Démonstration utilisateur</a:t>
            </a:r>
          </a:p>
        </p:txBody>
      </p:sp>
    </p:spTree>
    <p:extLst>
      <p:ext uri="{BB962C8B-B14F-4D97-AF65-F5344CB8AC3E}">
        <p14:creationId xmlns:p14="http://schemas.microsoft.com/office/powerpoint/2010/main" val="298975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2B4B6-50AF-4916-8C9D-A9CAC429D5C0}"/>
              </a:ext>
            </a:extLst>
          </p:cNvPr>
          <p:cNvSpPr>
            <a:spLocks noGrp="1"/>
          </p:cNvSpPr>
          <p:nvPr>
            <p:ph type="title"/>
          </p:nvPr>
        </p:nvSpPr>
        <p:spPr>
          <a:xfrm>
            <a:off x="838200" y="3080691"/>
            <a:ext cx="10515600" cy="696618"/>
          </a:xfrm>
        </p:spPr>
        <p:txBody>
          <a:bodyPr>
            <a:normAutofit/>
          </a:bodyPr>
          <a:lstStyle/>
          <a:p>
            <a:pPr algn="ctr"/>
            <a:r>
              <a:rPr lang="fr-FR" sz="4400" dirty="0"/>
              <a:t>Pipelines de déploiement</a:t>
            </a:r>
          </a:p>
        </p:txBody>
      </p:sp>
    </p:spTree>
    <p:extLst>
      <p:ext uri="{BB962C8B-B14F-4D97-AF65-F5344CB8AC3E}">
        <p14:creationId xmlns:p14="http://schemas.microsoft.com/office/powerpoint/2010/main" val="384479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2B4B6-50AF-4916-8C9D-A9CAC429D5C0}"/>
              </a:ext>
            </a:extLst>
          </p:cNvPr>
          <p:cNvSpPr>
            <a:spLocks noGrp="1"/>
          </p:cNvSpPr>
          <p:nvPr>
            <p:ph type="title"/>
          </p:nvPr>
        </p:nvSpPr>
        <p:spPr>
          <a:xfrm>
            <a:off x="838200" y="329102"/>
            <a:ext cx="10515600" cy="696618"/>
          </a:xfrm>
        </p:spPr>
        <p:txBody>
          <a:bodyPr>
            <a:normAutofit/>
          </a:bodyPr>
          <a:lstStyle/>
          <a:p>
            <a:pPr algn="ctr"/>
            <a:r>
              <a:rPr lang="fr-FR" sz="4400" dirty="0"/>
              <a:t>Pipelines de déploiement</a:t>
            </a:r>
          </a:p>
        </p:txBody>
      </p:sp>
      <p:sp>
        <p:nvSpPr>
          <p:cNvPr id="3" name="ZoneTexte 2">
            <a:extLst>
              <a:ext uri="{FF2B5EF4-FFF2-40B4-BE49-F238E27FC236}">
                <a16:creationId xmlns:a16="http://schemas.microsoft.com/office/drawing/2014/main" id="{5074FDBC-5634-4A46-A648-D00EFC10A29F}"/>
              </a:ext>
            </a:extLst>
          </p:cNvPr>
          <p:cNvSpPr txBox="1"/>
          <p:nvPr/>
        </p:nvSpPr>
        <p:spPr>
          <a:xfrm>
            <a:off x="1015068" y="1619075"/>
            <a:ext cx="9487949" cy="4247317"/>
          </a:xfrm>
          <a:prstGeom prst="rect">
            <a:avLst/>
          </a:prstGeom>
          <a:noFill/>
        </p:spPr>
        <p:txBody>
          <a:bodyPr wrap="square" rtlCol="0">
            <a:spAutoFit/>
          </a:bodyPr>
          <a:lstStyle/>
          <a:p>
            <a:r>
              <a:rPr lang="fr-FR" b="1" u="sng" dirty="0"/>
              <a:t>3 Pipelines déployées :</a:t>
            </a:r>
          </a:p>
          <a:p>
            <a:endParaRPr lang="fr-FR" dirty="0"/>
          </a:p>
          <a:p>
            <a:pPr marL="342900" indent="-342900">
              <a:buFont typeface="+mj-lt"/>
              <a:buAutoNum type="arabicPeriod"/>
            </a:pPr>
            <a:r>
              <a:rPr lang="fr-FR" dirty="0"/>
              <a:t>Pipeline des données:</a:t>
            </a:r>
          </a:p>
          <a:p>
            <a:pPr marL="742950" lvl="1" indent="-285750">
              <a:buFontTx/>
              <a:buChar char="-"/>
            </a:pPr>
            <a:r>
              <a:rPr lang="fr-FR" dirty="0"/>
              <a:t>Récupération, nettoyage, traitement et préparation des données avec la création de modèle de Machine Learning de régression et de clustering ainsi que le stockage de l’ensemble dans le cloud. Toute cette partie est automatisée via une tache CRON tous les </a:t>
            </a:r>
            <a:r>
              <a:rPr lang="fr-FR"/>
              <a:t>6 mois.</a:t>
            </a:r>
            <a:endParaRPr lang="fr-FR" dirty="0"/>
          </a:p>
          <a:p>
            <a:pPr marL="742950" lvl="1" indent="-285750">
              <a:buFontTx/>
              <a:buChar char="-"/>
            </a:pPr>
            <a:endParaRPr lang="fr-FR" dirty="0"/>
          </a:p>
          <a:p>
            <a:pPr marL="342900" indent="-342900">
              <a:buFont typeface="+mj-lt"/>
              <a:buAutoNum type="arabicPeriod"/>
            </a:pPr>
            <a:r>
              <a:rPr lang="fr-FR" dirty="0"/>
              <a:t>Pipeline restitution de donnée :</a:t>
            </a:r>
          </a:p>
          <a:p>
            <a:pPr marL="742950" lvl="1" indent="-285750">
              <a:buFontTx/>
              <a:buChar char="-"/>
            </a:pPr>
            <a:r>
              <a:rPr lang="fr-FR" dirty="0"/>
              <a:t>Générer toute la partie data visualisation de l’ensemble des données mises à jour. Ce traitement est aussi automatisé via une tache CRON tous les 6 mois.</a:t>
            </a:r>
          </a:p>
          <a:p>
            <a:pPr marL="742950" lvl="1" indent="-285750">
              <a:buFontTx/>
              <a:buChar char="-"/>
            </a:pPr>
            <a:endParaRPr lang="fr-FR" dirty="0"/>
          </a:p>
          <a:p>
            <a:pPr marL="342900" indent="-342900">
              <a:buFont typeface="+mj-lt"/>
              <a:buAutoNum type="arabicPeriod"/>
            </a:pPr>
            <a:r>
              <a:rPr lang="fr-FR" dirty="0"/>
              <a:t>Pipeline de prédiction : </a:t>
            </a:r>
          </a:p>
          <a:p>
            <a:pPr lvl="1"/>
            <a:r>
              <a:rPr lang="fr-FR" dirty="0"/>
              <a:t>- Création d’une API qui permet de prédire le prix d’un bien immobilier par rapport à son adresse postale et sa surface.</a:t>
            </a:r>
          </a:p>
        </p:txBody>
      </p:sp>
    </p:spTree>
    <p:extLst>
      <p:ext uri="{BB962C8B-B14F-4D97-AF65-F5344CB8AC3E}">
        <p14:creationId xmlns:p14="http://schemas.microsoft.com/office/powerpoint/2010/main" val="208704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308FE8B1-0253-4AE8-8EF3-9545CA5C7A1F}"/>
              </a:ext>
            </a:extLst>
          </p:cNvPr>
          <p:cNvSpPr/>
          <p:nvPr/>
        </p:nvSpPr>
        <p:spPr>
          <a:xfrm>
            <a:off x="192947" y="2603331"/>
            <a:ext cx="11866030" cy="4116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API </a:t>
            </a:r>
            <a:r>
              <a:rPr lang="fr-FR" sz="1600" b="1" dirty="0" err="1"/>
              <a:t>MyImmo</a:t>
            </a:r>
            <a:endParaRPr lang="fr-FR" sz="1600" b="1" dirty="0"/>
          </a:p>
          <a:p>
            <a:pPr algn="ctr"/>
            <a:endParaRPr lang="fr-FR" sz="1600" b="1" dirty="0"/>
          </a:p>
          <a:p>
            <a:pPr algn="ctr"/>
            <a:endParaRPr lang="fr-FR" sz="1600" b="1" dirty="0"/>
          </a:p>
          <a:p>
            <a:pPr algn="ctr"/>
            <a:endParaRPr lang="fr-FR" sz="1600" b="1" dirty="0"/>
          </a:p>
          <a:p>
            <a:pPr algn="ctr"/>
            <a:endParaRPr lang="fr-FR" sz="1600" b="1" dirty="0"/>
          </a:p>
          <a:p>
            <a:pPr algn="ctr"/>
            <a:endParaRPr lang="fr-FR" sz="1600" b="1" dirty="0"/>
          </a:p>
          <a:p>
            <a:pPr algn="ctr"/>
            <a:endParaRPr lang="fr-FR" sz="1600" b="1" dirty="0"/>
          </a:p>
          <a:p>
            <a:pPr algn="ctr"/>
            <a:endParaRPr lang="fr-FR" sz="1600" b="1" dirty="0"/>
          </a:p>
          <a:p>
            <a:pPr algn="ctr"/>
            <a:endParaRPr lang="fr-FR" sz="1600" b="1" dirty="0"/>
          </a:p>
          <a:p>
            <a:pPr algn="ctr"/>
            <a:endParaRPr lang="fr-FR" sz="1600" b="1" dirty="0"/>
          </a:p>
          <a:p>
            <a:pPr algn="ctr"/>
            <a:endParaRPr lang="fr-FR" sz="1600" b="1" dirty="0"/>
          </a:p>
          <a:p>
            <a:pPr algn="ctr"/>
            <a:endParaRPr lang="fr-FR" sz="1600" b="1" dirty="0"/>
          </a:p>
          <a:p>
            <a:pPr algn="ctr"/>
            <a:endParaRPr lang="fr-FR" sz="1600" b="1" dirty="0"/>
          </a:p>
          <a:p>
            <a:pPr algn="ctr"/>
            <a:endParaRPr lang="fr-FR" sz="1600" b="1" dirty="0"/>
          </a:p>
          <a:p>
            <a:pPr algn="ctr"/>
            <a:endParaRPr lang="fr-FR" sz="1600" b="1" dirty="0"/>
          </a:p>
          <a:p>
            <a:pPr algn="ctr"/>
            <a:endParaRPr lang="fr-FR" sz="1600" b="1" dirty="0"/>
          </a:p>
        </p:txBody>
      </p:sp>
      <p:cxnSp>
        <p:nvCxnSpPr>
          <p:cNvPr id="254" name="Connecteur : en angle 253">
            <a:extLst>
              <a:ext uri="{FF2B5EF4-FFF2-40B4-BE49-F238E27FC236}">
                <a16:creationId xmlns:a16="http://schemas.microsoft.com/office/drawing/2014/main" id="{8CAB6A25-68C1-4072-8FE2-0EB9335C71E2}"/>
              </a:ext>
            </a:extLst>
          </p:cNvPr>
          <p:cNvCxnSpPr>
            <a:cxnSpLocks/>
            <a:endCxn id="224" idx="1"/>
          </p:cNvCxnSpPr>
          <p:nvPr/>
        </p:nvCxnSpPr>
        <p:spPr>
          <a:xfrm rot="16200000" flipH="1">
            <a:off x="-143251" y="4307428"/>
            <a:ext cx="2700773" cy="14971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 name="Titre 1">
            <a:extLst>
              <a:ext uri="{FF2B5EF4-FFF2-40B4-BE49-F238E27FC236}">
                <a16:creationId xmlns:a16="http://schemas.microsoft.com/office/drawing/2014/main" id="{0B92B4B6-50AF-4916-8C9D-A9CAC429D5C0}"/>
              </a:ext>
            </a:extLst>
          </p:cNvPr>
          <p:cNvSpPr>
            <a:spLocks noGrp="1"/>
          </p:cNvSpPr>
          <p:nvPr>
            <p:ph type="title"/>
          </p:nvPr>
        </p:nvSpPr>
        <p:spPr>
          <a:xfrm>
            <a:off x="280993" y="0"/>
            <a:ext cx="11237237" cy="696618"/>
          </a:xfrm>
        </p:spPr>
        <p:txBody>
          <a:bodyPr>
            <a:noAutofit/>
          </a:bodyPr>
          <a:lstStyle/>
          <a:p>
            <a:pPr algn="ctr"/>
            <a:r>
              <a:rPr lang="fr-FR" sz="3600" dirty="0"/>
              <a:t>Pipeline de déploiement IA – Estimateur </a:t>
            </a:r>
            <a:r>
              <a:rPr lang="fr-FR" sz="3600" dirty="0" err="1"/>
              <a:t>Immo</a:t>
            </a:r>
            <a:endParaRPr lang="fr-FR" sz="3600" dirty="0"/>
          </a:p>
        </p:txBody>
      </p:sp>
      <p:sp>
        <p:nvSpPr>
          <p:cNvPr id="22" name="Rectangle 21">
            <a:extLst>
              <a:ext uri="{FF2B5EF4-FFF2-40B4-BE49-F238E27FC236}">
                <a16:creationId xmlns:a16="http://schemas.microsoft.com/office/drawing/2014/main" id="{FD06BAFD-9A2F-4E09-9CFE-AB4ABED6CE34}"/>
              </a:ext>
            </a:extLst>
          </p:cNvPr>
          <p:cNvSpPr/>
          <p:nvPr/>
        </p:nvSpPr>
        <p:spPr>
          <a:xfrm>
            <a:off x="3976382" y="866175"/>
            <a:ext cx="7348756" cy="1281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API adresse data </a:t>
            </a:r>
            <a:r>
              <a:rPr lang="fr-FR" sz="1600" b="1" dirty="0" err="1"/>
              <a:t>gouv</a:t>
            </a:r>
            <a:endParaRPr lang="fr-FR" sz="1600" b="1" dirty="0"/>
          </a:p>
          <a:p>
            <a:pPr algn="ctr"/>
            <a:endParaRPr lang="fr-FR" sz="1600" b="1" dirty="0"/>
          </a:p>
          <a:p>
            <a:pPr algn="ctr"/>
            <a:endParaRPr lang="fr-FR" sz="1600" b="1" dirty="0"/>
          </a:p>
          <a:p>
            <a:pPr algn="ctr"/>
            <a:endParaRPr lang="fr-FR" sz="1600" b="1" dirty="0"/>
          </a:p>
          <a:p>
            <a:pPr algn="ctr"/>
            <a:endParaRPr lang="fr-FR" sz="1600" b="1" dirty="0"/>
          </a:p>
        </p:txBody>
      </p:sp>
      <p:sp>
        <p:nvSpPr>
          <p:cNvPr id="23" name="Rectangle 22">
            <a:extLst>
              <a:ext uri="{FF2B5EF4-FFF2-40B4-BE49-F238E27FC236}">
                <a16:creationId xmlns:a16="http://schemas.microsoft.com/office/drawing/2014/main" id="{D857564C-6A5F-4B9D-A3B3-D1E7A952867A}"/>
              </a:ext>
            </a:extLst>
          </p:cNvPr>
          <p:cNvSpPr/>
          <p:nvPr/>
        </p:nvSpPr>
        <p:spPr>
          <a:xfrm>
            <a:off x="133023" y="696618"/>
            <a:ext cx="2424664" cy="1667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Input</a:t>
            </a:r>
          </a:p>
          <a:p>
            <a:pPr algn="ctr"/>
            <a:endParaRPr lang="fr-FR" sz="2400" b="1" dirty="0"/>
          </a:p>
          <a:p>
            <a:pPr algn="ctr"/>
            <a:endParaRPr lang="fr-FR" sz="2400" b="1" dirty="0"/>
          </a:p>
          <a:p>
            <a:pPr algn="ctr"/>
            <a:endParaRPr lang="fr-FR" sz="2400" b="1" dirty="0"/>
          </a:p>
        </p:txBody>
      </p:sp>
      <p:sp>
        <p:nvSpPr>
          <p:cNvPr id="25" name="Rectangle 24">
            <a:extLst>
              <a:ext uri="{FF2B5EF4-FFF2-40B4-BE49-F238E27FC236}">
                <a16:creationId xmlns:a16="http://schemas.microsoft.com/office/drawing/2014/main" id="{F72646AF-08E0-44F3-A070-FC6D460B872D}"/>
              </a:ext>
            </a:extLst>
          </p:cNvPr>
          <p:cNvSpPr/>
          <p:nvPr/>
        </p:nvSpPr>
        <p:spPr>
          <a:xfrm>
            <a:off x="408570" y="1246911"/>
            <a:ext cx="1873570" cy="414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Adresse du bien</a:t>
            </a:r>
          </a:p>
        </p:txBody>
      </p:sp>
      <p:sp>
        <p:nvSpPr>
          <p:cNvPr id="26" name="Rectangle 25">
            <a:extLst>
              <a:ext uri="{FF2B5EF4-FFF2-40B4-BE49-F238E27FC236}">
                <a16:creationId xmlns:a16="http://schemas.microsoft.com/office/drawing/2014/main" id="{A4CA0005-7240-4998-B37F-C1644C6378F8}"/>
              </a:ext>
            </a:extLst>
          </p:cNvPr>
          <p:cNvSpPr/>
          <p:nvPr/>
        </p:nvSpPr>
        <p:spPr>
          <a:xfrm>
            <a:off x="408570" y="1782027"/>
            <a:ext cx="1901053" cy="361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Surface du bien</a:t>
            </a:r>
          </a:p>
        </p:txBody>
      </p:sp>
      <p:sp>
        <p:nvSpPr>
          <p:cNvPr id="31" name="Rectangle 30">
            <a:extLst>
              <a:ext uri="{FF2B5EF4-FFF2-40B4-BE49-F238E27FC236}">
                <a16:creationId xmlns:a16="http://schemas.microsoft.com/office/drawing/2014/main" id="{B7E21459-6AFF-4BB2-8B1C-18BB5309565D}"/>
              </a:ext>
            </a:extLst>
          </p:cNvPr>
          <p:cNvSpPr/>
          <p:nvPr/>
        </p:nvSpPr>
        <p:spPr>
          <a:xfrm>
            <a:off x="4963101" y="1253515"/>
            <a:ext cx="1343194" cy="6666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Latitude</a:t>
            </a:r>
          </a:p>
        </p:txBody>
      </p:sp>
      <p:sp>
        <p:nvSpPr>
          <p:cNvPr id="32" name="Rectangle 31">
            <a:extLst>
              <a:ext uri="{FF2B5EF4-FFF2-40B4-BE49-F238E27FC236}">
                <a16:creationId xmlns:a16="http://schemas.microsoft.com/office/drawing/2014/main" id="{949FDA07-0D96-4959-B84D-99997EB4436D}"/>
              </a:ext>
            </a:extLst>
          </p:cNvPr>
          <p:cNvSpPr/>
          <p:nvPr/>
        </p:nvSpPr>
        <p:spPr>
          <a:xfrm>
            <a:off x="7015642" y="1253514"/>
            <a:ext cx="1343194" cy="6940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Longitude</a:t>
            </a:r>
          </a:p>
        </p:txBody>
      </p:sp>
      <p:sp>
        <p:nvSpPr>
          <p:cNvPr id="33" name="Rectangle 32">
            <a:extLst>
              <a:ext uri="{FF2B5EF4-FFF2-40B4-BE49-F238E27FC236}">
                <a16:creationId xmlns:a16="http://schemas.microsoft.com/office/drawing/2014/main" id="{44D614A5-0DBF-49F1-B293-CCCFBDDE9AC8}"/>
              </a:ext>
            </a:extLst>
          </p:cNvPr>
          <p:cNvSpPr/>
          <p:nvPr/>
        </p:nvSpPr>
        <p:spPr>
          <a:xfrm>
            <a:off x="8905102" y="1253514"/>
            <a:ext cx="1343194" cy="7091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Code du département</a:t>
            </a:r>
          </a:p>
        </p:txBody>
      </p:sp>
      <p:cxnSp>
        <p:nvCxnSpPr>
          <p:cNvPr id="43" name="Connecteur : en angle 42">
            <a:extLst>
              <a:ext uri="{FF2B5EF4-FFF2-40B4-BE49-F238E27FC236}">
                <a16:creationId xmlns:a16="http://schemas.microsoft.com/office/drawing/2014/main" id="{69A5A86A-D4C3-4054-B1C3-0F96C343668D}"/>
              </a:ext>
            </a:extLst>
          </p:cNvPr>
          <p:cNvCxnSpPr>
            <a:cxnSpLocks/>
            <a:stCxn id="22" idx="2"/>
            <a:endCxn id="36" idx="0"/>
          </p:cNvCxnSpPr>
          <p:nvPr/>
        </p:nvCxnSpPr>
        <p:spPr>
          <a:xfrm rot="5400000">
            <a:off x="6660490" y="1613060"/>
            <a:ext cx="455743" cy="1524798"/>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32A89DB-B345-4DF3-A342-ACFA18F20B76}"/>
              </a:ext>
            </a:extLst>
          </p:cNvPr>
          <p:cNvSpPr/>
          <p:nvPr/>
        </p:nvSpPr>
        <p:spPr>
          <a:xfrm>
            <a:off x="503603" y="3108568"/>
            <a:ext cx="1520452" cy="4392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Surface du bien</a:t>
            </a:r>
          </a:p>
        </p:txBody>
      </p:sp>
      <p:sp>
        <p:nvSpPr>
          <p:cNvPr id="54" name="Rectangle 53">
            <a:extLst>
              <a:ext uri="{FF2B5EF4-FFF2-40B4-BE49-F238E27FC236}">
                <a16:creationId xmlns:a16="http://schemas.microsoft.com/office/drawing/2014/main" id="{23F20DF4-E45A-49AC-B7B2-730076E924FF}"/>
              </a:ext>
            </a:extLst>
          </p:cNvPr>
          <p:cNvSpPr/>
          <p:nvPr/>
        </p:nvSpPr>
        <p:spPr>
          <a:xfrm>
            <a:off x="2383979" y="3108568"/>
            <a:ext cx="1279485" cy="4392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Latitude</a:t>
            </a:r>
          </a:p>
        </p:txBody>
      </p:sp>
      <p:sp>
        <p:nvSpPr>
          <p:cNvPr id="55" name="Rectangle 54">
            <a:extLst>
              <a:ext uri="{FF2B5EF4-FFF2-40B4-BE49-F238E27FC236}">
                <a16:creationId xmlns:a16="http://schemas.microsoft.com/office/drawing/2014/main" id="{A4A6D667-C55D-494A-B3A3-20B09D2AE09E}"/>
              </a:ext>
            </a:extLst>
          </p:cNvPr>
          <p:cNvSpPr/>
          <p:nvPr/>
        </p:nvSpPr>
        <p:spPr>
          <a:xfrm>
            <a:off x="4067529" y="3108568"/>
            <a:ext cx="1427937" cy="4392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Longitude</a:t>
            </a:r>
          </a:p>
        </p:txBody>
      </p:sp>
      <p:sp>
        <p:nvSpPr>
          <p:cNvPr id="56" name="Rectangle 55">
            <a:extLst>
              <a:ext uri="{FF2B5EF4-FFF2-40B4-BE49-F238E27FC236}">
                <a16:creationId xmlns:a16="http://schemas.microsoft.com/office/drawing/2014/main" id="{52FA7DA4-6E0E-41AF-868B-88DAFB54400A}"/>
              </a:ext>
            </a:extLst>
          </p:cNvPr>
          <p:cNvSpPr/>
          <p:nvPr/>
        </p:nvSpPr>
        <p:spPr>
          <a:xfrm>
            <a:off x="9971295" y="2649018"/>
            <a:ext cx="1901053" cy="4392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Code du département</a:t>
            </a:r>
          </a:p>
        </p:txBody>
      </p:sp>
      <p:sp>
        <p:nvSpPr>
          <p:cNvPr id="57" name="Ellipse 56">
            <a:extLst>
              <a:ext uri="{FF2B5EF4-FFF2-40B4-BE49-F238E27FC236}">
                <a16:creationId xmlns:a16="http://schemas.microsoft.com/office/drawing/2014/main" id="{0BAB19DF-A928-45B3-B0AA-7E5BCFDBF55A}"/>
              </a:ext>
            </a:extLst>
          </p:cNvPr>
          <p:cNvSpPr/>
          <p:nvPr/>
        </p:nvSpPr>
        <p:spPr>
          <a:xfrm>
            <a:off x="7954576" y="2884336"/>
            <a:ext cx="1901052" cy="6467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Données région/département</a:t>
            </a:r>
          </a:p>
        </p:txBody>
      </p:sp>
      <p:sp>
        <p:nvSpPr>
          <p:cNvPr id="58" name="Rectangle 57">
            <a:extLst>
              <a:ext uri="{FF2B5EF4-FFF2-40B4-BE49-F238E27FC236}">
                <a16:creationId xmlns:a16="http://schemas.microsoft.com/office/drawing/2014/main" id="{EAF956F5-4042-4AEE-80E3-E0B5D16D6612}"/>
              </a:ext>
            </a:extLst>
          </p:cNvPr>
          <p:cNvSpPr/>
          <p:nvPr/>
        </p:nvSpPr>
        <p:spPr>
          <a:xfrm>
            <a:off x="6001016" y="3111418"/>
            <a:ext cx="1659828" cy="4392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a:t>Code de la région</a:t>
            </a:r>
          </a:p>
        </p:txBody>
      </p:sp>
      <p:cxnSp>
        <p:nvCxnSpPr>
          <p:cNvPr id="60" name="Connecteur : en angle 59">
            <a:extLst>
              <a:ext uri="{FF2B5EF4-FFF2-40B4-BE49-F238E27FC236}">
                <a16:creationId xmlns:a16="http://schemas.microsoft.com/office/drawing/2014/main" id="{ED720147-5908-4962-A5FB-9D7EC918FD85}"/>
              </a:ext>
            </a:extLst>
          </p:cNvPr>
          <p:cNvCxnSpPr>
            <a:cxnSpLocks/>
            <a:stCxn id="56" idx="2"/>
            <a:endCxn id="57" idx="6"/>
          </p:cNvCxnSpPr>
          <p:nvPr/>
        </p:nvCxnSpPr>
        <p:spPr>
          <a:xfrm rot="5400000">
            <a:off x="10329024" y="2614892"/>
            <a:ext cx="119403" cy="106619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3012E3C4-332E-4D61-BC66-BE1D5FB3A784}"/>
              </a:ext>
            </a:extLst>
          </p:cNvPr>
          <p:cNvSpPr/>
          <p:nvPr/>
        </p:nvSpPr>
        <p:spPr>
          <a:xfrm>
            <a:off x="1448360" y="3992821"/>
            <a:ext cx="5019022" cy="5111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100" dirty="0"/>
              <a:t>Utilisation du modèle </a:t>
            </a:r>
            <a:r>
              <a:rPr lang="fr-FR" sz="1100" dirty="0" err="1"/>
              <a:t>Balltree</a:t>
            </a:r>
            <a:r>
              <a:rPr lang="fr-FR" sz="1100" dirty="0"/>
              <a:t> depuis AWS S3</a:t>
            </a:r>
          </a:p>
        </p:txBody>
      </p:sp>
      <p:sp>
        <p:nvSpPr>
          <p:cNvPr id="84" name="Ellipse 83">
            <a:extLst>
              <a:ext uri="{FF2B5EF4-FFF2-40B4-BE49-F238E27FC236}">
                <a16:creationId xmlns:a16="http://schemas.microsoft.com/office/drawing/2014/main" id="{085E40B1-CEC1-461B-97F4-1687CF766127}"/>
              </a:ext>
            </a:extLst>
          </p:cNvPr>
          <p:cNvSpPr/>
          <p:nvPr/>
        </p:nvSpPr>
        <p:spPr>
          <a:xfrm>
            <a:off x="8200131" y="4724852"/>
            <a:ext cx="1901052" cy="77585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Sélection et téléchargement du modèle </a:t>
            </a:r>
            <a:r>
              <a:rPr lang="fr-FR" sz="1000" dirty="0" err="1"/>
              <a:t>Balltree</a:t>
            </a:r>
            <a:r>
              <a:rPr lang="fr-FR" sz="1000" dirty="0"/>
              <a:t> de la région depuis AWS S3</a:t>
            </a:r>
          </a:p>
        </p:txBody>
      </p:sp>
      <p:sp>
        <p:nvSpPr>
          <p:cNvPr id="96" name="Ellipse 95">
            <a:extLst>
              <a:ext uri="{FF2B5EF4-FFF2-40B4-BE49-F238E27FC236}">
                <a16:creationId xmlns:a16="http://schemas.microsoft.com/office/drawing/2014/main" id="{C2E97152-F92D-4226-9567-DAAC9379E693}"/>
              </a:ext>
            </a:extLst>
          </p:cNvPr>
          <p:cNvSpPr/>
          <p:nvPr/>
        </p:nvSpPr>
        <p:spPr>
          <a:xfrm>
            <a:off x="8127209" y="3844510"/>
            <a:ext cx="1901052" cy="7630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Sélection et téléchargement des données de la région AWS S3</a:t>
            </a:r>
          </a:p>
        </p:txBody>
      </p:sp>
      <p:cxnSp>
        <p:nvCxnSpPr>
          <p:cNvPr id="135" name="Connecteur droit avec flèche 134">
            <a:extLst>
              <a:ext uri="{FF2B5EF4-FFF2-40B4-BE49-F238E27FC236}">
                <a16:creationId xmlns:a16="http://schemas.microsoft.com/office/drawing/2014/main" id="{2F207CB9-AF20-424E-A441-7860940893B7}"/>
              </a:ext>
            </a:extLst>
          </p:cNvPr>
          <p:cNvCxnSpPr>
            <a:cxnSpLocks/>
            <a:stCxn id="54" idx="2"/>
          </p:cNvCxnSpPr>
          <p:nvPr/>
        </p:nvCxnSpPr>
        <p:spPr>
          <a:xfrm flipH="1">
            <a:off x="3018799" y="3547838"/>
            <a:ext cx="4923" cy="423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cteur droit avec flèche 138">
            <a:extLst>
              <a:ext uri="{FF2B5EF4-FFF2-40B4-BE49-F238E27FC236}">
                <a16:creationId xmlns:a16="http://schemas.microsoft.com/office/drawing/2014/main" id="{ACBBBA10-E6F4-4837-985C-B608020F671E}"/>
              </a:ext>
            </a:extLst>
          </p:cNvPr>
          <p:cNvCxnSpPr>
            <a:cxnSpLocks/>
            <a:stCxn id="55" idx="2"/>
          </p:cNvCxnSpPr>
          <p:nvPr/>
        </p:nvCxnSpPr>
        <p:spPr>
          <a:xfrm>
            <a:off x="4781498" y="3547838"/>
            <a:ext cx="0" cy="4481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0610483E-C9BE-46CF-8AC9-FE1B8EA270DE}"/>
              </a:ext>
            </a:extLst>
          </p:cNvPr>
          <p:cNvSpPr/>
          <p:nvPr/>
        </p:nvSpPr>
        <p:spPr>
          <a:xfrm>
            <a:off x="1448360" y="4707527"/>
            <a:ext cx="1871237" cy="3453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a:t>Prix moyen du cartier</a:t>
            </a:r>
          </a:p>
        </p:txBody>
      </p:sp>
      <p:sp>
        <p:nvSpPr>
          <p:cNvPr id="150" name="Rectangle 149">
            <a:extLst>
              <a:ext uri="{FF2B5EF4-FFF2-40B4-BE49-F238E27FC236}">
                <a16:creationId xmlns:a16="http://schemas.microsoft.com/office/drawing/2014/main" id="{5056B715-D0AB-46B3-AEC4-28E8CB222EC7}"/>
              </a:ext>
            </a:extLst>
          </p:cNvPr>
          <p:cNvSpPr/>
          <p:nvPr/>
        </p:nvSpPr>
        <p:spPr>
          <a:xfrm>
            <a:off x="3477206" y="4707527"/>
            <a:ext cx="1871237" cy="3453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a:t>Distance moyen du cartier</a:t>
            </a:r>
          </a:p>
        </p:txBody>
      </p:sp>
      <p:cxnSp>
        <p:nvCxnSpPr>
          <p:cNvPr id="151" name="Connecteur droit avec flèche 150">
            <a:extLst>
              <a:ext uri="{FF2B5EF4-FFF2-40B4-BE49-F238E27FC236}">
                <a16:creationId xmlns:a16="http://schemas.microsoft.com/office/drawing/2014/main" id="{8EB596DB-31D9-444F-9814-DCF80BE36640}"/>
              </a:ext>
            </a:extLst>
          </p:cNvPr>
          <p:cNvCxnSpPr>
            <a:cxnSpLocks/>
            <a:endCxn id="148" idx="0"/>
          </p:cNvCxnSpPr>
          <p:nvPr/>
        </p:nvCxnSpPr>
        <p:spPr>
          <a:xfrm>
            <a:off x="2378883" y="4516573"/>
            <a:ext cx="5096" cy="190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necteur droit avec flèche 154">
            <a:extLst>
              <a:ext uri="{FF2B5EF4-FFF2-40B4-BE49-F238E27FC236}">
                <a16:creationId xmlns:a16="http://schemas.microsoft.com/office/drawing/2014/main" id="{43C26A34-69E7-4A9D-BF24-E5A653FBDDC6}"/>
              </a:ext>
            </a:extLst>
          </p:cNvPr>
          <p:cNvCxnSpPr>
            <a:cxnSpLocks/>
            <a:endCxn id="150" idx="0"/>
          </p:cNvCxnSpPr>
          <p:nvPr/>
        </p:nvCxnSpPr>
        <p:spPr>
          <a:xfrm>
            <a:off x="4412825" y="4516573"/>
            <a:ext cx="0" cy="1909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necteur droit avec flèche 165">
            <a:extLst>
              <a:ext uri="{FF2B5EF4-FFF2-40B4-BE49-F238E27FC236}">
                <a16:creationId xmlns:a16="http://schemas.microsoft.com/office/drawing/2014/main" id="{DCC9134D-BCD0-494A-AA11-D2C90318BF82}"/>
              </a:ext>
            </a:extLst>
          </p:cNvPr>
          <p:cNvCxnSpPr>
            <a:cxnSpLocks/>
            <a:stCxn id="25" idx="3"/>
            <a:endCxn id="22" idx="1"/>
          </p:cNvCxnSpPr>
          <p:nvPr/>
        </p:nvCxnSpPr>
        <p:spPr>
          <a:xfrm>
            <a:off x="2282140" y="1453966"/>
            <a:ext cx="1694242" cy="529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necteur droit avec flèche 168">
            <a:extLst>
              <a:ext uri="{FF2B5EF4-FFF2-40B4-BE49-F238E27FC236}">
                <a16:creationId xmlns:a16="http://schemas.microsoft.com/office/drawing/2014/main" id="{F8FA3CBE-9E6F-4DAA-947C-75B471295F66}"/>
              </a:ext>
            </a:extLst>
          </p:cNvPr>
          <p:cNvCxnSpPr>
            <a:cxnSpLocks/>
            <a:stCxn id="26" idx="3"/>
          </p:cNvCxnSpPr>
          <p:nvPr/>
        </p:nvCxnSpPr>
        <p:spPr>
          <a:xfrm>
            <a:off x="2309623" y="1962625"/>
            <a:ext cx="1850893" cy="6330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Connecteur droit avec flèche 176">
            <a:extLst>
              <a:ext uri="{FF2B5EF4-FFF2-40B4-BE49-F238E27FC236}">
                <a16:creationId xmlns:a16="http://schemas.microsoft.com/office/drawing/2014/main" id="{F64B0DE6-17B4-4BB1-B867-204471E92EA0}"/>
              </a:ext>
            </a:extLst>
          </p:cNvPr>
          <p:cNvCxnSpPr>
            <a:cxnSpLocks/>
            <a:stCxn id="57" idx="2"/>
            <a:endCxn id="58" idx="3"/>
          </p:cNvCxnSpPr>
          <p:nvPr/>
        </p:nvCxnSpPr>
        <p:spPr>
          <a:xfrm flipH="1">
            <a:off x="7660844" y="3207691"/>
            <a:ext cx="293732" cy="1233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Ellipse 205">
            <a:extLst>
              <a:ext uri="{FF2B5EF4-FFF2-40B4-BE49-F238E27FC236}">
                <a16:creationId xmlns:a16="http://schemas.microsoft.com/office/drawing/2014/main" id="{92D9ACFC-00EC-49FF-ADEE-24134EE264F8}"/>
              </a:ext>
            </a:extLst>
          </p:cNvPr>
          <p:cNvSpPr/>
          <p:nvPr/>
        </p:nvSpPr>
        <p:spPr>
          <a:xfrm>
            <a:off x="2309623" y="5220373"/>
            <a:ext cx="2183566" cy="7630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Téléchargement du modèle ML sur S3</a:t>
            </a:r>
          </a:p>
        </p:txBody>
      </p:sp>
      <p:cxnSp>
        <p:nvCxnSpPr>
          <p:cNvPr id="208" name="Connecteur droit avec flèche 207">
            <a:extLst>
              <a:ext uri="{FF2B5EF4-FFF2-40B4-BE49-F238E27FC236}">
                <a16:creationId xmlns:a16="http://schemas.microsoft.com/office/drawing/2014/main" id="{6B9BDA5A-4606-4F88-A171-7918B395A66B}"/>
              </a:ext>
            </a:extLst>
          </p:cNvPr>
          <p:cNvCxnSpPr>
            <a:cxnSpLocks/>
            <a:stCxn id="148" idx="2"/>
          </p:cNvCxnSpPr>
          <p:nvPr/>
        </p:nvCxnSpPr>
        <p:spPr>
          <a:xfrm>
            <a:off x="2383979" y="5052923"/>
            <a:ext cx="314680" cy="2791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7E8DEBDE-F9C6-4A53-8982-7D33645516C8}"/>
              </a:ext>
            </a:extLst>
          </p:cNvPr>
          <p:cNvCxnSpPr>
            <a:cxnSpLocks/>
          </p:cNvCxnSpPr>
          <p:nvPr/>
        </p:nvCxnSpPr>
        <p:spPr>
          <a:xfrm flipH="1">
            <a:off x="4242673" y="5052923"/>
            <a:ext cx="174508" cy="2791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4" name="Rectangle 223">
            <a:extLst>
              <a:ext uri="{FF2B5EF4-FFF2-40B4-BE49-F238E27FC236}">
                <a16:creationId xmlns:a16="http://schemas.microsoft.com/office/drawing/2014/main" id="{3C2160EA-5AD1-4AA3-BDE2-BEFE32965379}"/>
              </a:ext>
            </a:extLst>
          </p:cNvPr>
          <p:cNvSpPr/>
          <p:nvPr/>
        </p:nvSpPr>
        <p:spPr>
          <a:xfrm>
            <a:off x="1955709" y="6150833"/>
            <a:ext cx="2891394" cy="5111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100" dirty="0"/>
              <a:t>Chargement du modèle et prédiction</a:t>
            </a:r>
          </a:p>
        </p:txBody>
      </p:sp>
      <p:sp>
        <p:nvSpPr>
          <p:cNvPr id="235" name="Rectangle 234">
            <a:extLst>
              <a:ext uri="{FF2B5EF4-FFF2-40B4-BE49-F238E27FC236}">
                <a16:creationId xmlns:a16="http://schemas.microsoft.com/office/drawing/2014/main" id="{F6C63903-F413-47C6-9081-EF4B8AD9BDD9}"/>
              </a:ext>
            </a:extLst>
          </p:cNvPr>
          <p:cNvSpPr/>
          <p:nvPr/>
        </p:nvSpPr>
        <p:spPr>
          <a:xfrm>
            <a:off x="5356172" y="6150833"/>
            <a:ext cx="2891394" cy="5111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100" dirty="0"/>
              <a:t>Prix du mètre carré du bien</a:t>
            </a:r>
          </a:p>
        </p:txBody>
      </p:sp>
      <p:cxnSp>
        <p:nvCxnSpPr>
          <p:cNvPr id="243" name="Connecteur droit avec flèche 242">
            <a:extLst>
              <a:ext uri="{FF2B5EF4-FFF2-40B4-BE49-F238E27FC236}">
                <a16:creationId xmlns:a16="http://schemas.microsoft.com/office/drawing/2014/main" id="{51062A2F-1E2E-4D5D-9C75-1D96EADF8BB7}"/>
              </a:ext>
            </a:extLst>
          </p:cNvPr>
          <p:cNvCxnSpPr>
            <a:cxnSpLocks/>
            <a:stCxn id="206" idx="4"/>
            <a:endCxn id="224" idx="0"/>
          </p:cNvCxnSpPr>
          <p:nvPr/>
        </p:nvCxnSpPr>
        <p:spPr>
          <a:xfrm>
            <a:off x="3401406" y="5983383"/>
            <a:ext cx="0" cy="1674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Connecteur droit avec flèche 246">
            <a:extLst>
              <a:ext uri="{FF2B5EF4-FFF2-40B4-BE49-F238E27FC236}">
                <a16:creationId xmlns:a16="http://schemas.microsoft.com/office/drawing/2014/main" id="{B72B9F7B-E2EB-4790-B773-7644136BB240}"/>
              </a:ext>
            </a:extLst>
          </p:cNvPr>
          <p:cNvCxnSpPr>
            <a:cxnSpLocks/>
            <a:endCxn id="235" idx="1"/>
          </p:cNvCxnSpPr>
          <p:nvPr/>
        </p:nvCxnSpPr>
        <p:spPr>
          <a:xfrm>
            <a:off x="4847103" y="6406389"/>
            <a:ext cx="5090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343A9B89-5A48-4F22-971E-58508F935973}"/>
              </a:ext>
            </a:extLst>
          </p:cNvPr>
          <p:cNvCxnSpPr/>
          <p:nvPr/>
        </p:nvCxnSpPr>
        <p:spPr>
          <a:xfrm>
            <a:off x="459723" y="3715288"/>
            <a:ext cx="5981604" cy="28359"/>
          </a:xfrm>
          <a:prstGeom prst="line">
            <a:avLst/>
          </a:prstGeom>
        </p:spPr>
        <p:style>
          <a:lnRef idx="1">
            <a:schemeClr val="dk1"/>
          </a:lnRef>
          <a:fillRef idx="0">
            <a:schemeClr val="dk1"/>
          </a:fillRef>
          <a:effectRef idx="0">
            <a:schemeClr val="dk1"/>
          </a:effectRef>
          <a:fontRef idx="minor">
            <a:schemeClr val="tx1"/>
          </a:fontRef>
        </p:style>
      </p:cxnSp>
      <p:cxnSp>
        <p:nvCxnSpPr>
          <p:cNvPr id="271" name="Connecteur droit 270">
            <a:extLst>
              <a:ext uri="{FF2B5EF4-FFF2-40B4-BE49-F238E27FC236}">
                <a16:creationId xmlns:a16="http://schemas.microsoft.com/office/drawing/2014/main" id="{0BC42B70-B7FF-4BDD-A9BC-F497AA77FDDF}"/>
              </a:ext>
            </a:extLst>
          </p:cNvPr>
          <p:cNvCxnSpPr>
            <a:stCxn id="53" idx="2"/>
          </p:cNvCxnSpPr>
          <p:nvPr/>
        </p:nvCxnSpPr>
        <p:spPr>
          <a:xfrm>
            <a:off x="1263829" y="3547838"/>
            <a:ext cx="0" cy="181629"/>
          </a:xfrm>
          <a:prstGeom prst="line">
            <a:avLst/>
          </a:prstGeom>
        </p:spPr>
        <p:style>
          <a:lnRef idx="1">
            <a:schemeClr val="dk1"/>
          </a:lnRef>
          <a:fillRef idx="0">
            <a:schemeClr val="dk1"/>
          </a:fillRef>
          <a:effectRef idx="0">
            <a:schemeClr val="dk1"/>
          </a:effectRef>
          <a:fontRef idx="minor">
            <a:schemeClr val="tx1"/>
          </a:fontRef>
        </p:style>
      </p:cxnSp>
      <p:cxnSp>
        <p:nvCxnSpPr>
          <p:cNvPr id="272" name="Connecteur droit 271">
            <a:extLst>
              <a:ext uri="{FF2B5EF4-FFF2-40B4-BE49-F238E27FC236}">
                <a16:creationId xmlns:a16="http://schemas.microsoft.com/office/drawing/2014/main" id="{95AD7418-2DD1-4BA1-8E3B-17E0D2392C8A}"/>
              </a:ext>
            </a:extLst>
          </p:cNvPr>
          <p:cNvCxnSpPr/>
          <p:nvPr/>
        </p:nvCxnSpPr>
        <p:spPr>
          <a:xfrm>
            <a:off x="2833969" y="3547837"/>
            <a:ext cx="0" cy="181629"/>
          </a:xfrm>
          <a:prstGeom prst="line">
            <a:avLst/>
          </a:prstGeom>
        </p:spPr>
        <p:style>
          <a:lnRef idx="1">
            <a:schemeClr val="dk1"/>
          </a:lnRef>
          <a:fillRef idx="0">
            <a:schemeClr val="dk1"/>
          </a:fillRef>
          <a:effectRef idx="0">
            <a:schemeClr val="dk1"/>
          </a:effectRef>
          <a:fontRef idx="minor">
            <a:schemeClr val="tx1"/>
          </a:fontRef>
        </p:style>
      </p:cxnSp>
      <p:cxnSp>
        <p:nvCxnSpPr>
          <p:cNvPr id="273" name="Connecteur droit 272">
            <a:extLst>
              <a:ext uri="{FF2B5EF4-FFF2-40B4-BE49-F238E27FC236}">
                <a16:creationId xmlns:a16="http://schemas.microsoft.com/office/drawing/2014/main" id="{E9F42B2D-D508-4085-83E0-CA8593A299DB}"/>
              </a:ext>
            </a:extLst>
          </p:cNvPr>
          <p:cNvCxnSpPr/>
          <p:nvPr/>
        </p:nvCxnSpPr>
        <p:spPr>
          <a:xfrm>
            <a:off x="4483290" y="3547837"/>
            <a:ext cx="0" cy="181629"/>
          </a:xfrm>
          <a:prstGeom prst="line">
            <a:avLst/>
          </a:prstGeom>
        </p:spPr>
        <p:style>
          <a:lnRef idx="1">
            <a:schemeClr val="dk1"/>
          </a:lnRef>
          <a:fillRef idx="0">
            <a:schemeClr val="dk1"/>
          </a:fillRef>
          <a:effectRef idx="0">
            <a:schemeClr val="dk1"/>
          </a:effectRef>
          <a:fontRef idx="minor">
            <a:schemeClr val="tx1"/>
          </a:fontRef>
        </p:style>
      </p:cxnSp>
      <p:cxnSp>
        <p:nvCxnSpPr>
          <p:cNvPr id="274" name="Connecteur droit 273">
            <a:extLst>
              <a:ext uri="{FF2B5EF4-FFF2-40B4-BE49-F238E27FC236}">
                <a16:creationId xmlns:a16="http://schemas.microsoft.com/office/drawing/2014/main" id="{61B68930-3F7F-43EE-9826-399AB53688BF}"/>
              </a:ext>
            </a:extLst>
          </p:cNvPr>
          <p:cNvCxnSpPr/>
          <p:nvPr/>
        </p:nvCxnSpPr>
        <p:spPr>
          <a:xfrm>
            <a:off x="6441327" y="3569437"/>
            <a:ext cx="0" cy="181629"/>
          </a:xfrm>
          <a:prstGeom prst="line">
            <a:avLst/>
          </a:prstGeom>
        </p:spPr>
        <p:style>
          <a:lnRef idx="1">
            <a:schemeClr val="dk1"/>
          </a:lnRef>
          <a:fillRef idx="0">
            <a:schemeClr val="dk1"/>
          </a:fillRef>
          <a:effectRef idx="0">
            <a:schemeClr val="dk1"/>
          </a:effectRef>
          <a:fontRef idx="minor">
            <a:schemeClr val="tx1"/>
          </a:fontRef>
        </p:style>
      </p:cxnSp>
      <p:cxnSp>
        <p:nvCxnSpPr>
          <p:cNvPr id="275" name="Connecteur droit 274">
            <a:extLst>
              <a:ext uri="{FF2B5EF4-FFF2-40B4-BE49-F238E27FC236}">
                <a16:creationId xmlns:a16="http://schemas.microsoft.com/office/drawing/2014/main" id="{5D953EBB-A627-4AAA-B308-FA6F5921EC63}"/>
              </a:ext>
            </a:extLst>
          </p:cNvPr>
          <p:cNvCxnSpPr>
            <a:cxnSpLocks/>
          </p:cNvCxnSpPr>
          <p:nvPr/>
        </p:nvCxnSpPr>
        <p:spPr>
          <a:xfrm>
            <a:off x="449894" y="5169949"/>
            <a:ext cx="1574161" cy="0"/>
          </a:xfrm>
          <a:prstGeom prst="line">
            <a:avLst/>
          </a:prstGeom>
        </p:spPr>
        <p:style>
          <a:lnRef idx="1">
            <a:schemeClr val="dk1"/>
          </a:lnRef>
          <a:fillRef idx="0">
            <a:schemeClr val="dk1"/>
          </a:fillRef>
          <a:effectRef idx="0">
            <a:schemeClr val="dk1"/>
          </a:effectRef>
          <a:fontRef idx="minor">
            <a:schemeClr val="tx1"/>
          </a:fontRef>
        </p:style>
      </p:cxnSp>
      <p:cxnSp>
        <p:nvCxnSpPr>
          <p:cNvPr id="282" name="Connecteur droit 281">
            <a:extLst>
              <a:ext uri="{FF2B5EF4-FFF2-40B4-BE49-F238E27FC236}">
                <a16:creationId xmlns:a16="http://schemas.microsoft.com/office/drawing/2014/main" id="{9B7441B4-4D74-4B24-BDB3-5D2FF63E4EEB}"/>
              </a:ext>
            </a:extLst>
          </p:cNvPr>
          <p:cNvCxnSpPr>
            <a:cxnSpLocks/>
          </p:cNvCxnSpPr>
          <p:nvPr/>
        </p:nvCxnSpPr>
        <p:spPr>
          <a:xfrm>
            <a:off x="2024055" y="5052923"/>
            <a:ext cx="0" cy="117026"/>
          </a:xfrm>
          <a:prstGeom prst="line">
            <a:avLst/>
          </a:prstGeom>
        </p:spPr>
        <p:style>
          <a:lnRef idx="1">
            <a:schemeClr val="dk1"/>
          </a:lnRef>
          <a:fillRef idx="0">
            <a:schemeClr val="dk1"/>
          </a:fillRef>
          <a:effectRef idx="0">
            <a:schemeClr val="dk1"/>
          </a:effectRef>
          <a:fontRef idx="minor">
            <a:schemeClr val="tx1"/>
          </a:fontRef>
        </p:style>
      </p:cxnSp>
      <p:cxnSp>
        <p:nvCxnSpPr>
          <p:cNvPr id="286" name="Connecteur droit avec flèche 285">
            <a:extLst>
              <a:ext uri="{FF2B5EF4-FFF2-40B4-BE49-F238E27FC236}">
                <a16:creationId xmlns:a16="http://schemas.microsoft.com/office/drawing/2014/main" id="{4F09ADEC-5A01-4A89-A669-DCE94904B7DB}"/>
              </a:ext>
            </a:extLst>
          </p:cNvPr>
          <p:cNvCxnSpPr>
            <a:cxnSpLocks/>
            <a:stCxn id="96" idx="2"/>
          </p:cNvCxnSpPr>
          <p:nvPr/>
        </p:nvCxnSpPr>
        <p:spPr>
          <a:xfrm flipH="1" flipV="1">
            <a:off x="6467382" y="4111404"/>
            <a:ext cx="1659827" cy="1146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Connecteur droit avec flèche 288">
            <a:extLst>
              <a:ext uri="{FF2B5EF4-FFF2-40B4-BE49-F238E27FC236}">
                <a16:creationId xmlns:a16="http://schemas.microsoft.com/office/drawing/2014/main" id="{34BB6B2C-BD4C-46A0-AA99-842037DF370F}"/>
              </a:ext>
            </a:extLst>
          </p:cNvPr>
          <p:cNvCxnSpPr>
            <a:cxnSpLocks/>
            <a:stCxn id="84" idx="2"/>
          </p:cNvCxnSpPr>
          <p:nvPr/>
        </p:nvCxnSpPr>
        <p:spPr>
          <a:xfrm flipH="1" flipV="1">
            <a:off x="6467383" y="4378417"/>
            <a:ext cx="1732748" cy="7343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3" name="Rectangle 292">
            <a:extLst>
              <a:ext uri="{FF2B5EF4-FFF2-40B4-BE49-F238E27FC236}">
                <a16:creationId xmlns:a16="http://schemas.microsoft.com/office/drawing/2014/main" id="{755F3D25-2DC9-4688-A5E3-D0F56F463AC4}"/>
              </a:ext>
            </a:extLst>
          </p:cNvPr>
          <p:cNvSpPr/>
          <p:nvPr/>
        </p:nvSpPr>
        <p:spPr>
          <a:xfrm>
            <a:off x="8790594" y="6150833"/>
            <a:ext cx="2891394" cy="5111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100" dirty="0"/>
              <a:t>Réponse de l’API au format JSON</a:t>
            </a:r>
          </a:p>
        </p:txBody>
      </p:sp>
      <p:cxnSp>
        <p:nvCxnSpPr>
          <p:cNvPr id="294" name="Connecteur droit avec flèche 293">
            <a:extLst>
              <a:ext uri="{FF2B5EF4-FFF2-40B4-BE49-F238E27FC236}">
                <a16:creationId xmlns:a16="http://schemas.microsoft.com/office/drawing/2014/main" id="{8DE6648A-82FE-44B8-88EA-950B2C047451}"/>
              </a:ext>
            </a:extLst>
          </p:cNvPr>
          <p:cNvCxnSpPr>
            <a:cxnSpLocks/>
          </p:cNvCxnSpPr>
          <p:nvPr/>
        </p:nvCxnSpPr>
        <p:spPr>
          <a:xfrm>
            <a:off x="8247566" y="6406389"/>
            <a:ext cx="5090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E8B318CA-981D-4E87-9727-B3ECFF08F791}"/>
              </a:ext>
            </a:extLst>
          </p:cNvPr>
          <p:cNvCxnSpPr>
            <a:cxnSpLocks/>
          </p:cNvCxnSpPr>
          <p:nvPr/>
        </p:nvCxnSpPr>
        <p:spPr>
          <a:xfrm>
            <a:off x="6933746" y="3686199"/>
            <a:ext cx="3502916" cy="3727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302" name="Connecteur droit 301">
            <a:extLst>
              <a:ext uri="{FF2B5EF4-FFF2-40B4-BE49-F238E27FC236}">
                <a16:creationId xmlns:a16="http://schemas.microsoft.com/office/drawing/2014/main" id="{37B5E645-07C8-4B7F-8EED-D2445B59E623}"/>
              </a:ext>
            </a:extLst>
          </p:cNvPr>
          <p:cNvCxnSpPr>
            <a:cxnSpLocks/>
          </p:cNvCxnSpPr>
          <p:nvPr/>
        </p:nvCxnSpPr>
        <p:spPr>
          <a:xfrm flipH="1">
            <a:off x="6933747" y="3558297"/>
            <a:ext cx="1" cy="12790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312" name="Connecteur droit 311">
            <a:extLst>
              <a:ext uri="{FF2B5EF4-FFF2-40B4-BE49-F238E27FC236}">
                <a16:creationId xmlns:a16="http://schemas.microsoft.com/office/drawing/2014/main" id="{A351372E-1D3E-4775-8F3C-8E671C57822C}"/>
              </a:ext>
            </a:extLst>
          </p:cNvPr>
          <p:cNvCxnSpPr>
            <a:cxnSpLocks/>
          </p:cNvCxnSpPr>
          <p:nvPr/>
        </p:nvCxnSpPr>
        <p:spPr>
          <a:xfrm>
            <a:off x="10436662" y="3715288"/>
            <a:ext cx="0" cy="133763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316" name="Connecteur droit avec flèche 315">
            <a:extLst>
              <a:ext uri="{FF2B5EF4-FFF2-40B4-BE49-F238E27FC236}">
                <a16:creationId xmlns:a16="http://schemas.microsoft.com/office/drawing/2014/main" id="{97889873-352F-4711-AC6D-085765529E88}"/>
              </a:ext>
            </a:extLst>
          </p:cNvPr>
          <p:cNvCxnSpPr>
            <a:cxnSpLocks/>
          </p:cNvCxnSpPr>
          <p:nvPr/>
        </p:nvCxnSpPr>
        <p:spPr>
          <a:xfrm flipH="1">
            <a:off x="10101183" y="5052924"/>
            <a:ext cx="335480" cy="3078"/>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9" name="Connecteur droit avec flèche 318">
            <a:extLst>
              <a:ext uri="{FF2B5EF4-FFF2-40B4-BE49-F238E27FC236}">
                <a16:creationId xmlns:a16="http://schemas.microsoft.com/office/drawing/2014/main" id="{AC20D4EB-0CDC-467F-B4BC-44BA82EAA2C2}"/>
              </a:ext>
            </a:extLst>
          </p:cNvPr>
          <p:cNvCxnSpPr>
            <a:cxnSpLocks/>
          </p:cNvCxnSpPr>
          <p:nvPr/>
        </p:nvCxnSpPr>
        <p:spPr>
          <a:xfrm flipH="1">
            <a:off x="10028261" y="4241018"/>
            <a:ext cx="409158" cy="735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03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OQUIS VILLE 16 X 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666_TF03031010" id="{02BD5580-1C21-4CCC-8EFF-1EAEEAAAF976}" vid="{5C3F23B1-48D1-4577-ABFE-4C24889562E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Arrière-plan de présentation professionnelle avec croquis de ville (grand écran)</Template>
  <TotalTime>1435</TotalTime>
  <Words>766</Words>
  <Application>Microsoft Office PowerPoint</Application>
  <PresentationFormat>Grand écran</PresentationFormat>
  <Paragraphs>199</Paragraphs>
  <Slides>18</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Century Schoolbook</vt:lpstr>
      <vt:lpstr>Inter</vt:lpstr>
      <vt:lpstr>Wingdings</vt:lpstr>
      <vt:lpstr>CROQUIS VILLE 16 X 9</vt:lpstr>
      <vt:lpstr>MyImmo Estimation de biens immobiliers</vt:lpstr>
      <vt:lpstr>Quels sont les objectifs du PA</vt:lpstr>
      <vt:lpstr>D’où nous est venue l’idée ?</vt:lpstr>
      <vt:lpstr>Description du projet</vt:lpstr>
      <vt:lpstr>Les utilisateurs</vt:lpstr>
      <vt:lpstr>Démonstration utilisateur</vt:lpstr>
      <vt:lpstr>Pipelines de déploiement</vt:lpstr>
      <vt:lpstr>Pipelines de déploiement</vt:lpstr>
      <vt:lpstr>Pipeline de déploiement IA – Estimateur Immo</vt:lpstr>
      <vt:lpstr>L’architecture cloud du projet</vt:lpstr>
      <vt:lpstr>Architecture cloud du projet</vt:lpstr>
      <vt:lpstr>Outils utilisés pour ce projet</vt:lpstr>
      <vt:lpstr>Outils utilisés pour ce projet</vt:lpstr>
      <vt:lpstr>Limites et Améliorations</vt:lpstr>
      <vt:lpstr>Présentation PowerPoint</vt:lpstr>
      <vt:lpstr>Pipeline de déploiement – Les données</vt:lpstr>
      <vt:lpstr>Pipeline de déploiement – Restitution des données</vt:lpstr>
      <vt:lpstr>Planning et répartition des tâches  https://trello.com/b/H73SowmM/scrumban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MyImmo Estimation d’un bien immobilier</dc:title>
  <dc:creator>Natane Bendavid</dc:creator>
  <cp:lastModifiedBy>Natane Bendavid</cp:lastModifiedBy>
  <cp:revision>137</cp:revision>
  <dcterms:created xsi:type="dcterms:W3CDTF">2021-04-07T07:12:26Z</dcterms:created>
  <dcterms:modified xsi:type="dcterms:W3CDTF">2021-07-27T09:30:33Z</dcterms:modified>
</cp:coreProperties>
</file>