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73" r:id="rId5"/>
    <p:sldId id="269" r:id="rId6"/>
    <p:sldId id="275" r:id="rId7"/>
    <p:sldId id="271" r:id="rId8"/>
    <p:sldId id="276" r:id="rId9"/>
    <p:sldId id="272" r:id="rId10"/>
    <p:sldId id="274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79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793B-D01C-4F5B-B8D8-6B4B22468D24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5BE1-4F4C-471B-964C-C4E6004DEADB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2174C0-AAFC-40FA-A210-5BC0E70F2E35}" type="datetime1">
              <a:rPr lang="fr-FR" smtClean="0"/>
              <a:pPr/>
              <a:t>04/06/2021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E1244-2061-4A1B-BE44-C57F1176482C}" type="datetime1">
              <a:rPr lang="fr-FR" smtClean="0"/>
              <a:pPr/>
              <a:t>04/06/2021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77936-4305-420E-ADB5-331C437845B8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BE45D-5312-4E6F-B811-C47C3A30D5AB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832E5-C38C-4E13-866E-BFFBFCD4F635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E6DAB-83B7-4A08-8CB8-D73B0434511A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7EAC7-A828-4647-8196-D8948109078E}" type="datetime1">
              <a:rPr lang="fr-FR" smtClean="0"/>
              <a:pPr/>
              <a:t>04/06/2021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E24C68AF-FB3F-48C7-BE77-CA17C03A5DA9}" type="datetime1">
              <a:rPr lang="fr-FR" smtClean="0"/>
              <a:pPr/>
              <a:t>04/06/2021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emandes-de-valeurs-foncieres-geolocalise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1" y="3927220"/>
            <a:ext cx="10515598" cy="14231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b="1" dirty="0" err="1"/>
              <a:t>MyImmo</a:t>
            </a:r>
            <a:br>
              <a:rPr lang="fr-FR" b="1" dirty="0"/>
            </a:br>
            <a:r>
              <a:rPr lang="fr-FR" b="1" dirty="0"/>
              <a:t>Estimation d’un bien immobilier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676736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fr-FR" dirty="0"/>
              <a:t>Séance 2</a:t>
            </a:r>
          </a:p>
          <a:p>
            <a:pPr algn="ctr" rtl="0"/>
            <a:r>
              <a:rPr lang="fr-FR" dirty="0"/>
              <a:t>BENDAVID Natane – WADE Cheikh Abdourahmane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59C27-F6EF-4EAC-96E3-3CBFEED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0"/>
            <a:ext cx="10515600" cy="1145224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Objectif Séance 4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00575-2AFF-424A-80AE-23DF8540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11" y="1994803"/>
            <a:ext cx="4211973" cy="3332206"/>
          </a:xfrm>
        </p:spPr>
        <p:txBody>
          <a:bodyPr>
            <a:normAutofit/>
          </a:bodyPr>
          <a:lstStyle/>
          <a:p>
            <a:r>
              <a:rPr lang="fr-FR" dirty="0"/>
              <a:t>Industrialisation du modèle ML dans le cloud</a:t>
            </a:r>
          </a:p>
          <a:p>
            <a:endParaRPr lang="fr-FR" dirty="0"/>
          </a:p>
          <a:p>
            <a:r>
              <a:rPr lang="fr-FR" dirty="0"/>
              <a:t>Création de l’Api et lambda AWS</a:t>
            </a:r>
          </a:p>
          <a:p>
            <a:pPr lvl="1"/>
            <a:endParaRPr lang="fr-FR" dirty="0"/>
          </a:p>
          <a:p>
            <a:r>
              <a:rPr lang="fr-FR" dirty="0"/>
              <a:t>Utilisation de l’api sur le site Web </a:t>
            </a:r>
            <a:r>
              <a:rPr lang="fr-FR" dirty="0" err="1"/>
              <a:t>myimmo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4A3635F-A0E9-4085-AFAF-667FA6C5521B}"/>
              </a:ext>
            </a:extLst>
          </p:cNvPr>
          <p:cNvSpPr txBox="1">
            <a:spLocks/>
          </p:cNvSpPr>
          <p:nvPr/>
        </p:nvSpPr>
        <p:spPr>
          <a:xfrm>
            <a:off x="5805881" y="2109103"/>
            <a:ext cx="5712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Démonstration utilisateur</a:t>
            </a:r>
          </a:p>
          <a:p>
            <a:endParaRPr lang="fr-FR" dirty="0"/>
          </a:p>
          <a:p>
            <a:r>
              <a:rPr lang="fr-FR" dirty="0"/>
              <a:t>Première documentation du projet</a:t>
            </a:r>
          </a:p>
          <a:p>
            <a:endParaRPr lang="fr-FR" dirty="0"/>
          </a:p>
          <a:p>
            <a:r>
              <a:rPr lang="fr-FR" dirty="0"/>
              <a:t>Bilan de réalisation</a:t>
            </a:r>
          </a:p>
        </p:txBody>
      </p:sp>
    </p:spTree>
    <p:extLst>
      <p:ext uri="{BB962C8B-B14F-4D97-AF65-F5344CB8AC3E}">
        <p14:creationId xmlns:p14="http://schemas.microsoft.com/office/powerpoint/2010/main" val="31867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Description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10515600" cy="435133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Création d’une API pour estimer son bien immobilier.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Estimation du bien avec une adresse postale et une surface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Mise en place d’un site web pour l’utilisation de l’API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Utilisation des données </a:t>
            </a:r>
            <a:r>
              <a:rPr lang="fr-FR" b="1" dirty="0"/>
              <a:t>des valeurs foncières géolocalisées </a:t>
            </a:r>
          </a:p>
          <a:p>
            <a:pPr lvl="1"/>
            <a:r>
              <a:rPr lang="fr-FR" b="1" dirty="0"/>
              <a:t>Source : Etalab</a:t>
            </a:r>
          </a:p>
          <a:p>
            <a:pPr lvl="1"/>
            <a:r>
              <a:rPr lang="fr-FR" b="1" dirty="0">
                <a:hlinkClick r:id="rId3"/>
              </a:rPr>
              <a:t>https://www.data.gouv.fr/fr/datasets/demandes-de-valeurs-foncieres-geolocalisees/</a:t>
            </a:r>
            <a:r>
              <a:rPr lang="fr-FR" b="1" dirty="0"/>
              <a:t> </a:t>
            </a:r>
          </a:p>
          <a:p>
            <a:pPr lvl="1"/>
            <a:r>
              <a:rPr lang="fr-FR" b="1" dirty="0"/>
              <a:t>Données depuis 2014</a:t>
            </a:r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Les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8372912" cy="4351338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fr-FR" dirty="0"/>
              <a:t>Ce projet s’adresse :</a:t>
            </a:r>
          </a:p>
          <a:p>
            <a:pPr rtl="0"/>
            <a:endParaRPr lang="fr-FR" dirty="0"/>
          </a:p>
          <a:p>
            <a:pPr lvl="1"/>
            <a:r>
              <a:rPr lang="fr-FR" dirty="0"/>
              <a:t>aux particuliers ou professionnels voulant estimer leurs biens immobiliers.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vendre leurs biens immobiliers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acheter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investir dans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développeurs voulant mettre en place un système d’estimation de bien immobilier sur leurs sites web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4" y="231128"/>
            <a:ext cx="10515600" cy="696618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Ordre du jour – Séance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763F2-B043-437E-B79F-BE8BEFFC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44" y="1681499"/>
            <a:ext cx="4669756" cy="383030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Présentation technique et fonctionnelle du prototype</a:t>
            </a:r>
          </a:p>
          <a:p>
            <a:endParaRPr lang="fr-FR" dirty="0"/>
          </a:p>
          <a:p>
            <a:r>
              <a:rPr lang="fr-FR" dirty="0"/>
              <a:t>Industrialisation du site web </a:t>
            </a:r>
          </a:p>
          <a:p>
            <a:endParaRPr lang="fr-FR" dirty="0"/>
          </a:p>
          <a:p>
            <a:r>
              <a:rPr lang="fr-FR" dirty="0"/>
              <a:t>Nettoyage et préparation des données</a:t>
            </a:r>
          </a:p>
          <a:p>
            <a:endParaRPr lang="fr-FR" dirty="0"/>
          </a:p>
          <a:p>
            <a:r>
              <a:rPr lang="fr-FR" dirty="0"/>
              <a:t>Stockage des données dans le cloud</a:t>
            </a:r>
          </a:p>
          <a:p>
            <a:pPr marL="2286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15488B-784D-464A-82FB-EFCCAD6B6253}"/>
              </a:ext>
            </a:extLst>
          </p:cNvPr>
          <p:cNvSpPr txBox="1">
            <a:spLocks/>
          </p:cNvSpPr>
          <p:nvPr/>
        </p:nvSpPr>
        <p:spPr>
          <a:xfrm>
            <a:off x="5375944" y="1541798"/>
            <a:ext cx="4669756" cy="485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Feature</a:t>
            </a:r>
            <a:r>
              <a:rPr lang="fr-FR" dirty="0"/>
              <a:t> engineering sur les données :</a:t>
            </a:r>
          </a:p>
          <a:p>
            <a:pPr lvl="1"/>
            <a:r>
              <a:rPr lang="fr-FR" dirty="0"/>
              <a:t>Création de variable supplémentaire</a:t>
            </a:r>
          </a:p>
          <a:p>
            <a:pPr lvl="1"/>
            <a:r>
              <a:rPr lang="fr-FR" dirty="0"/>
              <a:t>Modèle </a:t>
            </a:r>
            <a:r>
              <a:rPr lang="fr-FR" dirty="0" err="1"/>
              <a:t>Balltree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Création de Modèle ML</a:t>
            </a:r>
          </a:p>
          <a:p>
            <a:pPr lvl="1"/>
            <a:r>
              <a:rPr lang="fr-FR" dirty="0"/>
              <a:t>Définition des inputs</a:t>
            </a:r>
          </a:p>
          <a:p>
            <a:pPr lvl="1"/>
            <a:r>
              <a:rPr lang="fr-FR" dirty="0"/>
              <a:t>Entrainement des modèles</a:t>
            </a:r>
          </a:p>
          <a:p>
            <a:pPr lvl="1"/>
            <a:r>
              <a:rPr lang="fr-FR" dirty="0"/>
              <a:t>Test et prédiction  du modèle</a:t>
            </a:r>
          </a:p>
          <a:p>
            <a:pPr lvl="1"/>
            <a:r>
              <a:rPr lang="fr-FR" dirty="0"/>
              <a:t>Stockage des modèle dans le cloud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-1760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Data </a:t>
            </a:r>
            <a:r>
              <a:rPr lang="fr-FR" dirty="0" err="1"/>
              <a:t>prep</a:t>
            </a:r>
            <a:r>
              <a:rPr lang="fr-FR" dirty="0"/>
              <a:t> / engineering</a:t>
            </a:r>
          </a:p>
        </p:txBody>
      </p:sp>
      <p:pic>
        <p:nvPicPr>
          <p:cNvPr id="1050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B7E6DBAD-3B97-46BF-B1BD-16008D7A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14" y="3132670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03BF2B2-6ADF-4140-BFE8-7B93E8F00C36}"/>
              </a:ext>
            </a:extLst>
          </p:cNvPr>
          <p:cNvCxnSpPr>
            <a:cxnSpLocks/>
          </p:cNvCxnSpPr>
          <p:nvPr/>
        </p:nvCxnSpPr>
        <p:spPr>
          <a:xfrm>
            <a:off x="7638915" y="3101663"/>
            <a:ext cx="1272222" cy="65299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AE132A-F2AF-4E9B-8E79-85D70AEEE679}"/>
              </a:ext>
            </a:extLst>
          </p:cNvPr>
          <p:cNvSpPr txBox="1"/>
          <p:nvPr/>
        </p:nvSpPr>
        <p:spPr>
          <a:xfrm>
            <a:off x="9062643" y="4587375"/>
            <a:ext cx="293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Echange et création des données / fichiers</a:t>
            </a:r>
          </a:p>
        </p:txBody>
      </p:sp>
      <p:pic>
        <p:nvPicPr>
          <p:cNvPr id="38" name="Picture 4" descr="Logo Python PNG transparents - StickPNG">
            <a:extLst>
              <a:ext uri="{FF2B5EF4-FFF2-40B4-BE49-F238E27FC236}">
                <a16:creationId xmlns:a16="http://schemas.microsoft.com/office/drawing/2014/main" id="{273DCC4F-0ED3-461F-82BA-411FD21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066" y="1647655"/>
            <a:ext cx="577092" cy="5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0907060-7AC8-4625-B59A-EA0221EA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5" y="1086027"/>
            <a:ext cx="2134849" cy="8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- Free Icons">
            <a:extLst>
              <a:ext uri="{FF2B5EF4-FFF2-40B4-BE49-F238E27FC236}">
                <a16:creationId xmlns:a16="http://schemas.microsoft.com/office/drawing/2014/main" id="{D46947C7-D75F-4D3B-BE21-10E90321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9" y="349454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4D9D62DE-3023-49F4-9A5B-D9C44098F769}"/>
              </a:ext>
            </a:extLst>
          </p:cNvPr>
          <p:cNvSpPr txBox="1"/>
          <p:nvPr/>
        </p:nvSpPr>
        <p:spPr>
          <a:xfrm>
            <a:off x="0" y="480934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0194903-2D66-4C88-BB00-0AA6B8874797}"/>
              </a:ext>
            </a:extLst>
          </p:cNvPr>
          <p:cNvCxnSpPr>
            <a:cxnSpLocks/>
          </p:cNvCxnSpPr>
          <p:nvPr/>
        </p:nvCxnSpPr>
        <p:spPr>
          <a:xfrm flipV="1">
            <a:off x="1783393" y="3101663"/>
            <a:ext cx="1228255" cy="6370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B860A8F-F72A-47C2-90F9-E9996D5E5937}"/>
              </a:ext>
            </a:extLst>
          </p:cNvPr>
          <p:cNvSpPr txBox="1"/>
          <p:nvPr/>
        </p:nvSpPr>
        <p:spPr>
          <a:xfrm>
            <a:off x="3011648" y="3243496"/>
            <a:ext cx="494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Data préparation / engineering</a:t>
            </a:r>
          </a:p>
        </p:txBody>
      </p:sp>
      <p:pic>
        <p:nvPicPr>
          <p:cNvPr id="1032" name="Picture 8" descr="Scikit-learn — Wikipédia">
            <a:extLst>
              <a:ext uri="{FF2B5EF4-FFF2-40B4-BE49-F238E27FC236}">
                <a16:creationId xmlns:a16="http://schemas.microsoft.com/office/drawing/2014/main" id="{FCA73E42-DFAC-4896-93F7-6C79E06E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81" y="1537352"/>
            <a:ext cx="1290108" cy="6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86CADAEC-DFDF-4005-8033-8C574CBD3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88" y="1928667"/>
            <a:ext cx="3148249" cy="139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999" y="-1887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Data clean - </a:t>
            </a:r>
            <a:r>
              <a:rPr lang="fr-FR" dirty="0" err="1"/>
              <a:t>prep</a:t>
            </a:r>
            <a:r>
              <a:rPr lang="fr-FR" dirty="0"/>
              <a:t> - engineering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AFC8DCC-525A-4C1F-A3A0-9CACA1AD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1253330"/>
            <a:ext cx="4305300" cy="5096669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fr-FR" dirty="0"/>
              <a:t>Data clean – </a:t>
            </a:r>
            <a:r>
              <a:rPr lang="fr-FR" dirty="0" err="1"/>
              <a:t>prep</a:t>
            </a:r>
            <a:r>
              <a:rPr lang="fr-FR" dirty="0"/>
              <a:t> :</a:t>
            </a:r>
          </a:p>
          <a:p>
            <a:pPr rtl="0"/>
            <a:r>
              <a:rPr lang="fr-FR" dirty="0"/>
              <a:t>Filtrage du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Type de  mutation : « vente » et vente en l’état futur d’achèvement »</a:t>
            </a:r>
          </a:p>
          <a:p>
            <a:pPr lvl="1"/>
            <a:r>
              <a:rPr lang="fr-FR" dirty="0"/>
              <a:t>Les ventes dont le nombre de lots est égal à 1 ou 0, car le </a:t>
            </a:r>
            <a:r>
              <a:rPr lang="fr-FR" dirty="0" err="1"/>
              <a:t>dataset</a:t>
            </a:r>
            <a:r>
              <a:rPr lang="fr-FR" dirty="0"/>
              <a:t> affiche le même prix de vente global à chaque lot</a:t>
            </a:r>
          </a:p>
          <a:p>
            <a:pPr lvl="1"/>
            <a:r>
              <a:rPr lang="fr-FR" dirty="0"/>
              <a:t>Les ventes dont la surface du bâtiment est renseigné et différent de zéro</a:t>
            </a:r>
          </a:p>
          <a:p>
            <a:pPr lvl="1"/>
            <a:r>
              <a:rPr lang="fr-FR" dirty="0"/>
              <a:t>Les ventes dont le prix de ventes est renseigné et différent de zéro</a:t>
            </a:r>
          </a:p>
          <a:p>
            <a:pPr lvl="1"/>
            <a:endParaRPr lang="fr-FR" dirty="0"/>
          </a:p>
          <a:p>
            <a:r>
              <a:rPr lang="fr-FR" dirty="0"/>
              <a:t>4 Millions de ligne de données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97A3A30-35C5-4429-8F36-A85B402B0092}"/>
              </a:ext>
            </a:extLst>
          </p:cNvPr>
          <p:cNvSpPr txBox="1">
            <a:spLocks/>
          </p:cNvSpPr>
          <p:nvPr/>
        </p:nvSpPr>
        <p:spPr>
          <a:xfrm>
            <a:off x="4876801" y="1253330"/>
            <a:ext cx="4305300" cy="5096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Data </a:t>
            </a:r>
            <a:r>
              <a:rPr lang="fr-FR" dirty="0" err="1"/>
              <a:t>engieneering</a:t>
            </a:r>
            <a:r>
              <a:rPr lang="fr-FR" dirty="0"/>
              <a:t>::</a:t>
            </a:r>
          </a:p>
          <a:p>
            <a:pPr lvl="1"/>
            <a:r>
              <a:rPr lang="fr-FR" dirty="0"/>
              <a:t>Obtenir la variable “Prix du voisinage”.</a:t>
            </a:r>
          </a:p>
          <a:p>
            <a:pPr lvl="1"/>
            <a:r>
              <a:rPr lang="fr-FR" dirty="0"/>
              <a:t>Associer à chaque bien la moyenne des prix au m² des 10 biens les plus proches</a:t>
            </a:r>
          </a:p>
          <a:p>
            <a:pPr lvl="1"/>
            <a:r>
              <a:rPr lang="fr-FR" dirty="0"/>
              <a:t>Calculer pour chaque bien, sa distance à tous les autres biens, puis prendre les 10 biens dont la distance est la plus faible</a:t>
            </a:r>
          </a:p>
          <a:p>
            <a:pPr lvl="1"/>
            <a:r>
              <a:rPr lang="fr-FR" dirty="0"/>
              <a:t>Cette distance se calcule à partir de leur latitude / longitude, et se nomme distance d’</a:t>
            </a:r>
            <a:r>
              <a:rPr lang="fr-FR" dirty="0" err="1"/>
              <a:t>Haversine</a:t>
            </a:r>
            <a:endParaRPr lang="fr-FR" dirty="0"/>
          </a:p>
          <a:p>
            <a:pPr lvl="1"/>
            <a:r>
              <a:rPr lang="fr-FR" dirty="0"/>
              <a:t>Utilisation d’un algorithme de partitionnement spatial : </a:t>
            </a:r>
            <a:r>
              <a:rPr lang="fr-FR" b="1" dirty="0" err="1"/>
              <a:t>BallTree</a:t>
            </a:r>
            <a:r>
              <a:rPr lang="fr-FR" dirty="0"/>
              <a:t> de la librairie </a:t>
            </a:r>
            <a:r>
              <a:rPr lang="fr-FR" b="1" dirty="0" err="1"/>
              <a:t>Sklearn</a:t>
            </a:r>
            <a:endParaRPr lang="fr-FR" b="1" dirty="0"/>
          </a:p>
          <a:p>
            <a:pPr lvl="1"/>
            <a:r>
              <a:rPr lang="fr-FR" dirty="0"/>
              <a:t>Création de 13 modèles </a:t>
            </a:r>
            <a:r>
              <a:rPr lang="fr-FR" dirty="0" err="1"/>
              <a:t>Baltree</a:t>
            </a:r>
            <a:r>
              <a:rPr lang="fr-FR" dirty="0"/>
              <a:t> ( un par </a:t>
            </a:r>
            <a:r>
              <a:rPr lang="fr-FR" dirty="0" err="1"/>
              <a:t>region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On récupère alors les variables </a:t>
            </a:r>
            <a:r>
              <a:rPr lang="fr-FR" b="1" dirty="0"/>
              <a:t>distance moyenne </a:t>
            </a:r>
            <a:r>
              <a:rPr lang="fr-FR" dirty="0"/>
              <a:t>et le </a:t>
            </a:r>
            <a:r>
              <a:rPr lang="fr-FR" b="1" dirty="0"/>
              <a:t>prix moyen du cartier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3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8" y="-126403"/>
            <a:ext cx="11131421" cy="1145224"/>
          </a:xfrm>
        </p:spPr>
        <p:txBody>
          <a:bodyPr/>
          <a:lstStyle/>
          <a:p>
            <a:pPr algn="ctr"/>
            <a:r>
              <a:rPr lang="fr-FR" dirty="0"/>
              <a:t>Architecture du projet – Création de modèle ML (API)</a:t>
            </a:r>
          </a:p>
        </p:txBody>
      </p:sp>
      <p:pic>
        <p:nvPicPr>
          <p:cNvPr id="1028" name="Picture 4" descr="PC Icon - Free Icons">
            <a:extLst>
              <a:ext uri="{FF2B5EF4-FFF2-40B4-BE49-F238E27FC236}">
                <a16:creationId xmlns:a16="http://schemas.microsoft.com/office/drawing/2014/main" id="{367D1272-F9A3-42F4-AA2B-E303EA82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7" y="167078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188E21F8-E897-44D7-A26B-D6D74FCB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94" y="4057230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rver-less Back-end Development – Development Labs LLC">
            <a:extLst>
              <a:ext uri="{FF2B5EF4-FFF2-40B4-BE49-F238E27FC236}">
                <a16:creationId xmlns:a16="http://schemas.microsoft.com/office/drawing/2014/main" id="{6AF94692-3BC3-47F0-8749-7547ADAB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68" y="1670786"/>
            <a:ext cx="1105735" cy="11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How To Use Aws Sagemaker - Amazon Sagemaker Logo - Full Size PNG  Image - PNGkit">
            <a:extLst>
              <a:ext uri="{FF2B5EF4-FFF2-40B4-BE49-F238E27FC236}">
                <a16:creationId xmlns:a16="http://schemas.microsoft.com/office/drawing/2014/main" id="{236C400E-E9AF-48EB-AC6F-90EE5B34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16" y="4037922"/>
            <a:ext cx="3552305" cy="132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2745BB6-50B4-4B60-88A9-E35FCA79276D}"/>
              </a:ext>
            </a:extLst>
          </p:cNvPr>
          <p:cNvSpPr txBox="1"/>
          <p:nvPr/>
        </p:nvSpPr>
        <p:spPr>
          <a:xfrm>
            <a:off x="-10212" y="2856547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9F12FD-835F-414F-B6A8-C3B8A49A5E95}"/>
              </a:ext>
            </a:extLst>
          </p:cNvPr>
          <p:cNvSpPr txBox="1"/>
          <p:nvPr/>
        </p:nvSpPr>
        <p:spPr>
          <a:xfrm>
            <a:off x="1887915" y="5206328"/>
            <a:ext cx="213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Api Gateway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219F66-D010-472D-AA81-ACE79D74337E}"/>
              </a:ext>
            </a:extLst>
          </p:cNvPr>
          <p:cNvSpPr txBox="1"/>
          <p:nvPr/>
        </p:nvSpPr>
        <p:spPr>
          <a:xfrm>
            <a:off x="3912257" y="284427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Lambda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0F3604-0BC8-4C0E-9A58-56B78913C131}"/>
              </a:ext>
            </a:extLst>
          </p:cNvPr>
          <p:cNvCxnSpPr>
            <a:cxnSpLocks/>
          </p:cNvCxnSpPr>
          <p:nvPr/>
        </p:nvCxnSpPr>
        <p:spPr>
          <a:xfrm>
            <a:off x="2045774" y="3090645"/>
            <a:ext cx="764538" cy="76829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2178506-06C0-477E-8FEE-E4B9504563B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078760" y="3028942"/>
            <a:ext cx="833497" cy="76288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777EA0D-359D-4804-AF33-05EC85B452F6}"/>
              </a:ext>
            </a:extLst>
          </p:cNvPr>
          <p:cNvCxnSpPr>
            <a:cxnSpLocks/>
          </p:cNvCxnSpPr>
          <p:nvPr/>
        </p:nvCxnSpPr>
        <p:spPr>
          <a:xfrm>
            <a:off x="5947794" y="3090645"/>
            <a:ext cx="1125178" cy="84528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BF2EB6F-BC43-460F-B052-976560832155}"/>
              </a:ext>
            </a:extLst>
          </p:cNvPr>
          <p:cNvCxnSpPr>
            <a:cxnSpLocks/>
          </p:cNvCxnSpPr>
          <p:nvPr/>
        </p:nvCxnSpPr>
        <p:spPr>
          <a:xfrm flipV="1">
            <a:off x="7415868" y="3000193"/>
            <a:ext cx="967998" cy="9357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a star des algorithmes de ML : XGBoost - datacorner par Benoit Cayla">
            <a:extLst>
              <a:ext uri="{FF2B5EF4-FFF2-40B4-BE49-F238E27FC236}">
                <a16:creationId xmlns:a16="http://schemas.microsoft.com/office/drawing/2014/main" id="{EDD6CEBC-38A2-4277-B888-72283542F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0" t="28752" r="26090" b="28380"/>
          <a:stretch/>
        </p:blipFill>
        <p:spPr bwMode="auto">
          <a:xfrm>
            <a:off x="7820378" y="5460401"/>
            <a:ext cx="1588878" cy="7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 Python PNG transparents - StickPNG">
            <a:extLst>
              <a:ext uri="{FF2B5EF4-FFF2-40B4-BE49-F238E27FC236}">
                <a16:creationId xmlns:a16="http://schemas.microsoft.com/office/drawing/2014/main" id="{D4D5D489-9269-4EB3-B335-4859CBA0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16" y="5540941"/>
            <a:ext cx="666400" cy="6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1D148A87-64F8-4DC3-9C95-82C85A128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80" y="1756749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Scikit-learn — Wikipédia">
            <a:extLst>
              <a:ext uri="{FF2B5EF4-FFF2-40B4-BE49-F238E27FC236}">
                <a16:creationId xmlns:a16="http://schemas.microsoft.com/office/drawing/2014/main" id="{9F635344-5C44-4DC3-A0A9-CD86A86E7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46" y="5484692"/>
            <a:ext cx="1290108" cy="6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999" y="-1887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Création de modèle de ML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AFC8DCC-525A-4C1F-A3A0-9CACA1AD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1253330"/>
            <a:ext cx="4305300" cy="509666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/>
              <a:t>Modèle de ML </a:t>
            </a:r>
            <a:r>
              <a:rPr lang="fr-FR" dirty="0" err="1"/>
              <a:t>Sklearn</a:t>
            </a:r>
            <a:r>
              <a:rPr lang="fr-FR" dirty="0"/>
              <a:t> :</a:t>
            </a:r>
          </a:p>
          <a:p>
            <a:pPr rtl="0">
              <a:buFontTx/>
              <a:buChar char="-"/>
            </a:pPr>
            <a:r>
              <a:rPr lang="fr-FR" dirty="0" err="1"/>
              <a:t>RandomForestRegressor</a:t>
            </a:r>
            <a:endParaRPr lang="fr-FR" dirty="0"/>
          </a:p>
          <a:p>
            <a:pPr rtl="0">
              <a:buFontTx/>
              <a:buChar char="-"/>
            </a:pPr>
            <a:r>
              <a:rPr lang="fr-FR" dirty="0" err="1"/>
              <a:t>Metrique</a:t>
            </a:r>
            <a:r>
              <a:rPr lang="fr-FR" dirty="0"/>
              <a:t> : ABS(Valeur prédite-Valeur réelle)/Valeur réelle</a:t>
            </a:r>
          </a:p>
          <a:p>
            <a:pPr rtl="0">
              <a:buFontTx/>
              <a:buChar char="-"/>
            </a:pPr>
            <a:r>
              <a:rPr lang="fr-FR" dirty="0"/>
              <a:t>Performance du modèle : Une moyenne et médiane avec 7% d’erreur </a:t>
            </a:r>
          </a:p>
          <a:p>
            <a:pPr rtl="0">
              <a:buFontTx/>
              <a:buChar char="-"/>
            </a:pPr>
            <a:r>
              <a:rPr lang="fr-FR" dirty="0"/>
              <a:t>Input du modèle : </a:t>
            </a:r>
            <a:r>
              <a:rPr lang="fr-FR" dirty="0" err="1"/>
              <a:t>lat</a:t>
            </a:r>
            <a:r>
              <a:rPr lang="fr-FR" dirty="0"/>
              <a:t> / long / Surface du </a:t>
            </a:r>
            <a:r>
              <a:rPr lang="fr-FR" dirty="0" err="1"/>
              <a:t>batiment</a:t>
            </a:r>
            <a:r>
              <a:rPr lang="fr-FR" dirty="0"/>
              <a:t> / code </a:t>
            </a:r>
            <a:r>
              <a:rPr lang="fr-FR" dirty="0" err="1"/>
              <a:t>region</a:t>
            </a:r>
            <a:r>
              <a:rPr lang="fr-FR" dirty="0"/>
              <a:t> / prix moyen du cartier</a:t>
            </a:r>
          </a:p>
          <a:p>
            <a:pPr rtl="0">
              <a:buFontTx/>
              <a:buChar char="-"/>
            </a:pPr>
            <a:r>
              <a:rPr lang="fr-FR" dirty="0"/>
              <a:t>Output du modèle: </a:t>
            </a:r>
            <a:r>
              <a:rPr lang="fr-FR" b="1" dirty="0"/>
              <a:t>prix du </a:t>
            </a:r>
            <a:r>
              <a:rPr lang="fr-FR" b="1" dirty="0" err="1"/>
              <a:t>metre</a:t>
            </a:r>
            <a:r>
              <a:rPr lang="fr-FR" b="1" dirty="0"/>
              <a:t> carre</a:t>
            </a:r>
          </a:p>
          <a:p>
            <a:pPr marL="0" indent="0" rtl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9469EAE-E51F-4016-9F9B-C09FF2682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27" y="2074862"/>
            <a:ext cx="4268673" cy="3114675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9872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07ED9-53E0-4B99-A127-7563D2E6D6AC}"/>
              </a:ext>
            </a:extLst>
          </p:cNvPr>
          <p:cNvSpPr/>
          <p:nvPr/>
        </p:nvSpPr>
        <p:spPr>
          <a:xfrm>
            <a:off x="3212983" y="1283516"/>
            <a:ext cx="4118995" cy="472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745" y="-17459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Interface web</a:t>
            </a:r>
          </a:p>
        </p:txBody>
      </p:sp>
      <p:pic>
        <p:nvPicPr>
          <p:cNvPr id="1042" name="Picture 18" descr="Vue.js Enterprise Partners - Modus Create">
            <a:extLst>
              <a:ext uri="{FF2B5EF4-FFF2-40B4-BE49-F238E27FC236}">
                <a16:creationId xmlns:a16="http://schemas.microsoft.com/office/drawing/2014/main" id="{7CFB44DE-A0EB-435C-8F1D-4BA044F7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29" y="3951922"/>
            <a:ext cx="2639424" cy="15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C Icon - Free Icons">
            <a:extLst>
              <a:ext uri="{FF2B5EF4-FFF2-40B4-BE49-F238E27FC236}">
                <a16:creationId xmlns:a16="http://schemas.microsoft.com/office/drawing/2014/main" id="{A83DD667-F56C-4540-B4F0-ED46E7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8" y="2644563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7FF3BA-9095-4B4A-A047-64CF29EBE3C7}"/>
              </a:ext>
            </a:extLst>
          </p:cNvPr>
          <p:cNvSpPr txBox="1"/>
          <p:nvPr/>
        </p:nvSpPr>
        <p:spPr>
          <a:xfrm>
            <a:off x="-98381" y="3830324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pic>
        <p:nvPicPr>
          <p:cNvPr id="13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AA3BF0EC-1B21-442E-89E1-1B9A51A2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56" y="1351292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854CB3-5765-4291-9DAE-0D581C6C6366}"/>
              </a:ext>
            </a:extLst>
          </p:cNvPr>
          <p:cNvSpPr txBox="1"/>
          <p:nvPr/>
        </p:nvSpPr>
        <p:spPr>
          <a:xfrm>
            <a:off x="9283677" y="2500390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 ML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44D8EB-55F0-4204-B1D4-D778E1C2EF59}"/>
              </a:ext>
            </a:extLst>
          </p:cNvPr>
          <p:cNvSpPr txBox="1"/>
          <p:nvPr/>
        </p:nvSpPr>
        <p:spPr>
          <a:xfrm>
            <a:off x="3703526" y="1417613"/>
            <a:ext cx="31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Interface Web - </a:t>
            </a:r>
            <a:r>
              <a:rPr lang="fr-FR" b="1" dirty="0" err="1"/>
              <a:t>MyImmo</a:t>
            </a:r>
            <a:endParaRPr lang="fr-FR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868EE8A-F22F-428F-903C-F0D4266C279C}"/>
              </a:ext>
            </a:extLst>
          </p:cNvPr>
          <p:cNvCxnSpPr>
            <a:cxnSpLocks/>
          </p:cNvCxnSpPr>
          <p:nvPr/>
        </p:nvCxnSpPr>
        <p:spPr>
          <a:xfrm flipV="1">
            <a:off x="7384765" y="2357667"/>
            <a:ext cx="2161907" cy="11215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310B1-0343-4FEA-86D7-5EDE7D13CD0E}"/>
              </a:ext>
            </a:extLst>
          </p:cNvPr>
          <p:cNvCxnSpPr>
            <a:cxnSpLocks/>
          </p:cNvCxnSpPr>
          <p:nvPr/>
        </p:nvCxnSpPr>
        <p:spPr>
          <a:xfrm>
            <a:off x="7412763" y="3735201"/>
            <a:ext cx="1731237" cy="1008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599786-2C04-47E7-B7DA-57BDF1695052}"/>
              </a:ext>
            </a:extLst>
          </p:cNvPr>
          <p:cNvCxnSpPr>
            <a:cxnSpLocks/>
          </p:cNvCxnSpPr>
          <p:nvPr/>
        </p:nvCxnSpPr>
        <p:spPr>
          <a:xfrm>
            <a:off x="1797067" y="3390786"/>
            <a:ext cx="12960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F74C8A5C-AF1A-4594-9D45-9E5A4772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00" y="4625159"/>
            <a:ext cx="4005938" cy="138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 Heroku PNG transparents - StickPNG">
            <a:extLst>
              <a:ext uri="{FF2B5EF4-FFF2-40B4-BE49-F238E27FC236}">
                <a16:creationId xmlns:a16="http://schemas.microsoft.com/office/drawing/2014/main" id="{DB3D646B-CA9F-47BE-99E2-C29EA711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21" y="2145616"/>
            <a:ext cx="1079318" cy="16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Arrière-plan de présentation professionnelle avec croquis de ville (grand écran)</Template>
  <TotalTime>616</TotalTime>
  <Words>536</Words>
  <Application>Microsoft Office PowerPoint</Application>
  <PresentationFormat>Grand écran</PresentationFormat>
  <Paragraphs>105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Schoolbook</vt:lpstr>
      <vt:lpstr>CROQUIS VILLE 16 X 9</vt:lpstr>
      <vt:lpstr>MyImmo Estimation d’un bien immobilier</vt:lpstr>
      <vt:lpstr>Description du projet</vt:lpstr>
      <vt:lpstr>Les utilisateurs</vt:lpstr>
      <vt:lpstr>Ordre du jour – Séance 3</vt:lpstr>
      <vt:lpstr>Architecture du projet – Data prep / engineering</vt:lpstr>
      <vt:lpstr>Data clean - prep - engineering</vt:lpstr>
      <vt:lpstr>Architecture du projet – Création de modèle ML (API)</vt:lpstr>
      <vt:lpstr>Création de modèle de ML</vt:lpstr>
      <vt:lpstr>Architecture du projet – Interface web</vt:lpstr>
      <vt:lpstr>Objectif Séance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MyImmo Estimation d’un bien immobilier</dc:title>
  <dc:creator>Natane Bendavid</dc:creator>
  <cp:lastModifiedBy>Natane Bendavid</cp:lastModifiedBy>
  <cp:revision>57</cp:revision>
  <dcterms:created xsi:type="dcterms:W3CDTF">2021-04-07T07:12:26Z</dcterms:created>
  <dcterms:modified xsi:type="dcterms:W3CDTF">2021-06-04T08:28:18Z</dcterms:modified>
</cp:coreProperties>
</file>