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3" r:id="rId5"/>
    <p:sldId id="269" r:id="rId6"/>
    <p:sldId id="275" r:id="rId7"/>
    <p:sldId id="271" r:id="rId8"/>
    <p:sldId id="276" r:id="rId9"/>
    <p:sldId id="272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09/06/2021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3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9C27-F6EF-4EAC-96E3-3CBFEED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Objectif Séance 4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0575-2AFF-424A-80AE-23DF854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" y="1994803"/>
            <a:ext cx="4211973" cy="3332206"/>
          </a:xfrm>
        </p:spPr>
        <p:txBody>
          <a:bodyPr>
            <a:normAutofit/>
          </a:bodyPr>
          <a:lstStyle/>
          <a:p>
            <a:r>
              <a:rPr lang="fr-FR" dirty="0"/>
              <a:t>Industrialisation du modèle ML dans le cloud</a:t>
            </a:r>
          </a:p>
          <a:p>
            <a:endParaRPr lang="fr-FR" dirty="0"/>
          </a:p>
          <a:p>
            <a:r>
              <a:rPr lang="fr-FR" dirty="0"/>
              <a:t>Création de l’Api et lambda AWS</a:t>
            </a:r>
          </a:p>
          <a:p>
            <a:pPr lvl="1"/>
            <a:endParaRPr lang="fr-FR" dirty="0"/>
          </a:p>
          <a:p>
            <a:r>
              <a:rPr lang="fr-FR" dirty="0"/>
              <a:t>Utilisation de l’api sur le site Web </a:t>
            </a:r>
            <a:r>
              <a:rPr lang="fr-FR" dirty="0" err="1"/>
              <a:t>myimmo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A3635F-A0E9-4085-AFAF-667FA6C5521B}"/>
              </a:ext>
            </a:extLst>
          </p:cNvPr>
          <p:cNvSpPr txBox="1">
            <a:spLocks/>
          </p:cNvSpPr>
          <p:nvPr/>
        </p:nvSpPr>
        <p:spPr>
          <a:xfrm>
            <a:off x="5805881" y="2109103"/>
            <a:ext cx="571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Démonstration utilisateur</a:t>
            </a:r>
          </a:p>
          <a:p>
            <a:endParaRPr lang="fr-FR" dirty="0"/>
          </a:p>
          <a:p>
            <a:r>
              <a:rPr lang="fr-FR" dirty="0"/>
              <a:t>Première documentation du projet</a:t>
            </a:r>
          </a:p>
          <a:p>
            <a:endParaRPr lang="fr-FR" dirty="0"/>
          </a:p>
          <a:p>
            <a:r>
              <a:rPr lang="fr-FR" dirty="0"/>
              <a:t>Bilan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3186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" y="231128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Ordre du jour – Séance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763F2-B043-437E-B79F-BE8BEFF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4" y="1681499"/>
            <a:ext cx="4669756" cy="38303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Présentation technique et fonctionnelle du prototype</a:t>
            </a:r>
          </a:p>
          <a:p>
            <a:endParaRPr lang="fr-FR" dirty="0"/>
          </a:p>
          <a:p>
            <a:r>
              <a:rPr lang="fr-FR" dirty="0"/>
              <a:t>Industrialisation du site web </a:t>
            </a:r>
          </a:p>
          <a:p>
            <a:endParaRPr lang="fr-FR" dirty="0"/>
          </a:p>
          <a:p>
            <a:r>
              <a:rPr lang="fr-FR" dirty="0"/>
              <a:t>Nettoyage et préparation des données</a:t>
            </a:r>
          </a:p>
          <a:p>
            <a:endParaRPr lang="fr-FR" dirty="0"/>
          </a:p>
          <a:p>
            <a:r>
              <a:rPr lang="fr-FR" dirty="0"/>
              <a:t>Stockage des données dans le cloud</a:t>
            </a:r>
          </a:p>
          <a:p>
            <a:pPr marL="2286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15488B-784D-464A-82FB-EFCCAD6B6253}"/>
              </a:ext>
            </a:extLst>
          </p:cNvPr>
          <p:cNvSpPr txBox="1">
            <a:spLocks/>
          </p:cNvSpPr>
          <p:nvPr/>
        </p:nvSpPr>
        <p:spPr>
          <a:xfrm>
            <a:off x="5375944" y="1541798"/>
            <a:ext cx="4669756" cy="485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Feature</a:t>
            </a:r>
            <a:r>
              <a:rPr lang="fr-FR" dirty="0"/>
              <a:t> engineering sur les données :</a:t>
            </a:r>
          </a:p>
          <a:p>
            <a:pPr lvl="1"/>
            <a:r>
              <a:rPr lang="fr-FR" dirty="0"/>
              <a:t>Création de variable supplémentaire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Balltree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Création de Modèle ML</a:t>
            </a:r>
          </a:p>
          <a:p>
            <a:pPr lvl="1"/>
            <a:r>
              <a:rPr lang="fr-FR" dirty="0"/>
              <a:t>Définition des inputs</a:t>
            </a:r>
          </a:p>
          <a:p>
            <a:pPr lvl="1"/>
            <a:r>
              <a:rPr lang="fr-FR" dirty="0"/>
              <a:t>Entrainement des modèles</a:t>
            </a:r>
          </a:p>
          <a:p>
            <a:pPr lvl="1"/>
            <a:r>
              <a:rPr lang="fr-FR" dirty="0"/>
              <a:t>Test et prédiction  du modèle</a:t>
            </a:r>
          </a:p>
          <a:p>
            <a:pPr lvl="1"/>
            <a:r>
              <a:rPr lang="fr-FR" dirty="0"/>
              <a:t>Stockage des modèles entrainés dans le cloud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14" y="3132670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>
            <a:off x="7638915" y="3101663"/>
            <a:ext cx="1272222" cy="6529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9062643" y="4587375"/>
            <a:ext cx="293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et création des données / fichiers</a:t>
            </a:r>
          </a:p>
        </p:txBody>
      </p:sp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66" y="1647655"/>
            <a:ext cx="577092" cy="5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5" y="1086027"/>
            <a:ext cx="2134849" cy="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9" y="349454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0" y="480934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 flipV="1">
            <a:off x="1783393" y="3101663"/>
            <a:ext cx="1228255" cy="637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860A8F-F72A-47C2-90F9-E9996D5E5937}"/>
              </a:ext>
            </a:extLst>
          </p:cNvPr>
          <p:cNvSpPr txBox="1"/>
          <p:nvPr/>
        </p:nvSpPr>
        <p:spPr>
          <a:xfrm>
            <a:off x="3011648" y="3243496"/>
            <a:ext cx="49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préparation / engineering</a:t>
            </a:r>
          </a:p>
        </p:txBody>
      </p:sp>
      <p:pic>
        <p:nvPicPr>
          <p:cNvPr id="1032" name="Picture 8" descr="Scikit-learn — Wikipédia">
            <a:extLst>
              <a:ext uri="{FF2B5EF4-FFF2-40B4-BE49-F238E27FC236}">
                <a16:creationId xmlns:a16="http://schemas.microsoft.com/office/drawing/2014/main" id="{FCA73E42-DFAC-4896-93F7-6C79E06E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81" y="1537352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86CADAEC-DFDF-4005-8033-8C574CBD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88" y="1928667"/>
            <a:ext cx="3148249" cy="13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99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Data clean - </a:t>
            </a:r>
            <a:r>
              <a:rPr lang="fr-FR" dirty="0" err="1"/>
              <a:t>prep</a:t>
            </a:r>
            <a:r>
              <a:rPr lang="fr-FR" dirty="0"/>
              <a:t> - engineering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06" y="1253328"/>
            <a:ext cx="4305300" cy="509666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fr-FR" dirty="0"/>
              <a:t>Data clean – </a:t>
            </a:r>
            <a:r>
              <a:rPr lang="fr-FR" dirty="0" err="1"/>
              <a:t>prep</a:t>
            </a:r>
            <a:r>
              <a:rPr lang="fr-FR" dirty="0"/>
              <a:t> :</a:t>
            </a:r>
          </a:p>
          <a:p>
            <a:pPr rtl="0"/>
            <a:r>
              <a:rPr lang="fr-FR" dirty="0"/>
              <a:t>Filtrage du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Type de  mutation : « vente » et « vente en l’état futur d’achèvement »</a:t>
            </a:r>
          </a:p>
          <a:p>
            <a:pPr lvl="1"/>
            <a:r>
              <a:rPr lang="fr-FR" dirty="0"/>
              <a:t>Les ventes dont le nombre de lots est égal à 1 ou 0, car le </a:t>
            </a:r>
            <a:r>
              <a:rPr lang="fr-FR" dirty="0" err="1"/>
              <a:t>dataset</a:t>
            </a:r>
            <a:r>
              <a:rPr lang="fr-FR" dirty="0"/>
              <a:t> affiche le même prix de vente global à chaque lot</a:t>
            </a:r>
          </a:p>
          <a:p>
            <a:pPr lvl="1"/>
            <a:r>
              <a:rPr lang="fr-FR" dirty="0"/>
              <a:t>Les ventes dont la surface du bâtiment est renseigné et différent de zéro</a:t>
            </a:r>
          </a:p>
          <a:p>
            <a:pPr lvl="1"/>
            <a:r>
              <a:rPr lang="fr-FR" dirty="0"/>
              <a:t>Les ventes dont le prix de ventes est renseigné et différent de zéro</a:t>
            </a:r>
          </a:p>
          <a:p>
            <a:pPr lvl="1"/>
            <a:endParaRPr lang="fr-FR" dirty="0"/>
          </a:p>
          <a:p>
            <a:r>
              <a:rPr lang="fr-FR" dirty="0"/>
              <a:t>4 Millions de ligne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97A3A30-35C5-4429-8F36-A85B402B0092}"/>
              </a:ext>
            </a:extLst>
          </p:cNvPr>
          <p:cNvSpPr txBox="1">
            <a:spLocks/>
          </p:cNvSpPr>
          <p:nvPr/>
        </p:nvSpPr>
        <p:spPr>
          <a:xfrm>
            <a:off x="6769769" y="1253329"/>
            <a:ext cx="4305300" cy="5096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Data </a:t>
            </a:r>
            <a:r>
              <a:rPr lang="fr-FR" dirty="0" err="1"/>
              <a:t>engieneering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Obtenir la variable “Prix du voisinage”.</a:t>
            </a:r>
          </a:p>
          <a:p>
            <a:pPr lvl="1"/>
            <a:r>
              <a:rPr lang="fr-FR" dirty="0"/>
              <a:t>Associer à chaque bien la moyenne des prix au m² des 10 biens les plus proches</a:t>
            </a:r>
          </a:p>
          <a:p>
            <a:pPr lvl="1"/>
            <a:r>
              <a:rPr lang="fr-FR" dirty="0"/>
              <a:t>Calculer pour chaque bien, sa distance à tous les autres biens, puis prendre les 10 biens dont la distance est la plus faible</a:t>
            </a:r>
          </a:p>
          <a:p>
            <a:pPr lvl="1"/>
            <a:r>
              <a:rPr lang="fr-FR" dirty="0"/>
              <a:t>Cette distance se calcule à partir de leur latitude / longitude, et se nomme distance d’</a:t>
            </a:r>
            <a:r>
              <a:rPr lang="fr-FR" dirty="0" err="1"/>
              <a:t>Haversine</a:t>
            </a:r>
            <a:endParaRPr lang="fr-FR" dirty="0"/>
          </a:p>
          <a:p>
            <a:pPr lvl="1"/>
            <a:r>
              <a:rPr lang="fr-FR" dirty="0"/>
              <a:t>Utilisation d’un algorithme de partitionnement spatial : </a:t>
            </a:r>
            <a:r>
              <a:rPr lang="fr-FR" b="1" dirty="0" err="1"/>
              <a:t>BallTree</a:t>
            </a:r>
            <a:r>
              <a:rPr lang="fr-FR" dirty="0"/>
              <a:t> de la librairie </a:t>
            </a:r>
            <a:r>
              <a:rPr lang="fr-FR" b="1" dirty="0" err="1"/>
              <a:t>Sklearn</a:t>
            </a:r>
            <a:endParaRPr lang="fr-FR" b="1" dirty="0"/>
          </a:p>
          <a:p>
            <a:pPr lvl="1"/>
            <a:r>
              <a:rPr lang="fr-FR" dirty="0"/>
              <a:t>Création de 13 modèles </a:t>
            </a:r>
            <a:r>
              <a:rPr lang="fr-FR" dirty="0" err="1"/>
              <a:t>Baltree</a:t>
            </a:r>
            <a:r>
              <a:rPr lang="fr-FR" dirty="0"/>
              <a:t> ( un par </a:t>
            </a:r>
            <a:r>
              <a:rPr lang="fr-FR" dirty="0" err="1"/>
              <a:t>region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récupère alors les variables </a:t>
            </a:r>
            <a:r>
              <a:rPr lang="fr-FR" b="1" dirty="0"/>
              <a:t>distance moyenne </a:t>
            </a:r>
            <a:r>
              <a:rPr lang="fr-FR" dirty="0"/>
              <a:t>et le </a:t>
            </a:r>
            <a:r>
              <a:rPr lang="fr-FR" b="1" dirty="0"/>
              <a:t>prix moyen du cartier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3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09" y="4274281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03" y="1937928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2257030" y="529259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4782606" y="3125559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1864271" y="347750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</p:cNvCxnSpPr>
          <p:nvPr/>
        </p:nvCxnSpPr>
        <p:spPr>
          <a:xfrm flipV="1">
            <a:off x="3949109" y="3388309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6745593" y="341316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6612364" y="1152558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6" y="1257621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1D148A87-64F8-4DC3-9C95-82C85A12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82" y="4151191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cikit-learn — Wikipédia">
            <a:extLst>
              <a:ext uri="{FF2B5EF4-FFF2-40B4-BE49-F238E27FC236}">
                <a16:creationId xmlns:a16="http://schemas.microsoft.com/office/drawing/2014/main" id="{9F635344-5C44-4DC3-A0A9-CD86A86E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16" y="1132497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Création de modèle de ML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256919" cy="509666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fr-FR" dirty="0"/>
              <a:t>Modèle de ML </a:t>
            </a:r>
            <a:r>
              <a:rPr lang="fr-FR" dirty="0" err="1"/>
              <a:t>Sklearn</a:t>
            </a:r>
            <a:r>
              <a:rPr lang="fr-FR" dirty="0"/>
              <a:t> :</a:t>
            </a:r>
          </a:p>
          <a:p>
            <a:pPr rtl="0">
              <a:buFontTx/>
              <a:buChar char="-"/>
            </a:pPr>
            <a:r>
              <a:rPr lang="fr-FR" dirty="0" err="1"/>
              <a:t>RandomForestRegressor</a:t>
            </a:r>
            <a:endParaRPr lang="fr-FR" dirty="0"/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 err="1"/>
              <a:t>Metrique</a:t>
            </a:r>
            <a:r>
              <a:rPr lang="fr-FR" dirty="0"/>
              <a:t> : ABS(Valeur prédite-Valeur réelle)/Valeur réelle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Performance du modèle : Une moyenne et médiane avec 7% d’erreur 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Input du modèle : </a:t>
            </a:r>
            <a:r>
              <a:rPr lang="fr-FR" dirty="0" err="1"/>
              <a:t>lat</a:t>
            </a:r>
            <a:r>
              <a:rPr lang="fr-FR" dirty="0"/>
              <a:t> / long / Surface du </a:t>
            </a:r>
            <a:r>
              <a:rPr lang="fr-FR" dirty="0" err="1"/>
              <a:t>batiment</a:t>
            </a:r>
            <a:r>
              <a:rPr lang="fr-FR" dirty="0"/>
              <a:t> / code </a:t>
            </a:r>
            <a:r>
              <a:rPr lang="fr-FR" dirty="0" err="1"/>
              <a:t>region</a:t>
            </a:r>
            <a:r>
              <a:rPr lang="fr-FR" dirty="0"/>
              <a:t> / prix moyen du cartier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Output du modèle: </a:t>
            </a:r>
            <a:r>
              <a:rPr lang="fr-FR" b="1" dirty="0"/>
              <a:t>prix du </a:t>
            </a:r>
            <a:r>
              <a:rPr lang="fr-FR" b="1" dirty="0" err="1"/>
              <a:t>metre</a:t>
            </a:r>
            <a:r>
              <a:rPr lang="fr-FR" b="1" dirty="0"/>
              <a:t> carre</a:t>
            </a:r>
          </a:p>
          <a:p>
            <a:pPr marL="0" indent="0" rtl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745" y="-17459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1731237" cy="1008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00" y="4625159"/>
            <a:ext cx="4005938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21" y="2145616"/>
            <a:ext cx="1079318" cy="1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688</TotalTime>
  <Words>538</Words>
  <Application>Microsoft Office PowerPoint</Application>
  <PresentationFormat>Grand écran</PresentationFormat>
  <Paragraphs>109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Schoolbook</vt:lpstr>
      <vt:lpstr>CROQUIS VILLE 16 X 9</vt:lpstr>
      <vt:lpstr>MyImmo Estimation d’un bien immobilier</vt:lpstr>
      <vt:lpstr>Description du projet</vt:lpstr>
      <vt:lpstr>Les utilisateurs</vt:lpstr>
      <vt:lpstr>Ordre du jour – Séance 3</vt:lpstr>
      <vt:lpstr>Architecture du projet – Data prep / engineering</vt:lpstr>
      <vt:lpstr>Data clean - prep - engineering</vt:lpstr>
      <vt:lpstr>Architecture du projet – Création de modèle ML (API)</vt:lpstr>
      <vt:lpstr>Création de modèle de ML</vt:lpstr>
      <vt:lpstr>Architecture du projet – Interface web</vt:lpstr>
      <vt:lpstr>Objectif Séance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66</cp:revision>
  <dcterms:created xsi:type="dcterms:W3CDTF">2021-04-07T07:12:26Z</dcterms:created>
  <dcterms:modified xsi:type="dcterms:W3CDTF">2021-06-09T08:21:26Z</dcterms:modified>
</cp:coreProperties>
</file>