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7" r:id="rId4"/>
    <p:sldId id="270" r:id="rId5"/>
    <p:sldId id="273" r:id="rId6"/>
    <p:sldId id="278" r:id="rId7"/>
    <p:sldId id="279" r:id="rId8"/>
    <p:sldId id="280" r:id="rId9"/>
    <p:sldId id="281" r:id="rId10"/>
    <p:sldId id="277" r:id="rId11"/>
    <p:sldId id="272" r:id="rId12"/>
    <p:sldId id="283" r:id="rId13"/>
    <p:sldId id="284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0A91-B9A9-471D-A6DB-0A8A3EC793DF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85983-2FE5-4E95-B8B1-AD21E45097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34E6-394E-4A29-A065-F0BFB7070DD8}" type="datetimeFigureOut">
              <a:rPr lang="fr-FR" smtClean="0"/>
              <a:t>04/07/2021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EFB6D-367E-4C25-963D-E435716D2D7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28138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795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A793B-D01C-4F5B-B8D8-6B4B22468D24}" type="datetime1">
              <a:rPr lang="fr-FR" smtClean="0"/>
              <a:t>04/07/2021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5BE1-4F4C-471B-964C-C4E6004DEADB}" type="datetime1">
              <a:rPr lang="fr-FR" smtClean="0"/>
              <a:t>04/07/2021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2174C0-AAFC-40FA-A210-5BC0E70F2E35}" type="datetime1">
              <a:rPr lang="fr-FR" smtClean="0"/>
              <a:pPr/>
              <a:t>04/07/2021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247" y="3429000"/>
            <a:ext cx="10374313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10374312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CE1244-2061-4A1B-BE44-C57F1176482C}" type="datetime1">
              <a:rPr lang="fr-FR" smtClean="0"/>
              <a:pPr/>
              <a:t>04/07/2021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177936-4305-420E-ADB5-331C437845B8}" type="datetime1">
              <a:rPr lang="fr-FR" smtClean="0"/>
              <a:t>04/07/2021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BE45D-5312-4E6F-B811-C47C3A30D5AB}" type="datetime1">
              <a:rPr lang="fr-FR" smtClean="0"/>
              <a:t>04/07/2021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832E5-C38C-4E13-866E-BFFBFCD4F635}" type="datetime1">
              <a:rPr lang="fr-FR" smtClean="0"/>
              <a:t>04/07/2021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4799" y="1524000"/>
            <a:ext cx="3662995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62994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FE6DAB-83B7-4A08-8CB8-D73B0434511A}" type="datetime1">
              <a:rPr lang="fr-FR" smtClean="0"/>
              <a:t>04/07/2021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24799" y="1527048"/>
            <a:ext cx="3679179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679178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37EAC7-A828-4647-8196-D8948109078E}" type="datetime1">
              <a:rPr lang="fr-FR" smtClean="0"/>
              <a:pPr/>
              <a:t>04/07/2021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E24C68AF-FB3F-48C7-BE77-CA17C03A5DA9}" type="datetime1">
              <a:rPr lang="fr-FR" smtClean="0"/>
              <a:pPr/>
              <a:t>04/07/2021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H73SowmM/scrumba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demandes-de-valeurs-foncieres-geolocalise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1" y="3927220"/>
            <a:ext cx="10515598" cy="14231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b="1" dirty="0" err="1"/>
              <a:t>MyImmo</a:t>
            </a:r>
            <a:br>
              <a:rPr lang="fr-FR" b="1" dirty="0"/>
            </a:br>
            <a:r>
              <a:rPr lang="fr-FR" b="1" dirty="0"/>
              <a:t>Estimation d’un bien immobilier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676736"/>
          </a:xfrm>
        </p:spPr>
        <p:txBody>
          <a:bodyPr rtlCol="0">
            <a:normAutofit fontScale="92500" lnSpcReduction="10000"/>
          </a:bodyPr>
          <a:lstStyle/>
          <a:p>
            <a:pPr algn="ctr" rtl="0"/>
            <a:r>
              <a:rPr lang="fr-FR" dirty="0"/>
              <a:t>Séance 4</a:t>
            </a:r>
          </a:p>
          <a:p>
            <a:pPr algn="ctr" rtl="0"/>
            <a:r>
              <a:rPr lang="fr-FR" dirty="0"/>
              <a:t>BENDAVID Natane – WADE Cheikh Abdourahmane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0691"/>
            <a:ext cx="10515600" cy="696618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L’architecture cloud du projet</a:t>
            </a:r>
          </a:p>
        </p:txBody>
      </p:sp>
    </p:spTree>
    <p:extLst>
      <p:ext uri="{BB962C8B-B14F-4D97-AF65-F5344CB8AC3E}">
        <p14:creationId xmlns:p14="http://schemas.microsoft.com/office/powerpoint/2010/main" val="315473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B07ED9-53E0-4B99-A127-7563D2E6D6AC}"/>
              </a:ext>
            </a:extLst>
          </p:cNvPr>
          <p:cNvSpPr/>
          <p:nvPr/>
        </p:nvSpPr>
        <p:spPr>
          <a:xfrm>
            <a:off x="2819893" y="4488237"/>
            <a:ext cx="5033395" cy="1904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A13705-A2E8-4EA1-8AEC-1DCD42C3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745" y="-174599"/>
            <a:ext cx="10515600" cy="776054"/>
          </a:xfrm>
        </p:spPr>
        <p:txBody>
          <a:bodyPr/>
          <a:lstStyle/>
          <a:p>
            <a:pPr algn="ctr"/>
            <a:r>
              <a:rPr lang="fr-FR" dirty="0"/>
              <a:t>Architecture cloud du projet</a:t>
            </a:r>
          </a:p>
        </p:txBody>
      </p:sp>
      <p:pic>
        <p:nvPicPr>
          <p:cNvPr id="1042" name="Picture 18" descr="Vue.js Enterprise Partners - Modus Create">
            <a:extLst>
              <a:ext uri="{FF2B5EF4-FFF2-40B4-BE49-F238E27FC236}">
                <a16:creationId xmlns:a16="http://schemas.microsoft.com/office/drawing/2014/main" id="{7CFB44DE-A0EB-435C-8F1D-4BA044F7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769" y="4947348"/>
            <a:ext cx="1731237" cy="10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C Icon - Free Icons">
            <a:extLst>
              <a:ext uri="{FF2B5EF4-FFF2-40B4-BE49-F238E27FC236}">
                <a16:creationId xmlns:a16="http://schemas.microsoft.com/office/drawing/2014/main" id="{A83DD667-F56C-4540-B4F0-ED46E7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9" y="3743445"/>
            <a:ext cx="1149098" cy="114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C7FF3BA-9095-4B4A-A047-64CF29EBE3C7}"/>
              </a:ext>
            </a:extLst>
          </p:cNvPr>
          <p:cNvSpPr txBox="1"/>
          <p:nvPr/>
        </p:nvSpPr>
        <p:spPr>
          <a:xfrm>
            <a:off x="-83100" y="4929206"/>
            <a:ext cx="21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Web Browser</a:t>
            </a:r>
          </a:p>
        </p:txBody>
      </p:sp>
      <p:pic>
        <p:nvPicPr>
          <p:cNvPr id="13" name="Picture 10" descr="Démarrer avec Amazon API Gateway | Gestion d'API | Amazon Web Services">
            <a:extLst>
              <a:ext uri="{FF2B5EF4-FFF2-40B4-BE49-F238E27FC236}">
                <a16:creationId xmlns:a16="http://schemas.microsoft.com/office/drawing/2014/main" id="{AA3BF0EC-1B21-442E-89E1-1B9A51A2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484" y="2332740"/>
            <a:ext cx="957137" cy="69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854CB3-5765-4291-9DAE-0D581C6C6366}"/>
              </a:ext>
            </a:extLst>
          </p:cNvPr>
          <p:cNvSpPr txBox="1"/>
          <p:nvPr/>
        </p:nvSpPr>
        <p:spPr>
          <a:xfrm>
            <a:off x="2159440" y="3043767"/>
            <a:ext cx="100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44D8EB-55F0-4204-B1D4-D778E1C2EF59}"/>
              </a:ext>
            </a:extLst>
          </p:cNvPr>
          <p:cNvSpPr txBox="1"/>
          <p:nvPr/>
        </p:nvSpPr>
        <p:spPr>
          <a:xfrm>
            <a:off x="3828609" y="4523211"/>
            <a:ext cx="313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Interface Web - </a:t>
            </a:r>
            <a:r>
              <a:rPr lang="fr-FR" b="1" dirty="0" err="1"/>
              <a:t>MyImmo</a:t>
            </a:r>
            <a:endParaRPr lang="fr-FR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868EE8A-F22F-428F-903C-F0D4266C279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727734" y="2506939"/>
            <a:ext cx="1256875" cy="68926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F310B1-0343-4FEA-86D7-5EDE7D13CD0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853288" y="3983705"/>
            <a:ext cx="1256875" cy="145668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599786-2C04-47E7-B7DA-57BDF169505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58610" y="4706224"/>
            <a:ext cx="1061283" cy="73416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6" descr="AWS S3 with Nodejs practice. AWS SA Fundamentals | by Nhan Cao | Medium">
            <a:extLst>
              <a:ext uri="{FF2B5EF4-FFF2-40B4-BE49-F238E27FC236}">
                <a16:creationId xmlns:a16="http://schemas.microsoft.com/office/drawing/2014/main" id="{F74C8A5C-AF1A-4594-9D45-9E5A4772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277" y="2602347"/>
            <a:ext cx="3267156" cy="138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 Heroku PNG transparents - StickPNG">
            <a:extLst>
              <a:ext uri="{FF2B5EF4-FFF2-40B4-BE49-F238E27FC236}">
                <a16:creationId xmlns:a16="http://schemas.microsoft.com/office/drawing/2014/main" id="{DB3D646B-CA9F-47BE-99E2-C29EA711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09" y="4947348"/>
            <a:ext cx="665444" cy="103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5F04DD5-3555-404C-AA9A-CE1B44BD25F8}"/>
              </a:ext>
            </a:extLst>
          </p:cNvPr>
          <p:cNvSpPr/>
          <p:nvPr/>
        </p:nvSpPr>
        <p:spPr>
          <a:xfrm>
            <a:off x="2176909" y="1018680"/>
            <a:ext cx="5550825" cy="2976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AWS Freelancer - I bring your business to enterprise level">
            <a:extLst>
              <a:ext uri="{FF2B5EF4-FFF2-40B4-BE49-F238E27FC236}">
                <a16:creationId xmlns:a16="http://schemas.microsoft.com/office/drawing/2014/main" id="{48A35E9B-BA84-42EA-855A-21D63E502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55" y="1061299"/>
            <a:ext cx="2057762" cy="5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coo, flask, logo Free Icon of Vector Logo">
            <a:extLst>
              <a:ext uri="{FF2B5EF4-FFF2-40B4-BE49-F238E27FC236}">
                <a16:creationId xmlns:a16="http://schemas.microsoft.com/office/drawing/2014/main" id="{29007AA9-93D5-44EB-8CAE-2D9F6910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01" y="1745187"/>
            <a:ext cx="1449486" cy="7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D15F410-181D-4F48-A6A1-50A0B5B9C255}"/>
              </a:ext>
            </a:extLst>
          </p:cNvPr>
          <p:cNvSpPr/>
          <p:nvPr/>
        </p:nvSpPr>
        <p:spPr>
          <a:xfrm>
            <a:off x="3154324" y="1667874"/>
            <a:ext cx="4104887" cy="2162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5466BC-3BFF-4FFB-A575-376034B54B6F}"/>
              </a:ext>
            </a:extLst>
          </p:cNvPr>
          <p:cNvSpPr txBox="1"/>
          <p:nvPr/>
        </p:nvSpPr>
        <p:spPr>
          <a:xfrm>
            <a:off x="3322074" y="2519699"/>
            <a:ext cx="356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API 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GET</a:t>
            </a:r>
            <a:r>
              <a:rPr lang="fr-FR" b="1" dirty="0"/>
              <a:t> « 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Inter"/>
              </a:rPr>
              <a:t>execute_script</a:t>
            </a:r>
            <a:r>
              <a:rPr lang="fr-FR" b="0" i="0" dirty="0">
                <a:solidFill>
                  <a:srgbClr val="FFFFFF"/>
                </a:solidFill>
                <a:effectLst/>
                <a:latin typeface="Inter"/>
              </a:rPr>
              <a:t> »</a:t>
            </a:r>
            <a:endParaRPr lang="fr-FR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F2CEDEE-D47C-4373-8478-B25430DEA60F}"/>
              </a:ext>
            </a:extLst>
          </p:cNvPr>
          <p:cNvSpPr txBox="1"/>
          <p:nvPr/>
        </p:nvSpPr>
        <p:spPr>
          <a:xfrm>
            <a:off x="3309411" y="2923694"/>
            <a:ext cx="356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API 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GET</a:t>
            </a:r>
            <a:r>
              <a:rPr lang="fr-FR" b="1" dirty="0"/>
              <a:t> « 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Inter"/>
              </a:rPr>
              <a:t>data_visualition</a:t>
            </a:r>
            <a:r>
              <a:rPr lang="fr-FR" b="0" i="0" dirty="0">
                <a:solidFill>
                  <a:srgbClr val="FFFFFF"/>
                </a:solidFill>
                <a:effectLst/>
                <a:latin typeface="Inter"/>
              </a:rPr>
              <a:t>»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425338E-F242-41E9-A04D-516E1AC99C62}"/>
              </a:ext>
            </a:extLst>
          </p:cNvPr>
          <p:cNvSpPr txBox="1"/>
          <p:nvPr/>
        </p:nvSpPr>
        <p:spPr>
          <a:xfrm>
            <a:off x="3274711" y="3364307"/>
            <a:ext cx="356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API </a:t>
            </a:r>
            <a:r>
              <a:rPr lang="fr-FR" b="1" dirty="0">
                <a:solidFill>
                  <a:srgbClr val="FF0000"/>
                </a:solidFill>
              </a:rPr>
              <a:t>POST</a:t>
            </a:r>
            <a:r>
              <a:rPr lang="fr-FR" b="1" dirty="0"/>
              <a:t> « 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Inter"/>
              </a:rPr>
              <a:t>predict</a:t>
            </a:r>
            <a:r>
              <a:rPr lang="fr-FR" b="0" i="0" dirty="0">
                <a:solidFill>
                  <a:srgbClr val="FFFFFF"/>
                </a:solidFill>
                <a:effectLst/>
                <a:latin typeface="Inter"/>
              </a:rPr>
              <a:t>»</a:t>
            </a:r>
            <a:endParaRPr lang="fr-FR" b="1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A3022DA-625C-469C-9D17-3110E3FE24BE}"/>
              </a:ext>
            </a:extLst>
          </p:cNvPr>
          <p:cNvCxnSpPr>
            <a:cxnSpLocks/>
          </p:cNvCxnSpPr>
          <p:nvPr/>
        </p:nvCxnSpPr>
        <p:spPr>
          <a:xfrm flipV="1">
            <a:off x="5206767" y="3995197"/>
            <a:ext cx="0" cy="4930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B33D759-AC91-4FBA-B38E-71D68F74F9DF}"/>
              </a:ext>
            </a:extLst>
          </p:cNvPr>
          <p:cNvCxnSpPr>
            <a:cxnSpLocks/>
          </p:cNvCxnSpPr>
          <p:nvPr/>
        </p:nvCxnSpPr>
        <p:spPr>
          <a:xfrm flipV="1">
            <a:off x="1626051" y="2901918"/>
            <a:ext cx="654466" cy="10751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8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2567997"/>
            <a:ext cx="10515600" cy="1722006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Planning et répartition des tâches</a:t>
            </a:r>
            <a:br>
              <a:rPr lang="fr-FR" sz="4400" dirty="0"/>
            </a:br>
            <a:br>
              <a:rPr lang="fr-FR" sz="4400" dirty="0"/>
            </a:br>
            <a:r>
              <a:rPr lang="fr-FR" sz="2000" dirty="0">
                <a:hlinkClick r:id="rId2"/>
              </a:rPr>
              <a:t>https://trello.com/b/H73SowmM/scrumban</a:t>
            </a:r>
            <a:r>
              <a:rPr lang="fr-FR" sz="2000" dirty="0"/>
              <a:t> </a:t>
            </a:r>
            <a:endParaRPr lang="fr-FR" sz="44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6818A5-1F89-4B02-96FC-D20D67E90F86}"/>
              </a:ext>
            </a:extLst>
          </p:cNvPr>
          <p:cNvSpPr txBox="1">
            <a:spLocks/>
          </p:cNvSpPr>
          <p:nvPr/>
        </p:nvSpPr>
        <p:spPr>
          <a:xfrm>
            <a:off x="662031" y="153367"/>
            <a:ext cx="10515600" cy="744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dirty="0"/>
              <a:t>Bilan de réalisation</a:t>
            </a:r>
          </a:p>
        </p:txBody>
      </p:sp>
    </p:spTree>
    <p:extLst>
      <p:ext uri="{BB962C8B-B14F-4D97-AF65-F5344CB8AC3E}">
        <p14:creationId xmlns:p14="http://schemas.microsoft.com/office/powerpoint/2010/main" val="35837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7" y="2819667"/>
            <a:ext cx="10515600" cy="861003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Limites et Améliorations</a:t>
            </a:r>
            <a:endParaRPr lang="fr-FR" sz="44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86818A5-1F89-4B02-96FC-D20D67E90F86}"/>
              </a:ext>
            </a:extLst>
          </p:cNvPr>
          <p:cNvSpPr txBox="1">
            <a:spLocks/>
          </p:cNvSpPr>
          <p:nvPr/>
        </p:nvSpPr>
        <p:spPr>
          <a:xfrm>
            <a:off x="418750" y="0"/>
            <a:ext cx="10515600" cy="744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dirty="0"/>
              <a:t>Bilan de réalisation</a:t>
            </a:r>
          </a:p>
        </p:txBody>
      </p:sp>
    </p:spTree>
    <p:extLst>
      <p:ext uri="{BB962C8B-B14F-4D97-AF65-F5344CB8AC3E}">
        <p14:creationId xmlns:p14="http://schemas.microsoft.com/office/powerpoint/2010/main" val="99586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A8839-4956-42C3-A8AB-FE56464F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65" y="343482"/>
            <a:ext cx="10515600" cy="675109"/>
          </a:xfrm>
        </p:spPr>
        <p:txBody>
          <a:bodyPr/>
          <a:lstStyle/>
          <a:p>
            <a:pPr algn="ctr"/>
            <a:r>
              <a:rPr lang="fr-FR" dirty="0"/>
              <a:t>D’où nous est venue l’idée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14C9C2-66E0-4CF1-BB12-EC2D59684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3"/>
          <a:stretch/>
        </p:blipFill>
        <p:spPr>
          <a:xfrm>
            <a:off x="6096000" y="1610618"/>
            <a:ext cx="5714513" cy="4024758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718E7C48-7B64-4A8D-BEEA-60B9DBD6A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753" y="2911927"/>
            <a:ext cx="5084154" cy="14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Description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10515600" cy="435133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Création d’une API pour estimer son bien immobilier.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Estimation du bien avec une adresse postale et une surface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Mise en place d’un site web pour l’utilisation de l’API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Utilisation des données </a:t>
            </a:r>
            <a:r>
              <a:rPr lang="fr-FR" b="1" dirty="0"/>
              <a:t>des valeurs foncières géolocalisées </a:t>
            </a:r>
          </a:p>
          <a:p>
            <a:pPr lvl="1"/>
            <a:r>
              <a:rPr lang="fr-FR" b="1" dirty="0"/>
              <a:t>Source : Etalab</a:t>
            </a:r>
          </a:p>
          <a:p>
            <a:pPr lvl="1"/>
            <a:r>
              <a:rPr lang="fr-FR" b="1" dirty="0">
                <a:hlinkClick r:id="rId3"/>
              </a:rPr>
              <a:t>https://www.data.gouv.fr/fr/datasets/demandes-de-valeurs-foncieres-geolocalisees/</a:t>
            </a:r>
            <a:r>
              <a:rPr lang="fr-FR" b="1" dirty="0"/>
              <a:t> </a:t>
            </a:r>
          </a:p>
          <a:p>
            <a:pPr lvl="1"/>
            <a:r>
              <a:rPr lang="fr-FR" b="1" dirty="0"/>
              <a:t>Données depuis 2014</a:t>
            </a:r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475" y="151001"/>
            <a:ext cx="10515600" cy="688229"/>
          </a:xfrm>
        </p:spPr>
        <p:txBody>
          <a:bodyPr rtlCol="0"/>
          <a:lstStyle/>
          <a:p>
            <a:pPr algn="ctr" rtl="0"/>
            <a:r>
              <a:rPr lang="fr-FR" dirty="0"/>
              <a:t>Les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699" y="1253331"/>
            <a:ext cx="8372912" cy="4351338"/>
          </a:xfrm>
        </p:spPr>
        <p:txBody>
          <a:bodyPr rtlCol="0">
            <a:normAutofit fontScale="92500"/>
          </a:bodyPr>
          <a:lstStyle/>
          <a:p>
            <a:pPr marL="0" indent="0" rtl="0">
              <a:buNone/>
            </a:pPr>
            <a:r>
              <a:rPr lang="fr-FR" dirty="0"/>
              <a:t>Ce projet s’adresse :</a:t>
            </a:r>
          </a:p>
          <a:p>
            <a:pPr rtl="0"/>
            <a:endParaRPr lang="fr-FR" dirty="0"/>
          </a:p>
          <a:p>
            <a:pPr lvl="1"/>
            <a:r>
              <a:rPr lang="fr-FR" dirty="0"/>
              <a:t>aux particuliers ou professionnels voulant estimer leurs biens immobiliers.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vendre leurs biens immobiliers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acheter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particuliers ou professionnels voulant investir dans un bien immobilier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aux développeurs voulant mettre en place un système d’estimation de bien immobilier sur leurs sites web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rtl="0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D19BFE-A71E-444B-AC5B-3A017EBD0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4" t="13846" r="21407" b="24479"/>
          <a:stretch/>
        </p:blipFill>
        <p:spPr>
          <a:xfrm>
            <a:off x="9217947" y="1558211"/>
            <a:ext cx="2211354" cy="22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0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0691"/>
            <a:ext cx="10515600" cy="696618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Démonstration utilisateur</a:t>
            </a:r>
          </a:p>
        </p:txBody>
      </p:sp>
    </p:spTree>
    <p:extLst>
      <p:ext uri="{BB962C8B-B14F-4D97-AF65-F5344CB8AC3E}">
        <p14:creationId xmlns:p14="http://schemas.microsoft.com/office/powerpoint/2010/main" val="2989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0691"/>
            <a:ext cx="10515600" cy="696618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Pipeline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384479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2854"/>
            <a:ext cx="10515600" cy="696618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Pipeline de déploiement – Les données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4F59F-BFC7-4B5C-A13C-36FF5EA656E3}"/>
              </a:ext>
            </a:extLst>
          </p:cNvPr>
          <p:cNvSpPr/>
          <p:nvPr/>
        </p:nvSpPr>
        <p:spPr>
          <a:xfrm>
            <a:off x="711998" y="999001"/>
            <a:ext cx="2424664" cy="69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TACHE CRON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E7F096-2BB6-44CE-81D5-F2DEAA7F306B}"/>
              </a:ext>
            </a:extLst>
          </p:cNvPr>
          <p:cNvSpPr/>
          <p:nvPr/>
        </p:nvSpPr>
        <p:spPr>
          <a:xfrm>
            <a:off x="838200" y="2224543"/>
            <a:ext cx="10066420" cy="457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sz="1600" b="1" dirty="0"/>
          </a:p>
          <a:p>
            <a:pPr algn="ctr"/>
            <a:r>
              <a:rPr lang="fr-FR" b="1" dirty="0"/>
              <a:t>Exécution du script</a:t>
            </a:r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C0265-2CA9-4CEA-9BF0-347F1513ED2A}"/>
              </a:ext>
            </a:extLst>
          </p:cNvPr>
          <p:cNvSpPr/>
          <p:nvPr/>
        </p:nvSpPr>
        <p:spPr>
          <a:xfrm>
            <a:off x="938464" y="2572853"/>
            <a:ext cx="3861530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Téléchargement des données depuis Etalab des 5 dernière années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605BE-0A57-4330-9E1E-2F70F22D6CF2}"/>
              </a:ext>
            </a:extLst>
          </p:cNvPr>
          <p:cNvSpPr/>
          <p:nvPr/>
        </p:nvSpPr>
        <p:spPr>
          <a:xfrm>
            <a:off x="6172202" y="2604265"/>
            <a:ext cx="3861530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Téléchargement des données des régions / départements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AB8EDB9-EB9C-4956-86FF-833CE753119D}"/>
              </a:ext>
            </a:extLst>
          </p:cNvPr>
          <p:cNvSpPr/>
          <p:nvPr/>
        </p:nvSpPr>
        <p:spPr>
          <a:xfrm rot="5400000">
            <a:off x="5322271" y="1612598"/>
            <a:ext cx="513348" cy="58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C2A5069-A2EC-4C55-85F1-86D7131732D0}"/>
              </a:ext>
            </a:extLst>
          </p:cNvPr>
          <p:cNvSpPr/>
          <p:nvPr/>
        </p:nvSpPr>
        <p:spPr>
          <a:xfrm>
            <a:off x="3321315" y="1082686"/>
            <a:ext cx="887264" cy="58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FF568544-790F-4A01-9D1F-089B7A6080BD}"/>
              </a:ext>
            </a:extLst>
          </p:cNvPr>
          <p:cNvSpPr/>
          <p:nvPr/>
        </p:nvSpPr>
        <p:spPr>
          <a:xfrm>
            <a:off x="5061285" y="2684541"/>
            <a:ext cx="866274" cy="5849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4599A3-C27B-4BD1-9983-3D30C350C396}"/>
              </a:ext>
            </a:extLst>
          </p:cNvPr>
          <p:cNvSpPr/>
          <p:nvPr/>
        </p:nvSpPr>
        <p:spPr>
          <a:xfrm>
            <a:off x="6172202" y="3726668"/>
            <a:ext cx="3861530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Nettoyage/filtrage/préparations des données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DDE65946-0F0D-4571-BB73-91A09C9DF2A6}"/>
              </a:ext>
            </a:extLst>
          </p:cNvPr>
          <p:cNvSpPr/>
          <p:nvPr/>
        </p:nvSpPr>
        <p:spPr>
          <a:xfrm rot="10800000">
            <a:off x="5005136" y="3761440"/>
            <a:ext cx="866274" cy="5849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2F4B47-5C30-4085-B908-B47760CC5642}"/>
              </a:ext>
            </a:extLst>
          </p:cNvPr>
          <p:cNvSpPr/>
          <p:nvPr/>
        </p:nvSpPr>
        <p:spPr>
          <a:xfrm>
            <a:off x="938464" y="3705595"/>
            <a:ext cx="3861530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Créations des modelés </a:t>
            </a:r>
            <a:r>
              <a:rPr lang="fr-FR" sz="1400" dirty="0" err="1"/>
              <a:t>Balltree</a:t>
            </a:r>
            <a:r>
              <a:rPr lang="fr-FR" sz="1400" dirty="0"/>
              <a:t> de chaque région de France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898EE11C-8FE9-4B70-A8B8-8B57295082A9}"/>
              </a:ext>
            </a:extLst>
          </p:cNvPr>
          <p:cNvSpPr/>
          <p:nvPr/>
        </p:nvSpPr>
        <p:spPr>
          <a:xfrm rot="5400000">
            <a:off x="7901016" y="3225395"/>
            <a:ext cx="403901" cy="5849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4FE624-7A9C-4ABC-82BA-7309CB86D422}"/>
              </a:ext>
            </a:extLst>
          </p:cNvPr>
          <p:cNvSpPr/>
          <p:nvPr/>
        </p:nvSpPr>
        <p:spPr>
          <a:xfrm>
            <a:off x="938464" y="4883559"/>
            <a:ext cx="3861530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Transfert des données et des modèles de chaque région dans le cloud </a:t>
            </a:r>
            <a:r>
              <a:rPr lang="fr-FR" sz="1400" dirty="0" err="1"/>
              <a:t>Aws</a:t>
            </a:r>
            <a:r>
              <a:rPr lang="fr-FR" sz="1400" dirty="0"/>
              <a:t> S3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8D3892-3147-4112-9CF6-9BC1FE0824D8}"/>
              </a:ext>
            </a:extLst>
          </p:cNvPr>
          <p:cNvSpPr/>
          <p:nvPr/>
        </p:nvSpPr>
        <p:spPr>
          <a:xfrm>
            <a:off x="6172202" y="4883559"/>
            <a:ext cx="3861530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Création et enregistrement du model ML </a:t>
            </a:r>
            <a:r>
              <a:rPr lang="fr-FR" sz="1400" dirty="0" err="1"/>
              <a:t>RadomForest</a:t>
            </a:r>
            <a:endParaRPr lang="fr-FR" sz="1400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7E528B96-865A-417B-9F5C-580FBF886F99}"/>
              </a:ext>
            </a:extLst>
          </p:cNvPr>
          <p:cNvSpPr/>
          <p:nvPr/>
        </p:nvSpPr>
        <p:spPr>
          <a:xfrm rot="5400000">
            <a:off x="2561325" y="4374526"/>
            <a:ext cx="433137" cy="5849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1186215E-C6DB-4DD6-AB21-A402525AFBA1}"/>
              </a:ext>
            </a:extLst>
          </p:cNvPr>
          <p:cNvSpPr/>
          <p:nvPr/>
        </p:nvSpPr>
        <p:spPr>
          <a:xfrm>
            <a:off x="5097986" y="4883559"/>
            <a:ext cx="866274" cy="5849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37C4EEAB-46FF-4CC3-9211-F119720879C8}"/>
              </a:ext>
            </a:extLst>
          </p:cNvPr>
          <p:cNvSpPr/>
          <p:nvPr/>
        </p:nvSpPr>
        <p:spPr>
          <a:xfrm rot="5400000">
            <a:off x="7873573" y="5512436"/>
            <a:ext cx="433137" cy="5849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547D50-690C-426D-9D0C-35BFECDA3584}"/>
              </a:ext>
            </a:extLst>
          </p:cNvPr>
          <p:cNvSpPr/>
          <p:nvPr/>
        </p:nvSpPr>
        <p:spPr>
          <a:xfrm>
            <a:off x="6172202" y="6013197"/>
            <a:ext cx="3861530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Transfert du modèle dans le cloud </a:t>
            </a:r>
            <a:r>
              <a:rPr lang="fr-FR" sz="1400" dirty="0" err="1"/>
              <a:t>Aws</a:t>
            </a:r>
            <a:r>
              <a:rPr lang="fr-FR" sz="1400" dirty="0"/>
              <a:t> S3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A8AB370C-E00B-45FD-AD91-62FC43A5B7CD}"/>
              </a:ext>
            </a:extLst>
          </p:cNvPr>
          <p:cNvSpPr/>
          <p:nvPr/>
        </p:nvSpPr>
        <p:spPr>
          <a:xfrm rot="10800000">
            <a:off x="5061285" y="6069041"/>
            <a:ext cx="866274" cy="5849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34DF60-598B-4020-9FDD-CE5FC9082F32}"/>
              </a:ext>
            </a:extLst>
          </p:cNvPr>
          <p:cNvSpPr/>
          <p:nvPr/>
        </p:nvSpPr>
        <p:spPr>
          <a:xfrm>
            <a:off x="955111" y="6013197"/>
            <a:ext cx="3861530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Api réponse: « </a:t>
            </a:r>
            <a:r>
              <a:rPr lang="fr-FR" sz="1400" dirty="0" err="1"/>
              <a:t>Success</a:t>
            </a:r>
            <a:r>
              <a:rPr lang="fr-FR" sz="1400" dirty="0"/>
              <a:t> script </a:t>
            </a:r>
            <a:r>
              <a:rPr lang="fr-FR" sz="1400" dirty="0" err="1"/>
              <a:t>execute</a:t>
            </a:r>
            <a:r>
              <a:rPr lang="fr-FR" sz="1400" dirty="0"/>
              <a:t> »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53C313-1E92-4D70-9B60-9AB326CCC635}"/>
              </a:ext>
            </a:extLst>
          </p:cNvPr>
          <p:cNvSpPr/>
          <p:nvPr/>
        </p:nvSpPr>
        <p:spPr>
          <a:xfrm>
            <a:off x="4393232" y="999001"/>
            <a:ext cx="2424664" cy="69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90081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27" y="92296"/>
            <a:ext cx="10515600" cy="696618"/>
          </a:xfrm>
        </p:spPr>
        <p:txBody>
          <a:bodyPr>
            <a:noAutofit/>
          </a:bodyPr>
          <a:lstStyle/>
          <a:p>
            <a:pPr algn="ctr"/>
            <a:r>
              <a:rPr lang="fr-FR" sz="3200" dirty="0"/>
              <a:t>Pipeline de déploiement – Restitution des données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241D8C-A641-4E04-9D1F-397B78D8FDC8}"/>
              </a:ext>
            </a:extLst>
          </p:cNvPr>
          <p:cNvSpPr/>
          <p:nvPr/>
        </p:nvSpPr>
        <p:spPr>
          <a:xfrm>
            <a:off x="711998" y="999001"/>
            <a:ext cx="2424664" cy="69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TACHE CRON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BC920-8D10-4417-A9BE-CFCDC0AE1517}"/>
              </a:ext>
            </a:extLst>
          </p:cNvPr>
          <p:cNvSpPr/>
          <p:nvPr/>
        </p:nvSpPr>
        <p:spPr>
          <a:xfrm>
            <a:off x="838200" y="2224543"/>
            <a:ext cx="10066420" cy="457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/>
          </a:p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endParaRPr lang="fr-FR" sz="1600" b="1" dirty="0"/>
          </a:p>
          <a:p>
            <a:pPr algn="ctr"/>
            <a:r>
              <a:rPr lang="fr-FR" b="1" dirty="0"/>
              <a:t>Exécution du script </a:t>
            </a:r>
            <a:r>
              <a:rPr lang="fr-FR" b="1" dirty="0" err="1"/>
              <a:t>data_visualition</a:t>
            </a:r>
            <a:endParaRPr lang="fr-FR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9E7D9-2E88-4755-890D-EF083BCB8D53}"/>
              </a:ext>
            </a:extLst>
          </p:cNvPr>
          <p:cNvSpPr/>
          <p:nvPr/>
        </p:nvSpPr>
        <p:spPr>
          <a:xfrm>
            <a:off x="3928319" y="2487936"/>
            <a:ext cx="3861530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Téléchargement des données depuis Etalab des 5 dernière années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04786-C64A-4AE4-9B30-64B09D952899}"/>
              </a:ext>
            </a:extLst>
          </p:cNvPr>
          <p:cNvSpPr/>
          <p:nvPr/>
        </p:nvSpPr>
        <p:spPr>
          <a:xfrm>
            <a:off x="3940644" y="3588661"/>
            <a:ext cx="3861530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Nettoyage/préparation des données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9E8893B-2464-401B-BE21-992FC39B8786}"/>
              </a:ext>
            </a:extLst>
          </p:cNvPr>
          <p:cNvSpPr/>
          <p:nvPr/>
        </p:nvSpPr>
        <p:spPr>
          <a:xfrm rot="5400000">
            <a:off x="6131791" y="1647475"/>
            <a:ext cx="513348" cy="58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39AA1557-3730-489D-8F16-FD345A4A2125}"/>
              </a:ext>
            </a:extLst>
          </p:cNvPr>
          <p:cNvSpPr/>
          <p:nvPr/>
        </p:nvSpPr>
        <p:spPr>
          <a:xfrm>
            <a:off x="3321315" y="1082686"/>
            <a:ext cx="887264" cy="58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595E610-5BCB-4676-B327-81C1376D47EB}"/>
              </a:ext>
            </a:extLst>
          </p:cNvPr>
          <p:cNvSpPr/>
          <p:nvPr/>
        </p:nvSpPr>
        <p:spPr>
          <a:xfrm rot="5400000">
            <a:off x="5669459" y="3102951"/>
            <a:ext cx="403901" cy="58493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4D466D-2A3D-4351-A046-6DEA77411529}"/>
              </a:ext>
            </a:extLst>
          </p:cNvPr>
          <p:cNvSpPr/>
          <p:nvPr/>
        </p:nvSpPr>
        <p:spPr>
          <a:xfrm>
            <a:off x="4393231" y="999001"/>
            <a:ext cx="3962203" cy="69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API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4F6481-ABD8-4920-B948-13482EC79CBE}"/>
              </a:ext>
            </a:extLst>
          </p:cNvPr>
          <p:cNvSpPr/>
          <p:nvPr/>
        </p:nvSpPr>
        <p:spPr>
          <a:xfrm>
            <a:off x="5404902" y="5810471"/>
            <a:ext cx="2397272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Restitution sur le prix au mètre carré par département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2E46A1-E0DC-445E-A046-E133DC7C329D}"/>
              </a:ext>
            </a:extLst>
          </p:cNvPr>
          <p:cNvSpPr/>
          <p:nvPr/>
        </p:nvSpPr>
        <p:spPr>
          <a:xfrm>
            <a:off x="6817896" y="4813396"/>
            <a:ext cx="2397272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Restitution sur les valeurs foncières par département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C3262E-D4F5-4837-A7AD-E6C3F317719E}"/>
              </a:ext>
            </a:extLst>
          </p:cNvPr>
          <p:cNvSpPr/>
          <p:nvPr/>
        </p:nvSpPr>
        <p:spPr>
          <a:xfrm>
            <a:off x="8507348" y="5809333"/>
            <a:ext cx="2397272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Restitution sur la surface d’un bien par département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A3A94E-D191-4541-A2F0-51958F083AC7}"/>
              </a:ext>
            </a:extLst>
          </p:cNvPr>
          <p:cNvSpPr/>
          <p:nvPr/>
        </p:nvSpPr>
        <p:spPr>
          <a:xfrm>
            <a:off x="948629" y="4814202"/>
            <a:ext cx="1987666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Restitution sur les valeurs foncières par région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360487-253F-4B33-AA3B-3E52088C9FBC}"/>
              </a:ext>
            </a:extLst>
          </p:cNvPr>
          <p:cNvSpPr/>
          <p:nvPr/>
        </p:nvSpPr>
        <p:spPr>
          <a:xfrm>
            <a:off x="2039071" y="5849238"/>
            <a:ext cx="2239391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Restitution sur le prix au mètre carré par région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41655D-8B48-4781-A8A1-EFC318AACC64}"/>
              </a:ext>
            </a:extLst>
          </p:cNvPr>
          <p:cNvSpPr/>
          <p:nvPr/>
        </p:nvSpPr>
        <p:spPr>
          <a:xfrm>
            <a:off x="3566095" y="4822532"/>
            <a:ext cx="2239391" cy="696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Restitution sur la surface d’un bien par région</a:t>
            </a:r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B82711B2-A16B-4D91-8A34-ACADD4C05998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1942462" y="3910328"/>
            <a:ext cx="2008358" cy="90387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968B0E8-5EC5-442B-84F8-48535CD863C8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rot="5400000">
            <a:off x="5009974" y="3961096"/>
            <a:ext cx="537253" cy="118561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3B8489DE-353D-4742-B313-E62EA1646A34}"/>
              </a:ext>
            </a:extLst>
          </p:cNvPr>
          <p:cNvCxnSpPr>
            <a:cxnSpLocks/>
            <a:stCxn id="6" idx="1"/>
            <a:endCxn id="29" idx="0"/>
          </p:cNvCxnSpPr>
          <p:nvPr/>
        </p:nvCxnSpPr>
        <p:spPr>
          <a:xfrm rot="10800000" flipV="1">
            <a:off x="3158768" y="3936970"/>
            <a:ext cx="781877" cy="1912268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63CAADA6-FE25-4359-866D-2F14284FC87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rot="16200000" flipH="1">
            <a:off x="5474877" y="4681810"/>
            <a:ext cx="1525192" cy="73212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6B2B256F-5059-45CD-A576-4A7F769FE5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3703" y="4261499"/>
            <a:ext cx="896718" cy="207076"/>
          </a:xfrm>
          <a:prstGeom prst="bentConnector3">
            <a:avLst>
              <a:gd name="adj1" fmla="val 416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10A13882-0DA8-4C94-9EEF-F0E5638363A7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7807753" y="3911101"/>
            <a:ext cx="1899003" cy="1897460"/>
          </a:xfrm>
          <a:prstGeom prst="bentConnector3">
            <a:avLst>
              <a:gd name="adj1" fmla="val 1848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89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08FE8B1-0253-4AE8-8EF3-9545CA5C7A1F}"/>
              </a:ext>
            </a:extLst>
          </p:cNvPr>
          <p:cNvSpPr/>
          <p:nvPr/>
        </p:nvSpPr>
        <p:spPr>
          <a:xfrm>
            <a:off x="192947" y="2603331"/>
            <a:ext cx="11866030" cy="411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API </a:t>
            </a:r>
            <a:r>
              <a:rPr lang="fr-FR" sz="1600" b="1" dirty="0" err="1"/>
              <a:t>MyImmo</a:t>
            </a:r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</p:txBody>
      </p:sp>
      <p:cxnSp>
        <p:nvCxnSpPr>
          <p:cNvPr id="254" name="Connecteur : en angle 253">
            <a:extLst>
              <a:ext uri="{FF2B5EF4-FFF2-40B4-BE49-F238E27FC236}">
                <a16:creationId xmlns:a16="http://schemas.microsoft.com/office/drawing/2014/main" id="{8CAB6A25-68C1-4072-8FE2-0EB9335C71E2}"/>
              </a:ext>
            </a:extLst>
          </p:cNvPr>
          <p:cNvCxnSpPr>
            <a:cxnSpLocks/>
            <a:endCxn id="224" idx="1"/>
          </p:cNvCxnSpPr>
          <p:nvPr/>
        </p:nvCxnSpPr>
        <p:spPr>
          <a:xfrm rot="16200000" flipH="1">
            <a:off x="-143251" y="4307428"/>
            <a:ext cx="2700773" cy="1497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0B92B4B6-50AF-4916-8C9D-A9CAC429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93" y="0"/>
            <a:ext cx="11237237" cy="69661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dirty="0"/>
              <a:t>Pipeline de déploiement – Estimateur </a:t>
            </a:r>
            <a:r>
              <a:rPr lang="fr-FR" sz="4400" dirty="0" err="1"/>
              <a:t>Immo</a:t>
            </a:r>
            <a:endParaRPr lang="fr-FR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06BAFD-9A2F-4E09-9CFE-AB4ABED6CE34}"/>
              </a:ext>
            </a:extLst>
          </p:cNvPr>
          <p:cNvSpPr/>
          <p:nvPr/>
        </p:nvSpPr>
        <p:spPr>
          <a:xfrm>
            <a:off x="3976382" y="866175"/>
            <a:ext cx="7348756" cy="1281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API adresse data </a:t>
            </a:r>
            <a:r>
              <a:rPr lang="fr-FR" sz="1600" b="1" dirty="0" err="1"/>
              <a:t>gouv</a:t>
            </a:r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  <a:p>
            <a:pPr algn="ctr"/>
            <a:endParaRPr lang="fr-FR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57564C-6A5F-4B9D-A3B3-D1E7A952867A}"/>
              </a:ext>
            </a:extLst>
          </p:cNvPr>
          <p:cNvSpPr/>
          <p:nvPr/>
        </p:nvSpPr>
        <p:spPr>
          <a:xfrm>
            <a:off x="133023" y="696618"/>
            <a:ext cx="2424664" cy="1667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Input</a:t>
            </a:r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2646AF-08E0-44F3-A070-FC6D460B872D}"/>
              </a:ext>
            </a:extLst>
          </p:cNvPr>
          <p:cNvSpPr/>
          <p:nvPr/>
        </p:nvSpPr>
        <p:spPr>
          <a:xfrm>
            <a:off x="408570" y="1246911"/>
            <a:ext cx="1873570" cy="414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Adresse du bien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CA0005-7240-4998-B37F-C1644C6378F8}"/>
              </a:ext>
            </a:extLst>
          </p:cNvPr>
          <p:cNvSpPr/>
          <p:nvPr/>
        </p:nvSpPr>
        <p:spPr>
          <a:xfrm>
            <a:off x="408570" y="1782027"/>
            <a:ext cx="1901053" cy="361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Surface du bien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E21459-6AFF-4BB2-8B1C-18BB5309565D}"/>
              </a:ext>
            </a:extLst>
          </p:cNvPr>
          <p:cNvSpPr/>
          <p:nvPr/>
        </p:nvSpPr>
        <p:spPr>
          <a:xfrm>
            <a:off x="4963101" y="1253515"/>
            <a:ext cx="1343194" cy="666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Latitude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9FDA07-0D96-4959-B84D-99997EB4436D}"/>
              </a:ext>
            </a:extLst>
          </p:cNvPr>
          <p:cNvSpPr/>
          <p:nvPr/>
        </p:nvSpPr>
        <p:spPr>
          <a:xfrm>
            <a:off x="7015642" y="1253514"/>
            <a:ext cx="1343194" cy="694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Longitude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D614A5-0DBF-49F1-B293-CCCFBDDE9AC8}"/>
              </a:ext>
            </a:extLst>
          </p:cNvPr>
          <p:cNvSpPr/>
          <p:nvPr/>
        </p:nvSpPr>
        <p:spPr>
          <a:xfrm>
            <a:off x="8905102" y="1253514"/>
            <a:ext cx="1343194" cy="7091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Code du département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69A5A86A-D4C3-4054-B1C3-0F96C343668D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 rot="5400000">
            <a:off x="6660490" y="1613060"/>
            <a:ext cx="455743" cy="152479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32A89DB-B345-4DF3-A342-ACFA18F20B76}"/>
              </a:ext>
            </a:extLst>
          </p:cNvPr>
          <p:cNvSpPr/>
          <p:nvPr/>
        </p:nvSpPr>
        <p:spPr>
          <a:xfrm>
            <a:off x="503603" y="3108568"/>
            <a:ext cx="1520452" cy="439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Surface du bien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F20DF4-E45A-49AC-B7B2-730076E924FF}"/>
              </a:ext>
            </a:extLst>
          </p:cNvPr>
          <p:cNvSpPr/>
          <p:nvPr/>
        </p:nvSpPr>
        <p:spPr>
          <a:xfrm>
            <a:off x="2383979" y="3108568"/>
            <a:ext cx="1279485" cy="439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Latitude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A6D667-C55D-494A-B3A3-20B09D2AE09E}"/>
              </a:ext>
            </a:extLst>
          </p:cNvPr>
          <p:cNvSpPr/>
          <p:nvPr/>
        </p:nvSpPr>
        <p:spPr>
          <a:xfrm>
            <a:off x="4067529" y="3108568"/>
            <a:ext cx="1427937" cy="439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Longitude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FA7DA4-6E0E-41AF-868B-88DAFB54400A}"/>
              </a:ext>
            </a:extLst>
          </p:cNvPr>
          <p:cNvSpPr/>
          <p:nvPr/>
        </p:nvSpPr>
        <p:spPr>
          <a:xfrm>
            <a:off x="9971295" y="2649018"/>
            <a:ext cx="1901053" cy="439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Code du département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BAB19DF-A928-45B3-B0AA-7E5BCFDBF55A}"/>
              </a:ext>
            </a:extLst>
          </p:cNvPr>
          <p:cNvSpPr/>
          <p:nvPr/>
        </p:nvSpPr>
        <p:spPr>
          <a:xfrm>
            <a:off x="7954576" y="2884336"/>
            <a:ext cx="1901052" cy="6467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Données région/département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F956F5-4042-4AEE-80E3-E0B5D16D6612}"/>
              </a:ext>
            </a:extLst>
          </p:cNvPr>
          <p:cNvSpPr/>
          <p:nvPr/>
        </p:nvSpPr>
        <p:spPr>
          <a:xfrm>
            <a:off x="6001016" y="3111418"/>
            <a:ext cx="1659828" cy="439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Code de la région</a:t>
            </a: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ED720147-5908-4962-A5FB-9D7EC918FD85}"/>
              </a:ext>
            </a:extLst>
          </p:cNvPr>
          <p:cNvCxnSpPr>
            <a:cxnSpLocks/>
            <a:stCxn id="56" idx="2"/>
            <a:endCxn id="57" idx="6"/>
          </p:cNvCxnSpPr>
          <p:nvPr/>
        </p:nvCxnSpPr>
        <p:spPr>
          <a:xfrm rot="5400000">
            <a:off x="10329024" y="2614892"/>
            <a:ext cx="119403" cy="106619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012E3C4-332E-4D61-BC66-BE1D5FB3A784}"/>
              </a:ext>
            </a:extLst>
          </p:cNvPr>
          <p:cNvSpPr/>
          <p:nvPr/>
        </p:nvSpPr>
        <p:spPr>
          <a:xfrm>
            <a:off x="1448360" y="3992821"/>
            <a:ext cx="5019022" cy="511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Utilisation du modèle </a:t>
            </a:r>
            <a:r>
              <a:rPr lang="fr-FR" sz="1100" dirty="0" err="1"/>
              <a:t>Balltree</a:t>
            </a:r>
            <a:r>
              <a:rPr lang="fr-FR" sz="1100" dirty="0"/>
              <a:t> depuis AWS S3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085E40B1-CEC1-461B-97F4-1687CF766127}"/>
              </a:ext>
            </a:extLst>
          </p:cNvPr>
          <p:cNvSpPr/>
          <p:nvPr/>
        </p:nvSpPr>
        <p:spPr>
          <a:xfrm>
            <a:off x="8200131" y="4724852"/>
            <a:ext cx="1901052" cy="7758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Sélection et téléchargement du modèle </a:t>
            </a:r>
            <a:r>
              <a:rPr lang="fr-FR" sz="1000" dirty="0" err="1"/>
              <a:t>Balltree</a:t>
            </a:r>
            <a:r>
              <a:rPr lang="fr-FR" sz="1000" dirty="0"/>
              <a:t> de la région depuis AWS S3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C2E97152-F92D-4226-9567-DAAC9379E693}"/>
              </a:ext>
            </a:extLst>
          </p:cNvPr>
          <p:cNvSpPr/>
          <p:nvPr/>
        </p:nvSpPr>
        <p:spPr>
          <a:xfrm>
            <a:off x="8127209" y="3844510"/>
            <a:ext cx="1901052" cy="763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Sélection et téléchargement des données de la région AWS S3</a:t>
            </a:r>
          </a:p>
        </p:txBody>
      </p: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2F207CB9-AF20-424E-A441-7860940893B7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3018799" y="3547838"/>
            <a:ext cx="4923" cy="423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ACBBBA10-E6F4-4837-985C-B608020F671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781498" y="3547838"/>
            <a:ext cx="0" cy="448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610483E-C9BE-46CF-8AC9-FE1B8EA270DE}"/>
              </a:ext>
            </a:extLst>
          </p:cNvPr>
          <p:cNvSpPr/>
          <p:nvPr/>
        </p:nvSpPr>
        <p:spPr>
          <a:xfrm>
            <a:off x="1448360" y="4707527"/>
            <a:ext cx="1871237" cy="345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Prix moyen du cartier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056B715-D0AB-46B3-AEC4-28E8CB222EC7}"/>
              </a:ext>
            </a:extLst>
          </p:cNvPr>
          <p:cNvSpPr/>
          <p:nvPr/>
        </p:nvSpPr>
        <p:spPr>
          <a:xfrm>
            <a:off x="3477206" y="4707527"/>
            <a:ext cx="1871237" cy="345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Distance moyen du cartier</a:t>
            </a:r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8EB596DB-31D9-444F-9814-DCF80BE36640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2378883" y="4516573"/>
            <a:ext cx="5096" cy="190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43C26A34-69E7-4A9D-BF24-E5A653FBDDC6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4412825" y="4516573"/>
            <a:ext cx="0" cy="190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DCC9134D-BCD0-494A-AA11-D2C90318BF82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2282140" y="1453966"/>
            <a:ext cx="1694242" cy="52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F8FA3CBE-9E6F-4DAA-947C-75B471295F6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309623" y="1962625"/>
            <a:ext cx="1850893" cy="633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F64B0DE6-17B4-4BB1-B867-204471E92EA0}"/>
              </a:ext>
            </a:extLst>
          </p:cNvPr>
          <p:cNvCxnSpPr>
            <a:cxnSpLocks/>
            <a:stCxn id="57" idx="2"/>
            <a:endCxn id="58" idx="3"/>
          </p:cNvCxnSpPr>
          <p:nvPr/>
        </p:nvCxnSpPr>
        <p:spPr>
          <a:xfrm flipH="1">
            <a:off x="7660844" y="3207691"/>
            <a:ext cx="293732" cy="123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lipse 205">
            <a:extLst>
              <a:ext uri="{FF2B5EF4-FFF2-40B4-BE49-F238E27FC236}">
                <a16:creationId xmlns:a16="http://schemas.microsoft.com/office/drawing/2014/main" id="{92D9ACFC-00EC-49FF-ADEE-24134EE264F8}"/>
              </a:ext>
            </a:extLst>
          </p:cNvPr>
          <p:cNvSpPr/>
          <p:nvPr/>
        </p:nvSpPr>
        <p:spPr>
          <a:xfrm>
            <a:off x="2309623" y="5220373"/>
            <a:ext cx="2183566" cy="763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Téléchargement du modèle ML sur S3</a:t>
            </a:r>
          </a:p>
        </p:txBody>
      </p:sp>
      <p:cxnSp>
        <p:nvCxnSpPr>
          <p:cNvPr id="208" name="Connecteur droit avec flèche 207">
            <a:extLst>
              <a:ext uri="{FF2B5EF4-FFF2-40B4-BE49-F238E27FC236}">
                <a16:creationId xmlns:a16="http://schemas.microsoft.com/office/drawing/2014/main" id="{6B9BDA5A-4606-4F88-A171-7918B395A66B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2383979" y="5052923"/>
            <a:ext cx="314680" cy="27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>
            <a:extLst>
              <a:ext uri="{FF2B5EF4-FFF2-40B4-BE49-F238E27FC236}">
                <a16:creationId xmlns:a16="http://schemas.microsoft.com/office/drawing/2014/main" id="{7E8DEBDE-F9C6-4A53-8982-7D33645516C8}"/>
              </a:ext>
            </a:extLst>
          </p:cNvPr>
          <p:cNvCxnSpPr>
            <a:cxnSpLocks/>
          </p:cNvCxnSpPr>
          <p:nvPr/>
        </p:nvCxnSpPr>
        <p:spPr>
          <a:xfrm flipH="1">
            <a:off x="4242673" y="5052923"/>
            <a:ext cx="174508" cy="27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C2160EA-5AD1-4AA3-BDE2-BEFE32965379}"/>
              </a:ext>
            </a:extLst>
          </p:cNvPr>
          <p:cNvSpPr/>
          <p:nvPr/>
        </p:nvSpPr>
        <p:spPr>
          <a:xfrm>
            <a:off x="1955709" y="6150833"/>
            <a:ext cx="2891394" cy="511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Chargement du modèle et prédiction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6C63903-F413-47C6-9081-EF4B8AD9BDD9}"/>
              </a:ext>
            </a:extLst>
          </p:cNvPr>
          <p:cNvSpPr/>
          <p:nvPr/>
        </p:nvSpPr>
        <p:spPr>
          <a:xfrm>
            <a:off x="5356172" y="6150833"/>
            <a:ext cx="2891394" cy="511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Prix du mètre carré du bien</a:t>
            </a:r>
          </a:p>
        </p:txBody>
      </p:sp>
      <p:cxnSp>
        <p:nvCxnSpPr>
          <p:cNvPr id="243" name="Connecteur droit avec flèche 242">
            <a:extLst>
              <a:ext uri="{FF2B5EF4-FFF2-40B4-BE49-F238E27FC236}">
                <a16:creationId xmlns:a16="http://schemas.microsoft.com/office/drawing/2014/main" id="{51062A2F-1E2E-4D5D-9C75-1D96EADF8BB7}"/>
              </a:ext>
            </a:extLst>
          </p:cNvPr>
          <p:cNvCxnSpPr>
            <a:cxnSpLocks/>
            <a:stCxn id="206" idx="4"/>
            <a:endCxn id="224" idx="0"/>
          </p:cNvCxnSpPr>
          <p:nvPr/>
        </p:nvCxnSpPr>
        <p:spPr>
          <a:xfrm>
            <a:off x="3401406" y="5983383"/>
            <a:ext cx="0" cy="167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B72B9F7B-E2EB-4790-B773-7644136BB240}"/>
              </a:ext>
            </a:extLst>
          </p:cNvPr>
          <p:cNvCxnSpPr>
            <a:cxnSpLocks/>
            <a:endCxn id="235" idx="1"/>
          </p:cNvCxnSpPr>
          <p:nvPr/>
        </p:nvCxnSpPr>
        <p:spPr>
          <a:xfrm>
            <a:off x="4847103" y="6406389"/>
            <a:ext cx="509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343A9B89-5A48-4F22-971E-58508F935973}"/>
              </a:ext>
            </a:extLst>
          </p:cNvPr>
          <p:cNvCxnSpPr/>
          <p:nvPr/>
        </p:nvCxnSpPr>
        <p:spPr>
          <a:xfrm>
            <a:off x="459723" y="3715288"/>
            <a:ext cx="5981604" cy="2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0BC42B70-B7FF-4BDD-A9BC-F497AA77FDDF}"/>
              </a:ext>
            </a:extLst>
          </p:cNvPr>
          <p:cNvCxnSpPr>
            <a:stCxn id="53" idx="2"/>
          </p:cNvCxnSpPr>
          <p:nvPr/>
        </p:nvCxnSpPr>
        <p:spPr>
          <a:xfrm>
            <a:off x="1263829" y="3547838"/>
            <a:ext cx="0" cy="181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95AD7418-2DD1-4BA1-8E3B-17E0D2392C8A}"/>
              </a:ext>
            </a:extLst>
          </p:cNvPr>
          <p:cNvCxnSpPr/>
          <p:nvPr/>
        </p:nvCxnSpPr>
        <p:spPr>
          <a:xfrm>
            <a:off x="2833969" y="3547837"/>
            <a:ext cx="0" cy="181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E9F42B2D-D508-4085-83E0-CA8593A299DB}"/>
              </a:ext>
            </a:extLst>
          </p:cNvPr>
          <p:cNvCxnSpPr/>
          <p:nvPr/>
        </p:nvCxnSpPr>
        <p:spPr>
          <a:xfrm>
            <a:off x="4483290" y="3547837"/>
            <a:ext cx="0" cy="181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61B68930-3F7F-43EE-9826-399AB53688BF}"/>
              </a:ext>
            </a:extLst>
          </p:cNvPr>
          <p:cNvCxnSpPr/>
          <p:nvPr/>
        </p:nvCxnSpPr>
        <p:spPr>
          <a:xfrm>
            <a:off x="6441327" y="3569437"/>
            <a:ext cx="0" cy="181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5D953EBB-A627-4AAA-B308-FA6F5921EC63}"/>
              </a:ext>
            </a:extLst>
          </p:cNvPr>
          <p:cNvCxnSpPr>
            <a:cxnSpLocks/>
          </p:cNvCxnSpPr>
          <p:nvPr/>
        </p:nvCxnSpPr>
        <p:spPr>
          <a:xfrm>
            <a:off x="449894" y="5169949"/>
            <a:ext cx="15741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Connecteur droit 281">
            <a:extLst>
              <a:ext uri="{FF2B5EF4-FFF2-40B4-BE49-F238E27FC236}">
                <a16:creationId xmlns:a16="http://schemas.microsoft.com/office/drawing/2014/main" id="{9B7441B4-4D74-4B24-BDB3-5D2FF63E4EEB}"/>
              </a:ext>
            </a:extLst>
          </p:cNvPr>
          <p:cNvCxnSpPr>
            <a:cxnSpLocks/>
          </p:cNvCxnSpPr>
          <p:nvPr/>
        </p:nvCxnSpPr>
        <p:spPr>
          <a:xfrm>
            <a:off x="2024055" y="5052923"/>
            <a:ext cx="0" cy="117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4F09ADEC-5A01-4A89-A669-DCE94904B7DB}"/>
              </a:ext>
            </a:extLst>
          </p:cNvPr>
          <p:cNvCxnSpPr>
            <a:cxnSpLocks/>
            <a:stCxn id="96" idx="2"/>
          </p:cNvCxnSpPr>
          <p:nvPr/>
        </p:nvCxnSpPr>
        <p:spPr>
          <a:xfrm flipH="1" flipV="1">
            <a:off x="6467382" y="4111404"/>
            <a:ext cx="1659827" cy="11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avec flèche 288">
            <a:extLst>
              <a:ext uri="{FF2B5EF4-FFF2-40B4-BE49-F238E27FC236}">
                <a16:creationId xmlns:a16="http://schemas.microsoft.com/office/drawing/2014/main" id="{34BB6B2C-BD4C-46A0-AA99-842037DF370F}"/>
              </a:ext>
            </a:extLst>
          </p:cNvPr>
          <p:cNvCxnSpPr>
            <a:cxnSpLocks/>
            <a:stCxn id="84" idx="2"/>
          </p:cNvCxnSpPr>
          <p:nvPr/>
        </p:nvCxnSpPr>
        <p:spPr>
          <a:xfrm flipH="1" flipV="1">
            <a:off x="6467383" y="4378417"/>
            <a:ext cx="1732748" cy="734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755F3D25-2DC9-4688-A5E3-D0F56F463AC4}"/>
              </a:ext>
            </a:extLst>
          </p:cNvPr>
          <p:cNvSpPr/>
          <p:nvPr/>
        </p:nvSpPr>
        <p:spPr>
          <a:xfrm>
            <a:off x="8790594" y="6150833"/>
            <a:ext cx="2891394" cy="511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Réponse de l’API au format JSON</a:t>
            </a:r>
          </a:p>
        </p:txBody>
      </p:sp>
      <p:cxnSp>
        <p:nvCxnSpPr>
          <p:cNvPr id="294" name="Connecteur droit avec flèche 293">
            <a:extLst>
              <a:ext uri="{FF2B5EF4-FFF2-40B4-BE49-F238E27FC236}">
                <a16:creationId xmlns:a16="http://schemas.microsoft.com/office/drawing/2014/main" id="{8DE6648A-82FE-44B8-88EA-950B2C047451}"/>
              </a:ext>
            </a:extLst>
          </p:cNvPr>
          <p:cNvCxnSpPr>
            <a:cxnSpLocks/>
          </p:cNvCxnSpPr>
          <p:nvPr/>
        </p:nvCxnSpPr>
        <p:spPr>
          <a:xfrm>
            <a:off x="8247566" y="6406389"/>
            <a:ext cx="5090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E8B318CA-981D-4E87-9727-B3ECFF08F791}"/>
              </a:ext>
            </a:extLst>
          </p:cNvPr>
          <p:cNvCxnSpPr>
            <a:cxnSpLocks/>
          </p:cNvCxnSpPr>
          <p:nvPr/>
        </p:nvCxnSpPr>
        <p:spPr>
          <a:xfrm>
            <a:off x="6933746" y="3686199"/>
            <a:ext cx="3502916" cy="37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37B5E645-07C8-4B7F-8EED-D2445B59E623}"/>
              </a:ext>
            </a:extLst>
          </p:cNvPr>
          <p:cNvCxnSpPr>
            <a:cxnSpLocks/>
          </p:cNvCxnSpPr>
          <p:nvPr/>
        </p:nvCxnSpPr>
        <p:spPr>
          <a:xfrm flipH="1">
            <a:off x="6933747" y="3558297"/>
            <a:ext cx="1" cy="1279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Connecteur droit 311">
            <a:extLst>
              <a:ext uri="{FF2B5EF4-FFF2-40B4-BE49-F238E27FC236}">
                <a16:creationId xmlns:a16="http://schemas.microsoft.com/office/drawing/2014/main" id="{A351372E-1D3E-4775-8F3C-8E671C57822C}"/>
              </a:ext>
            </a:extLst>
          </p:cNvPr>
          <p:cNvCxnSpPr>
            <a:cxnSpLocks/>
          </p:cNvCxnSpPr>
          <p:nvPr/>
        </p:nvCxnSpPr>
        <p:spPr>
          <a:xfrm>
            <a:off x="10436662" y="3715288"/>
            <a:ext cx="0" cy="1337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Connecteur droit avec flèche 315">
            <a:extLst>
              <a:ext uri="{FF2B5EF4-FFF2-40B4-BE49-F238E27FC236}">
                <a16:creationId xmlns:a16="http://schemas.microsoft.com/office/drawing/2014/main" id="{97889873-352F-4711-AC6D-085765529E88}"/>
              </a:ext>
            </a:extLst>
          </p:cNvPr>
          <p:cNvCxnSpPr>
            <a:cxnSpLocks/>
          </p:cNvCxnSpPr>
          <p:nvPr/>
        </p:nvCxnSpPr>
        <p:spPr>
          <a:xfrm flipH="1">
            <a:off x="10101183" y="5052924"/>
            <a:ext cx="335480" cy="3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Connecteur droit avec flèche 318">
            <a:extLst>
              <a:ext uri="{FF2B5EF4-FFF2-40B4-BE49-F238E27FC236}">
                <a16:creationId xmlns:a16="http://schemas.microsoft.com/office/drawing/2014/main" id="{AC20D4EB-0CDC-467F-B4BC-44BA82EAA2C2}"/>
              </a:ext>
            </a:extLst>
          </p:cNvPr>
          <p:cNvCxnSpPr>
            <a:cxnSpLocks/>
          </p:cNvCxnSpPr>
          <p:nvPr/>
        </p:nvCxnSpPr>
        <p:spPr>
          <a:xfrm flipH="1">
            <a:off x="10028261" y="4241018"/>
            <a:ext cx="409158" cy="7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03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QUIS VILLE 16 X 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66_TF03031010" id="{02BD5580-1C21-4CCC-8EFF-1EAEEAAAF976}" vid="{5C3F23B1-48D1-4577-ABFE-4C24889562E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Arrière-plan de présentation professionnelle avec croquis de ville (grand écran)</Template>
  <TotalTime>1040</TotalTime>
  <Words>469</Words>
  <Application>Microsoft Office PowerPoint</Application>
  <PresentationFormat>Grand écran</PresentationFormat>
  <Paragraphs>145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Inter</vt:lpstr>
      <vt:lpstr>CROQUIS VILLE 16 X 9</vt:lpstr>
      <vt:lpstr>MyImmo Estimation d’un bien immobilier</vt:lpstr>
      <vt:lpstr>D’où nous est venue l’idée ?</vt:lpstr>
      <vt:lpstr>Description du projet</vt:lpstr>
      <vt:lpstr>Les utilisateurs</vt:lpstr>
      <vt:lpstr>Démonstration utilisateur</vt:lpstr>
      <vt:lpstr>Pipeline de déploiement</vt:lpstr>
      <vt:lpstr>Pipeline de déploiement – Les données</vt:lpstr>
      <vt:lpstr>Pipeline de déploiement – Restitution des données</vt:lpstr>
      <vt:lpstr>Pipeline de déploiement – Estimateur Immo</vt:lpstr>
      <vt:lpstr>L’architecture cloud du projet</vt:lpstr>
      <vt:lpstr>Architecture cloud du projet</vt:lpstr>
      <vt:lpstr>Planning et répartition des tâches  https://trello.com/b/H73SowmM/scrumban </vt:lpstr>
      <vt:lpstr>Limites et Améliorations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MyImmo Estimation d’un bien immobilier</dc:title>
  <dc:creator>Natane Bendavid</dc:creator>
  <cp:lastModifiedBy>Natane Bendavid</cp:lastModifiedBy>
  <cp:revision>118</cp:revision>
  <dcterms:created xsi:type="dcterms:W3CDTF">2021-04-07T07:12:26Z</dcterms:created>
  <dcterms:modified xsi:type="dcterms:W3CDTF">2021-07-04T17:54:30Z</dcterms:modified>
</cp:coreProperties>
</file>