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3" r:id="rId4"/>
    <p:sldId id="287" r:id="rId5"/>
    <p:sldId id="288" r:id="rId6"/>
    <p:sldId id="289" r:id="rId7"/>
    <p:sldId id="290" r:id="rId8"/>
    <p:sldId id="291" r:id="rId9"/>
    <p:sldId id="298" r:id="rId10"/>
    <p:sldId id="294" r:id="rId11"/>
    <p:sldId id="295" r:id="rId12"/>
    <p:sldId id="296" r:id="rId13"/>
    <p:sldId id="297" r:id="rId14"/>
    <p:sldId id="262" r:id="rId15"/>
    <p:sldId id="304" r:id="rId16"/>
    <p:sldId id="305" r:id="rId17"/>
    <p:sldId id="328" r:id="rId18"/>
    <p:sldId id="309" r:id="rId19"/>
    <p:sldId id="330" r:id="rId20"/>
    <p:sldId id="310" r:id="rId21"/>
    <p:sldId id="339" r:id="rId22"/>
    <p:sldId id="340" r:id="rId23"/>
    <p:sldId id="341" r:id="rId24"/>
    <p:sldId id="342" r:id="rId25"/>
    <p:sldId id="331" r:id="rId26"/>
    <p:sldId id="311" r:id="rId27"/>
    <p:sldId id="335" r:id="rId28"/>
    <p:sldId id="336" r:id="rId29"/>
    <p:sldId id="337" r:id="rId30"/>
    <p:sldId id="338" r:id="rId31"/>
    <p:sldId id="312" r:id="rId32"/>
    <p:sldId id="313" r:id="rId33"/>
    <p:sldId id="314" r:id="rId34"/>
    <p:sldId id="316" r:id="rId35"/>
    <p:sldId id="317" r:id="rId36"/>
    <p:sldId id="320" r:id="rId37"/>
    <p:sldId id="325" r:id="rId38"/>
    <p:sldId id="318" r:id="rId39"/>
    <p:sldId id="322" r:id="rId40"/>
    <p:sldId id="326" r:id="rId41"/>
    <p:sldId id="283" r:id="rId42"/>
    <p:sldId id="31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2B4A13-0632-456F-A66A-2D0CDB9D30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BE655E-142C-41C9-895E-54D55EDDAF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21" title="Background Shape">
            <a:extLst>
              <a:ext uri="{FF2B5EF4-FFF2-40B4-BE49-F238E27FC236}">
                <a16:creationId xmlns:a16="http://schemas.microsoft.com/office/drawing/2014/main" id="{198CC593-9FF4-46EF-81AE-2D26922F15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68A552-34C4-41D2-A36B-9E86EC569E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108D41-5612-428F-A12A-E84D2B4AC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541" y="1524681"/>
            <a:ext cx="9969910" cy="2422466"/>
          </a:xfrm>
        </p:spPr>
        <p:txBody>
          <a:bodyPr anchor="b">
            <a:normAutofit/>
          </a:bodyPr>
          <a:lstStyle/>
          <a:p>
            <a:r>
              <a:rPr lang="fr-FR" b="1" dirty="0"/>
              <a:t>Projet Annuel – Machine Learning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33372AB-EC6E-4E3B-B383-1CF4C18F354A}"/>
              </a:ext>
            </a:extLst>
          </p:cNvPr>
          <p:cNvSpPr txBox="1">
            <a:spLocks/>
          </p:cNvSpPr>
          <p:nvPr/>
        </p:nvSpPr>
        <p:spPr>
          <a:xfrm>
            <a:off x="598114" y="5017569"/>
            <a:ext cx="3999054" cy="9085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Tx/>
              <a:buChar char="-"/>
            </a:pPr>
            <a:r>
              <a:rPr lang="fr-FR" sz="1800" b="1" dirty="0"/>
              <a:t>BENDAVID Natane</a:t>
            </a:r>
          </a:p>
          <a:p>
            <a:pPr marL="285750" indent="-285750" algn="l">
              <a:buFontTx/>
              <a:buChar char="-"/>
            </a:pPr>
            <a:r>
              <a:rPr lang="fr-FR" sz="1800" b="1" dirty="0"/>
              <a:t>WADE Cheikh Abdourahmane</a:t>
            </a:r>
          </a:p>
          <a:p>
            <a:pPr marL="285750" indent="-285750" algn="l">
              <a:buFontTx/>
              <a:buChar char="-"/>
            </a:pPr>
            <a:r>
              <a:rPr lang="fr-FR" sz="1800" b="1" dirty="0"/>
              <a:t>TARDY Louis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721D5B38-603D-4BCB-A6F0-0CCAB929069D}"/>
              </a:ext>
            </a:extLst>
          </p:cNvPr>
          <p:cNvSpPr txBox="1">
            <a:spLocks/>
          </p:cNvSpPr>
          <p:nvPr/>
        </p:nvSpPr>
        <p:spPr>
          <a:xfrm>
            <a:off x="8058443" y="5521472"/>
            <a:ext cx="3535444" cy="404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dirty="0"/>
              <a:t>Intervenant : Nicolas </a:t>
            </a:r>
            <a:r>
              <a:rPr lang="fr-FR" sz="1800" b="1" dirty="0" err="1"/>
              <a:t>vidal</a:t>
            </a:r>
            <a:endParaRPr lang="fr-FR" sz="1800" b="1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2EB7D68A-7D24-452B-B78E-C137F9366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503" y="207289"/>
            <a:ext cx="1791999" cy="100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26" y="274968"/>
            <a:ext cx="3006148" cy="965447"/>
          </a:xfrm>
        </p:spPr>
        <p:txBody>
          <a:bodyPr>
            <a:normAutofit/>
          </a:bodyPr>
          <a:lstStyle/>
          <a:p>
            <a:r>
              <a:rPr lang="fr-FR" b="1" dirty="0"/>
              <a:t>La théorie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431" y="2311259"/>
            <a:ext cx="4703569" cy="1925993"/>
          </a:xfrm>
        </p:spPr>
        <p:txBody>
          <a:bodyPr>
            <a:normAutofit/>
          </a:bodyPr>
          <a:lstStyle/>
          <a:p>
            <a:pPr lvl="1"/>
            <a:r>
              <a:rPr lang="fr-FR" sz="2400" dirty="0" err="1"/>
              <a:t>Aprentissage</a:t>
            </a:r>
            <a:r>
              <a:rPr lang="fr-FR" sz="2400" dirty="0"/>
              <a:t> supervisé</a:t>
            </a:r>
          </a:p>
          <a:p>
            <a:pPr lvl="2"/>
            <a:r>
              <a:rPr lang="fr-FR" sz="2400" b="1" dirty="0">
                <a:solidFill>
                  <a:srgbClr val="FF0000"/>
                </a:solidFill>
              </a:rPr>
              <a:t>Classification</a:t>
            </a:r>
          </a:p>
          <a:p>
            <a:pPr lvl="2"/>
            <a:r>
              <a:rPr lang="fr-FR" sz="2400" dirty="0"/>
              <a:t>Régression</a:t>
            </a:r>
          </a:p>
          <a:p>
            <a:endParaRPr lang="fr-FR" sz="19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B91031-B518-4AAA-8EF5-949948BA4AF8}"/>
              </a:ext>
            </a:extLst>
          </p:cNvPr>
          <p:cNvSpPr txBox="1">
            <a:spLocks/>
          </p:cNvSpPr>
          <p:nvPr/>
        </p:nvSpPr>
        <p:spPr>
          <a:xfrm>
            <a:off x="6710153" y="2311259"/>
            <a:ext cx="4703569" cy="161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 err="1"/>
              <a:t>Aprentissage</a:t>
            </a:r>
            <a:r>
              <a:rPr lang="fr-FR" sz="2400" dirty="0"/>
              <a:t> non supervisé</a:t>
            </a:r>
          </a:p>
          <a:p>
            <a:pPr lvl="2"/>
            <a:r>
              <a:rPr lang="fr-FR" sz="2400" dirty="0"/>
              <a:t>Clustering</a:t>
            </a:r>
          </a:p>
          <a:p>
            <a:pPr lvl="2"/>
            <a:r>
              <a:rPr lang="fr-FR" sz="2400" dirty="0"/>
              <a:t>Génération</a:t>
            </a:r>
          </a:p>
          <a:p>
            <a:endParaRPr lang="fr-FR" sz="19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309FBB-98D0-4300-889C-DA4307EBBF81}"/>
              </a:ext>
            </a:extLst>
          </p:cNvPr>
          <p:cNvSpPr txBox="1">
            <a:spLocks/>
          </p:cNvSpPr>
          <p:nvPr/>
        </p:nvSpPr>
        <p:spPr>
          <a:xfrm>
            <a:off x="4475647" y="1465366"/>
            <a:ext cx="3240706" cy="62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</a:t>
            </a:r>
            <a:r>
              <a:rPr lang="fr-FR" sz="2400" dirty="0" err="1"/>
              <a:t>learning</a:t>
            </a:r>
            <a:r>
              <a:rPr lang="fr-FR" sz="2400" dirty="0"/>
              <a:t> :</a:t>
            </a:r>
          </a:p>
        </p:txBody>
      </p:sp>
      <p:pic>
        <p:nvPicPr>
          <p:cNvPr id="2050" name="Picture 2" descr="Classification in Machine Learning | Supervised Learning | Intellipaat">
            <a:extLst>
              <a:ext uri="{FF2B5EF4-FFF2-40B4-BE49-F238E27FC236}">
                <a16:creationId xmlns:a16="http://schemas.microsoft.com/office/drawing/2014/main" id="{4AAB1781-9C58-42C4-B380-E5F8C61DD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788" y="3924886"/>
            <a:ext cx="2388577" cy="263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80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26" y="274968"/>
            <a:ext cx="3006148" cy="965447"/>
          </a:xfrm>
        </p:spPr>
        <p:txBody>
          <a:bodyPr>
            <a:normAutofit/>
          </a:bodyPr>
          <a:lstStyle/>
          <a:p>
            <a:r>
              <a:rPr lang="fr-FR" b="1" dirty="0"/>
              <a:t>La théorie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431" y="2311259"/>
            <a:ext cx="4703569" cy="1925993"/>
          </a:xfrm>
        </p:spPr>
        <p:txBody>
          <a:bodyPr>
            <a:normAutofit/>
          </a:bodyPr>
          <a:lstStyle/>
          <a:p>
            <a:pPr lvl="1"/>
            <a:r>
              <a:rPr lang="fr-FR" sz="2400" dirty="0" err="1"/>
              <a:t>Aprentissage</a:t>
            </a:r>
            <a:r>
              <a:rPr lang="fr-FR" sz="2400" dirty="0"/>
              <a:t> supervisé</a:t>
            </a:r>
          </a:p>
          <a:p>
            <a:pPr lvl="2"/>
            <a:r>
              <a:rPr lang="fr-FR" sz="2400" dirty="0"/>
              <a:t>Classification</a:t>
            </a:r>
          </a:p>
          <a:p>
            <a:pPr lvl="2"/>
            <a:r>
              <a:rPr lang="fr-FR" sz="2400" b="1" dirty="0">
                <a:solidFill>
                  <a:srgbClr val="FF0000"/>
                </a:solidFill>
              </a:rPr>
              <a:t>Régression</a:t>
            </a:r>
          </a:p>
          <a:p>
            <a:endParaRPr lang="fr-FR" sz="19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B91031-B518-4AAA-8EF5-949948BA4AF8}"/>
              </a:ext>
            </a:extLst>
          </p:cNvPr>
          <p:cNvSpPr txBox="1">
            <a:spLocks/>
          </p:cNvSpPr>
          <p:nvPr/>
        </p:nvSpPr>
        <p:spPr>
          <a:xfrm>
            <a:off x="6710153" y="2311259"/>
            <a:ext cx="4703569" cy="161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 err="1"/>
              <a:t>Aprentissage</a:t>
            </a:r>
            <a:r>
              <a:rPr lang="fr-FR" sz="2400" dirty="0"/>
              <a:t> non supervisé</a:t>
            </a:r>
          </a:p>
          <a:p>
            <a:pPr lvl="2"/>
            <a:r>
              <a:rPr lang="fr-FR" sz="2400" dirty="0"/>
              <a:t>Clustering</a:t>
            </a:r>
          </a:p>
          <a:p>
            <a:pPr lvl="2"/>
            <a:r>
              <a:rPr lang="fr-FR" sz="2400" dirty="0"/>
              <a:t>Génération</a:t>
            </a:r>
          </a:p>
          <a:p>
            <a:endParaRPr lang="fr-FR" sz="19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309FBB-98D0-4300-889C-DA4307EBBF81}"/>
              </a:ext>
            </a:extLst>
          </p:cNvPr>
          <p:cNvSpPr txBox="1">
            <a:spLocks/>
          </p:cNvSpPr>
          <p:nvPr/>
        </p:nvSpPr>
        <p:spPr>
          <a:xfrm>
            <a:off x="4475647" y="1465366"/>
            <a:ext cx="3240706" cy="62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</a:t>
            </a:r>
            <a:r>
              <a:rPr lang="fr-FR" sz="2400" dirty="0" err="1"/>
              <a:t>learning</a:t>
            </a:r>
            <a:r>
              <a:rPr lang="fr-FR" sz="2400" dirty="0"/>
              <a:t> :</a:t>
            </a:r>
          </a:p>
        </p:txBody>
      </p:sp>
      <p:pic>
        <p:nvPicPr>
          <p:cNvPr id="3074" name="Picture 2" descr="Module Assignment #4 - Lifespan Development!: PSYCH1A: General ...">
            <a:extLst>
              <a:ext uri="{FF2B5EF4-FFF2-40B4-BE49-F238E27FC236}">
                <a16:creationId xmlns:a16="http://schemas.microsoft.com/office/drawing/2014/main" id="{A62054B3-C978-4077-8090-913B9709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825" y="4083379"/>
            <a:ext cx="3888349" cy="2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7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26" y="274968"/>
            <a:ext cx="3006148" cy="965447"/>
          </a:xfrm>
        </p:spPr>
        <p:txBody>
          <a:bodyPr>
            <a:normAutofit/>
          </a:bodyPr>
          <a:lstStyle/>
          <a:p>
            <a:r>
              <a:rPr lang="fr-FR" b="1" dirty="0"/>
              <a:t>La théorie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431" y="2311259"/>
            <a:ext cx="4703569" cy="1925993"/>
          </a:xfrm>
        </p:spPr>
        <p:txBody>
          <a:bodyPr>
            <a:normAutofit/>
          </a:bodyPr>
          <a:lstStyle/>
          <a:p>
            <a:pPr lvl="1"/>
            <a:r>
              <a:rPr lang="fr-FR" sz="2400" dirty="0" err="1"/>
              <a:t>Aprentissage</a:t>
            </a:r>
            <a:r>
              <a:rPr lang="fr-FR" sz="2400" dirty="0"/>
              <a:t> supervisé</a:t>
            </a:r>
          </a:p>
          <a:p>
            <a:pPr lvl="2"/>
            <a:r>
              <a:rPr lang="fr-FR" sz="2400" dirty="0"/>
              <a:t>Classification</a:t>
            </a:r>
          </a:p>
          <a:p>
            <a:pPr lvl="2"/>
            <a:r>
              <a:rPr lang="fr-FR" sz="2400" dirty="0"/>
              <a:t>Régression</a:t>
            </a:r>
          </a:p>
          <a:p>
            <a:endParaRPr lang="fr-FR" sz="19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B91031-B518-4AAA-8EF5-949948BA4AF8}"/>
              </a:ext>
            </a:extLst>
          </p:cNvPr>
          <p:cNvSpPr txBox="1">
            <a:spLocks/>
          </p:cNvSpPr>
          <p:nvPr/>
        </p:nvSpPr>
        <p:spPr>
          <a:xfrm>
            <a:off x="6710153" y="2311259"/>
            <a:ext cx="4703569" cy="161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 err="1"/>
              <a:t>Aprentissage</a:t>
            </a:r>
            <a:r>
              <a:rPr lang="fr-FR" sz="2400" dirty="0"/>
              <a:t> non supervisé</a:t>
            </a:r>
          </a:p>
          <a:p>
            <a:pPr lvl="2"/>
            <a:r>
              <a:rPr lang="fr-FR" sz="2400" b="1" dirty="0">
                <a:solidFill>
                  <a:srgbClr val="FF0000"/>
                </a:solidFill>
              </a:rPr>
              <a:t>Clustering</a:t>
            </a:r>
          </a:p>
          <a:p>
            <a:pPr lvl="2"/>
            <a:r>
              <a:rPr lang="fr-FR" sz="2400" dirty="0"/>
              <a:t>Génération</a:t>
            </a:r>
          </a:p>
          <a:p>
            <a:endParaRPr lang="fr-FR" sz="19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309FBB-98D0-4300-889C-DA4307EBBF81}"/>
              </a:ext>
            </a:extLst>
          </p:cNvPr>
          <p:cNvSpPr txBox="1">
            <a:spLocks/>
          </p:cNvSpPr>
          <p:nvPr/>
        </p:nvSpPr>
        <p:spPr>
          <a:xfrm>
            <a:off x="4475647" y="1465366"/>
            <a:ext cx="3240706" cy="62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</a:t>
            </a:r>
            <a:r>
              <a:rPr lang="fr-FR" sz="2400" dirty="0" err="1"/>
              <a:t>learning</a:t>
            </a:r>
            <a:r>
              <a:rPr lang="fr-FR" sz="2400" dirty="0"/>
              <a:t> :</a:t>
            </a:r>
          </a:p>
        </p:txBody>
      </p:sp>
      <p:pic>
        <p:nvPicPr>
          <p:cNvPr id="5122" name="Picture 2" descr="Cluster et cartographie : représenter de nombreux points sur la carte">
            <a:extLst>
              <a:ext uri="{FF2B5EF4-FFF2-40B4-BE49-F238E27FC236}">
                <a16:creationId xmlns:a16="http://schemas.microsoft.com/office/drawing/2014/main" id="{06F8544B-C72B-49DC-952F-E2D7B208A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647" y="3751680"/>
            <a:ext cx="3240706" cy="293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42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26" y="274968"/>
            <a:ext cx="3006148" cy="965447"/>
          </a:xfrm>
        </p:spPr>
        <p:txBody>
          <a:bodyPr>
            <a:normAutofit/>
          </a:bodyPr>
          <a:lstStyle/>
          <a:p>
            <a:r>
              <a:rPr lang="fr-FR" b="1" dirty="0"/>
              <a:t>La théorie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431" y="2311259"/>
            <a:ext cx="4703569" cy="1925993"/>
          </a:xfrm>
        </p:spPr>
        <p:txBody>
          <a:bodyPr>
            <a:normAutofit/>
          </a:bodyPr>
          <a:lstStyle/>
          <a:p>
            <a:pPr lvl="1"/>
            <a:r>
              <a:rPr lang="fr-FR" sz="2400" dirty="0" err="1"/>
              <a:t>Aprentissage</a:t>
            </a:r>
            <a:r>
              <a:rPr lang="fr-FR" sz="2400" dirty="0"/>
              <a:t> supervisé</a:t>
            </a:r>
          </a:p>
          <a:p>
            <a:pPr lvl="2"/>
            <a:r>
              <a:rPr lang="fr-FR" sz="2400" dirty="0"/>
              <a:t>Classification</a:t>
            </a:r>
          </a:p>
          <a:p>
            <a:pPr lvl="2"/>
            <a:r>
              <a:rPr lang="fr-FR" sz="2400" dirty="0"/>
              <a:t>Régression</a:t>
            </a:r>
          </a:p>
          <a:p>
            <a:endParaRPr lang="fr-FR" sz="19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B91031-B518-4AAA-8EF5-949948BA4AF8}"/>
              </a:ext>
            </a:extLst>
          </p:cNvPr>
          <p:cNvSpPr txBox="1">
            <a:spLocks/>
          </p:cNvSpPr>
          <p:nvPr/>
        </p:nvSpPr>
        <p:spPr>
          <a:xfrm>
            <a:off x="6710153" y="2311259"/>
            <a:ext cx="4703569" cy="161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 err="1"/>
              <a:t>Aprentissage</a:t>
            </a:r>
            <a:r>
              <a:rPr lang="fr-FR" sz="2400" dirty="0"/>
              <a:t> non supervisé</a:t>
            </a:r>
          </a:p>
          <a:p>
            <a:pPr lvl="2"/>
            <a:r>
              <a:rPr lang="fr-FR" sz="2400" dirty="0"/>
              <a:t>Clustering</a:t>
            </a:r>
          </a:p>
          <a:p>
            <a:pPr lvl="2"/>
            <a:r>
              <a:rPr lang="fr-FR" sz="2400" b="1" dirty="0">
                <a:solidFill>
                  <a:srgbClr val="FF0000"/>
                </a:solidFill>
              </a:rPr>
              <a:t>Génération</a:t>
            </a:r>
          </a:p>
          <a:p>
            <a:endParaRPr lang="fr-FR" sz="19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309FBB-98D0-4300-889C-DA4307EBBF81}"/>
              </a:ext>
            </a:extLst>
          </p:cNvPr>
          <p:cNvSpPr txBox="1">
            <a:spLocks/>
          </p:cNvSpPr>
          <p:nvPr/>
        </p:nvSpPr>
        <p:spPr>
          <a:xfrm>
            <a:off x="4475647" y="1465366"/>
            <a:ext cx="3240706" cy="62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</a:t>
            </a:r>
            <a:r>
              <a:rPr lang="fr-FR" sz="2400" dirty="0" err="1"/>
              <a:t>learning</a:t>
            </a:r>
            <a:r>
              <a:rPr lang="fr-FR" sz="2400" dirty="0"/>
              <a:t> 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B5BD01-1F6D-4997-BFF8-5B9694E60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911" y="4149837"/>
            <a:ext cx="6996332" cy="222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2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0">
            <a:extLst>
              <a:ext uri="{FF2B5EF4-FFF2-40B4-BE49-F238E27FC236}">
                <a16:creationId xmlns:a16="http://schemas.microsoft.com/office/drawing/2014/main" id="{9D9D6BF1-DFF2-4526-9D13-BF339D8C41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1" name="Rectangle 24">
            <a:extLst>
              <a:ext uri="{FF2B5EF4-FFF2-40B4-BE49-F238E27FC236}">
                <a16:creationId xmlns:a16="http://schemas.microsoft.com/office/drawing/2014/main" id="{310B1DD0-264A-47E3-A16A-C87AFA51E6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B59E32-F691-43AC-BB16-336550B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244" y="2028738"/>
            <a:ext cx="9144000" cy="29648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fr-FR" sz="7200" cap="all" dirty="0">
                <a:solidFill>
                  <a:schemeClr val="bg2"/>
                </a:solidFill>
              </a:rPr>
              <a:t>Présentation des algorithmes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81880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499" y="1726498"/>
            <a:ext cx="5458264" cy="4918265"/>
          </a:xfrm>
        </p:spPr>
        <p:txBody>
          <a:bodyPr>
            <a:normAutofit/>
          </a:bodyPr>
          <a:lstStyle/>
          <a:p>
            <a:r>
              <a:rPr lang="fr-FR" sz="2400" dirty="0" err="1"/>
              <a:t>Modele</a:t>
            </a:r>
            <a:r>
              <a:rPr lang="fr-FR" sz="2400" dirty="0"/>
              <a:t> linéaire</a:t>
            </a:r>
          </a:p>
          <a:p>
            <a:endParaRPr lang="fr-FR" sz="2400" dirty="0"/>
          </a:p>
          <a:p>
            <a:r>
              <a:rPr lang="fr-FR" sz="2400" dirty="0"/>
              <a:t>Perceptron Multi Couches (MLP)</a:t>
            </a:r>
          </a:p>
          <a:p>
            <a:endParaRPr lang="fr-FR" sz="2400" dirty="0"/>
          </a:p>
          <a:p>
            <a:r>
              <a:rPr lang="fr-FR" sz="2400" dirty="0"/>
              <a:t>Machine à vecteur de support (SVM)</a:t>
            </a:r>
          </a:p>
          <a:p>
            <a:endParaRPr lang="fr-FR" sz="2400" dirty="0"/>
          </a:p>
          <a:p>
            <a:r>
              <a:rPr lang="fr-FR" sz="2400" dirty="0"/>
              <a:t>Radial basis </a:t>
            </a:r>
            <a:r>
              <a:rPr lang="fr-FR" sz="2400" dirty="0" err="1"/>
              <a:t>function</a:t>
            </a:r>
            <a:r>
              <a:rPr lang="fr-FR" sz="2400" dirty="0"/>
              <a:t> network (RBF)</a:t>
            </a:r>
          </a:p>
        </p:txBody>
      </p:sp>
    </p:spTree>
    <p:extLst>
      <p:ext uri="{BB962C8B-B14F-4D97-AF65-F5344CB8AC3E}">
        <p14:creationId xmlns:p14="http://schemas.microsoft.com/office/powerpoint/2010/main" val="287702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677594" y="2178267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Classification</a:t>
            </a:r>
          </a:p>
          <a:p>
            <a:pPr lvl="1"/>
            <a:r>
              <a:rPr lang="fr-FR" sz="2400" i="0" dirty="0"/>
              <a:t>But est de déterminer le W</a:t>
            </a:r>
          </a:p>
          <a:p>
            <a:pPr lvl="1"/>
            <a:endParaRPr lang="fr-FR" sz="2400" i="0" dirty="0"/>
          </a:p>
          <a:p>
            <a:pPr lvl="1"/>
            <a:r>
              <a:rPr lang="fr-FR" sz="2400" i="0" dirty="0"/>
              <a:t>Avec un apprentissage supervisé</a:t>
            </a:r>
          </a:p>
          <a:p>
            <a:pPr lvl="1"/>
            <a:endParaRPr lang="fr-FR" sz="2400" i="0" dirty="0"/>
          </a:p>
          <a:p>
            <a:pPr lvl="2"/>
            <a:r>
              <a:rPr lang="fr-FR" sz="2400" dirty="0"/>
              <a:t>Règle de </a:t>
            </a:r>
            <a:r>
              <a:rPr lang="fr-FR" sz="2400" dirty="0" err="1"/>
              <a:t>Rosenblatt</a:t>
            </a:r>
            <a:endParaRPr lang="fr-FR" sz="240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23B20CB-EE3B-4977-932B-E36A3A1AA040}"/>
              </a:ext>
            </a:extLst>
          </p:cNvPr>
          <p:cNvSpPr txBox="1">
            <a:spLocks/>
          </p:cNvSpPr>
          <p:nvPr/>
        </p:nvSpPr>
        <p:spPr>
          <a:xfrm>
            <a:off x="6675120" y="2178268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Régression</a:t>
            </a:r>
          </a:p>
          <a:p>
            <a:pPr lvl="1"/>
            <a:r>
              <a:rPr lang="fr-FR" sz="2400" i="0" dirty="0"/>
              <a:t>Minimiser le carré de l’erreur</a:t>
            </a:r>
          </a:p>
          <a:p>
            <a:pPr lvl="1"/>
            <a:endParaRPr lang="fr-FR" sz="2400" i="0" dirty="0"/>
          </a:p>
          <a:p>
            <a:pPr lvl="1"/>
            <a:r>
              <a:rPr lang="fr-FR" sz="2400" i="0" dirty="0"/>
              <a:t>Utilisation de la pseudo inverse pour calculer W en un coup</a:t>
            </a:r>
          </a:p>
          <a:p>
            <a:pPr lvl="1"/>
            <a:endParaRPr lang="fr-FR" sz="24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3052689" y="1174652"/>
            <a:ext cx="5688037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Modèle linéaire</a:t>
            </a:r>
          </a:p>
        </p:txBody>
      </p:sp>
    </p:spTree>
    <p:extLst>
      <p:ext uri="{BB962C8B-B14F-4D97-AF65-F5344CB8AC3E}">
        <p14:creationId xmlns:p14="http://schemas.microsoft.com/office/powerpoint/2010/main" val="162670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 err="1"/>
              <a:t>Review</a:t>
            </a:r>
            <a:r>
              <a:rPr lang="fr-FR" sz="6600" b="1" dirty="0"/>
              <a:t> du code</a:t>
            </a:r>
          </a:p>
        </p:txBody>
      </p:sp>
    </p:spTree>
    <p:extLst>
      <p:ext uri="{BB962C8B-B14F-4D97-AF65-F5344CB8AC3E}">
        <p14:creationId xmlns:p14="http://schemas.microsoft.com/office/powerpoint/2010/main" val="297064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677594" y="1874832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i="0" dirty="0"/>
              <a:t>Mettre des perceptrons en série et en parallèle</a:t>
            </a:r>
          </a:p>
          <a:p>
            <a:r>
              <a:rPr lang="fr-FR" sz="2400" i="0" dirty="0"/>
              <a:t>Paramètres : </a:t>
            </a:r>
            <a:r>
              <a:rPr lang="fr-FR" sz="2400" b="1" i="0" dirty="0"/>
              <a:t>ensemble des poids</a:t>
            </a:r>
          </a:p>
          <a:p>
            <a:r>
              <a:rPr lang="fr-FR" sz="2400" b="1" i="0" dirty="0"/>
              <a:t>Classification: </a:t>
            </a:r>
            <a:r>
              <a:rPr lang="fr-FR" sz="2400" i="0" dirty="0"/>
              <a:t>Ajout du </a:t>
            </a:r>
            <a:r>
              <a:rPr lang="fr-FR" sz="2400" i="1" dirty="0"/>
              <a:t>sinus</a:t>
            </a:r>
            <a:r>
              <a:rPr lang="fr-FR" sz="2400" i="0" dirty="0"/>
              <a:t> </a:t>
            </a:r>
          </a:p>
          <a:p>
            <a:r>
              <a:rPr lang="fr-FR" sz="2400" dirty="0"/>
              <a:t>Fonction dite </a:t>
            </a:r>
            <a:r>
              <a:rPr lang="fr-FR" sz="2400" b="1" dirty="0"/>
              <a:t>d’activation</a:t>
            </a:r>
            <a:r>
              <a:rPr lang="fr-FR" sz="2400" dirty="0"/>
              <a:t> </a:t>
            </a:r>
          </a:p>
          <a:p>
            <a:pPr lvl="1"/>
            <a:r>
              <a:rPr lang="fr-FR" sz="2400" dirty="0" err="1"/>
              <a:t>tanh</a:t>
            </a:r>
            <a:endParaRPr lang="fr-FR" sz="2400" dirty="0"/>
          </a:p>
          <a:p>
            <a:pPr lvl="1"/>
            <a:r>
              <a:rPr lang="fr-FR" sz="2400" dirty="0"/>
              <a:t>Sigmoïde</a:t>
            </a:r>
          </a:p>
          <a:p>
            <a:pPr lvl="1"/>
            <a:r>
              <a:rPr lang="fr-FR" sz="2400" dirty="0" err="1"/>
              <a:t>Softmax</a:t>
            </a:r>
            <a:endParaRPr lang="fr-FR" sz="2400" dirty="0"/>
          </a:p>
          <a:p>
            <a:r>
              <a:rPr lang="fr-FR" sz="2400" b="1" dirty="0"/>
              <a:t>Rétropropagation du gradient</a:t>
            </a:r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407963" y="1273437"/>
            <a:ext cx="5688037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Perceptron Multi Couches (MLP)</a:t>
            </a:r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602E7EC-3C0C-4E4D-BB66-532EBD9E4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502" y="1874832"/>
            <a:ext cx="5463523" cy="424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5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 err="1"/>
              <a:t>Review</a:t>
            </a:r>
            <a:r>
              <a:rPr lang="fr-FR" sz="6600" b="1" dirty="0"/>
              <a:t> du code</a:t>
            </a:r>
          </a:p>
        </p:txBody>
      </p:sp>
    </p:spTree>
    <p:extLst>
      <p:ext uri="{BB962C8B-B14F-4D97-AF65-F5344CB8AC3E}">
        <p14:creationId xmlns:p14="http://schemas.microsoft.com/office/powerpoint/2010/main" val="144791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 title="Background Shape">
            <a:extLst>
              <a:ext uri="{FF2B5EF4-FFF2-40B4-BE49-F238E27FC236}">
                <a16:creationId xmlns:a16="http://schemas.microsoft.com/office/drawing/2014/main" id="{3362DFFC-4DCC-48EE-B781-94D04B95F1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6" title="Divider Bar">
            <a:extLst>
              <a:ext uri="{FF2B5EF4-FFF2-40B4-BE49-F238E27FC236}">
                <a16:creationId xmlns:a16="http://schemas.microsoft.com/office/drawing/2014/main" id="{18B8B265-E68C-4B64-9238-781F0102C5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F465C5-06FA-4CF2-AA6E-AAE5428E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5582784"/>
          </a:xfrm>
        </p:spPr>
        <p:txBody>
          <a:bodyPr anchor="t">
            <a:normAutofit/>
          </a:bodyPr>
          <a:lstStyle/>
          <a:p>
            <a:pPr algn="r"/>
            <a:br>
              <a:rPr lang="fr-FR" sz="5400" dirty="0">
                <a:solidFill>
                  <a:schemeClr val="bg2"/>
                </a:solidFill>
              </a:rPr>
            </a:br>
            <a:r>
              <a:rPr lang="fr-FR" sz="5400" b="1" dirty="0">
                <a:solidFill>
                  <a:schemeClr val="bg2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9B455-CA96-4BCF-8361-9426F022E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737" y="631373"/>
            <a:ext cx="6123963" cy="5606141"/>
          </a:xfrm>
        </p:spPr>
        <p:txBody>
          <a:bodyPr anchor="ctr">
            <a:noAutofit/>
          </a:bodyPr>
          <a:lstStyle/>
          <a:p>
            <a:r>
              <a:rPr lang="fr-FR" sz="2400" dirty="0"/>
              <a:t>Présentation des technologies utilisées</a:t>
            </a:r>
          </a:p>
          <a:p>
            <a:r>
              <a:rPr lang="fr-FR" sz="2400" dirty="0"/>
              <a:t>Présentation du problème applicatif</a:t>
            </a:r>
          </a:p>
          <a:p>
            <a:r>
              <a:rPr lang="fr-FR" sz="2400" dirty="0"/>
              <a:t>Présentation des algorithmes de machine Learning</a:t>
            </a:r>
          </a:p>
          <a:p>
            <a:r>
              <a:rPr lang="fr-FR" sz="2400" dirty="0"/>
              <a:t>Structure du </a:t>
            </a:r>
            <a:r>
              <a:rPr lang="fr-FR" sz="2400" dirty="0" err="1"/>
              <a:t>dataset</a:t>
            </a:r>
            <a:endParaRPr lang="fr-FR" sz="2400" dirty="0"/>
          </a:p>
          <a:p>
            <a:r>
              <a:rPr lang="fr-FR" sz="2400" dirty="0"/>
              <a:t>Entrainement des modèles</a:t>
            </a:r>
          </a:p>
          <a:p>
            <a:r>
              <a:rPr lang="fr-FR" sz="2400" dirty="0"/>
              <a:t>Démonstration de notre application de test</a:t>
            </a:r>
          </a:p>
          <a:p>
            <a:r>
              <a:rPr lang="fr-FR" sz="2400" dirty="0"/>
              <a:t>Lib machine </a:t>
            </a:r>
            <a:r>
              <a:rPr lang="fr-FR" sz="2400" dirty="0" err="1"/>
              <a:t>learning</a:t>
            </a:r>
            <a:r>
              <a:rPr lang="fr-FR" sz="2400" dirty="0"/>
              <a:t> VS </a:t>
            </a:r>
            <a:r>
              <a:rPr lang="fr-FR" sz="2400" dirty="0" err="1"/>
              <a:t>tenserflow</a:t>
            </a:r>
            <a:r>
              <a:rPr lang="fr-FR" sz="2400" dirty="0"/>
              <a:t>/</a:t>
            </a:r>
            <a:r>
              <a:rPr lang="fr-FR" sz="2400" dirty="0" err="1"/>
              <a:t>keras</a:t>
            </a:r>
            <a:endParaRPr lang="fr-FR" sz="2400" dirty="0"/>
          </a:p>
          <a:p>
            <a:r>
              <a:rPr lang="fr-FR" sz="2400" dirty="0"/>
              <a:t>Conclusion</a:t>
            </a:r>
          </a:p>
          <a:p>
            <a:r>
              <a:rPr lang="fr-FR" sz="2400" dirty="0"/>
              <a:t>Questions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4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1347680" y="1800579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i="0" dirty="0"/>
              <a:t>SVM</a:t>
            </a:r>
          </a:p>
          <a:p>
            <a:pPr lvl="1"/>
            <a:r>
              <a:rPr lang="fr-FR" sz="2400" i="0" dirty="0"/>
              <a:t>Meilleurs algorithmes pour généraliser </a:t>
            </a:r>
          </a:p>
          <a:p>
            <a:pPr lvl="1"/>
            <a:r>
              <a:rPr lang="fr-FR" sz="2400" dirty="0"/>
              <a:t>Trouver la meilleur des séparations au sens de la généralisation</a:t>
            </a:r>
          </a:p>
          <a:p>
            <a:pPr lvl="1"/>
            <a:r>
              <a:rPr lang="fr-FR" sz="2400" dirty="0"/>
              <a:t>Optimisé pour des </a:t>
            </a:r>
            <a:r>
              <a:rPr lang="fr-FR" sz="2400" dirty="0" err="1"/>
              <a:t>dataset</a:t>
            </a:r>
            <a:r>
              <a:rPr lang="fr-FR" sz="2400" dirty="0"/>
              <a:t> avec peu d’erreur</a:t>
            </a:r>
          </a:p>
          <a:p>
            <a:r>
              <a:rPr lang="fr-FR" sz="2400" dirty="0"/>
              <a:t>Notion de marge</a:t>
            </a:r>
          </a:p>
          <a:p>
            <a:pPr lvl="1"/>
            <a:r>
              <a:rPr lang="fr-FR" sz="2400" dirty="0"/>
              <a:t>Calculer la marge : distance entre notre séparations linéaire et les premières exemples </a:t>
            </a:r>
          </a:p>
          <a:p>
            <a:endParaRPr lang="fr-FR" sz="2400" i="0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3251981" y="1174652"/>
            <a:ext cx="5688037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Machine à vecteur de support (SVM)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290375-7CE3-4952-954F-56C382254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4" t="3354" r="3049" b="3053"/>
          <a:stretch/>
        </p:blipFill>
        <p:spPr>
          <a:xfrm>
            <a:off x="8427352" y="2407641"/>
            <a:ext cx="2511891" cy="24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39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3251981" y="1174652"/>
            <a:ext cx="5688037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Machine à vecteur de support (SVM)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651BAD2-21D2-4FBA-B7DE-45C9F13DD450}"/>
              </a:ext>
            </a:extLst>
          </p:cNvPr>
          <p:cNvSpPr txBox="1">
            <a:spLocks/>
          </p:cNvSpPr>
          <p:nvPr/>
        </p:nvSpPr>
        <p:spPr>
          <a:xfrm>
            <a:off x="1414793" y="1939735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i="0" dirty="0"/>
              <a:t>Principe du </a:t>
            </a:r>
            <a:r>
              <a:rPr lang="fr-FR" sz="2400" b="1" dirty="0"/>
              <a:t>SVM </a:t>
            </a:r>
          </a:p>
          <a:p>
            <a:pPr lvl="1"/>
            <a:r>
              <a:rPr lang="fr-FR" sz="2400" i="0" dirty="0"/>
              <a:t>Identifier les exemple qui servent de vecteurs support pour la séparation</a:t>
            </a:r>
          </a:p>
          <a:p>
            <a:pPr lvl="1"/>
            <a:r>
              <a:rPr lang="fr-FR" sz="2400" i="0" dirty="0"/>
              <a:t>Trouver la séparation équidistante entre nos classe</a:t>
            </a:r>
          </a:p>
          <a:p>
            <a:pPr lvl="2"/>
            <a:r>
              <a:rPr lang="fr-FR" sz="2200" dirty="0"/>
              <a:t>Maximiser la probabilité de ne pas avoir d’erreur</a:t>
            </a:r>
          </a:p>
          <a:p>
            <a:pPr lvl="1"/>
            <a:r>
              <a:rPr lang="fr-FR" sz="2400" dirty="0"/>
              <a:t>Résoudre un problème de programmation quadratique</a:t>
            </a:r>
          </a:p>
          <a:p>
            <a:pPr lvl="1"/>
            <a:r>
              <a:rPr lang="fr-FR" sz="2400" dirty="0"/>
              <a:t>Autant de paramètre dans notre modèle que de vecteur support</a:t>
            </a:r>
          </a:p>
          <a:p>
            <a:pPr marL="987552" lvl="2" indent="0">
              <a:buNone/>
            </a:pPr>
            <a:endParaRPr lang="fr-FR" sz="2200" dirty="0"/>
          </a:p>
          <a:p>
            <a:pPr lvl="2"/>
            <a:endParaRPr lang="fr-FR" sz="2200" i="0" dirty="0"/>
          </a:p>
          <a:p>
            <a:pPr lvl="1"/>
            <a:endParaRPr lang="fr-FR" sz="2400" i="0" dirty="0"/>
          </a:p>
          <a:p>
            <a:pPr marL="530352" lvl="1" indent="0">
              <a:buNone/>
            </a:pPr>
            <a:endParaRPr lang="fr-FR" sz="2400" dirty="0"/>
          </a:p>
          <a:p>
            <a:endParaRPr lang="fr-FR" sz="2400" b="1" i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876C1F-4F61-49A3-B97F-08784735C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3"/>
          <a:stretch/>
        </p:blipFill>
        <p:spPr>
          <a:xfrm>
            <a:off x="8668055" y="2583808"/>
            <a:ext cx="2533650" cy="252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8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319480" y="1325479"/>
            <a:ext cx="7553039" cy="763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Cas d’un problème non linéairement séparable </a:t>
            </a:r>
          </a:p>
          <a:p>
            <a:pPr marL="0" indent="0" algn="ctr">
              <a:buNone/>
            </a:pPr>
            <a:r>
              <a:rPr lang="fr-FR" sz="2400" b="1" dirty="0"/>
              <a:t>(SVM + Kernel trick)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A6AF273-781B-42F4-A7C2-27C803D00532}"/>
              </a:ext>
            </a:extLst>
          </p:cNvPr>
          <p:cNvSpPr txBox="1">
            <a:spLocks/>
          </p:cNvSpPr>
          <p:nvPr/>
        </p:nvSpPr>
        <p:spPr>
          <a:xfrm>
            <a:off x="3366780" y="2556344"/>
            <a:ext cx="6329670" cy="3568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a noyau</a:t>
            </a:r>
          </a:p>
          <a:p>
            <a:pPr lvl="1"/>
            <a:r>
              <a:rPr lang="fr-FR" sz="2400" dirty="0"/>
              <a:t>Utilisé les SVM dans un espaces de très grande dimension</a:t>
            </a:r>
          </a:p>
          <a:p>
            <a:pPr lvl="1"/>
            <a:r>
              <a:rPr lang="fr-FR" sz="2400" dirty="0"/>
              <a:t>Permet de calculer le résultat de produit scalaire d’un certain type de transformation sans projeter les vecteur</a:t>
            </a:r>
          </a:p>
          <a:p>
            <a:pPr lvl="2"/>
            <a:r>
              <a:rPr lang="fr-FR" sz="2200" dirty="0"/>
              <a:t>Noyau polynomial</a:t>
            </a:r>
          </a:p>
          <a:p>
            <a:pPr lvl="2"/>
            <a:r>
              <a:rPr lang="fr-FR" sz="2200" dirty="0"/>
              <a:t>Noyau à base radial</a:t>
            </a:r>
          </a:p>
          <a:p>
            <a:pPr lvl="2"/>
            <a:endParaRPr lang="fr-FR" sz="2200" dirty="0"/>
          </a:p>
          <a:p>
            <a:r>
              <a:rPr lang="fr-FR" sz="2400" dirty="0"/>
              <a:t>Très bonne généralisation</a:t>
            </a:r>
          </a:p>
          <a:p>
            <a:endParaRPr lang="fr-FR" sz="2400" b="1" i="0" dirty="0"/>
          </a:p>
        </p:txBody>
      </p:sp>
    </p:spTree>
    <p:extLst>
      <p:ext uri="{BB962C8B-B14F-4D97-AF65-F5344CB8AC3E}">
        <p14:creationId xmlns:p14="http://schemas.microsoft.com/office/powerpoint/2010/main" val="2241519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589111" y="1115929"/>
            <a:ext cx="7553039" cy="763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Cas d’un problème non linéairement séparable </a:t>
            </a:r>
          </a:p>
          <a:p>
            <a:pPr marL="0" indent="0" algn="ctr">
              <a:buNone/>
            </a:pPr>
            <a:r>
              <a:rPr lang="fr-FR" sz="2400" b="1" dirty="0"/>
              <a:t>(SVM + Kernel trick)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A6AF273-781B-42F4-A7C2-27C803D00532}"/>
              </a:ext>
            </a:extLst>
          </p:cNvPr>
          <p:cNvSpPr txBox="1">
            <a:spLocks/>
          </p:cNvSpPr>
          <p:nvPr/>
        </p:nvSpPr>
        <p:spPr>
          <a:xfrm>
            <a:off x="3366780" y="2428369"/>
            <a:ext cx="5997700" cy="2875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a noyau</a:t>
            </a:r>
          </a:p>
          <a:p>
            <a:pPr lvl="1"/>
            <a:r>
              <a:rPr lang="fr-FR" sz="2400" dirty="0"/>
              <a:t>Utilisé les SVM dans un espaces de très grande dimension</a:t>
            </a:r>
          </a:p>
          <a:p>
            <a:pPr lvl="1"/>
            <a:r>
              <a:rPr lang="fr-FR" sz="2400" dirty="0"/>
              <a:t>Permet de calculer le résultat de produit scalaire d’un certain type de transformation sans projeter les vecteur</a:t>
            </a:r>
          </a:p>
          <a:p>
            <a:pPr lvl="2"/>
            <a:r>
              <a:rPr lang="fr-FR" sz="2200" dirty="0"/>
              <a:t>Noyau polynomial</a:t>
            </a:r>
          </a:p>
          <a:p>
            <a:pPr lvl="2"/>
            <a:r>
              <a:rPr lang="fr-FR" sz="2200" dirty="0"/>
              <a:t>Noyau à base radial</a:t>
            </a:r>
          </a:p>
          <a:p>
            <a:r>
              <a:rPr lang="fr-FR" sz="2400" dirty="0"/>
              <a:t>Très bonne généralisation</a:t>
            </a:r>
          </a:p>
          <a:p>
            <a:endParaRPr lang="fr-FR" sz="2400" b="1" i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57B76D-2D36-498D-8B68-755F6BB6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798" y="1879134"/>
            <a:ext cx="4131663" cy="36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3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589111" y="1115929"/>
            <a:ext cx="7553039" cy="763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Cas d’un problème non linéairement séparable </a:t>
            </a:r>
          </a:p>
          <a:p>
            <a:pPr marL="0" indent="0" algn="ctr">
              <a:buNone/>
            </a:pPr>
            <a:r>
              <a:rPr lang="fr-FR" sz="2400" b="1" dirty="0"/>
              <a:t>(SVM + Kernel trick)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5DB3D9D-A053-4A2E-990E-3FD52C2A3A60}"/>
              </a:ext>
            </a:extLst>
          </p:cNvPr>
          <p:cNvSpPr txBox="1">
            <a:spLocks/>
          </p:cNvSpPr>
          <p:nvPr/>
        </p:nvSpPr>
        <p:spPr>
          <a:xfrm>
            <a:off x="1217757" y="2405438"/>
            <a:ext cx="5679435" cy="346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Problème du SVM + Kernel trick  </a:t>
            </a:r>
          </a:p>
          <a:p>
            <a:pPr lvl="1"/>
            <a:r>
              <a:rPr lang="fr-FR" sz="2400" dirty="0"/>
              <a:t>Cout pour résoudre un problème quadratique</a:t>
            </a:r>
          </a:p>
          <a:p>
            <a:pPr lvl="1"/>
            <a:r>
              <a:rPr lang="fr-FR" sz="2400" i="0" dirty="0"/>
              <a:t>Un mauvaise exemple mal étiqueté </a:t>
            </a:r>
          </a:p>
          <a:p>
            <a:pPr lvl="1"/>
            <a:r>
              <a:rPr lang="fr-FR" sz="2400" i="0" dirty="0"/>
              <a:t>N’est pas robuste à des données imprécise </a:t>
            </a:r>
          </a:p>
          <a:p>
            <a:pPr lvl="1"/>
            <a:r>
              <a:rPr lang="fr-FR" sz="2400" i="0" dirty="0"/>
              <a:t>Avec des données ambiguë, pas de résolution quadratique possible </a:t>
            </a:r>
          </a:p>
          <a:p>
            <a:pPr marL="530352" lvl="1" indent="0">
              <a:buNone/>
            </a:pPr>
            <a:endParaRPr lang="fr-FR" sz="2400" dirty="0"/>
          </a:p>
          <a:p>
            <a:endParaRPr lang="fr-FR" sz="2400" b="1" i="0" dirty="0"/>
          </a:p>
        </p:txBody>
      </p:sp>
      <p:pic>
        <p:nvPicPr>
          <p:cNvPr id="1032" name="Picture 8" descr="Thinking GIF - Batman Think Thinking GIFs">
            <a:extLst>
              <a:ext uri="{FF2B5EF4-FFF2-40B4-BE49-F238E27FC236}">
                <a16:creationId xmlns:a16="http://schemas.microsoft.com/office/drawing/2014/main" id="{E88523CE-AA80-4F69-87D7-C3746451E1F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820" y="2405438"/>
            <a:ext cx="4298727" cy="295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505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 err="1"/>
              <a:t>Review</a:t>
            </a:r>
            <a:r>
              <a:rPr lang="fr-FR" sz="6600" b="1" dirty="0"/>
              <a:t> du code</a:t>
            </a:r>
          </a:p>
        </p:txBody>
      </p:sp>
    </p:spTree>
    <p:extLst>
      <p:ext uri="{BB962C8B-B14F-4D97-AF65-F5344CB8AC3E}">
        <p14:creationId xmlns:p14="http://schemas.microsoft.com/office/powerpoint/2010/main" val="238533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3521612" y="1939735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RBF naïf</a:t>
            </a:r>
          </a:p>
          <a:p>
            <a:pPr lvl="1"/>
            <a:r>
              <a:rPr lang="fr-FR" sz="2400" i="0" dirty="0"/>
              <a:t>Zone d’influence (gamma)</a:t>
            </a:r>
          </a:p>
          <a:p>
            <a:pPr lvl="1"/>
            <a:r>
              <a:rPr lang="fr-FR" sz="2400" i="0" dirty="0"/>
              <a:t>Utilisation de gaussienne</a:t>
            </a:r>
          </a:p>
          <a:p>
            <a:pPr lvl="1"/>
            <a:endParaRPr lang="fr-FR" sz="2400" i="0" dirty="0"/>
          </a:p>
          <a:p>
            <a:r>
              <a:rPr lang="fr-FR" sz="2400" i="0" dirty="0"/>
              <a:t>Principe RBF naïf</a:t>
            </a:r>
          </a:p>
          <a:p>
            <a:pPr lvl="1"/>
            <a:r>
              <a:rPr lang="fr-FR" sz="2400" i="0" dirty="0"/>
              <a:t>Comme le modèle linéaire </a:t>
            </a:r>
          </a:p>
          <a:p>
            <a:pPr lvl="1"/>
            <a:r>
              <a:rPr lang="fr-FR" sz="2400" i="0" dirty="0"/>
              <a:t>Chaque exemple projeté sur l’espace des gaussiennes </a:t>
            </a:r>
          </a:p>
          <a:p>
            <a:pPr lvl="1"/>
            <a:r>
              <a:rPr lang="fr-FR" sz="2400" i="0" dirty="0"/>
              <a:t>On peut utilisé la </a:t>
            </a:r>
            <a:r>
              <a:rPr lang="fr-FR" sz="2400" dirty="0"/>
              <a:t>Règle de </a:t>
            </a:r>
            <a:r>
              <a:rPr lang="fr-FR" sz="2400" dirty="0" err="1"/>
              <a:t>Rosemblatt</a:t>
            </a:r>
            <a:r>
              <a:rPr lang="fr-FR" sz="2400" dirty="0"/>
              <a:t> ou la pseudo inverse</a:t>
            </a:r>
            <a:endParaRPr lang="fr-FR" sz="2400" i="0" dirty="0"/>
          </a:p>
          <a:p>
            <a:pPr lvl="1"/>
            <a:endParaRPr lang="fr-FR" sz="2400" i="0" dirty="0"/>
          </a:p>
          <a:p>
            <a:pPr lvl="1"/>
            <a:endParaRPr lang="fr-FR" sz="2400" i="0" dirty="0"/>
          </a:p>
          <a:p>
            <a:pPr marL="530352" lvl="1" indent="0">
              <a:buNone/>
            </a:pPr>
            <a:endParaRPr lang="fr-FR" sz="2400" dirty="0"/>
          </a:p>
          <a:p>
            <a:endParaRPr lang="fr-FR" sz="2400" b="1" i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419644" y="1167618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Radial basis function network (RBF </a:t>
            </a:r>
            <a:r>
              <a:rPr lang="en-US" sz="2800" b="1" dirty="0" err="1"/>
              <a:t>naif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4586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419644" y="1167618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Radial basis function network (RBF naïf)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3992943-BAA9-4DBA-BD96-353127D6A0F1}"/>
              </a:ext>
            </a:extLst>
          </p:cNvPr>
          <p:cNvSpPr txBox="1">
            <a:spLocks/>
          </p:cNvSpPr>
          <p:nvPr/>
        </p:nvSpPr>
        <p:spPr>
          <a:xfrm>
            <a:off x="1223242" y="1830677"/>
            <a:ext cx="10968757" cy="2875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Principe de l’algorithme</a:t>
            </a:r>
          </a:p>
          <a:p>
            <a:pPr lvl="1"/>
            <a:r>
              <a:rPr lang="fr-FR" sz="2400" i="0" dirty="0"/>
              <a:t>Prendre un vecteur de notre exemple et le projeter sur l’espace gaussienne</a:t>
            </a:r>
          </a:p>
          <a:p>
            <a:pPr lvl="1"/>
            <a:r>
              <a:rPr lang="fr-FR" sz="2400" i="0" dirty="0"/>
              <a:t>Faire la somme pondéré des valeurs obtenues</a:t>
            </a:r>
          </a:p>
          <a:p>
            <a:pPr lvl="1"/>
            <a:r>
              <a:rPr lang="fr-FR" sz="2400" i="0" dirty="0"/>
              <a:t>Ajouté le </a:t>
            </a:r>
            <a:r>
              <a:rPr lang="fr-FR" sz="2400" i="0" dirty="0" err="1"/>
              <a:t>sign</a:t>
            </a:r>
            <a:r>
              <a:rPr lang="fr-FR" sz="2400" i="0" dirty="0"/>
              <a:t> pour la classification</a:t>
            </a:r>
          </a:p>
          <a:p>
            <a:pPr lvl="1"/>
            <a:endParaRPr lang="fr-FR" sz="2400" i="0" dirty="0"/>
          </a:p>
          <a:p>
            <a:pPr marL="530352" lvl="1" indent="0">
              <a:buNone/>
            </a:pPr>
            <a:endParaRPr lang="fr-FR" sz="2400" dirty="0"/>
          </a:p>
          <a:p>
            <a:endParaRPr lang="fr-FR" sz="2400" b="1" i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D748B85-5716-454B-949E-035D9B2A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037" y="3731845"/>
            <a:ext cx="6517135" cy="29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48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419644" y="1167618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Radial basis function network (RBF naïf)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3992943-BAA9-4DBA-BD96-353127D6A0F1}"/>
              </a:ext>
            </a:extLst>
          </p:cNvPr>
          <p:cNvSpPr txBox="1">
            <a:spLocks/>
          </p:cNvSpPr>
          <p:nvPr/>
        </p:nvSpPr>
        <p:spPr>
          <a:xfrm>
            <a:off x="1223242" y="1830677"/>
            <a:ext cx="10968757" cy="2875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Principe de l’algorithme</a:t>
            </a:r>
          </a:p>
          <a:p>
            <a:pPr lvl="1"/>
            <a:r>
              <a:rPr lang="fr-FR" sz="2400" i="0" dirty="0"/>
              <a:t>Prendre un vecteur de notre exemple et le projeter sur l’espace gaussienne</a:t>
            </a:r>
          </a:p>
          <a:p>
            <a:pPr lvl="1"/>
            <a:r>
              <a:rPr lang="fr-FR" sz="2400" i="0" dirty="0"/>
              <a:t>Faire la somme pondéré des valeurs obtenues</a:t>
            </a:r>
          </a:p>
          <a:p>
            <a:pPr lvl="1"/>
            <a:r>
              <a:rPr lang="fr-FR" sz="2400" i="0" dirty="0"/>
              <a:t>Ajouté le </a:t>
            </a:r>
            <a:r>
              <a:rPr lang="fr-FR" sz="2400" i="0" dirty="0" err="1"/>
              <a:t>sign</a:t>
            </a:r>
            <a:r>
              <a:rPr lang="fr-FR" sz="2400" i="0" dirty="0"/>
              <a:t> pour la classification</a:t>
            </a:r>
          </a:p>
          <a:p>
            <a:pPr lvl="1"/>
            <a:endParaRPr lang="fr-FR" sz="2400" i="0" dirty="0"/>
          </a:p>
          <a:p>
            <a:pPr marL="530352" lvl="1" indent="0">
              <a:buNone/>
            </a:pPr>
            <a:endParaRPr lang="fr-FR" sz="2400" dirty="0"/>
          </a:p>
          <a:p>
            <a:endParaRPr lang="fr-FR" sz="2400" b="1" i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D748B85-5716-454B-949E-035D9B2A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037" y="3731845"/>
            <a:ext cx="6517135" cy="291291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07D2BAC-50B7-46ED-8025-742C3E2E0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168" y="1451244"/>
            <a:ext cx="4131663" cy="36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26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239195" y="1452844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Radial basis function network (RBF naïf)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3992943-BAA9-4DBA-BD96-353127D6A0F1}"/>
              </a:ext>
            </a:extLst>
          </p:cNvPr>
          <p:cNvSpPr txBox="1">
            <a:spLocks/>
          </p:cNvSpPr>
          <p:nvPr/>
        </p:nvSpPr>
        <p:spPr>
          <a:xfrm>
            <a:off x="815927" y="2392942"/>
            <a:ext cx="5997700" cy="2875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Problème du RBF naïf </a:t>
            </a:r>
          </a:p>
          <a:p>
            <a:pPr lvl="1"/>
            <a:r>
              <a:rPr lang="fr-FR" sz="2400" dirty="0"/>
              <a:t>Il y autant d’exemple que de paramètre </a:t>
            </a:r>
          </a:p>
          <a:p>
            <a:pPr lvl="1"/>
            <a:r>
              <a:rPr lang="fr-FR" sz="2400" dirty="0"/>
              <a:t>Pas très efficace pour la généralisation</a:t>
            </a:r>
          </a:p>
          <a:p>
            <a:pPr lvl="1"/>
            <a:r>
              <a:rPr lang="fr-FR" sz="2400" dirty="0"/>
              <a:t>OVERFITING</a:t>
            </a:r>
            <a:endParaRPr lang="fr-FR" sz="2400" i="0" dirty="0"/>
          </a:p>
          <a:p>
            <a:pPr marL="530352" lvl="1" indent="0">
              <a:buNone/>
            </a:pPr>
            <a:endParaRPr lang="fr-FR" sz="2400" dirty="0"/>
          </a:p>
          <a:p>
            <a:endParaRPr lang="fr-FR" sz="2400" b="1" i="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FBA57AB-4DA5-4B23-A19F-5769F86084AB}"/>
              </a:ext>
            </a:extLst>
          </p:cNvPr>
          <p:cNvSpPr txBox="1">
            <a:spLocks/>
          </p:cNvSpPr>
          <p:nvPr/>
        </p:nvSpPr>
        <p:spPr>
          <a:xfrm>
            <a:off x="6365631" y="2392941"/>
            <a:ext cx="5997700" cy="2875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Solution</a:t>
            </a:r>
          </a:p>
          <a:p>
            <a:pPr lvl="1"/>
            <a:r>
              <a:rPr lang="fr-FR" sz="2400" dirty="0"/>
              <a:t>Réduire le nombre d’exemples</a:t>
            </a:r>
          </a:p>
          <a:p>
            <a:pPr lvl="1"/>
            <a:r>
              <a:rPr lang="fr-FR" sz="2400" dirty="0"/>
              <a:t>Prendre des points qui font office de représentant (</a:t>
            </a:r>
            <a:r>
              <a:rPr lang="fr-FR" i="0" dirty="0"/>
              <a:t>Elire des « représentants »)</a:t>
            </a:r>
            <a:endParaRPr lang="fr-FR" sz="2400" dirty="0"/>
          </a:p>
          <a:p>
            <a:endParaRPr lang="fr-FR" sz="2400" b="1" i="0" dirty="0"/>
          </a:p>
        </p:txBody>
      </p:sp>
    </p:spTree>
    <p:extLst>
      <p:ext uri="{BB962C8B-B14F-4D97-AF65-F5344CB8AC3E}">
        <p14:creationId xmlns:p14="http://schemas.microsoft.com/office/powerpoint/2010/main" val="192848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55831-2DEE-4C1D-9AA3-BF56F55C0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514E69-0364-4431-A861-02E8E76FA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014" y="4015002"/>
            <a:ext cx="7596451" cy="108623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A partir d’algorithmes de machine </a:t>
            </a:r>
            <a:r>
              <a:rPr lang="fr-FR" dirty="0" err="1"/>
              <a:t>learning</a:t>
            </a:r>
            <a:r>
              <a:rPr lang="fr-FR" dirty="0"/>
              <a:t>, catégoriser une image soit en classe </a:t>
            </a:r>
            <a:r>
              <a:rPr lang="fr-FR" b="1" dirty="0"/>
              <a:t>«</a:t>
            </a:r>
            <a:r>
              <a:rPr lang="fr-FR" dirty="0"/>
              <a:t> </a:t>
            </a:r>
            <a:r>
              <a:rPr lang="fr-FR" b="1" dirty="0"/>
              <a:t>bas »</a:t>
            </a:r>
            <a:r>
              <a:rPr lang="fr-FR" dirty="0"/>
              <a:t> soit en classe </a:t>
            </a:r>
            <a:r>
              <a:rPr lang="fr-FR" b="1" dirty="0"/>
              <a:t>« chaussure » </a:t>
            </a:r>
            <a:r>
              <a:rPr lang="fr-FR" dirty="0"/>
              <a:t>soit</a:t>
            </a:r>
          </a:p>
          <a:p>
            <a:r>
              <a:rPr lang="fr-FR" b="1" dirty="0"/>
              <a:t>«  haut  »</a:t>
            </a:r>
          </a:p>
        </p:txBody>
      </p:sp>
    </p:spTree>
    <p:extLst>
      <p:ext uri="{BB962C8B-B14F-4D97-AF65-F5344CB8AC3E}">
        <p14:creationId xmlns:p14="http://schemas.microsoft.com/office/powerpoint/2010/main" val="3542231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239195" y="1452844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Radial basis function network (RBF + K-means)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3992943-BAA9-4DBA-BD96-353127D6A0F1}"/>
              </a:ext>
            </a:extLst>
          </p:cNvPr>
          <p:cNvSpPr txBox="1">
            <a:spLocks/>
          </p:cNvSpPr>
          <p:nvPr/>
        </p:nvSpPr>
        <p:spPr>
          <a:xfrm>
            <a:off x="815927" y="2392942"/>
            <a:ext cx="5997700" cy="2875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K-</a:t>
            </a:r>
            <a:r>
              <a:rPr lang="fr-FR" sz="2400" dirty="0" err="1"/>
              <a:t>means</a:t>
            </a:r>
            <a:endParaRPr lang="fr-FR" sz="2400" dirty="0"/>
          </a:p>
          <a:p>
            <a:pPr lvl="1"/>
            <a:r>
              <a:rPr lang="fr-FR" sz="2400" dirty="0"/>
              <a:t>K-moyen</a:t>
            </a:r>
          </a:p>
          <a:p>
            <a:pPr lvl="1"/>
            <a:r>
              <a:rPr lang="fr-FR" sz="2400" dirty="0"/>
              <a:t>Un problème </a:t>
            </a:r>
            <a:r>
              <a:rPr lang="fr-FR" sz="2400" dirty="0" err="1"/>
              <a:t>Np</a:t>
            </a:r>
            <a:r>
              <a:rPr lang="fr-FR" sz="2400" dirty="0"/>
              <a:t>-difficile</a:t>
            </a:r>
          </a:p>
          <a:p>
            <a:r>
              <a:rPr lang="fr-FR" sz="2400" dirty="0"/>
              <a:t>Algo de Lloyd</a:t>
            </a:r>
          </a:p>
          <a:p>
            <a:pPr lvl="1"/>
            <a:r>
              <a:rPr lang="fr-FR" sz="2400" dirty="0"/>
              <a:t>Apprentissage non supervisé</a:t>
            </a:r>
          </a:p>
          <a:p>
            <a:pPr lvl="1"/>
            <a:r>
              <a:rPr lang="fr-FR" sz="2400" dirty="0"/>
              <a:t>Elire des représentants</a:t>
            </a:r>
          </a:p>
          <a:p>
            <a:pPr lvl="1"/>
            <a:r>
              <a:rPr lang="fr-FR" sz="2400" dirty="0"/>
              <a:t>Beaucoup moins de paramètres</a:t>
            </a:r>
          </a:p>
          <a:p>
            <a:pPr lvl="1"/>
            <a:r>
              <a:rPr lang="fr-FR" sz="2400" dirty="0"/>
              <a:t>On parle de cluster</a:t>
            </a:r>
          </a:p>
          <a:p>
            <a:pPr lvl="1"/>
            <a:r>
              <a:rPr lang="fr-FR" sz="2200" dirty="0"/>
              <a:t>Trouver les K-</a:t>
            </a:r>
            <a:r>
              <a:rPr lang="fr-FR" sz="2200" dirty="0" err="1"/>
              <a:t>means</a:t>
            </a:r>
            <a:r>
              <a:rPr lang="fr-FR" sz="2200" dirty="0"/>
              <a:t> pour l’étiquetage</a:t>
            </a:r>
          </a:p>
          <a:p>
            <a:pPr marL="530352" lvl="1" indent="0">
              <a:buNone/>
            </a:pPr>
            <a:endParaRPr lang="fr-FR" sz="2200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B408D8-6D43-4AC6-8C19-5EA874806738}"/>
              </a:ext>
            </a:extLst>
          </p:cNvPr>
          <p:cNvSpPr txBox="1">
            <a:spLocks/>
          </p:cNvSpPr>
          <p:nvPr/>
        </p:nvSpPr>
        <p:spPr>
          <a:xfrm>
            <a:off x="6261780" y="2392942"/>
            <a:ext cx="5930220" cy="3462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Principe de l’algo de Lloyd</a:t>
            </a:r>
          </a:p>
          <a:p>
            <a:pPr lvl="1"/>
            <a:r>
              <a:rPr lang="fr-FR" sz="2400" dirty="0"/>
              <a:t>Construire N représentant et lui associé une gaussienne</a:t>
            </a:r>
          </a:p>
          <a:p>
            <a:pPr lvl="1"/>
            <a:r>
              <a:rPr lang="fr-FR" sz="2400" dirty="0"/>
              <a:t>Pour chaque exemple, calculer la distance euclidienne avec les N représentants </a:t>
            </a:r>
          </a:p>
          <a:p>
            <a:pPr lvl="1"/>
            <a:r>
              <a:rPr lang="fr-FR" sz="2400" dirty="0"/>
              <a:t>Attribuer à chaque exemple sont représentant le plus proche</a:t>
            </a:r>
          </a:p>
          <a:p>
            <a:pPr lvl="1"/>
            <a:r>
              <a:rPr lang="fr-FR" sz="2400" dirty="0"/>
              <a:t>On recalcule les coordonnées des nos représentants avec la moyenne des coordonnées des exemple appartenant au cluster</a:t>
            </a:r>
          </a:p>
          <a:p>
            <a:r>
              <a:rPr lang="fr-FR" sz="2400" dirty="0"/>
              <a:t>Autant de paramètre que de représentant</a:t>
            </a:r>
          </a:p>
          <a:p>
            <a:r>
              <a:rPr lang="fr-FR" sz="2400" dirty="0"/>
              <a:t>Utilisation de la règle de </a:t>
            </a:r>
            <a:r>
              <a:rPr lang="fr-FR" sz="2400" dirty="0" err="1"/>
              <a:t>Rosemblatt</a:t>
            </a:r>
            <a:r>
              <a:rPr lang="fr-FR" sz="2400" dirty="0"/>
              <a:t> ou la pseudo inverse en utilisant les représentant</a:t>
            </a:r>
          </a:p>
          <a:p>
            <a:endParaRPr lang="fr-FR" sz="2400" dirty="0"/>
          </a:p>
          <a:p>
            <a:pPr lvl="1"/>
            <a:endParaRPr lang="fr-FR" sz="2400" dirty="0"/>
          </a:p>
          <a:p>
            <a:pPr lvl="1"/>
            <a:endParaRPr lang="fr-FR" sz="2400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</p:spTree>
    <p:extLst>
      <p:ext uri="{BB962C8B-B14F-4D97-AF65-F5344CB8AC3E}">
        <p14:creationId xmlns:p14="http://schemas.microsoft.com/office/powerpoint/2010/main" val="3545689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452684" y="1963024"/>
            <a:ext cx="9152407" cy="23703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Structure du </a:t>
            </a:r>
            <a:r>
              <a:rPr lang="fr-FR" dirty="0" err="1"/>
              <a:t>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087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646" y="192916"/>
            <a:ext cx="8072706" cy="96544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Structure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29" y="1158363"/>
            <a:ext cx="5701723" cy="5699637"/>
          </a:xfrm>
        </p:spPr>
        <p:txBody>
          <a:bodyPr>
            <a:normAutofit fontScale="92500" lnSpcReduction="10000"/>
          </a:bodyPr>
          <a:lstStyle/>
          <a:p>
            <a:r>
              <a:rPr lang="fr-FR" sz="1900" dirty="0"/>
              <a:t>Image de vêtement:</a:t>
            </a:r>
          </a:p>
          <a:p>
            <a:pPr marL="987552" lvl="1" indent="-457200">
              <a:buAutoNum type="arabicParenR"/>
            </a:pPr>
            <a:r>
              <a:rPr lang="fr-FR" sz="1900" dirty="0"/>
              <a:t>Bas</a:t>
            </a:r>
          </a:p>
          <a:p>
            <a:pPr marL="987552" lvl="1" indent="-457200">
              <a:buAutoNum type="arabicParenR"/>
            </a:pPr>
            <a:r>
              <a:rPr lang="fr-FR" sz="1900" dirty="0"/>
              <a:t>Chaussure</a:t>
            </a:r>
          </a:p>
          <a:p>
            <a:pPr marL="987552" lvl="1" indent="-457200">
              <a:buAutoNum type="arabicParenR"/>
            </a:pPr>
            <a:r>
              <a:rPr lang="fr-FR" sz="1900" dirty="0"/>
              <a:t>Haut</a:t>
            </a:r>
          </a:p>
          <a:p>
            <a:endParaRPr lang="fr-FR" sz="1900" dirty="0"/>
          </a:p>
          <a:p>
            <a:r>
              <a:rPr lang="fr-FR" sz="1900" dirty="0"/>
              <a:t>Nombre d’image dans notre </a:t>
            </a:r>
            <a:r>
              <a:rPr lang="fr-FR" sz="1900" dirty="0" err="1"/>
              <a:t>dataset</a:t>
            </a:r>
            <a:r>
              <a:rPr lang="fr-FR" sz="1900" dirty="0"/>
              <a:t> :</a:t>
            </a:r>
          </a:p>
          <a:p>
            <a:pPr lvl="1"/>
            <a:r>
              <a:rPr lang="fr-FR" sz="1900" dirty="0"/>
              <a:t>Bas </a:t>
            </a:r>
          </a:p>
          <a:p>
            <a:pPr lvl="2"/>
            <a:r>
              <a:rPr lang="fr-FR" sz="1700" dirty="0"/>
              <a:t>Image scraper (70%) : 400</a:t>
            </a:r>
          </a:p>
          <a:p>
            <a:pPr lvl="2"/>
            <a:r>
              <a:rPr lang="fr-FR" sz="1700" dirty="0"/>
              <a:t>Image</a:t>
            </a:r>
            <a:r>
              <a:rPr lang="fr-FR" sz="1900" dirty="0"/>
              <a:t> non scraper (30%) : 160 </a:t>
            </a:r>
          </a:p>
          <a:p>
            <a:pPr lvl="1"/>
            <a:r>
              <a:rPr lang="fr-FR" sz="1900" dirty="0"/>
              <a:t>Chaussure </a:t>
            </a:r>
          </a:p>
          <a:p>
            <a:pPr lvl="2"/>
            <a:r>
              <a:rPr lang="fr-FR" sz="1700" dirty="0"/>
              <a:t>Image scraper (70%) : 410</a:t>
            </a:r>
          </a:p>
          <a:p>
            <a:pPr lvl="2"/>
            <a:r>
              <a:rPr lang="fr-FR" sz="1700" dirty="0"/>
              <a:t>Image</a:t>
            </a:r>
            <a:r>
              <a:rPr lang="fr-FR" sz="1900" dirty="0"/>
              <a:t> non scraper (30%) : 170 </a:t>
            </a:r>
            <a:endParaRPr lang="fr-FR" sz="1700" dirty="0"/>
          </a:p>
          <a:p>
            <a:pPr lvl="1"/>
            <a:r>
              <a:rPr lang="fr-FR" sz="1900" dirty="0"/>
              <a:t>Haut </a:t>
            </a:r>
          </a:p>
          <a:p>
            <a:pPr lvl="2"/>
            <a:r>
              <a:rPr lang="fr-FR" sz="1700" dirty="0"/>
              <a:t>Image scraper (70%) : 350</a:t>
            </a:r>
          </a:p>
          <a:p>
            <a:pPr lvl="2"/>
            <a:r>
              <a:rPr lang="fr-FR" sz="1700" dirty="0"/>
              <a:t>Image</a:t>
            </a:r>
            <a:r>
              <a:rPr lang="fr-FR" sz="1900" dirty="0"/>
              <a:t> non scraper (+30%) : 160 </a:t>
            </a:r>
          </a:p>
          <a:p>
            <a:pPr lvl="2"/>
            <a:endParaRPr lang="fr-FR" sz="1900" dirty="0"/>
          </a:p>
          <a:p>
            <a:r>
              <a:rPr lang="fr-FR" sz="1900" dirty="0"/>
              <a:t>Image </a:t>
            </a:r>
            <a:r>
              <a:rPr lang="fr-FR" sz="1900" dirty="0" err="1"/>
              <a:t>scrapé</a:t>
            </a:r>
            <a:r>
              <a:rPr lang="fr-FR" sz="1900" dirty="0"/>
              <a:t> via un script python</a:t>
            </a:r>
          </a:p>
          <a:p>
            <a:pPr lvl="2"/>
            <a:endParaRPr lang="fr-FR" sz="17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C3D5961-49ED-4CAD-A525-806E860E9757}"/>
              </a:ext>
            </a:extLst>
          </p:cNvPr>
          <p:cNvSpPr txBox="1">
            <a:spLocks/>
          </p:cNvSpPr>
          <p:nvPr/>
        </p:nvSpPr>
        <p:spPr>
          <a:xfrm>
            <a:off x="6733924" y="1158363"/>
            <a:ext cx="5701723" cy="569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Image redimensionner :</a:t>
            </a:r>
          </a:p>
          <a:p>
            <a:pPr lvl="1"/>
            <a:r>
              <a:rPr lang="fr-FR" dirty="0"/>
              <a:t>30 * 30</a:t>
            </a:r>
          </a:p>
          <a:p>
            <a:pPr lvl="1"/>
            <a:r>
              <a:rPr lang="fr-FR" dirty="0"/>
              <a:t>Script </a:t>
            </a:r>
            <a:r>
              <a:rPr lang="fr-FR" dirty="0" err="1"/>
              <a:t>shell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Structure du </a:t>
            </a:r>
            <a:r>
              <a:rPr lang="fr-FR" dirty="0" err="1"/>
              <a:t>dataset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Dossier Train</a:t>
            </a:r>
          </a:p>
          <a:p>
            <a:pPr lvl="2"/>
            <a:r>
              <a:rPr lang="fr-FR" sz="2000" dirty="0"/>
              <a:t>Notre </a:t>
            </a:r>
            <a:r>
              <a:rPr lang="fr-FR" sz="2000" dirty="0" err="1"/>
              <a:t>dataset</a:t>
            </a:r>
            <a:r>
              <a:rPr lang="fr-FR" sz="2000" dirty="0"/>
              <a:t> d’entrainement </a:t>
            </a:r>
          </a:p>
          <a:p>
            <a:pPr lvl="1"/>
            <a:r>
              <a:rPr lang="fr-FR" dirty="0"/>
              <a:t>Dossier Validation</a:t>
            </a:r>
          </a:p>
          <a:p>
            <a:pPr lvl="2"/>
            <a:r>
              <a:rPr lang="fr-FR" sz="2000" dirty="0"/>
              <a:t>Notre </a:t>
            </a:r>
            <a:r>
              <a:rPr lang="fr-FR" sz="2000" dirty="0" err="1"/>
              <a:t>dataset</a:t>
            </a:r>
            <a:r>
              <a:rPr lang="fr-FR" sz="2000" dirty="0"/>
              <a:t> de validation</a:t>
            </a:r>
          </a:p>
          <a:p>
            <a:pPr lvl="1"/>
            <a:r>
              <a:rPr lang="fr-FR" dirty="0"/>
              <a:t>Dossier Test</a:t>
            </a:r>
          </a:p>
          <a:p>
            <a:pPr lvl="2"/>
            <a:r>
              <a:rPr lang="fr-FR" sz="2000" dirty="0"/>
              <a:t>Notre </a:t>
            </a:r>
            <a:r>
              <a:rPr lang="fr-FR" sz="2000" dirty="0" err="1"/>
              <a:t>dataset</a:t>
            </a:r>
            <a:r>
              <a:rPr lang="fr-FR" sz="2000" dirty="0"/>
              <a:t> de test</a:t>
            </a:r>
          </a:p>
          <a:p>
            <a:pPr lvl="2"/>
            <a:endParaRPr lang="fr-FR" sz="2000" dirty="0"/>
          </a:p>
          <a:p>
            <a:pPr lvl="2"/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1340624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452684" y="1963024"/>
            <a:ext cx="9152407" cy="23703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Entrainement des modèles</a:t>
            </a:r>
          </a:p>
        </p:txBody>
      </p:sp>
    </p:spTree>
    <p:extLst>
      <p:ext uri="{BB962C8B-B14F-4D97-AF65-F5344CB8AC3E}">
        <p14:creationId xmlns:p14="http://schemas.microsoft.com/office/powerpoint/2010/main" val="1281487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Entrainement des modèles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3251981" y="1588043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i="0" dirty="0"/>
              <a:t>Utilisation de nos </a:t>
            </a:r>
            <a:r>
              <a:rPr lang="fr-FR" sz="2400" b="1" i="0" dirty="0" err="1"/>
              <a:t>dataset</a:t>
            </a:r>
            <a:endParaRPr lang="fr-FR" sz="2400" b="1" i="0" dirty="0"/>
          </a:p>
          <a:p>
            <a:pPr lvl="1"/>
            <a:r>
              <a:rPr lang="fr-FR" sz="2400" i="0" dirty="0"/>
              <a:t>D’entrainement</a:t>
            </a:r>
          </a:p>
          <a:p>
            <a:pPr lvl="1"/>
            <a:r>
              <a:rPr lang="fr-FR" sz="2400" i="0" dirty="0"/>
              <a:t>De validation</a:t>
            </a:r>
          </a:p>
          <a:p>
            <a:pPr lvl="1"/>
            <a:endParaRPr lang="fr-FR" sz="2400" i="0" dirty="0"/>
          </a:p>
          <a:p>
            <a:r>
              <a:rPr lang="fr-FR" sz="2400" b="1" i="0" dirty="0"/>
              <a:t>Entrainement avec les algorithmes</a:t>
            </a:r>
          </a:p>
          <a:p>
            <a:pPr lvl="1"/>
            <a:r>
              <a:rPr lang="fr-FR" sz="2400" i="0" dirty="0"/>
              <a:t>Du modèle linéaire</a:t>
            </a:r>
          </a:p>
          <a:p>
            <a:pPr lvl="1"/>
            <a:r>
              <a:rPr lang="fr-FR" sz="2400" i="0" dirty="0"/>
              <a:t>Du MLP</a:t>
            </a:r>
          </a:p>
          <a:p>
            <a:pPr lvl="1"/>
            <a:r>
              <a:rPr lang="fr-FR" sz="2400" i="0" dirty="0" err="1"/>
              <a:t>Tenserflow</a:t>
            </a:r>
            <a:r>
              <a:rPr lang="fr-FR" sz="2400" i="0" dirty="0"/>
              <a:t> / </a:t>
            </a:r>
            <a:r>
              <a:rPr lang="fr-FR" sz="2400" i="0" dirty="0" err="1"/>
              <a:t>Keras</a:t>
            </a:r>
            <a:endParaRPr lang="fr-FR" sz="2400" i="0" dirty="0"/>
          </a:p>
          <a:p>
            <a:pPr lvl="1"/>
            <a:endParaRPr lang="fr-FR" sz="2400" i="0" dirty="0"/>
          </a:p>
          <a:p>
            <a:r>
              <a:rPr lang="fr-FR" sz="2400" b="1" dirty="0"/>
              <a:t>Démonstration</a:t>
            </a:r>
          </a:p>
          <a:p>
            <a:pPr marL="530352" lvl="1" indent="0">
              <a:buNone/>
            </a:pPr>
            <a:endParaRPr lang="fr-FR" sz="2400" b="1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419644" y="1167618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3814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452684" y="1963024"/>
            <a:ext cx="9152407" cy="2370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Démonstration de notre application de test</a:t>
            </a:r>
          </a:p>
        </p:txBody>
      </p:sp>
    </p:spTree>
    <p:extLst>
      <p:ext uri="{BB962C8B-B14F-4D97-AF65-F5344CB8AC3E}">
        <p14:creationId xmlns:p14="http://schemas.microsoft.com/office/powerpoint/2010/main" val="225549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85" y="84422"/>
            <a:ext cx="10310070" cy="965447"/>
          </a:xfrm>
        </p:spPr>
        <p:txBody>
          <a:bodyPr>
            <a:normAutofit/>
          </a:bodyPr>
          <a:lstStyle/>
          <a:p>
            <a:r>
              <a:rPr lang="fr-FR" dirty="0"/>
              <a:t>Architecture de notre application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861" y="1017943"/>
            <a:ext cx="5034050" cy="10528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dirty="0"/>
              <a:t>Serveur Web - API</a:t>
            </a:r>
          </a:p>
        </p:txBody>
      </p:sp>
      <p:pic>
        <p:nvPicPr>
          <p:cNvPr id="1026" name="Picture 2" descr="Rust : un nouveau concurrent de C++ ? | by Nicolas THEVENIOT | ELP ...">
            <a:extLst>
              <a:ext uri="{FF2B5EF4-FFF2-40B4-BE49-F238E27FC236}">
                <a16:creationId xmlns:a16="http://schemas.microsoft.com/office/drawing/2014/main" id="{F41B55E2-B745-4B9B-8DD2-942177305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487" y="4885315"/>
            <a:ext cx="1814346" cy="90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62E0F48-CEF1-4FFA-AF65-218E1A9E4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11" y="4158741"/>
            <a:ext cx="675038" cy="7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549886E-051B-47DF-94E2-C95B5C5AE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451" y="4931346"/>
            <a:ext cx="815109" cy="8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Logo.">
            <a:extLst>
              <a:ext uri="{FF2B5EF4-FFF2-40B4-BE49-F238E27FC236}">
                <a16:creationId xmlns:a16="http://schemas.microsoft.com/office/drawing/2014/main" id="{CFEF3D62-1698-422F-B167-8B40C4B9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24" y="3245566"/>
            <a:ext cx="366868" cy="36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59F4C2D4-213A-4DDB-9625-195CFA74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790" y="4354318"/>
            <a:ext cx="1212694" cy="105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22A03AFD-654F-45B1-95DF-D291AFC63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809" y="3115613"/>
            <a:ext cx="1814346" cy="62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Web Server Icon png download - 512*512 - Free Transparent Server ...">
            <a:extLst>
              <a:ext uri="{FF2B5EF4-FFF2-40B4-BE49-F238E27FC236}">
                <a16:creationId xmlns:a16="http://schemas.microsoft.com/office/drawing/2014/main" id="{964EBDA9-7112-4890-9960-EAB965EA5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8" t="1966" r="31570" b="9176"/>
          <a:stretch/>
        </p:blipFill>
        <p:spPr bwMode="auto">
          <a:xfrm>
            <a:off x="2935588" y="1708687"/>
            <a:ext cx="934313" cy="13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C530B872-048E-42B2-809D-F999B72B60D4}"/>
              </a:ext>
            </a:extLst>
          </p:cNvPr>
          <p:cNvSpPr txBox="1">
            <a:spLocks/>
          </p:cNvSpPr>
          <p:nvPr/>
        </p:nvSpPr>
        <p:spPr>
          <a:xfrm>
            <a:off x="6725540" y="1054978"/>
            <a:ext cx="5034050" cy="105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fr-FR" sz="2800" b="1" dirty="0"/>
              <a:t>Web Front</a:t>
            </a:r>
          </a:p>
        </p:txBody>
      </p:sp>
      <p:pic>
        <p:nvPicPr>
          <p:cNvPr id="9" name="Picture 28">
            <a:extLst>
              <a:ext uri="{FF2B5EF4-FFF2-40B4-BE49-F238E27FC236}">
                <a16:creationId xmlns:a16="http://schemas.microsoft.com/office/drawing/2014/main" id="{0DDD7D4A-E7D0-4F31-83FA-004DA613C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359" y="1862183"/>
            <a:ext cx="1384412" cy="156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0" descr="js-logo">
            <a:extLst>
              <a:ext uri="{FF2B5EF4-FFF2-40B4-BE49-F238E27FC236}">
                <a16:creationId xmlns:a16="http://schemas.microsoft.com/office/drawing/2014/main" id="{DC1AB5EE-0FFC-4CA1-8592-74F4B6EC9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717" y="4076952"/>
            <a:ext cx="1420536" cy="142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726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833750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452684" y="1963024"/>
            <a:ext cx="9152407" cy="2370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Lib machine </a:t>
            </a:r>
            <a:r>
              <a:rPr lang="fr-FR" dirty="0" err="1"/>
              <a:t>learning</a:t>
            </a:r>
            <a:r>
              <a:rPr lang="fr-FR" dirty="0"/>
              <a:t> VS </a:t>
            </a:r>
            <a:r>
              <a:rPr lang="fr-FR" dirty="0" err="1"/>
              <a:t>tenserflow</a:t>
            </a:r>
            <a:r>
              <a:rPr lang="fr-FR" dirty="0"/>
              <a:t>/</a:t>
            </a:r>
            <a:r>
              <a:rPr lang="fr-FR" dirty="0" err="1"/>
              <a:t>keras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4843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591" y="206203"/>
            <a:ext cx="11099409" cy="961415"/>
          </a:xfrm>
        </p:spPr>
        <p:txBody>
          <a:bodyPr>
            <a:normAutofit/>
          </a:bodyPr>
          <a:lstStyle/>
          <a:p>
            <a:r>
              <a:rPr lang="fr-FR" dirty="0"/>
              <a:t>Lib machine </a:t>
            </a:r>
            <a:r>
              <a:rPr lang="fr-FR" dirty="0" err="1"/>
              <a:t>learning</a:t>
            </a:r>
            <a:r>
              <a:rPr lang="fr-FR" dirty="0"/>
              <a:t> VS </a:t>
            </a:r>
            <a:r>
              <a:rPr lang="fr-FR" dirty="0" err="1"/>
              <a:t>tenserflow</a:t>
            </a:r>
            <a:r>
              <a:rPr lang="fr-FR" dirty="0"/>
              <a:t>/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1092591" y="2886577"/>
            <a:ext cx="5269345" cy="3447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i="0" dirty="0"/>
              <a:t>Avantage</a:t>
            </a:r>
          </a:p>
          <a:p>
            <a:pPr lvl="1"/>
            <a:r>
              <a:rPr lang="fr-FR" sz="2400" i="0" dirty="0"/>
              <a:t>Assez rapide à entrainé nos modèles pour de petit </a:t>
            </a:r>
            <a:r>
              <a:rPr lang="fr-FR" sz="2400" i="0" dirty="0" err="1"/>
              <a:t>dataset</a:t>
            </a:r>
            <a:endParaRPr lang="fr-FR" sz="2400" i="0" dirty="0"/>
          </a:p>
          <a:p>
            <a:pPr lvl="1"/>
            <a:r>
              <a:rPr lang="fr-FR" sz="2400" i="0" dirty="0"/>
              <a:t>Utilisation de </a:t>
            </a:r>
            <a:r>
              <a:rPr lang="fr-FR" sz="2400" i="0" dirty="0" err="1"/>
              <a:t>plusieur</a:t>
            </a:r>
            <a:r>
              <a:rPr lang="fr-FR" sz="2400" i="0" dirty="0"/>
              <a:t> algorithme de machine </a:t>
            </a:r>
            <a:r>
              <a:rPr lang="fr-FR" sz="2400" i="0" dirty="0" err="1"/>
              <a:t>learning</a:t>
            </a:r>
            <a:endParaRPr lang="fr-FR" sz="2400" i="0" dirty="0"/>
          </a:p>
          <a:p>
            <a:r>
              <a:rPr lang="fr-FR" sz="2400" b="1" i="0" dirty="0"/>
              <a:t>Inconvénient </a:t>
            </a:r>
          </a:p>
          <a:p>
            <a:pPr lvl="1"/>
            <a:r>
              <a:rPr lang="fr-FR" sz="2400" i="0" dirty="0"/>
              <a:t>Paramétrage limité des algorithmes</a:t>
            </a:r>
          </a:p>
          <a:p>
            <a:pPr marL="530352" lvl="1" indent="0">
              <a:buNone/>
            </a:pPr>
            <a:endParaRPr lang="fr-FR" sz="2400" b="1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419644" y="1167618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800" b="1" dirty="0"/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73F4DE32-CF8F-4DBF-B4B2-53F380677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71" y="1931814"/>
            <a:ext cx="686854" cy="73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>
            <a:extLst>
              <a:ext uri="{FF2B5EF4-FFF2-40B4-BE49-F238E27FC236}">
                <a16:creationId xmlns:a16="http://schemas.microsoft.com/office/drawing/2014/main" id="{F90F660A-35C5-4125-A14E-91F883C5F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274" y="1920838"/>
            <a:ext cx="812877" cy="81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ust : un nouveau concurrent de C++ ? | by Nicolas THEVENIOT | ELP ...">
            <a:extLst>
              <a:ext uri="{FF2B5EF4-FFF2-40B4-BE49-F238E27FC236}">
                <a16:creationId xmlns:a16="http://schemas.microsoft.com/office/drawing/2014/main" id="{B9ED3908-AFBA-4BFF-93D1-A01792C29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41" y="1813298"/>
            <a:ext cx="2001091" cy="100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7E734B4-E46F-4F3A-86A9-D8556F965C1E}"/>
              </a:ext>
            </a:extLst>
          </p:cNvPr>
          <p:cNvSpPr txBox="1">
            <a:spLocks/>
          </p:cNvSpPr>
          <p:nvPr/>
        </p:nvSpPr>
        <p:spPr>
          <a:xfrm>
            <a:off x="6868658" y="2933212"/>
            <a:ext cx="5352544" cy="3789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i="0" dirty="0"/>
              <a:t>Avantage</a:t>
            </a:r>
          </a:p>
          <a:p>
            <a:pPr lvl="1"/>
            <a:r>
              <a:rPr lang="fr-FR" sz="2400" i="0" dirty="0"/>
              <a:t>Communication directement avec le matériel via </a:t>
            </a:r>
            <a:r>
              <a:rPr lang="fr-FR" sz="2400" i="0" dirty="0" err="1"/>
              <a:t>tf</a:t>
            </a:r>
            <a:endParaRPr lang="fr-FR" sz="2400" i="0" dirty="0"/>
          </a:p>
          <a:p>
            <a:pPr lvl="1"/>
            <a:r>
              <a:rPr lang="fr-FR" sz="2400" i="0" dirty="0"/>
              <a:t>Entrainement assez rapide</a:t>
            </a:r>
          </a:p>
          <a:p>
            <a:pPr lvl="1"/>
            <a:r>
              <a:rPr lang="fr-FR" sz="2400" i="0" dirty="0"/>
              <a:t>Paramétrage des algorithmes et système de log</a:t>
            </a:r>
          </a:p>
          <a:p>
            <a:pPr lvl="2"/>
            <a:r>
              <a:rPr lang="fr-FR" sz="2200" dirty="0" err="1"/>
              <a:t>Loss</a:t>
            </a:r>
            <a:endParaRPr lang="fr-FR" sz="2200" dirty="0"/>
          </a:p>
          <a:p>
            <a:pPr lvl="2"/>
            <a:r>
              <a:rPr lang="fr-FR" sz="2200" dirty="0" err="1"/>
              <a:t>Optimizer</a:t>
            </a:r>
            <a:endParaRPr lang="fr-FR" sz="2200" dirty="0"/>
          </a:p>
          <a:p>
            <a:pPr lvl="2"/>
            <a:r>
              <a:rPr lang="fr-FR" sz="2200" dirty="0" err="1"/>
              <a:t>Metrics</a:t>
            </a:r>
            <a:endParaRPr lang="fr-FR" sz="2200" dirty="0"/>
          </a:p>
          <a:p>
            <a:pPr lvl="2"/>
            <a:r>
              <a:rPr lang="fr-FR" sz="2200" dirty="0"/>
              <a:t>Fonctions d’activations</a:t>
            </a:r>
            <a:endParaRPr lang="fr-FR" sz="2400" i="0" dirty="0"/>
          </a:p>
          <a:p>
            <a:r>
              <a:rPr lang="fr-FR" sz="2400" b="1" i="0" dirty="0"/>
              <a:t>Inconvénient </a:t>
            </a:r>
          </a:p>
          <a:p>
            <a:pPr lvl="1"/>
            <a:r>
              <a:rPr lang="fr-FR" sz="2500" i="0" dirty="0"/>
              <a:t>Nécessite beaucoup de ressource</a:t>
            </a:r>
          </a:p>
          <a:p>
            <a:pPr lvl="1"/>
            <a:r>
              <a:rPr lang="fr-FR" sz="2500" i="0" dirty="0" err="1"/>
              <a:t>ROCm</a:t>
            </a:r>
            <a:r>
              <a:rPr lang="fr-FR" sz="2500" i="0" dirty="0"/>
              <a:t> pas encore intégré à </a:t>
            </a:r>
            <a:r>
              <a:rPr lang="fr-FR" sz="2500" i="0" dirty="0" err="1"/>
              <a:t>tf</a:t>
            </a:r>
            <a:endParaRPr lang="fr-FR" sz="2500" i="0" dirty="0"/>
          </a:p>
          <a:p>
            <a:pPr lvl="1"/>
            <a:endParaRPr lang="fr-FR" sz="2400" b="1" i="0" dirty="0"/>
          </a:p>
          <a:p>
            <a:pPr marL="530352" lvl="1" indent="0">
              <a:buNone/>
            </a:pPr>
            <a:endParaRPr lang="fr-FR" sz="2400" b="1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EE5ACAF-8F69-4FF2-BA3E-247BF05D9C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5438" y="1813298"/>
            <a:ext cx="1840835" cy="184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id="{61436BBF-D1A9-40DA-838F-EF1C546F9D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776207B-6340-404B-88F6-987279851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685" y="177348"/>
            <a:ext cx="3126435" cy="31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6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519796" y="1702537"/>
            <a:ext cx="9152407" cy="3452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des technologies </a:t>
            </a:r>
            <a:r>
              <a:rPr lang="en-US" dirty="0" err="1">
                <a:solidFill>
                  <a:schemeClr val="tx1"/>
                </a:solidFill>
              </a:rPr>
              <a:t>utilisées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04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556981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5A0CD-7ABD-4BC8-9551-273561F2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58" y="356033"/>
            <a:ext cx="8466083" cy="1485900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Conclusion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D90BBE9-3D28-42C5-B0D7-95D3D86C77D3}"/>
              </a:ext>
            </a:extLst>
          </p:cNvPr>
          <p:cNvSpPr txBox="1">
            <a:spLocks/>
          </p:cNvSpPr>
          <p:nvPr/>
        </p:nvSpPr>
        <p:spPr>
          <a:xfrm>
            <a:off x="1862958" y="1451910"/>
            <a:ext cx="9145109" cy="42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66AA083-283B-4C2D-8C14-0F2A83DEFC87}"/>
              </a:ext>
            </a:extLst>
          </p:cNvPr>
          <p:cNvSpPr txBox="1">
            <a:spLocks/>
          </p:cNvSpPr>
          <p:nvPr/>
        </p:nvSpPr>
        <p:spPr>
          <a:xfrm>
            <a:off x="3609289" y="2068539"/>
            <a:ext cx="5269345" cy="3447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Résolution de notre problématique</a:t>
            </a:r>
          </a:p>
          <a:p>
            <a:pPr lvl="1"/>
            <a:r>
              <a:rPr lang="fr-FR" sz="2400" i="0" dirty="0"/>
              <a:t>Via notre Lib de ML,</a:t>
            </a:r>
          </a:p>
          <a:p>
            <a:pPr lvl="1"/>
            <a:r>
              <a:rPr lang="fr-FR" sz="2400" i="0" dirty="0"/>
              <a:t>L’entrainement de nos modèles</a:t>
            </a:r>
          </a:p>
          <a:p>
            <a:pPr lvl="1"/>
            <a:r>
              <a:rPr lang="fr-FR" sz="2400" i="0" dirty="0"/>
              <a:t>L’utilisation de beaucoup de donnée (</a:t>
            </a:r>
            <a:r>
              <a:rPr lang="fr-FR" sz="2400" i="0" dirty="0" err="1"/>
              <a:t>dataset</a:t>
            </a:r>
            <a:r>
              <a:rPr lang="fr-FR" sz="2400" i="0" dirty="0"/>
              <a:t>)</a:t>
            </a:r>
          </a:p>
          <a:p>
            <a:pPr lvl="1"/>
            <a:r>
              <a:rPr lang="fr-FR" sz="2400" i="0" dirty="0"/>
              <a:t>Crédibilité de notre lib via la comparaison avec </a:t>
            </a:r>
            <a:r>
              <a:rPr lang="fr-FR" sz="2400" i="0" dirty="0" err="1"/>
              <a:t>tenserflow</a:t>
            </a:r>
            <a:endParaRPr lang="fr-FR" sz="2400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</p:spTree>
    <p:extLst>
      <p:ext uri="{BB962C8B-B14F-4D97-AF65-F5344CB8AC3E}">
        <p14:creationId xmlns:p14="http://schemas.microsoft.com/office/powerpoint/2010/main" val="3051324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519796" y="2683166"/>
            <a:ext cx="9152407" cy="1491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1633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41" y="84422"/>
            <a:ext cx="5958837" cy="9654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Technologies </a:t>
            </a:r>
            <a:r>
              <a:rPr lang="en-US" dirty="0" err="1">
                <a:solidFill>
                  <a:schemeClr val="tx1"/>
                </a:solidFill>
              </a:rPr>
              <a:t>utilisées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2" y="2319556"/>
            <a:ext cx="6432861" cy="3220720"/>
          </a:xfrm>
        </p:spPr>
        <p:txBody>
          <a:bodyPr>
            <a:normAutofit/>
          </a:bodyPr>
          <a:lstStyle/>
          <a:p>
            <a:r>
              <a:rPr lang="fr-FR" sz="1900" dirty="0"/>
              <a:t>Rust :</a:t>
            </a:r>
          </a:p>
          <a:p>
            <a:pPr marL="530352" lvl="1" indent="0">
              <a:buNone/>
            </a:pPr>
            <a:r>
              <a:rPr lang="fr-FR" sz="1900" dirty="0"/>
              <a:t>-	Librairie de machine </a:t>
            </a:r>
            <a:r>
              <a:rPr lang="fr-FR" sz="1900" dirty="0" err="1"/>
              <a:t>learning</a:t>
            </a:r>
            <a:endParaRPr lang="fr-FR" sz="1900" dirty="0"/>
          </a:p>
          <a:p>
            <a:endParaRPr lang="fr-FR" sz="1900" dirty="0"/>
          </a:p>
          <a:p>
            <a:r>
              <a:rPr lang="fr-FR" sz="1900" dirty="0"/>
              <a:t>Python :</a:t>
            </a:r>
          </a:p>
          <a:p>
            <a:pPr lvl="1"/>
            <a:r>
              <a:rPr lang="fr-FR" sz="1900" dirty="0"/>
              <a:t>Serveur web – API Django</a:t>
            </a:r>
          </a:p>
          <a:p>
            <a:pPr lvl="1"/>
            <a:r>
              <a:rPr lang="fr-FR" sz="1900" dirty="0"/>
              <a:t>Scrapper web</a:t>
            </a:r>
          </a:p>
          <a:p>
            <a:pPr lvl="1"/>
            <a:r>
              <a:rPr lang="fr-FR" sz="1800" dirty="0" err="1"/>
              <a:t>Jupyter</a:t>
            </a:r>
            <a:r>
              <a:rPr lang="fr-FR" sz="1800" dirty="0"/>
              <a:t> </a:t>
            </a:r>
            <a:r>
              <a:rPr lang="fr-FR" sz="1900" dirty="0"/>
              <a:t>Notebook</a:t>
            </a:r>
            <a:r>
              <a:rPr lang="fr-FR" dirty="0"/>
              <a:t> interactive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7F01B2D-76A3-465C-8E94-971FA5F0CA1B}"/>
              </a:ext>
            </a:extLst>
          </p:cNvPr>
          <p:cNvSpPr txBox="1">
            <a:spLocks/>
          </p:cNvSpPr>
          <p:nvPr/>
        </p:nvSpPr>
        <p:spPr>
          <a:xfrm>
            <a:off x="6893326" y="2319556"/>
            <a:ext cx="5034050" cy="267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900" dirty="0" err="1"/>
              <a:t>Tenserflow</a:t>
            </a:r>
            <a:r>
              <a:rPr lang="fr-FR" sz="1900" dirty="0"/>
              <a:t> / </a:t>
            </a:r>
            <a:r>
              <a:rPr lang="fr-FR" sz="1900" dirty="0" err="1"/>
              <a:t>Keras</a:t>
            </a:r>
            <a:endParaRPr lang="fr-FR" sz="1900" dirty="0"/>
          </a:p>
          <a:p>
            <a:endParaRPr lang="fr-FR" sz="1900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fr-FR" sz="1900" dirty="0"/>
          </a:p>
          <a:p>
            <a:r>
              <a:rPr lang="fr-FR" sz="1900" dirty="0" err="1"/>
              <a:t>NodeJs</a:t>
            </a:r>
            <a:r>
              <a:rPr lang="fr-FR" sz="1900" dirty="0"/>
              <a:t> / Framework </a:t>
            </a:r>
            <a:r>
              <a:rPr lang="fr-FR" sz="1900" dirty="0" err="1"/>
              <a:t>Vuejs</a:t>
            </a:r>
            <a:endParaRPr lang="fr-FR" sz="1900" dirty="0"/>
          </a:p>
          <a:p>
            <a:pPr lvl="1"/>
            <a:r>
              <a:rPr lang="fr-FR" sz="1900" dirty="0"/>
              <a:t>Application de test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fr-FR" sz="1900" dirty="0"/>
          </a:p>
        </p:txBody>
      </p:sp>
      <p:pic>
        <p:nvPicPr>
          <p:cNvPr id="1026" name="Picture 2" descr="Rust : un nouveau concurrent de C++ ? | by Nicolas THEVENIOT | ELP ...">
            <a:extLst>
              <a:ext uri="{FF2B5EF4-FFF2-40B4-BE49-F238E27FC236}">
                <a16:creationId xmlns:a16="http://schemas.microsoft.com/office/drawing/2014/main" id="{F41B55E2-B745-4B9B-8DD2-942177305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90" y="958958"/>
            <a:ext cx="2379782" cy="118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62E0F48-CEF1-4FFA-AF65-218E1A9E4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621" y="1129665"/>
            <a:ext cx="675038" cy="7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549886E-051B-47DF-94E2-C95B5C5AE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537" y="1129665"/>
            <a:ext cx="815109" cy="8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Logo.">
            <a:extLst>
              <a:ext uri="{FF2B5EF4-FFF2-40B4-BE49-F238E27FC236}">
                <a16:creationId xmlns:a16="http://schemas.microsoft.com/office/drawing/2014/main" id="{CFEF3D62-1698-422F-B167-8B40C4B9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18" y="5443403"/>
            <a:ext cx="862525" cy="8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59F4C2D4-213A-4DDB-9625-195CFA74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408" y="5369774"/>
            <a:ext cx="1212694" cy="105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D25904B0-133B-4714-9A4E-D3E466EC7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95" y="5283613"/>
            <a:ext cx="1043834" cy="120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22A03AFD-654F-45B1-95DF-D291AFC63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71" y="5450968"/>
            <a:ext cx="2095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4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452684" y="1963024"/>
            <a:ext cx="9152407" cy="23703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Présentation du problème applicatif</a:t>
            </a:r>
          </a:p>
        </p:txBody>
      </p:sp>
    </p:spTree>
    <p:extLst>
      <p:ext uri="{BB962C8B-B14F-4D97-AF65-F5344CB8AC3E}">
        <p14:creationId xmlns:p14="http://schemas.microsoft.com/office/powerpoint/2010/main" val="18735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646" y="192916"/>
            <a:ext cx="8072706" cy="965447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du problème applicatif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569" y="1510670"/>
            <a:ext cx="6432861" cy="4172678"/>
          </a:xfrm>
        </p:spPr>
        <p:txBody>
          <a:bodyPr>
            <a:normAutofit/>
          </a:bodyPr>
          <a:lstStyle/>
          <a:p>
            <a:r>
              <a:rPr lang="fr-FR" sz="1900" dirty="0"/>
              <a:t>Catégoriser / Classifier des images de </a:t>
            </a:r>
            <a:r>
              <a:rPr lang="fr-FR" sz="1900" dirty="0" err="1"/>
              <a:t>vétements</a:t>
            </a:r>
            <a:endParaRPr lang="fr-FR" sz="1900" dirty="0"/>
          </a:p>
          <a:p>
            <a:endParaRPr lang="fr-FR" sz="1900" dirty="0"/>
          </a:p>
          <a:p>
            <a:r>
              <a:rPr lang="fr-FR" sz="1900" dirty="0"/>
              <a:t>Difficulté à analyser une image  sans l’utilisation d’algorithmes de Machine </a:t>
            </a:r>
            <a:r>
              <a:rPr lang="fr-FR" sz="1900" dirty="0" err="1"/>
              <a:t>learning</a:t>
            </a:r>
            <a:r>
              <a:rPr lang="fr-FR" sz="1900" dirty="0"/>
              <a:t> </a:t>
            </a:r>
          </a:p>
          <a:p>
            <a:pPr lvl="1"/>
            <a:r>
              <a:rPr lang="fr-FR" sz="1900" dirty="0"/>
              <a:t>Trop de contraintes</a:t>
            </a:r>
          </a:p>
          <a:p>
            <a:pPr lvl="1"/>
            <a:r>
              <a:rPr lang="fr-FR" sz="1900" dirty="0"/>
              <a:t>Trop de paramètres</a:t>
            </a:r>
          </a:p>
          <a:p>
            <a:pPr lvl="1"/>
            <a:r>
              <a:rPr lang="fr-FR" sz="1900" dirty="0"/>
              <a:t>Complexité élevées</a:t>
            </a:r>
          </a:p>
          <a:p>
            <a:endParaRPr lang="fr-FR" sz="1900" dirty="0"/>
          </a:p>
          <a:p>
            <a:r>
              <a:rPr lang="fr-FR" sz="1900" dirty="0"/>
              <a:t>Solution:</a:t>
            </a:r>
          </a:p>
          <a:p>
            <a:pPr lvl="1"/>
            <a:r>
              <a:rPr lang="fr-FR" sz="1900" dirty="0"/>
              <a:t>Généralisation </a:t>
            </a:r>
          </a:p>
        </p:txBody>
      </p:sp>
    </p:spTree>
    <p:extLst>
      <p:ext uri="{BB962C8B-B14F-4D97-AF65-F5344CB8AC3E}">
        <p14:creationId xmlns:p14="http://schemas.microsoft.com/office/powerpoint/2010/main" val="162595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646" y="192916"/>
            <a:ext cx="8072706" cy="965447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du problème applicatif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569" y="1510670"/>
            <a:ext cx="6432861" cy="4953740"/>
          </a:xfrm>
        </p:spPr>
        <p:txBody>
          <a:bodyPr>
            <a:normAutofit/>
          </a:bodyPr>
          <a:lstStyle/>
          <a:p>
            <a:r>
              <a:rPr lang="fr-FR" sz="1900" dirty="0"/>
              <a:t>Catégoriser / Classifier des images de </a:t>
            </a:r>
            <a:r>
              <a:rPr lang="fr-FR" sz="1900" dirty="0" err="1"/>
              <a:t>vétements</a:t>
            </a:r>
            <a:endParaRPr lang="fr-FR" sz="1900" dirty="0"/>
          </a:p>
          <a:p>
            <a:endParaRPr lang="fr-FR" sz="1900" dirty="0"/>
          </a:p>
          <a:p>
            <a:r>
              <a:rPr lang="fr-FR" sz="1900" dirty="0"/>
              <a:t>Difficulté à analyser une image  sans l’utilisation d’algorithmes de Machine </a:t>
            </a:r>
            <a:r>
              <a:rPr lang="fr-FR" sz="1900" dirty="0" err="1"/>
              <a:t>learning</a:t>
            </a:r>
            <a:r>
              <a:rPr lang="fr-FR" sz="1900" dirty="0"/>
              <a:t> </a:t>
            </a:r>
          </a:p>
          <a:p>
            <a:pPr lvl="1"/>
            <a:r>
              <a:rPr lang="fr-FR" sz="1900" dirty="0"/>
              <a:t>Trop de contraintes</a:t>
            </a:r>
          </a:p>
          <a:p>
            <a:pPr lvl="1"/>
            <a:r>
              <a:rPr lang="fr-FR" sz="1900" dirty="0"/>
              <a:t>Trop de paramètres</a:t>
            </a:r>
          </a:p>
          <a:p>
            <a:pPr lvl="1"/>
            <a:r>
              <a:rPr lang="fr-FR" sz="1900" dirty="0"/>
              <a:t>Complexité élevées</a:t>
            </a:r>
          </a:p>
          <a:p>
            <a:endParaRPr lang="fr-FR" sz="1900" dirty="0"/>
          </a:p>
          <a:p>
            <a:r>
              <a:rPr lang="fr-FR" sz="1900" dirty="0"/>
              <a:t>Solution:</a:t>
            </a:r>
          </a:p>
          <a:p>
            <a:pPr lvl="1"/>
            <a:r>
              <a:rPr lang="fr-FR" sz="1900" dirty="0"/>
              <a:t>Généralisation </a:t>
            </a:r>
          </a:p>
          <a:p>
            <a:pPr marL="0" indent="0">
              <a:buNone/>
            </a:pPr>
            <a:endParaRPr lang="fr-FR" sz="19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09599C-A6E7-4776-81F5-5EBC29043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707" y="3823854"/>
            <a:ext cx="796818" cy="7009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AECE78-0A8E-402A-B377-49EEB9AA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158" y="5840214"/>
            <a:ext cx="796818" cy="70092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1E3991F-E958-4C13-80E2-06C9FD72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519" y="5699637"/>
            <a:ext cx="796818" cy="7009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979897A-5D11-4F98-8C45-9E6371F96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62" y="5038436"/>
            <a:ext cx="796818" cy="7009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7946A8-00B0-4B18-A640-44FEE147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910" y="4646410"/>
            <a:ext cx="796818" cy="7009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BA7F84-60B5-4E7D-9A84-38E9426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928" y="3723298"/>
            <a:ext cx="796818" cy="70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0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26" y="274968"/>
            <a:ext cx="3006148" cy="965447"/>
          </a:xfrm>
        </p:spPr>
        <p:txBody>
          <a:bodyPr>
            <a:normAutofit/>
          </a:bodyPr>
          <a:lstStyle/>
          <a:p>
            <a:r>
              <a:rPr lang="fr-FR" b="1" dirty="0"/>
              <a:t>La théorie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431" y="2311259"/>
            <a:ext cx="4703569" cy="1925993"/>
          </a:xfrm>
        </p:spPr>
        <p:txBody>
          <a:bodyPr>
            <a:normAutofit/>
          </a:bodyPr>
          <a:lstStyle/>
          <a:p>
            <a:pPr lvl="1"/>
            <a:r>
              <a:rPr lang="fr-FR" sz="2400" dirty="0" err="1"/>
              <a:t>Aprentissage</a:t>
            </a:r>
            <a:r>
              <a:rPr lang="fr-FR" sz="2400" dirty="0"/>
              <a:t> supervisé</a:t>
            </a:r>
          </a:p>
          <a:p>
            <a:pPr lvl="2"/>
            <a:r>
              <a:rPr lang="fr-FR" sz="2400" dirty="0"/>
              <a:t>Classification</a:t>
            </a:r>
          </a:p>
          <a:p>
            <a:pPr lvl="2"/>
            <a:r>
              <a:rPr lang="fr-FR" sz="2400" dirty="0"/>
              <a:t>Régression</a:t>
            </a:r>
          </a:p>
          <a:p>
            <a:endParaRPr lang="fr-FR" sz="19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B91031-B518-4AAA-8EF5-949948BA4AF8}"/>
              </a:ext>
            </a:extLst>
          </p:cNvPr>
          <p:cNvSpPr txBox="1">
            <a:spLocks/>
          </p:cNvSpPr>
          <p:nvPr/>
        </p:nvSpPr>
        <p:spPr>
          <a:xfrm>
            <a:off x="6710153" y="2311259"/>
            <a:ext cx="4703569" cy="161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 err="1"/>
              <a:t>Aprentissage</a:t>
            </a:r>
            <a:r>
              <a:rPr lang="fr-FR" sz="2400" dirty="0"/>
              <a:t> non supervisé</a:t>
            </a:r>
          </a:p>
          <a:p>
            <a:pPr lvl="2"/>
            <a:r>
              <a:rPr lang="fr-FR" sz="2400" dirty="0"/>
              <a:t>Clustering</a:t>
            </a:r>
          </a:p>
          <a:p>
            <a:pPr lvl="2"/>
            <a:r>
              <a:rPr lang="fr-FR" sz="2400" dirty="0"/>
              <a:t>Génération</a:t>
            </a:r>
          </a:p>
          <a:p>
            <a:endParaRPr lang="fr-FR" sz="19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309FBB-98D0-4300-889C-DA4307EBBF81}"/>
              </a:ext>
            </a:extLst>
          </p:cNvPr>
          <p:cNvSpPr txBox="1">
            <a:spLocks/>
          </p:cNvSpPr>
          <p:nvPr/>
        </p:nvSpPr>
        <p:spPr>
          <a:xfrm>
            <a:off x="4475647" y="1465366"/>
            <a:ext cx="3240706" cy="62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</a:t>
            </a:r>
            <a:r>
              <a:rPr lang="fr-FR" sz="2400" dirty="0" err="1"/>
              <a:t>learning</a:t>
            </a:r>
            <a:r>
              <a:rPr lang="fr-FR" sz="24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546262017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1171</Words>
  <Application>Microsoft Office PowerPoint</Application>
  <PresentationFormat>Grand écran</PresentationFormat>
  <Paragraphs>309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5" baseType="lpstr">
      <vt:lpstr>Arial</vt:lpstr>
      <vt:lpstr>Franklin Gothic Book</vt:lpstr>
      <vt:lpstr>Rognage</vt:lpstr>
      <vt:lpstr>Projet Annuel – Machine Learning</vt:lpstr>
      <vt:lpstr> Sommaire</vt:lpstr>
      <vt:lpstr>Problématique</vt:lpstr>
      <vt:lpstr>Présentation PowerPoint</vt:lpstr>
      <vt:lpstr>Technologies utilisées</vt:lpstr>
      <vt:lpstr>Présentation PowerPoint</vt:lpstr>
      <vt:lpstr>Présentation du problème applicatif</vt:lpstr>
      <vt:lpstr>Présentation du problème applicatif</vt:lpstr>
      <vt:lpstr>La théorie</vt:lpstr>
      <vt:lpstr>La théorie</vt:lpstr>
      <vt:lpstr>La théorie</vt:lpstr>
      <vt:lpstr>La théorie</vt:lpstr>
      <vt:lpstr>La théorie</vt:lpstr>
      <vt:lpstr>Présentation des algorithmes de machine Learning</vt:lpstr>
      <vt:lpstr>Présentation des algorithmes de machine Learning</vt:lpstr>
      <vt:lpstr>Présentation des algorithmes de machine Learning</vt:lpstr>
      <vt:lpstr>Review du code</vt:lpstr>
      <vt:lpstr>Présentation des algorithmes de machine Learning</vt:lpstr>
      <vt:lpstr>Review du code</vt:lpstr>
      <vt:lpstr>Présentation des algorithmes de machine Learning</vt:lpstr>
      <vt:lpstr>Présentation des algorithmes de machine Learning</vt:lpstr>
      <vt:lpstr>Présentation des algorithmes de machine Learning</vt:lpstr>
      <vt:lpstr>Présentation des algorithmes de machine Learning</vt:lpstr>
      <vt:lpstr>Présentation des algorithmes de machine Learning</vt:lpstr>
      <vt:lpstr>Review du code</vt:lpstr>
      <vt:lpstr>Présentation des algorithmes de machine Learning</vt:lpstr>
      <vt:lpstr>Présentation des algorithmes de machine Learning</vt:lpstr>
      <vt:lpstr>Présentation des algorithmes de machine Learning</vt:lpstr>
      <vt:lpstr>Présentation des algorithmes de machine Learning</vt:lpstr>
      <vt:lpstr>Présentation des algorithmes de machine Learning</vt:lpstr>
      <vt:lpstr>Présentation PowerPoint</vt:lpstr>
      <vt:lpstr>Structure du dataset</vt:lpstr>
      <vt:lpstr>Présentation PowerPoint</vt:lpstr>
      <vt:lpstr>Entrainement des modèles</vt:lpstr>
      <vt:lpstr>Présentation PowerPoint</vt:lpstr>
      <vt:lpstr>Architecture de notre application de test</vt:lpstr>
      <vt:lpstr>Démonstration</vt:lpstr>
      <vt:lpstr>Présentation PowerPoint</vt:lpstr>
      <vt:lpstr>Lib machine learning VS tenserflow/keras</vt:lpstr>
      <vt:lpstr>Démonstration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Vs MapReduce</dc:title>
  <dc:creator>Natane Bendavid</dc:creator>
  <cp:lastModifiedBy>Natane Bendavid</cp:lastModifiedBy>
  <cp:revision>132</cp:revision>
  <dcterms:created xsi:type="dcterms:W3CDTF">2020-06-12T10:16:19Z</dcterms:created>
  <dcterms:modified xsi:type="dcterms:W3CDTF">2020-07-15T14:23:49Z</dcterms:modified>
</cp:coreProperties>
</file>