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309" r:id="rId3"/>
    <p:sldId id="258" r:id="rId4"/>
    <p:sldId id="257" r:id="rId5"/>
    <p:sldId id="259" r:id="rId6"/>
    <p:sldId id="30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A0442-3EB0-4F6F-B479-D0C8F6B692E9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E6C98-F787-4206-A88B-4A3AB79DB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6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c70bc0d38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c70bc0d38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69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1DDB-B1DC-4819-B61F-CFE2A222800F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759-4382-405D-A76F-836AE6F35A8F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51BA-6C33-4E2A-BD47-C60DF53072D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99-75B2-420C-94E3-750CB430E77A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6683-A436-4D7E-9DD0-FA74CA79CA7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4C2-4AB0-4725-8C00-4C69FFEB45A9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E176-ECE1-49F7-972C-6C8ABE37594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FF9-D4B1-46D3-9EDD-7E3DCB386778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993A-E540-4B42-93BE-048F3782FFAE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49800" y="390167"/>
            <a:ext cx="1029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946500" y="1437667"/>
            <a:ext cx="10292400" cy="4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l="45479" t="19412" r="32667" b="47863"/>
          <a:stretch/>
        </p:blipFill>
        <p:spPr>
          <a:xfrm rot="1937474" flipH="1">
            <a:off x="11464211" y="5500183"/>
            <a:ext cx="209909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86108" t="35146" r="3040" b="35437"/>
          <a:stretch/>
        </p:blipFill>
        <p:spPr>
          <a:xfrm rot="2121107" flipH="1">
            <a:off x="-470907" y="-652795"/>
            <a:ext cx="1040480" cy="1881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04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01D-3A20-46F3-B569-E0B9A51D6BB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BB89-7E2A-4B62-8C45-4BFE5CE5853C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334E-0BFC-4866-B6B9-7385B7635F20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1A12-D7DF-4E5F-8FC8-AAF5BD96725F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AA1-CD49-4D91-B73D-18F7DB651A10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EC5-0AC8-4621-936C-30D3D8F585E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F424-9F84-4D7D-90D3-7AA756AE4DD8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D332-1A3D-4850-8120-7BB0DDF838D1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F1399C-7505-4D63-84EF-34CD6059FE48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fr/datasets/demandes-de-valeurs-foncieres-geolocalise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CE65F-0692-4AF8-8F43-C61FCB8A8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02142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Spark Streaming</a:t>
            </a:r>
            <a:br>
              <a:rPr lang="fr-FR" dirty="0"/>
            </a:br>
            <a:br>
              <a:rPr lang="fr-FR" dirty="0"/>
            </a:br>
            <a:r>
              <a:rPr lang="fr-FR" sz="2400" i="1" u="sng" dirty="0" err="1"/>
              <a:t>Dataset</a:t>
            </a:r>
            <a:r>
              <a:rPr lang="fr-FR" sz="2400" i="1" u="sng" dirty="0"/>
              <a:t>: Données des valeurs foncières en France</a:t>
            </a:r>
            <a:br>
              <a:rPr lang="fr-FR" sz="2400" i="1" dirty="0"/>
            </a:b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CF7C53-0E45-4582-BB77-6543E79F8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331296"/>
            <a:ext cx="8825658" cy="861420"/>
          </a:xfrm>
        </p:spPr>
        <p:txBody>
          <a:bodyPr/>
          <a:lstStyle/>
          <a:p>
            <a:r>
              <a:rPr lang="fr-FR" dirty="0"/>
              <a:t>Bendavid Natane								Borges brandon</a:t>
            </a:r>
          </a:p>
          <a:p>
            <a:r>
              <a:rPr lang="fr-FR" dirty="0" err="1"/>
              <a:t>Decrouez</a:t>
            </a:r>
            <a:r>
              <a:rPr lang="fr-FR" dirty="0"/>
              <a:t> </a:t>
            </a:r>
            <a:r>
              <a:rPr lang="fr-FR" dirty="0" err="1"/>
              <a:t>antoine</a:t>
            </a:r>
            <a:r>
              <a:rPr lang="fr-FR" dirty="0"/>
              <a:t>								Demaret </a:t>
            </a:r>
            <a:r>
              <a:rPr lang="fr-FR" dirty="0" err="1"/>
              <a:t>hugo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C3D079-889E-4A2B-BDA5-0438794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6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7DA72-31A6-498E-A39D-221C058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dirty="0">
                <a:latin typeface="Cormorant Unicase"/>
                <a:ea typeface="Cormorant Unicase"/>
                <a:cs typeface="Cormorant Unicase"/>
                <a:sym typeface="Cormorant Unicase"/>
              </a:rPr>
              <a:t>Dataset utilisés – Data.gouv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149BA-12C0-47D8-8355-F310978B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Demandes de valeurs foncières géolocalisées</a:t>
            </a:r>
          </a:p>
          <a:p>
            <a:pPr marL="0" indent="0">
              <a:buNone/>
            </a:pPr>
            <a:endParaRPr lang="fr-FR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b="1" dirty="0"/>
              <a:t>url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https://www.data.gouv.fr/fr/datasets/demandes-de-valeurs-foncieres-geolocalisees/</a:t>
            </a:r>
            <a:endParaRPr lang="fr-FR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fr-FR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dirty="0"/>
              <a:t>Ces données sont constituées et alimentées par la </a:t>
            </a:r>
            <a:r>
              <a:rPr lang="fr-FR" b="1" dirty="0"/>
              <a:t>Direction générale des Finances publiques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fr-FR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dirty="0"/>
              <a:t>CSV contenant la totalité des ventes foncières, sur 2020 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9633AB-054F-4490-95C6-60422F26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1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86145-1D65-4463-BA0E-977ABE86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13" y="2293593"/>
            <a:ext cx="10573773" cy="2270814"/>
          </a:xfrm>
        </p:spPr>
        <p:txBody>
          <a:bodyPr/>
          <a:lstStyle/>
          <a:p>
            <a:pPr algn="ctr"/>
            <a:r>
              <a:rPr lang="fr-FR" sz="6600" b="1" dirty="0"/>
              <a:t>Visualisation des données avec Power BI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7F6B61-0B35-44D8-8F53-21680550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2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86158-A826-4D50-8F2A-90C9ACA7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Use case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C4CC9-5822-4133-8CFF-F5F5C89F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31" y="1541757"/>
            <a:ext cx="9988062" cy="4863525"/>
          </a:xfrm>
        </p:spPr>
        <p:txBody>
          <a:bodyPr>
            <a:normAutofit fontScale="85000" lnSpcReduction="20000"/>
          </a:bodyPr>
          <a:lstStyle/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Calculer la moyenne de la surface et valeur foncière par département</a:t>
            </a:r>
          </a:p>
          <a:p>
            <a:endParaRPr lang="fr-FR" sz="2400" b="0" i="0" dirty="0">
              <a:solidFill>
                <a:srgbClr val="DCDDDE"/>
              </a:solidFill>
              <a:effectLst/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Moyenne du nombre de vente par mois </a:t>
            </a:r>
          </a:p>
          <a:p>
            <a:endParaRPr lang="fr-FR" sz="2400" dirty="0">
              <a:solidFill>
                <a:srgbClr val="DCDDDE"/>
              </a:solidFill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Nombre d'enregistrement par nature de mutation</a:t>
            </a:r>
          </a:p>
          <a:p>
            <a:endParaRPr lang="fr-FR" sz="2400" b="0" i="0" dirty="0">
              <a:solidFill>
                <a:srgbClr val="DCDDDE"/>
              </a:solidFill>
              <a:effectLst/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Nombre de vente par région</a:t>
            </a:r>
          </a:p>
          <a:p>
            <a:endParaRPr lang="fr-FR" sz="2400" dirty="0">
              <a:solidFill>
                <a:srgbClr val="DCDDDE"/>
              </a:solidFill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Nombre d'enregistrement par type de local et de </a:t>
            </a:r>
            <a:r>
              <a:rPr lang="fr-FR" sz="2400" b="0" i="0" dirty="0" err="1">
                <a:solidFill>
                  <a:srgbClr val="DCDDDE"/>
                </a:solidFill>
                <a:effectLst/>
                <a:latin typeface="Whitney"/>
              </a:rPr>
              <a:t>region</a:t>
            </a:r>
            <a:endParaRPr lang="fr-FR" sz="2400" b="0" i="0" dirty="0">
              <a:solidFill>
                <a:srgbClr val="DCDDDE"/>
              </a:solidFill>
              <a:effectLst/>
              <a:latin typeface="Whitney"/>
            </a:endParaRPr>
          </a:p>
          <a:p>
            <a:endParaRPr lang="fr-FR" sz="2400" b="0" i="0" dirty="0">
              <a:solidFill>
                <a:srgbClr val="DCDDDE"/>
              </a:solidFill>
              <a:effectLst/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Moyenne des valeurs foncier par</a:t>
            </a:r>
            <a:r>
              <a:rPr lang="fr-FR" sz="2400" dirty="0">
                <a:solidFill>
                  <a:srgbClr val="DCDDDE"/>
                </a:solidFill>
                <a:latin typeface="Whitney"/>
              </a:rPr>
              <a:t> code postal</a:t>
            </a:r>
          </a:p>
          <a:p>
            <a:endParaRPr lang="fr-FR" sz="2400" dirty="0">
              <a:solidFill>
                <a:srgbClr val="DCDDDE"/>
              </a:solidFill>
              <a:latin typeface="Whitney"/>
            </a:endParaRPr>
          </a:p>
          <a:p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Moyenne des valeurs foncier et moyenne de la surface par nature culture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491E40-E356-4ACF-9449-3E86F526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2226F-3818-41FF-B63A-8DA22508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32728-DB25-4C0E-B9C9-24967CE7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622" y="1520846"/>
            <a:ext cx="3183452" cy="4884436"/>
          </a:xfrm>
        </p:spPr>
        <p:txBody>
          <a:bodyPr>
            <a:normAutofit/>
          </a:bodyPr>
          <a:lstStyle/>
          <a:p>
            <a:r>
              <a:rPr lang="fr-FR" dirty="0" err="1"/>
              <a:t>groupBy</a:t>
            </a:r>
            <a:endParaRPr lang="fr-FR" dirty="0"/>
          </a:p>
          <a:p>
            <a:r>
              <a:rPr lang="fr-FR" dirty="0" err="1"/>
              <a:t>Agg</a:t>
            </a:r>
            <a:endParaRPr lang="fr-FR" dirty="0"/>
          </a:p>
          <a:p>
            <a:pPr lvl="1"/>
            <a:r>
              <a:rPr lang="fr-FR" dirty="0" err="1"/>
              <a:t>Avg</a:t>
            </a:r>
            <a:endParaRPr lang="fr-FR" dirty="0"/>
          </a:p>
          <a:p>
            <a:pPr lvl="1"/>
            <a:r>
              <a:rPr lang="fr-FR" dirty="0" err="1"/>
              <a:t>Sum</a:t>
            </a:r>
            <a:endParaRPr lang="fr-FR" dirty="0"/>
          </a:p>
          <a:p>
            <a:r>
              <a:rPr lang="fr-FR" dirty="0" err="1"/>
              <a:t>Na.drop</a:t>
            </a:r>
            <a:r>
              <a:rPr lang="fr-FR" dirty="0"/>
              <a:t>()</a:t>
            </a:r>
          </a:p>
          <a:p>
            <a:r>
              <a:rPr lang="fr-FR" dirty="0" err="1"/>
              <a:t>Filter</a:t>
            </a:r>
            <a:endParaRPr lang="fr-FR" dirty="0"/>
          </a:p>
          <a:p>
            <a:r>
              <a:rPr lang="fr-FR" dirty="0" err="1"/>
              <a:t>Unix_timestamps</a:t>
            </a:r>
            <a:endParaRPr lang="fr-FR" dirty="0"/>
          </a:p>
          <a:p>
            <a:r>
              <a:rPr lang="fr-FR" dirty="0" err="1"/>
              <a:t>To_timestamp</a:t>
            </a:r>
            <a:endParaRPr lang="fr-FR" dirty="0"/>
          </a:p>
          <a:p>
            <a:r>
              <a:rPr lang="fr-FR" dirty="0" err="1"/>
              <a:t>Withwatermark</a:t>
            </a:r>
            <a:endParaRPr lang="fr-FR" dirty="0"/>
          </a:p>
          <a:p>
            <a:r>
              <a:rPr lang="fr-FR" dirty="0" err="1"/>
              <a:t>orderBy</a:t>
            </a:r>
            <a:endParaRPr lang="fr-FR" dirty="0"/>
          </a:p>
          <a:p>
            <a:r>
              <a:rPr lang="fr-FR" dirty="0"/>
              <a:t>Select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08D0849-3C0F-4044-AF49-64842A935501}"/>
              </a:ext>
            </a:extLst>
          </p:cNvPr>
          <p:cNvSpPr txBox="1">
            <a:spLocks/>
          </p:cNvSpPr>
          <p:nvPr/>
        </p:nvSpPr>
        <p:spPr>
          <a:xfrm>
            <a:off x="6747066" y="1520846"/>
            <a:ext cx="3693279" cy="488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Round</a:t>
            </a:r>
          </a:p>
          <a:p>
            <a:r>
              <a:rPr lang="fr-FR" dirty="0" err="1"/>
              <a:t>withColumn</a:t>
            </a:r>
            <a:endParaRPr lang="fr-FR" dirty="0"/>
          </a:p>
          <a:p>
            <a:r>
              <a:rPr lang="fr-FR" dirty="0" err="1"/>
              <a:t>getItem</a:t>
            </a:r>
            <a:endParaRPr lang="fr-FR" dirty="0"/>
          </a:p>
          <a:p>
            <a:r>
              <a:rPr lang="fr-FR" dirty="0"/>
              <a:t>Distinct</a:t>
            </a:r>
          </a:p>
          <a:p>
            <a:r>
              <a:rPr lang="fr-FR" dirty="0"/>
              <a:t>Alias</a:t>
            </a:r>
          </a:p>
          <a:p>
            <a:r>
              <a:rPr lang="fr-FR" dirty="0"/>
              <a:t>Split</a:t>
            </a:r>
          </a:p>
          <a:p>
            <a:r>
              <a:rPr lang="fr-FR" dirty="0"/>
              <a:t>Cast</a:t>
            </a:r>
          </a:p>
          <a:p>
            <a:r>
              <a:rPr lang="fr-FR" dirty="0"/>
              <a:t>Col</a:t>
            </a:r>
          </a:p>
          <a:p>
            <a:r>
              <a:rPr lang="fr-FR" dirty="0" err="1"/>
              <a:t>Join</a:t>
            </a:r>
            <a:endParaRPr lang="fr-FR" dirty="0"/>
          </a:p>
          <a:p>
            <a:r>
              <a:rPr lang="fr-FR" dirty="0"/>
              <a:t>count</a:t>
            </a:r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BB44D0CB-7025-4846-841D-4279243F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30C6FCA-ED05-4BA6-8582-3E478A87F82C}"/>
              </a:ext>
            </a:extLst>
          </p:cNvPr>
          <p:cNvSpPr/>
          <p:nvPr/>
        </p:nvSpPr>
        <p:spPr>
          <a:xfrm>
            <a:off x="227755" y="701032"/>
            <a:ext cx="5151908" cy="4705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DC831F0-A6B0-4184-ADDB-61A7CA32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5" y="1135490"/>
            <a:ext cx="5064936" cy="404523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6DAF07C-0F4F-4E19-AE4C-B9DE1C293D01}"/>
              </a:ext>
            </a:extLst>
          </p:cNvPr>
          <p:cNvSpPr/>
          <p:nvPr/>
        </p:nvSpPr>
        <p:spPr>
          <a:xfrm>
            <a:off x="0" y="13491"/>
            <a:ext cx="12192000" cy="557083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EF8318-A960-4AB4-BB59-8DDE77EF8F36}"/>
              </a:ext>
            </a:extLst>
          </p:cNvPr>
          <p:cNvSpPr/>
          <p:nvPr/>
        </p:nvSpPr>
        <p:spPr>
          <a:xfrm>
            <a:off x="7469260" y="701033"/>
            <a:ext cx="4400640" cy="2767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0B2C52-01C3-4E97-B077-97D2955B2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14" y="908189"/>
            <a:ext cx="4192132" cy="252081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95BC881-91D6-4176-A584-1A09F8369093}"/>
              </a:ext>
            </a:extLst>
          </p:cNvPr>
          <p:cNvSpPr/>
          <p:nvPr/>
        </p:nvSpPr>
        <p:spPr>
          <a:xfrm>
            <a:off x="5454922" y="2099311"/>
            <a:ext cx="1942521" cy="1360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FFED65-1A4A-47A9-BE37-D081C11884A0}"/>
              </a:ext>
            </a:extLst>
          </p:cNvPr>
          <p:cNvSpPr/>
          <p:nvPr/>
        </p:nvSpPr>
        <p:spPr>
          <a:xfrm>
            <a:off x="5451185" y="701032"/>
            <a:ext cx="1942521" cy="1342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C542F-91A0-475D-BEED-AB744C92927A}"/>
              </a:ext>
            </a:extLst>
          </p:cNvPr>
          <p:cNvSpPr/>
          <p:nvPr/>
        </p:nvSpPr>
        <p:spPr>
          <a:xfrm>
            <a:off x="5471428" y="3524489"/>
            <a:ext cx="6398473" cy="3234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867FB2-E0ED-4F46-965E-A4918F4413D2}"/>
              </a:ext>
            </a:extLst>
          </p:cNvPr>
          <p:cNvSpPr/>
          <p:nvPr/>
        </p:nvSpPr>
        <p:spPr>
          <a:xfrm>
            <a:off x="2813193" y="5486342"/>
            <a:ext cx="2568929" cy="1247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765111" y="-82251"/>
            <a:ext cx="9780476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bg1"/>
                </a:solidFill>
              </a:rPr>
              <a:t>Ventes d’appartements et maisons– 2019/2020</a:t>
            </a:r>
            <a:endParaRPr sz="3200" dirty="0">
              <a:solidFill>
                <a:schemeClr val="bg1"/>
              </a:solidFill>
            </a:endParaRPr>
          </a:p>
        </p:txBody>
      </p:sp>
      <p:pic>
        <p:nvPicPr>
          <p:cNvPr id="4" name="Picture 2" descr="L&amp;#39;école ESGI - Ecole Supérieure de Génie Informatique propose des formations">
            <a:extLst>
              <a:ext uri="{FF2B5EF4-FFF2-40B4-BE49-F238E27FC236}">
                <a16:creationId xmlns:a16="http://schemas.microsoft.com/office/drawing/2014/main" id="{0596B984-F453-46C4-9EC5-F43B7933D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27" y="51614"/>
            <a:ext cx="480836" cy="4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A9D4239-5C2C-41EB-81CF-8CB7B85010FC}"/>
              </a:ext>
            </a:extLst>
          </p:cNvPr>
          <p:cNvSpPr txBox="1"/>
          <p:nvPr/>
        </p:nvSpPr>
        <p:spPr>
          <a:xfrm>
            <a:off x="5400941" y="775680"/>
            <a:ext cx="2064169" cy="10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-28% </a:t>
            </a:r>
            <a:r>
              <a:rPr lang="fr-FR" sz="2400" dirty="0"/>
              <a:t> </a:t>
            </a:r>
          </a:p>
          <a:p>
            <a:pPr algn="ctr"/>
            <a:r>
              <a:rPr lang="fr-FR" sz="1333" b="1" dirty="0"/>
              <a:t>de ventes (1 281 832 ventes en 2019 contre 923 067 en 2020)</a:t>
            </a:r>
            <a:r>
              <a:rPr lang="fr-FR" sz="1333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5" name="Graphique 14" descr="Avertissement avec un remplissage uni">
            <a:extLst>
              <a:ext uri="{FF2B5EF4-FFF2-40B4-BE49-F238E27FC236}">
                <a16:creationId xmlns:a16="http://schemas.microsoft.com/office/drawing/2014/main" id="{C7FCE0C0-9D6E-4C2B-8653-6329F2EB9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7557" y="3516426"/>
            <a:ext cx="400665" cy="400665"/>
          </a:xfrm>
          <a:prstGeom prst="rect">
            <a:avLst/>
          </a:prstGeom>
        </p:spPr>
      </p:pic>
      <p:pic>
        <p:nvPicPr>
          <p:cNvPr id="24" name="Graphique 23" descr="Avertissement avec un remplissage uni">
            <a:extLst>
              <a:ext uri="{FF2B5EF4-FFF2-40B4-BE49-F238E27FC236}">
                <a16:creationId xmlns:a16="http://schemas.microsoft.com/office/drawing/2014/main" id="{5D230FD7-EA20-4EC2-8DF9-D80429C2C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7488" y="3145773"/>
            <a:ext cx="400665" cy="40066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B893662-E0B3-49A6-A37D-658FA5615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2924" y="4388634"/>
            <a:ext cx="787400" cy="54610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7BC8E39-07A0-42FD-993F-33F13BBE8C83}"/>
              </a:ext>
            </a:extLst>
          </p:cNvPr>
          <p:cNvSpPr txBox="1"/>
          <p:nvPr/>
        </p:nvSpPr>
        <p:spPr>
          <a:xfrm>
            <a:off x="5411179" y="2179129"/>
            <a:ext cx="204371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/>
              <a:t>Prix moyen des biens fonciers en 2020</a:t>
            </a:r>
          </a:p>
          <a:p>
            <a:pPr algn="ctr"/>
            <a:r>
              <a:rPr lang="fr-FR" sz="1333" b="1" dirty="0"/>
              <a:t>De </a:t>
            </a:r>
            <a:r>
              <a:rPr lang="fr-FR" sz="1333" b="1" dirty="0">
                <a:solidFill>
                  <a:srgbClr val="00B050"/>
                </a:solidFill>
              </a:rPr>
              <a:t>212 000</a:t>
            </a:r>
            <a:r>
              <a:rPr lang="fr-FR" sz="1333" b="1" dirty="0"/>
              <a:t> à </a:t>
            </a:r>
            <a:r>
              <a:rPr lang="fr-FR" sz="1333" b="1" dirty="0">
                <a:solidFill>
                  <a:srgbClr val="FF0000"/>
                </a:solidFill>
              </a:rPr>
              <a:t>230 000 </a:t>
            </a:r>
            <a:r>
              <a:rPr lang="fr-FR" sz="1333" b="1" dirty="0"/>
              <a:t>€</a:t>
            </a:r>
          </a:p>
          <a:p>
            <a:pPr algn="ctr"/>
            <a:r>
              <a:rPr lang="fr-FR" sz="2400" b="1" dirty="0">
                <a:solidFill>
                  <a:srgbClr val="FF9B21"/>
                </a:solidFill>
              </a:rPr>
              <a:t>+5% </a:t>
            </a:r>
          </a:p>
          <a:p>
            <a:pPr algn="ctr"/>
            <a:endParaRPr lang="fr-FR" sz="933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58E67A-DC33-4DA1-963E-EB80332ACD92}"/>
              </a:ext>
            </a:extLst>
          </p:cNvPr>
          <p:cNvSpPr txBox="1"/>
          <p:nvPr/>
        </p:nvSpPr>
        <p:spPr>
          <a:xfrm>
            <a:off x="1220831" y="732899"/>
            <a:ext cx="35829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b="1" dirty="0"/>
              <a:t>Chute du nombre de ventes 2020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507DA88-5753-4B6F-A739-CDF9AA98B182}"/>
              </a:ext>
            </a:extLst>
          </p:cNvPr>
          <p:cNvSpPr txBox="1"/>
          <p:nvPr/>
        </p:nvSpPr>
        <p:spPr>
          <a:xfrm>
            <a:off x="1082926" y="1156341"/>
            <a:ext cx="1612105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67" dirty="0"/>
              <a:t>Appartement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59BAF1-4E51-42EA-9ECD-8B3BFE83C02A}"/>
              </a:ext>
            </a:extLst>
          </p:cNvPr>
          <p:cNvSpPr txBox="1"/>
          <p:nvPr/>
        </p:nvSpPr>
        <p:spPr>
          <a:xfrm>
            <a:off x="3679395" y="1162670"/>
            <a:ext cx="866784" cy="318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67" dirty="0"/>
              <a:t>Maison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3D04E30-83E9-4237-B5C8-AFD23D7273F7}"/>
              </a:ext>
            </a:extLst>
          </p:cNvPr>
          <p:cNvSpPr txBox="1"/>
          <p:nvPr/>
        </p:nvSpPr>
        <p:spPr>
          <a:xfrm>
            <a:off x="8015695" y="753683"/>
            <a:ext cx="37546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b="1" dirty="0"/>
              <a:t>Augmentation des valeurs foncières 2020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C6D870-7518-40D0-8C31-1B6DB1F212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3633" y="3941993"/>
            <a:ext cx="2537841" cy="2566251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034C8F53-A947-4185-8F23-2B47219C93BB}"/>
              </a:ext>
            </a:extLst>
          </p:cNvPr>
          <p:cNvSpPr txBox="1"/>
          <p:nvPr/>
        </p:nvSpPr>
        <p:spPr>
          <a:xfrm>
            <a:off x="6050948" y="3516426"/>
            <a:ext cx="240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Evolution des ventes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CC9192F-247E-4345-A43F-024C780CB9DA}"/>
              </a:ext>
            </a:extLst>
          </p:cNvPr>
          <p:cNvSpPr txBox="1"/>
          <p:nvPr/>
        </p:nvSpPr>
        <p:spPr>
          <a:xfrm>
            <a:off x="9246749" y="3524489"/>
            <a:ext cx="2163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Evolution des prix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281A431-B8E9-4AF2-ADC0-7A463A33B7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38681" y="3933129"/>
            <a:ext cx="2602732" cy="258410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AC70571-43C3-41BC-8015-1896504CA4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2733" y="5534375"/>
            <a:ext cx="1808711" cy="114554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4B1CBFE-8EC3-4262-81CE-D5F4D010C9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5601" y="6295266"/>
            <a:ext cx="1087455" cy="402527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D0B1361-370B-4F72-8307-03311B2610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8556" y="6315974"/>
            <a:ext cx="1144701" cy="40636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5C3C84C-3A49-42BF-820D-D4C5812C0720}"/>
              </a:ext>
            </a:extLst>
          </p:cNvPr>
          <p:cNvSpPr txBox="1"/>
          <p:nvPr/>
        </p:nvSpPr>
        <p:spPr>
          <a:xfrm>
            <a:off x="8452936" y="3563797"/>
            <a:ext cx="69933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2020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C62367-A581-4203-B32F-F5F7BF6118DC}"/>
              </a:ext>
            </a:extLst>
          </p:cNvPr>
          <p:cNvSpPr/>
          <p:nvPr/>
        </p:nvSpPr>
        <p:spPr>
          <a:xfrm>
            <a:off x="227756" y="5486342"/>
            <a:ext cx="2504763" cy="1247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11C99C5-11ED-4E08-81A8-DC5C6A0542C7}"/>
              </a:ext>
            </a:extLst>
          </p:cNvPr>
          <p:cNvSpPr txBox="1"/>
          <p:nvPr/>
        </p:nvSpPr>
        <p:spPr>
          <a:xfrm>
            <a:off x="302236" y="5578459"/>
            <a:ext cx="235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Vente de maisons</a:t>
            </a:r>
          </a:p>
          <a:p>
            <a:pPr algn="ctr"/>
            <a:r>
              <a:rPr lang="fr-FR" sz="1600" b="1" dirty="0"/>
              <a:t>en 2020</a:t>
            </a:r>
          </a:p>
          <a:p>
            <a:pPr algn="ctr"/>
            <a:r>
              <a:rPr lang="fr-FR" sz="2400" b="1" dirty="0">
                <a:solidFill>
                  <a:srgbClr val="00B050"/>
                </a:solidFill>
              </a:rPr>
              <a:t>+3%</a:t>
            </a:r>
            <a:endParaRPr lang="fr-FR" sz="24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574E1C7-A480-45DB-A108-7D19FFF5F867}"/>
              </a:ext>
            </a:extLst>
          </p:cNvPr>
          <p:cNvSpPr txBox="1"/>
          <p:nvPr/>
        </p:nvSpPr>
        <p:spPr>
          <a:xfrm>
            <a:off x="4778588" y="6419715"/>
            <a:ext cx="577083" cy="256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67" b="1" dirty="0"/>
              <a:t>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ECD62-C407-4EFE-9C47-FF840DF15EEA}"/>
              </a:ext>
            </a:extLst>
          </p:cNvPr>
          <p:cNvSpPr/>
          <p:nvPr/>
        </p:nvSpPr>
        <p:spPr>
          <a:xfrm>
            <a:off x="2695032" y="1298900"/>
            <a:ext cx="780689" cy="9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16D9D8F-D019-415B-B252-C0C7871105C2}"/>
              </a:ext>
            </a:extLst>
          </p:cNvPr>
          <p:cNvCxnSpPr/>
          <p:nvPr/>
        </p:nvCxnSpPr>
        <p:spPr>
          <a:xfrm>
            <a:off x="7772400" y="1943200"/>
            <a:ext cx="392620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F2A9F7D-1656-40AD-B507-0F9CDBBD1869}"/>
              </a:ext>
            </a:extLst>
          </p:cNvPr>
          <p:cNvSpPr txBox="1"/>
          <p:nvPr/>
        </p:nvSpPr>
        <p:spPr>
          <a:xfrm>
            <a:off x="7688469" y="166850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223k</a:t>
            </a:r>
          </a:p>
        </p:txBody>
      </p:sp>
    </p:spTree>
    <p:extLst>
      <p:ext uri="{BB962C8B-B14F-4D97-AF65-F5344CB8AC3E}">
        <p14:creationId xmlns:p14="http://schemas.microsoft.com/office/powerpoint/2010/main" val="2536824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260</Words>
  <Application>Microsoft Office PowerPoint</Application>
  <PresentationFormat>Grand écran</PresentationFormat>
  <Paragraphs>71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Cormorant Unicase</vt:lpstr>
      <vt:lpstr>Roboto Condensed Light</vt:lpstr>
      <vt:lpstr>Whitney</vt:lpstr>
      <vt:lpstr>Wingdings 3</vt:lpstr>
      <vt:lpstr>Ion</vt:lpstr>
      <vt:lpstr>Spark Streaming  Dataset: Données des valeurs foncières en France </vt:lpstr>
      <vt:lpstr>Dataset utilisés – Data.gouv</vt:lpstr>
      <vt:lpstr>Visualisation des données avec Power BI</vt:lpstr>
      <vt:lpstr>Use case</vt:lpstr>
      <vt:lpstr>Fonctions utilisées</vt:lpstr>
      <vt:lpstr>Ventes d’appartements et maisons– 2019/2020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 Données des valeurs foncières en France </dc:title>
  <dc:creator>Natane Bendavid</dc:creator>
  <cp:lastModifiedBy>Natane Bendavid</cp:lastModifiedBy>
  <cp:revision>9</cp:revision>
  <dcterms:created xsi:type="dcterms:W3CDTF">2021-06-08T13:37:15Z</dcterms:created>
  <dcterms:modified xsi:type="dcterms:W3CDTF">2021-07-08T08:15:36Z</dcterms:modified>
</cp:coreProperties>
</file>