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71" r:id="rId5"/>
    <p:sldId id="273" r:id="rId6"/>
    <p:sldId id="274" r:id="rId7"/>
    <p:sldId id="276" r:id="rId8"/>
    <p:sldId id="277" r:id="rId9"/>
    <p:sldId id="279" r:id="rId10"/>
    <p:sldId id="265" r:id="rId11"/>
    <p:sldId id="259" r:id="rId12"/>
    <p:sldId id="266" r:id="rId13"/>
    <p:sldId id="267" r:id="rId14"/>
    <p:sldId id="268" r:id="rId15"/>
    <p:sldId id="269" r:id="rId16"/>
    <p:sldId id="270" r:id="rId17"/>
    <p:sldId id="260" r:id="rId18"/>
    <p:sldId id="280" r:id="rId19"/>
    <p:sldId id="281" r:id="rId20"/>
    <p:sldId id="282" r:id="rId21"/>
    <p:sldId id="283" r:id="rId22"/>
    <p:sldId id="261" r:id="rId23"/>
    <p:sldId id="284" r:id="rId24"/>
    <p:sldId id="285" r:id="rId25"/>
    <p:sldId id="28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78" d="100"/>
          <a:sy n="178" d="100"/>
        </p:scale>
        <p:origin x="149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546F8-97D5-4632-8CA8-AD94260F8B10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61222-EC14-4FF2-9B4F-D43E17809F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010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0CBE-BD1F-406A-A512-F6493EEA0B5C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8C18-E2EA-472F-8FB3-CE3F239B3A0A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5AF1-BB8F-4D1F-8AE0-A2D5AF243B9C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8D86-50BD-43B1-B568-F37CB3E85EDC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EE5A-1C0A-48B1-88F8-182B60F0AE84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459-9C43-41EB-A37F-600828CFC2A3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B412-1C92-4E81-BDAB-4394EFA40248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EFD98-5A17-4072-A85D-F470B821B56B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7002-63C4-4865-9B6F-5D464078E2DD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49A9-4094-4304-8059-86BAAA8DC7C0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E2C4-5E7B-49F3-9953-B78EEB9B04D0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5398-2C59-4BB8-8B6C-DACF504BBB66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0813-81EF-4C57-941E-193AA3A5BBB4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6D51-103E-4635-9A56-78B9B74F565A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B2A1-A6D0-45E5-A076-4F83DB1D7EFF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BEB8-649D-419E-A99A-BFFB670135BC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EF18-B985-4FBC-8810-20217C0EBED2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D5A2877-BE4B-4DA3-8513-AD034CF60E4A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ACC15A-73B2-40B2-A68E-A47215283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139" y="1157696"/>
            <a:ext cx="9633287" cy="2923414"/>
          </a:xfrm>
        </p:spPr>
        <p:txBody>
          <a:bodyPr/>
          <a:lstStyle/>
          <a:p>
            <a:pPr algn="ctr"/>
            <a:r>
              <a:rPr lang="fr-FR" sz="5400" dirty="0"/>
              <a:t>Projet </a:t>
            </a:r>
            <a:br>
              <a:rPr lang="fr-FR" sz="5400" dirty="0"/>
            </a:br>
            <a:r>
              <a:rPr lang="fr-FR" sz="5400" dirty="0" err="1"/>
              <a:t>Deep</a:t>
            </a:r>
            <a:r>
              <a:rPr lang="fr-FR" sz="5400" dirty="0"/>
              <a:t> </a:t>
            </a:r>
            <a:r>
              <a:rPr lang="fr-FR" sz="5400" dirty="0" err="1"/>
              <a:t>Reinforcement</a:t>
            </a:r>
            <a:r>
              <a:rPr lang="fr-FR" sz="5400" dirty="0"/>
              <a:t> Learning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7E60A1-17F8-4903-8C58-6C9A55D5D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4064" y="4838884"/>
            <a:ext cx="3727438" cy="86142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fr-FR" dirty="0"/>
              <a:t>BENDAVID Natane</a:t>
            </a:r>
          </a:p>
          <a:p>
            <a:pPr algn="ctr"/>
            <a:r>
              <a:rPr lang="fr-FR" dirty="0"/>
              <a:t>TARDY Louis</a:t>
            </a:r>
          </a:p>
          <a:p>
            <a:pPr algn="ctr"/>
            <a:r>
              <a:rPr lang="fr-FR" dirty="0"/>
              <a:t>WADE Cheikh Abdourahmane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FB02FD-98F5-4334-B9D4-C6D8881F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96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2D133-DE87-4B3B-8E30-C79734EA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Monte </a:t>
            </a:r>
            <a:r>
              <a:rPr lang="fr-FR" dirty="0" err="1"/>
              <a:t>carlo</a:t>
            </a:r>
            <a:r>
              <a:rPr lang="fr-FR" dirty="0"/>
              <a:t> </a:t>
            </a:r>
            <a:r>
              <a:rPr lang="fr-FR" dirty="0" err="1"/>
              <a:t>methods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583A39-A123-4998-A337-D0C1010E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10" y="2438840"/>
            <a:ext cx="4643585" cy="1980320"/>
          </a:xfrm>
        </p:spPr>
        <p:txBody>
          <a:bodyPr/>
          <a:lstStyle/>
          <a:p>
            <a:r>
              <a:rPr lang="fr-FR" dirty="0"/>
              <a:t>Algo :</a:t>
            </a:r>
          </a:p>
          <a:p>
            <a:pPr lvl="1"/>
            <a:r>
              <a:rPr lang="fr-FR" dirty="0"/>
              <a:t>MONTE CARLO ES</a:t>
            </a:r>
          </a:p>
          <a:p>
            <a:pPr lvl="1"/>
            <a:r>
              <a:rPr lang="fr-FR" dirty="0"/>
              <a:t>On </a:t>
            </a:r>
            <a:r>
              <a:rPr lang="fr-FR" dirty="0" err="1"/>
              <a:t>policy</a:t>
            </a:r>
            <a:r>
              <a:rPr lang="fr-FR" dirty="0"/>
              <a:t> first </a:t>
            </a:r>
            <a:r>
              <a:rPr lang="fr-FR" dirty="0" err="1"/>
              <a:t>Visit</a:t>
            </a:r>
            <a:r>
              <a:rPr lang="fr-FR" dirty="0"/>
              <a:t> Monte </a:t>
            </a:r>
            <a:r>
              <a:rPr lang="fr-FR" dirty="0" err="1"/>
              <a:t>carlo</a:t>
            </a:r>
            <a:endParaRPr lang="fr-FR" dirty="0"/>
          </a:p>
          <a:p>
            <a:pPr lvl="1"/>
            <a:r>
              <a:rPr lang="fr-FR" dirty="0"/>
              <a:t>Off </a:t>
            </a:r>
            <a:r>
              <a:rPr lang="fr-FR" dirty="0" err="1"/>
              <a:t>policy</a:t>
            </a:r>
            <a:r>
              <a:rPr lang="fr-FR" dirty="0"/>
              <a:t> Monte </a:t>
            </a:r>
            <a:r>
              <a:rPr lang="fr-FR" dirty="0" err="1"/>
              <a:t>carlo</a:t>
            </a:r>
            <a:r>
              <a:rPr lang="fr-FR" dirty="0"/>
              <a:t> Control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645D9C2-3C2F-4FF1-BCD3-FED08C3B67F1}"/>
              </a:ext>
            </a:extLst>
          </p:cNvPr>
          <p:cNvSpPr txBox="1">
            <a:spLocks/>
          </p:cNvSpPr>
          <p:nvPr/>
        </p:nvSpPr>
        <p:spPr>
          <a:xfrm>
            <a:off x="6784805" y="2438840"/>
            <a:ext cx="4643585" cy="19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 err="1"/>
              <a:t>Env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Tic Tac </a:t>
            </a:r>
            <a:r>
              <a:rPr lang="fr-FR" dirty="0" err="1"/>
              <a:t>Toe</a:t>
            </a:r>
            <a:endParaRPr lang="fr-FR" dirty="0"/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2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62F38A-32E2-46AC-A64A-6C8D1A6D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07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2D133-DE87-4B3B-8E30-C79734EA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Monte </a:t>
            </a:r>
            <a:r>
              <a:rPr lang="fr-FR" dirty="0" err="1"/>
              <a:t>carlo</a:t>
            </a:r>
            <a:r>
              <a:rPr lang="fr-FR" dirty="0"/>
              <a:t> </a:t>
            </a:r>
            <a:r>
              <a:rPr lang="fr-FR" dirty="0" err="1"/>
              <a:t>methods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583A39-A123-4998-A337-D0C1010E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908" y="1448680"/>
            <a:ext cx="4248183" cy="1980320"/>
          </a:xfrm>
        </p:spPr>
        <p:txBody>
          <a:bodyPr/>
          <a:lstStyle/>
          <a:p>
            <a:r>
              <a:rPr lang="fr-FR" dirty="0"/>
              <a:t>MONTE CARLO ES</a:t>
            </a:r>
          </a:p>
          <a:p>
            <a:pPr lvl="1"/>
            <a:r>
              <a:rPr lang="fr-FR" dirty="0"/>
              <a:t>TIC TAC TOE</a:t>
            </a:r>
          </a:p>
          <a:p>
            <a:pPr lvl="2"/>
            <a:r>
              <a:rPr lang="fr-FR" dirty="0"/>
              <a:t>Gamma 0,99</a:t>
            </a:r>
          </a:p>
          <a:p>
            <a:pPr lvl="2"/>
            <a:r>
              <a:rPr lang="fr-FR" dirty="0"/>
              <a:t>58,17 %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4C7202-8AA3-4CBA-9B95-05FF01701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37884"/>
            <a:ext cx="5338345" cy="276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90E646-E48A-430B-938E-2985ED404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71" y="3637884"/>
            <a:ext cx="3503678" cy="276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E8C711-80D2-468E-9EC5-CE3B5D2A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34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2D133-DE87-4B3B-8E30-C79734EA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Monte </a:t>
            </a:r>
            <a:r>
              <a:rPr lang="fr-FR" dirty="0" err="1"/>
              <a:t>carlo</a:t>
            </a:r>
            <a:r>
              <a:rPr lang="fr-FR" dirty="0"/>
              <a:t> </a:t>
            </a:r>
            <a:r>
              <a:rPr lang="fr-FR" dirty="0" err="1"/>
              <a:t>methods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583A39-A123-4998-A337-D0C1010E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6635" y="1324574"/>
            <a:ext cx="5050794" cy="1980320"/>
          </a:xfrm>
        </p:spPr>
        <p:txBody>
          <a:bodyPr/>
          <a:lstStyle/>
          <a:p>
            <a:r>
              <a:rPr lang="fr-FR" dirty="0"/>
              <a:t>On </a:t>
            </a:r>
            <a:r>
              <a:rPr lang="fr-FR" dirty="0" err="1"/>
              <a:t>policy</a:t>
            </a:r>
            <a:r>
              <a:rPr lang="fr-FR" dirty="0"/>
              <a:t> first </a:t>
            </a:r>
            <a:r>
              <a:rPr lang="fr-FR" dirty="0" err="1"/>
              <a:t>visit</a:t>
            </a:r>
            <a:r>
              <a:rPr lang="fr-FR" dirty="0"/>
              <a:t> Monte </a:t>
            </a:r>
            <a:r>
              <a:rPr lang="fr-FR" dirty="0" err="1"/>
              <a:t>carlo</a:t>
            </a:r>
            <a:endParaRPr lang="fr-FR" dirty="0"/>
          </a:p>
          <a:p>
            <a:pPr lvl="1"/>
            <a:r>
              <a:rPr lang="fr-FR" dirty="0"/>
              <a:t>TIC TAC TOE</a:t>
            </a:r>
          </a:p>
          <a:p>
            <a:pPr lvl="2"/>
            <a:r>
              <a:rPr lang="fr-FR" dirty="0"/>
              <a:t>Gamma 0,99</a:t>
            </a:r>
          </a:p>
          <a:p>
            <a:pPr lvl="2"/>
            <a:r>
              <a:rPr lang="fr-FR" dirty="0"/>
              <a:t>Epsilon 0,1</a:t>
            </a:r>
          </a:p>
          <a:p>
            <a:pPr lvl="2"/>
            <a:r>
              <a:rPr lang="fr-FR" dirty="0"/>
              <a:t>94,4 %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0C75164-0571-45B2-A9F0-34DBC7002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3304894"/>
            <a:ext cx="59531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128721E-9EB7-446D-A8CD-D143EBB80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649" y="3304894"/>
            <a:ext cx="401002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CB64F3-3BE4-4340-8703-68EB35A2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16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2D133-DE87-4B3B-8E30-C79734EA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Monte </a:t>
            </a:r>
            <a:r>
              <a:rPr lang="fr-FR" dirty="0" err="1"/>
              <a:t>carlo</a:t>
            </a:r>
            <a:r>
              <a:rPr lang="fr-FR" dirty="0"/>
              <a:t> </a:t>
            </a:r>
            <a:r>
              <a:rPr lang="fr-FR" dirty="0" err="1"/>
              <a:t>methods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583A39-A123-4998-A337-D0C1010E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908" y="1448680"/>
            <a:ext cx="4248183" cy="1980320"/>
          </a:xfrm>
        </p:spPr>
        <p:txBody>
          <a:bodyPr/>
          <a:lstStyle/>
          <a:p>
            <a:r>
              <a:rPr lang="fr-FR" dirty="0"/>
              <a:t>Off </a:t>
            </a:r>
            <a:r>
              <a:rPr lang="fr-FR" dirty="0" err="1"/>
              <a:t>policy</a:t>
            </a:r>
            <a:r>
              <a:rPr lang="fr-FR" dirty="0"/>
              <a:t> monte </a:t>
            </a:r>
            <a:r>
              <a:rPr lang="fr-FR" dirty="0" err="1"/>
              <a:t>carlo</a:t>
            </a:r>
            <a:r>
              <a:rPr lang="fr-FR" dirty="0"/>
              <a:t> control</a:t>
            </a:r>
          </a:p>
          <a:p>
            <a:pPr lvl="1"/>
            <a:r>
              <a:rPr lang="fr-FR" dirty="0"/>
              <a:t>TIC TAC TOE</a:t>
            </a:r>
          </a:p>
          <a:p>
            <a:pPr lvl="2"/>
            <a:r>
              <a:rPr lang="fr-FR" dirty="0"/>
              <a:t>Gamma 0,99</a:t>
            </a:r>
          </a:p>
          <a:p>
            <a:pPr lvl="2"/>
            <a:r>
              <a:rPr lang="fr-FR" dirty="0"/>
              <a:t>58,4 %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11C21F-7CF0-468C-AEA4-2D8B150DC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3461703"/>
            <a:ext cx="59531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8579C9-4B81-47E1-8E56-15ECC688E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411" y="3429000"/>
            <a:ext cx="394335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FDA46A-04A9-4F43-9F38-B869404E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30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2D133-DE87-4B3B-8E30-C79734EA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Monte </a:t>
            </a:r>
            <a:r>
              <a:rPr lang="fr-FR" dirty="0" err="1"/>
              <a:t>carlo</a:t>
            </a:r>
            <a:r>
              <a:rPr lang="fr-FR" dirty="0"/>
              <a:t> </a:t>
            </a:r>
            <a:r>
              <a:rPr lang="fr-FR" dirty="0" err="1"/>
              <a:t>methods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583A39-A123-4998-A337-D0C1010E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908" y="1448680"/>
            <a:ext cx="4248183" cy="1980320"/>
          </a:xfrm>
        </p:spPr>
        <p:txBody>
          <a:bodyPr/>
          <a:lstStyle/>
          <a:p>
            <a:r>
              <a:rPr lang="fr-FR" dirty="0"/>
              <a:t>MONTE CARLO ES</a:t>
            </a:r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2</a:t>
            </a:r>
          </a:p>
          <a:p>
            <a:pPr lvl="2"/>
            <a:r>
              <a:rPr lang="fr-FR" dirty="0"/>
              <a:t>Gamma 0,99</a:t>
            </a:r>
          </a:p>
          <a:p>
            <a:pPr lvl="2"/>
            <a:r>
              <a:rPr lang="fr-FR" dirty="0"/>
              <a:t>50,2 %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D5228E1-EA93-4A98-985E-9097BDF51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11" y="3230724"/>
            <a:ext cx="59531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CF381F2-9D3C-4CF5-A77B-0D1BD3027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676" y="3253467"/>
            <a:ext cx="394335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AB7A94-D85B-4279-94A4-F41ADCC5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17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2D133-DE87-4B3B-8E30-C79734EA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Monte </a:t>
            </a:r>
            <a:r>
              <a:rPr lang="fr-FR" dirty="0" err="1"/>
              <a:t>carlo</a:t>
            </a:r>
            <a:r>
              <a:rPr lang="fr-FR" dirty="0"/>
              <a:t> </a:t>
            </a:r>
            <a:r>
              <a:rPr lang="fr-FR" dirty="0" err="1"/>
              <a:t>methods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583A39-A123-4998-A337-D0C1010E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6635" y="1324574"/>
            <a:ext cx="5050794" cy="1980320"/>
          </a:xfrm>
        </p:spPr>
        <p:txBody>
          <a:bodyPr/>
          <a:lstStyle/>
          <a:p>
            <a:r>
              <a:rPr lang="fr-FR" dirty="0"/>
              <a:t>On </a:t>
            </a:r>
            <a:r>
              <a:rPr lang="fr-FR" dirty="0" err="1"/>
              <a:t>policy</a:t>
            </a:r>
            <a:r>
              <a:rPr lang="fr-FR" dirty="0"/>
              <a:t> first </a:t>
            </a:r>
            <a:r>
              <a:rPr lang="fr-FR" dirty="0" err="1"/>
              <a:t>visit</a:t>
            </a:r>
            <a:r>
              <a:rPr lang="fr-FR" dirty="0"/>
              <a:t> Monte </a:t>
            </a:r>
            <a:r>
              <a:rPr lang="fr-FR" dirty="0" err="1"/>
              <a:t>carlo</a:t>
            </a:r>
            <a:endParaRPr lang="fr-FR" dirty="0"/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2</a:t>
            </a:r>
          </a:p>
          <a:p>
            <a:pPr lvl="2"/>
            <a:r>
              <a:rPr lang="fr-FR" dirty="0"/>
              <a:t>Gamma 0,99</a:t>
            </a:r>
          </a:p>
          <a:p>
            <a:pPr lvl="2"/>
            <a:r>
              <a:rPr lang="fr-FR" dirty="0"/>
              <a:t>Epsilon 0,1</a:t>
            </a:r>
          </a:p>
          <a:p>
            <a:pPr lvl="2"/>
            <a:r>
              <a:rPr lang="fr-FR" dirty="0"/>
              <a:t>54,96 %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3F2113E-607D-4418-A7B2-8181628C5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07" y="3553107"/>
            <a:ext cx="59531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23AF684A-CB61-4EF0-8046-89058E70C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419" y="3553107"/>
            <a:ext cx="394335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E1C17E-9F17-4E5F-AFC9-2700D866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719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2D133-DE87-4B3B-8E30-C79734EA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Monte </a:t>
            </a:r>
            <a:r>
              <a:rPr lang="fr-FR" dirty="0" err="1"/>
              <a:t>carlo</a:t>
            </a:r>
            <a:r>
              <a:rPr lang="fr-FR" dirty="0"/>
              <a:t> </a:t>
            </a:r>
            <a:r>
              <a:rPr lang="fr-FR" dirty="0" err="1"/>
              <a:t>methods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583A39-A123-4998-A337-D0C1010E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908" y="1448680"/>
            <a:ext cx="4248183" cy="1980320"/>
          </a:xfrm>
        </p:spPr>
        <p:txBody>
          <a:bodyPr/>
          <a:lstStyle/>
          <a:p>
            <a:r>
              <a:rPr lang="fr-FR" dirty="0"/>
              <a:t>Off </a:t>
            </a:r>
            <a:r>
              <a:rPr lang="fr-FR" dirty="0" err="1"/>
              <a:t>policy</a:t>
            </a:r>
            <a:r>
              <a:rPr lang="fr-FR" dirty="0"/>
              <a:t> monte </a:t>
            </a:r>
            <a:r>
              <a:rPr lang="fr-FR" dirty="0" err="1"/>
              <a:t>carlo</a:t>
            </a:r>
            <a:r>
              <a:rPr lang="fr-FR" dirty="0"/>
              <a:t> control</a:t>
            </a:r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2</a:t>
            </a:r>
          </a:p>
          <a:p>
            <a:pPr lvl="2"/>
            <a:r>
              <a:rPr lang="fr-FR" dirty="0"/>
              <a:t>Gamma 0,99</a:t>
            </a:r>
          </a:p>
          <a:p>
            <a:pPr lvl="2"/>
            <a:r>
              <a:rPr lang="fr-FR" dirty="0"/>
              <a:t>50,18 %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5467613-3F77-4A00-9194-7370C0016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37" y="3547965"/>
            <a:ext cx="59531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A902D1E-964C-432D-B3A0-BFD17153C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668" y="3519390"/>
            <a:ext cx="394335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7C4004-09EE-44B9-8093-CC93AD97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31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3028E-15D5-4A86-931D-9AA41E83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Temporal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learning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7E3C35F-24A4-4DED-9459-2A7D3CCEB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10" y="2438840"/>
            <a:ext cx="4643585" cy="1980320"/>
          </a:xfrm>
        </p:spPr>
        <p:txBody>
          <a:bodyPr/>
          <a:lstStyle/>
          <a:p>
            <a:r>
              <a:rPr lang="fr-FR" dirty="0"/>
              <a:t>Algo :</a:t>
            </a:r>
          </a:p>
          <a:p>
            <a:pPr lvl="1"/>
            <a:r>
              <a:rPr lang="fr-FR" dirty="0"/>
              <a:t>Q </a:t>
            </a:r>
            <a:r>
              <a:rPr lang="fr-FR" dirty="0" err="1"/>
              <a:t>learning</a:t>
            </a:r>
            <a:endParaRPr lang="fr-FR" dirty="0"/>
          </a:p>
          <a:p>
            <a:pPr lvl="1"/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sarsa</a:t>
            </a: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52D21999-E01F-4814-9E3E-06565FF941EB}"/>
              </a:ext>
            </a:extLst>
          </p:cNvPr>
          <p:cNvSpPr txBox="1">
            <a:spLocks/>
          </p:cNvSpPr>
          <p:nvPr/>
        </p:nvSpPr>
        <p:spPr>
          <a:xfrm>
            <a:off x="6784805" y="2438840"/>
            <a:ext cx="4643585" cy="19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 err="1"/>
              <a:t>Env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Tic Tac </a:t>
            </a:r>
            <a:r>
              <a:rPr lang="fr-FR" dirty="0" err="1"/>
              <a:t>Toe</a:t>
            </a:r>
            <a:endParaRPr lang="fr-FR" dirty="0"/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57977F-B9B2-4729-8E5E-A487ECF2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44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3028E-15D5-4A86-931D-9AA41E83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Temporal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learning</a:t>
            </a:r>
            <a:br>
              <a:rPr lang="fr-FR" dirty="0"/>
            </a:br>
            <a:endParaRPr lang="fr-FR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94B3735A-98EC-4318-898B-3153A711B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0513" y="1448680"/>
            <a:ext cx="4248183" cy="1980320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Q </a:t>
            </a:r>
            <a:r>
              <a:rPr lang="fr-FR" dirty="0" err="1"/>
              <a:t>learning</a:t>
            </a:r>
            <a:endParaRPr lang="fr-FR" dirty="0"/>
          </a:p>
          <a:p>
            <a:pPr lvl="1"/>
            <a:r>
              <a:rPr lang="fr-FR" dirty="0"/>
              <a:t>TIC TAC TOE</a:t>
            </a:r>
          </a:p>
          <a:p>
            <a:pPr lvl="2"/>
            <a:r>
              <a:rPr lang="fr-FR" dirty="0"/>
              <a:t>Alpha 0,7</a:t>
            </a:r>
          </a:p>
          <a:p>
            <a:pPr lvl="2"/>
            <a:r>
              <a:rPr lang="fr-FR" dirty="0"/>
              <a:t>Gamma 0,9</a:t>
            </a:r>
          </a:p>
          <a:p>
            <a:pPr lvl="2"/>
            <a:r>
              <a:rPr lang="fr-FR" dirty="0"/>
              <a:t>Epsilon 0,1</a:t>
            </a:r>
          </a:p>
          <a:p>
            <a:pPr lvl="2"/>
            <a:r>
              <a:rPr lang="fr-FR" dirty="0"/>
              <a:t>89% 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D873E1F-A3E9-4F9B-A49C-E83945502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8" y="3587278"/>
            <a:ext cx="691515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73D774AD-7318-443E-BFB8-9E36D2D21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692" y="3587278"/>
            <a:ext cx="394335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5960325-AE7E-495F-99F2-10DF2FDE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68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3028E-15D5-4A86-931D-9AA41E83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Temporal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learning</a:t>
            </a:r>
            <a:br>
              <a:rPr lang="fr-FR" dirty="0"/>
            </a:br>
            <a:endParaRPr lang="fr-FR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94B3735A-98EC-4318-898B-3153A711B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5542" y="1448680"/>
            <a:ext cx="4248183" cy="1980320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Sarsa</a:t>
            </a:r>
            <a:endParaRPr lang="fr-FR" dirty="0"/>
          </a:p>
          <a:p>
            <a:pPr lvl="1"/>
            <a:r>
              <a:rPr lang="fr-FR" dirty="0"/>
              <a:t>TIC TAC TOE</a:t>
            </a:r>
          </a:p>
          <a:p>
            <a:pPr lvl="2"/>
            <a:r>
              <a:rPr lang="fr-FR" dirty="0"/>
              <a:t>Alpha 0,7</a:t>
            </a:r>
          </a:p>
          <a:p>
            <a:pPr lvl="2"/>
            <a:r>
              <a:rPr lang="fr-FR" dirty="0"/>
              <a:t>Gamma 0,9</a:t>
            </a:r>
          </a:p>
          <a:p>
            <a:pPr lvl="2"/>
            <a:r>
              <a:rPr lang="fr-FR" dirty="0"/>
              <a:t>Epsilon 0,1</a:t>
            </a:r>
          </a:p>
          <a:p>
            <a:pPr lvl="2"/>
            <a:r>
              <a:rPr lang="fr-FR" dirty="0"/>
              <a:t>92% 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762B54B7-8ACD-4743-B889-954AB2FAA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11" y="3461703"/>
            <a:ext cx="72009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7F8269CA-58A6-4800-8905-36B4A14F8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696" y="3461703"/>
            <a:ext cx="401002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2616A79-8DE0-4CB3-A96D-F724C93F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38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A2E0F-A88F-4E82-A6E0-78B05D91B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A63308-2A5A-4422-B51F-55B5389A7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des algos :</a:t>
            </a:r>
          </a:p>
          <a:p>
            <a:pPr lvl="1"/>
            <a:r>
              <a:rPr lang="fr-FR" dirty="0"/>
              <a:t>Dynamic </a:t>
            </a:r>
            <a:r>
              <a:rPr lang="fr-FR" dirty="0" err="1"/>
              <a:t>Programming</a:t>
            </a:r>
            <a:endParaRPr lang="fr-FR" dirty="0"/>
          </a:p>
          <a:p>
            <a:pPr lvl="1"/>
            <a:r>
              <a:rPr lang="fr-FR" dirty="0"/>
              <a:t>Monte </a:t>
            </a:r>
            <a:r>
              <a:rPr lang="fr-FR" dirty="0" err="1"/>
              <a:t>carlo</a:t>
            </a:r>
            <a:r>
              <a:rPr lang="fr-FR" dirty="0"/>
              <a:t> </a:t>
            </a:r>
            <a:r>
              <a:rPr lang="fr-FR" dirty="0" err="1"/>
              <a:t>methods</a:t>
            </a:r>
            <a:endParaRPr lang="fr-FR" dirty="0"/>
          </a:p>
          <a:p>
            <a:pPr lvl="1"/>
            <a:r>
              <a:rPr lang="fr-FR" dirty="0"/>
              <a:t>Temporal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fr-FR" dirty="0"/>
          </a:p>
          <a:p>
            <a:pPr lvl="1"/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</a:t>
            </a:r>
          </a:p>
          <a:p>
            <a:pPr lvl="1"/>
            <a:endParaRPr lang="fr-FR" dirty="0"/>
          </a:p>
          <a:p>
            <a:r>
              <a:rPr lang="fr-FR" dirty="0"/>
              <a:t>Score obtenus pour chaque environnement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C44250-6B2D-42B2-8872-E3E9BE79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45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3028E-15D5-4A86-931D-9AA41E83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Temporal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learning</a:t>
            </a:r>
            <a:br>
              <a:rPr lang="fr-FR" dirty="0"/>
            </a:br>
            <a:endParaRPr lang="fr-FR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94B3735A-98EC-4318-898B-3153A711B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171" y="1340211"/>
            <a:ext cx="2759658" cy="1980320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Q </a:t>
            </a:r>
            <a:r>
              <a:rPr lang="fr-FR" dirty="0" err="1"/>
              <a:t>learning</a:t>
            </a:r>
            <a:endParaRPr lang="fr-FR" dirty="0"/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3</a:t>
            </a:r>
          </a:p>
          <a:p>
            <a:pPr lvl="2"/>
            <a:r>
              <a:rPr lang="fr-FR" dirty="0"/>
              <a:t>Alpha 0,3</a:t>
            </a:r>
          </a:p>
          <a:p>
            <a:pPr lvl="2"/>
            <a:r>
              <a:rPr lang="fr-FR" dirty="0"/>
              <a:t>Gamma 0,9</a:t>
            </a:r>
          </a:p>
          <a:p>
            <a:pPr lvl="2"/>
            <a:r>
              <a:rPr lang="fr-FR" dirty="0"/>
              <a:t>Epsilon 0,1</a:t>
            </a:r>
          </a:p>
          <a:p>
            <a:pPr lvl="2"/>
            <a:r>
              <a:rPr lang="fr-FR" dirty="0"/>
              <a:t>70% 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A505069C-FAE4-4B70-A439-AFBE6AEE7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30" y="3537469"/>
            <a:ext cx="70199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75D191DF-02F3-429A-92E7-C4D0C5F6F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806" y="3523181"/>
            <a:ext cx="38862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6D59F6E-8EE3-4E13-BB7D-2DF11207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69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3028E-15D5-4A86-931D-9AA41E83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Temporal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learning</a:t>
            </a:r>
            <a:br>
              <a:rPr lang="fr-FR" dirty="0"/>
            </a:br>
            <a:endParaRPr lang="fr-FR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94B3735A-98EC-4318-898B-3153A711B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5542" y="1448680"/>
            <a:ext cx="4248183" cy="1980320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Sarsa</a:t>
            </a:r>
            <a:endParaRPr lang="fr-FR" dirty="0"/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3</a:t>
            </a:r>
          </a:p>
          <a:p>
            <a:pPr lvl="2"/>
            <a:r>
              <a:rPr lang="fr-FR" dirty="0"/>
              <a:t>Alpha 0,3</a:t>
            </a:r>
          </a:p>
          <a:p>
            <a:pPr lvl="2"/>
            <a:r>
              <a:rPr lang="fr-FR" dirty="0"/>
              <a:t>Gamma 0,7</a:t>
            </a:r>
          </a:p>
          <a:p>
            <a:pPr lvl="2"/>
            <a:r>
              <a:rPr lang="fr-FR" dirty="0"/>
              <a:t>Epsilon 0,1</a:t>
            </a:r>
          </a:p>
          <a:p>
            <a:pPr lvl="2"/>
            <a:r>
              <a:rPr lang="fr-FR" dirty="0"/>
              <a:t>70 % 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66B92B36-7224-4E77-A384-BBE1F02BA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66" y="3598163"/>
            <a:ext cx="730567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>
            <a:extLst>
              <a:ext uri="{FF2B5EF4-FFF2-40B4-BE49-F238E27FC236}">
                <a16:creationId xmlns:a16="http://schemas.microsoft.com/office/drawing/2014/main" id="{0BDB7DF1-331F-4D16-AB02-1AD49A482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773" y="3583875"/>
            <a:ext cx="38862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C5BE594-C9F1-4D80-B9C7-6BAA1CC5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415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EA7F2-8EC4-475C-A015-138409EE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80EB722-774F-425B-AAFA-C76E3D581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10" y="2438840"/>
            <a:ext cx="4643585" cy="1980320"/>
          </a:xfrm>
        </p:spPr>
        <p:txBody>
          <a:bodyPr/>
          <a:lstStyle/>
          <a:p>
            <a:r>
              <a:rPr lang="fr-FR" dirty="0"/>
              <a:t>Algo :</a:t>
            </a:r>
          </a:p>
          <a:p>
            <a:pPr lvl="1"/>
            <a:r>
              <a:rPr lang="fr-FR" dirty="0" err="1"/>
              <a:t>Episodic</a:t>
            </a:r>
            <a:r>
              <a:rPr lang="fr-FR" dirty="0"/>
              <a:t> semi gradient </a:t>
            </a:r>
            <a:r>
              <a:rPr lang="fr-FR" dirty="0" err="1"/>
              <a:t>sarsa</a:t>
            </a: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D4B2075-AAE4-4854-9878-9ACAE428BB50}"/>
              </a:ext>
            </a:extLst>
          </p:cNvPr>
          <p:cNvSpPr txBox="1">
            <a:spLocks/>
          </p:cNvSpPr>
          <p:nvPr/>
        </p:nvSpPr>
        <p:spPr>
          <a:xfrm>
            <a:off x="6784805" y="2438840"/>
            <a:ext cx="4643585" cy="19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 err="1"/>
              <a:t>Env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Tic Tac </a:t>
            </a:r>
            <a:r>
              <a:rPr lang="fr-FR" dirty="0" err="1"/>
              <a:t>Toe</a:t>
            </a:r>
            <a:endParaRPr lang="fr-FR" dirty="0"/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5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B7870C-3B9A-4E2E-8CB4-C4C82AB6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52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EA7F2-8EC4-475C-A015-138409EE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E628EC4-65BF-47E4-AF53-9692EF669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817" y="1448680"/>
            <a:ext cx="4248183" cy="1980320"/>
          </a:xfrm>
        </p:spPr>
        <p:txBody>
          <a:bodyPr>
            <a:normAutofit/>
          </a:bodyPr>
          <a:lstStyle/>
          <a:p>
            <a:r>
              <a:rPr lang="fr-FR" dirty="0" err="1"/>
              <a:t>Episodic</a:t>
            </a:r>
            <a:r>
              <a:rPr lang="fr-FR" dirty="0"/>
              <a:t> semi gradient </a:t>
            </a:r>
            <a:r>
              <a:rPr lang="fr-FR" dirty="0" err="1"/>
              <a:t>sarsa</a:t>
            </a:r>
            <a:endParaRPr lang="fr-FR" dirty="0"/>
          </a:p>
          <a:p>
            <a:pPr lvl="1"/>
            <a:r>
              <a:rPr lang="fr-FR" dirty="0"/>
              <a:t>TIC TAC TOE</a:t>
            </a:r>
          </a:p>
          <a:p>
            <a:pPr lvl="2"/>
            <a:r>
              <a:rPr lang="fr-FR" dirty="0"/>
              <a:t>Gamma 0,9</a:t>
            </a:r>
          </a:p>
          <a:p>
            <a:pPr lvl="2"/>
            <a:r>
              <a:rPr lang="fr-FR" dirty="0"/>
              <a:t>Epsilon 0,1</a:t>
            </a:r>
          </a:p>
          <a:p>
            <a:pPr lvl="2"/>
            <a:r>
              <a:rPr lang="fr-FR" dirty="0"/>
              <a:t>59 %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89E7E400-23E5-41D6-B7DC-945B27669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7" y="3549461"/>
            <a:ext cx="58293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DF257E01-F591-4031-84F2-5A566D8A4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634" y="3549460"/>
            <a:ext cx="38862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009C225B-19D0-4FEB-9E5A-8C4479E916C1}"/>
              </a:ext>
            </a:extLst>
          </p:cNvPr>
          <p:cNvSpPr txBox="1">
            <a:spLocks/>
          </p:cNvSpPr>
          <p:nvPr/>
        </p:nvSpPr>
        <p:spPr>
          <a:xfrm>
            <a:off x="5802651" y="1566525"/>
            <a:ext cx="4248183" cy="1980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fr-FR" dirty="0"/>
              <a:t>Couche dense</a:t>
            </a:r>
          </a:p>
          <a:p>
            <a:pPr lvl="2"/>
            <a:r>
              <a:rPr lang="fr-FR" dirty="0"/>
              <a:t>16</a:t>
            </a:r>
          </a:p>
          <a:p>
            <a:pPr lvl="2"/>
            <a:r>
              <a:rPr lang="fr-FR" dirty="0"/>
              <a:t>64</a:t>
            </a:r>
          </a:p>
          <a:p>
            <a:pPr lvl="2"/>
            <a:r>
              <a:rPr lang="fr-FR" dirty="0"/>
              <a:t>128</a:t>
            </a:r>
          </a:p>
          <a:p>
            <a:pPr lvl="2"/>
            <a:r>
              <a:rPr lang="fr-FR" dirty="0"/>
              <a:t>256</a:t>
            </a:r>
          </a:p>
          <a:p>
            <a:pPr lvl="2"/>
            <a:r>
              <a:rPr lang="fr-FR" dirty="0"/>
              <a:t>128</a:t>
            </a:r>
          </a:p>
          <a:p>
            <a:pPr lvl="2"/>
            <a:r>
              <a:rPr lang="fr-FR" dirty="0"/>
              <a:t>1</a:t>
            </a:r>
          </a:p>
          <a:p>
            <a:pPr lvl="2"/>
            <a:endParaRPr lang="fr-FR" dirty="0"/>
          </a:p>
          <a:p>
            <a:endParaRPr lang="fr-FR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B20DBFE0-C83A-4B30-9666-274CEA47F480}"/>
              </a:ext>
            </a:extLst>
          </p:cNvPr>
          <p:cNvSpPr txBox="1">
            <a:spLocks/>
          </p:cNvSpPr>
          <p:nvPr/>
        </p:nvSpPr>
        <p:spPr>
          <a:xfrm>
            <a:off x="8144577" y="1460626"/>
            <a:ext cx="4248183" cy="19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fr-FR" dirty="0" err="1"/>
              <a:t>Optimizer</a:t>
            </a:r>
            <a:endParaRPr lang="fr-FR" dirty="0"/>
          </a:p>
          <a:p>
            <a:pPr lvl="2"/>
            <a:r>
              <a:rPr lang="fr-FR" dirty="0"/>
              <a:t>Adam</a:t>
            </a:r>
          </a:p>
          <a:p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CEF4D9C-B5EE-485B-9053-9F2C0277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95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EA7F2-8EC4-475C-A015-138409EE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E628EC4-65BF-47E4-AF53-9692EF669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647" y="1460626"/>
            <a:ext cx="4248183" cy="1980320"/>
          </a:xfrm>
        </p:spPr>
        <p:txBody>
          <a:bodyPr>
            <a:normAutofit/>
          </a:bodyPr>
          <a:lstStyle/>
          <a:p>
            <a:r>
              <a:rPr lang="fr-FR" dirty="0" err="1"/>
              <a:t>Episodic</a:t>
            </a:r>
            <a:r>
              <a:rPr lang="fr-FR" dirty="0"/>
              <a:t> semi gradient </a:t>
            </a:r>
            <a:r>
              <a:rPr lang="fr-FR" dirty="0" err="1"/>
              <a:t>sarsa</a:t>
            </a:r>
            <a:endParaRPr lang="fr-FR" dirty="0"/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5</a:t>
            </a:r>
          </a:p>
          <a:p>
            <a:pPr lvl="2"/>
            <a:r>
              <a:rPr lang="fr-FR" dirty="0"/>
              <a:t>Gamma 0,9</a:t>
            </a:r>
          </a:p>
          <a:p>
            <a:pPr lvl="2"/>
            <a:r>
              <a:rPr lang="fr-FR" dirty="0"/>
              <a:t>Epsilon 0,1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26630" name="Picture 6">
            <a:extLst>
              <a:ext uri="{FF2B5EF4-FFF2-40B4-BE49-F238E27FC236}">
                <a16:creationId xmlns:a16="http://schemas.microsoft.com/office/drawing/2014/main" id="{BD86CD72-E296-4943-8257-8FA69262C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374" y="3591525"/>
            <a:ext cx="393382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A9DC77D-DFE0-438B-82EF-8F07BE3885B3}"/>
              </a:ext>
            </a:extLst>
          </p:cNvPr>
          <p:cNvSpPr txBox="1">
            <a:spLocks/>
          </p:cNvSpPr>
          <p:nvPr/>
        </p:nvSpPr>
        <p:spPr>
          <a:xfrm>
            <a:off x="4644970" y="1566525"/>
            <a:ext cx="4248183" cy="1980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fr-FR" dirty="0"/>
              <a:t>Couche dense</a:t>
            </a:r>
          </a:p>
          <a:p>
            <a:pPr lvl="2"/>
            <a:r>
              <a:rPr lang="fr-FR" dirty="0"/>
              <a:t>16</a:t>
            </a:r>
          </a:p>
          <a:p>
            <a:pPr lvl="2"/>
            <a:r>
              <a:rPr lang="fr-FR" dirty="0"/>
              <a:t>64</a:t>
            </a:r>
          </a:p>
          <a:p>
            <a:pPr lvl="2"/>
            <a:r>
              <a:rPr lang="fr-FR" dirty="0"/>
              <a:t>128</a:t>
            </a:r>
          </a:p>
          <a:p>
            <a:pPr lvl="2"/>
            <a:r>
              <a:rPr lang="fr-FR" dirty="0"/>
              <a:t>256</a:t>
            </a:r>
          </a:p>
          <a:p>
            <a:pPr lvl="2"/>
            <a:r>
              <a:rPr lang="fr-FR" dirty="0"/>
              <a:t>128</a:t>
            </a:r>
          </a:p>
          <a:p>
            <a:pPr lvl="2"/>
            <a:r>
              <a:rPr lang="fr-FR" dirty="0"/>
              <a:t>1</a:t>
            </a:r>
          </a:p>
          <a:p>
            <a:pPr lvl="2"/>
            <a:endParaRPr lang="fr-FR" dirty="0"/>
          </a:p>
          <a:p>
            <a:endParaRPr lang="fr-FR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967A570F-2F24-4202-B33A-A2B5E50C3BA9}"/>
              </a:ext>
            </a:extLst>
          </p:cNvPr>
          <p:cNvSpPr txBox="1">
            <a:spLocks/>
          </p:cNvSpPr>
          <p:nvPr/>
        </p:nvSpPr>
        <p:spPr>
          <a:xfrm>
            <a:off x="7521195" y="1505306"/>
            <a:ext cx="4248183" cy="19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fr-FR" dirty="0" err="1"/>
              <a:t>Optimizer</a:t>
            </a:r>
            <a:endParaRPr lang="fr-FR" dirty="0"/>
          </a:p>
          <a:p>
            <a:pPr lvl="2"/>
            <a:r>
              <a:rPr lang="fr-FR" dirty="0"/>
              <a:t>Adam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3C58897-7B1D-4F02-A32D-B9CB713D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00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1620FE-EC58-48B1-AE8A-54400260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B2E6CD-1217-4199-8F51-E8CFB3465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Line </a:t>
            </a:r>
            <a:r>
              <a:rPr lang="fr-FR" dirty="0" err="1"/>
              <a:t>word</a:t>
            </a:r>
            <a:endParaRPr lang="fr-FR" dirty="0"/>
          </a:p>
          <a:p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word</a:t>
            </a:r>
            <a:endParaRPr lang="fr-FR" dirty="0"/>
          </a:p>
          <a:p>
            <a:r>
              <a:rPr lang="fr-FR"/>
              <a:t>TIC </a:t>
            </a:r>
            <a:r>
              <a:rPr lang="fr-FR" dirty="0"/>
              <a:t>TAC TOE</a:t>
            </a:r>
          </a:p>
          <a:p>
            <a:pPr lvl="1"/>
            <a:r>
              <a:rPr lang="fr-FR" dirty="0"/>
              <a:t>On </a:t>
            </a:r>
            <a:r>
              <a:rPr lang="fr-FR" dirty="0" err="1"/>
              <a:t>policy</a:t>
            </a:r>
            <a:r>
              <a:rPr lang="fr-FR" dirty="0"/>
              <a:t> first </a:t>
            </a:r>
            <a:r>
              <a:rPr lang="fr-FR" dirty="0" err="1"/>
              <a:t>visit</a:t>
            </a:r>
            <a:r>
              <a:rPr lang="fr-FR" dirty="0"/>
              <a:t> Monte </a:t>
            </a:r>
            <a:r>
              <a:rPr lang="fr-FR" dirty="0" err="1"/>
              <a:t>carlo</a:t>
            </a:r>
            <a:r>
              <a:rPr lang="fr-FR" dirty="0"/>
              <a:t> avec 94 % de </a:t>
            </a:r>
            <a:r>
              <a:rPr lang="fr-FR" dirty="0" err="1"/>
              <a:t>win</a:t>
            </a:r>
            <a:r>
              <a:rPr lang="fr-FR" dirty="0"/>
              <a:t> pour 100 000 parties</a:t>
            </a:r>
          </a:p>
          <a:p>
            <a:r>
              <a:rPr lang="fr-FR" dirty="0"/>
              <a:t>SECRET ENV 1</a:t>
            </a:r>
          </a:p>
          <a:p>
            <a:pPr lvl="1"/>
            <a:r>
              <a:rPr lang="fr-FR" dirty="0"/>
              <a:t>avec  % de </a:t>
            </a:r>
            <a:r>
              <a:rPr lang="fr-FR" dirty="0" err="1"/>
              <a:t>win</a:t>
            </a:r>
            <a:r>
              <a:rPr lang="fr-FR" dirty="0"/>
              <a:t> pour 100 000 parties</a:t>
            </a:r>
          </a:p>
          <a:p>
            <a:r>
              <a:rPr lang="fr-FR" dirty="0"/>
              <a:t>SECRET ENV 2</a:t>
            </a:r>
          </a:p>
          <a:p>
            <a:pPr lvl="1"/>
            <a:r>
              <a:rPr lang="fr-FR" dirty="0"/>
              <a:t>On </a:t>
            </a:r>
            <a:r>
              <a:rPr lang="fr-FR" dirty="0" err="1"/>
              <a:t>policy</a:t>
            </a:r>
            <a:r>
              <a:rPr lang="fr-FR" dirty="0"/>
              <a:t> first </a:t>
            </a:r>
            <a:r>
              <a:rPr lang="fr-FR" dirty="0" err="1"/>
              <a:t>visit</a:t>
            </a:r>
            <a:r>
              <a:rPr lang="fr-FR" dirty="0"/>
              <a:t> Monte </a:t>
            </a:r>
            <a:r>
              <a:rPr lang="fr-FR" dirty="0" err="1"/>
              <a:t>carlo</a:t>
            </a:r>
            <a:r>
              <a:rPr lang="fr-FR" dirty="0"/>
              <a:t> avec  55 % de </a:t>
            </a:r>
            <a:r>
              <a:rPr lang="fr-FR" dirty="0" err="1"/>
              <a:t>win</a:t>
            </a:r>
            <a:r>
              <a:rPr lang="fr-FR" dirty="0"/>
              <a:t> pour 100 000 parties</a:t>
            </a:r>
          </a:p>
          <a:p>
            <a:r>
              <a:rPr lang="fr-FR" dirty="0"/>
              <a:t>SECRET ENV 3</a:t>
            </a:r>
          </a:p>
          <a:p>
            <a:pPr lvl="1"/>
            <a:r>
              <a:rPr lang="fr-FR" dirty="0"/>
              <a:t>Q </a:t>
            </a:r>
            <a:r>
              <a:rPr lang="fr-FR" dirty="0" err="1"/>
              <a:t>learning</a:t>
            </a:r>
            <a:r>
              <a:rPr lang="fr-FR" dirty="0"/>
              <a:t> avec  70 % de </a:t>
            </a:r>
            <a:r>
              <a:rPr lang="fr-FR" dirty="0" err="1"/>
              <a:t>win</a:t>
            </a:r>
            <a:r>
              <a:rPr lang="fr-FR" dirty="0"/>
              <a:t> pour 100 000 parties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07A194-F18D-4D2C-8C68-184B8954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1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2B5D7-B233-4050-8773-F4E1A24F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Dynamic </a:t>
            </a:r>
            <a:r>
              <a:rPr lang="fr-FR" dirty="0" err="1"/>
              <a:t>Programming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752482E-2155-4B70-A9F4-EA0CB9ABA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10" y="2438840"/>
            <a:ext cx="4643585" cy="1980320"/>
          </a:xfrm>
        </p:spPr>
        <p:txBody>
          <a:bodyPr/>
          <a:lstStyle/>
          <a:p>
            <a:r>
              <a:rPr lang="fr-FR" dirty="0"/>
              <a:t>Algo :</a:t>
            </a:r>
          </a:p>
          <a:p>
            <a:pPr lvl="1"/>
            <a:r>
              <a:rPr lang="fr-FR" dirty="0"/>
              <a:t>Policy </a:t>
            </a:r>
            <a:r>
              <a:rPr lang="fr-FR" dirty="0" err="1"/>
              <a:t>evaluation</a:t>
            </a:r>
            <a:endParaRPr lang="fr-FR" dirty="0"/>
          </a:p>
          <a:p>
            <a:pPr lvl="1"/>
            <a:r>
              <a:rPr lang="fr-FR" dirty="0"/>
              <a:t>Policy </a:t>
            </a:r>
            <a:r>
              <a:rPr lang="fr-FR" dirty="0" err="1"/>
              <a:t>iteration</a:t>
            </a:r>
            <a:endParaRPr lang="fr-FR" dirty="0"/>
          </a:p>
          <a:p>
            <a:pPr lvl="1"/>
            <a:r>
              <a:rPr lang="fr-FR" dirty="0"/>
              <a:t>Value </a:t>
            </a:r>
            <a:r>
              <a:rPr lang="fr-FR" dirty="0" err="1"/>
              <a:t>iteration</a:t>
            </a: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9CF3B24-F7A8-452B-8B66-D485763CAF87}"/>
              </a:ext>
            </a:extLst>
          </p:cNvPr>
          <p:cNvSpPr txBox="1">
            <a:spLocks/>
          </p:cNvSpPr>
          <p:nvPr/>
        </p:nvSpPr>
        <p:spPr>
          <a:xfrm>
            <a:off x="6784805" y="2438840"/>
            <a:ext cx="4643585" cy="19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 err="1"/>
              <a:t>Env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Line </a:t>
            </a:r>
            <a:r>
              <a:rPr lang="fr-FR" dirty="0" err="1"/>
              <a:t>word</a:t>
            </a:r>
            <a:endParaRPr lang="fr-FR" dirty="0"/>
          </a:p>
          <a:p>
            <a:pPr lvl="1"/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word</a:t>
            </a:r>
            <a:endParaRPr lang="fr-FR" dirty="0"/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D5721F-CBF1-4996-8BC3-E00403C9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4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2B5D7-B233-4050-8773-F4E1A24F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Dynamic </a:t>
            </a:r>
            <a:r>
              <a:rPr lang="fr-FR" dirty="0" err="1"/>
              <a:t>Programming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0C603D4-16AD-4DA5-BB05-530D6445D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908" y="1448680"/>
            <a:ext cx="5305174" cy="1980320"/>
          </a:xfrm>
        </p:spPr>
        <p:txBody>
          <a:bodyPr/>
          <a:lstStyle/>
          <a:p>
            <a:r>
              <a:rPr lang="fr-FR" dirty="0"/>
              <a:t>Policy </a:t>
            </a:r>
            <a:r>
              <a:rPr lang="fr-FR" dirty="0" err="1"/>
              <a:t>evaluation</a:t>
            </a:r>
            <a:r>
              <a:rPr lang="fr-FR" dirty="0"/>
              <a:t> &amp; </a:t>
            </a:r>
            <a:r>
              <a:rPr lang="fr-FR" dirty="0" err="1"/>
              <a:t>policy</a:t>
            </a:r>
            <a:r>
              <a:rPr lang="fr-FR" dirty="0"/>
              <a:t> </a:t>
            </a:r>
            <a:r>
              <a:rPr lang="fr-FR" dirty="0" err="1"/>
              <a:t>iteration</a:t>
            </a:r>
            <a:endParaRPr lang="fr-FR" dirty="0"/>
          </a:p>
          <a:p>
            <a:pPr lvl="1"/>
            <a:r>
              <a:rPr lang="fr-FR" dirty="0"/>
              <a:t>Line </a:t>
            </a:r>
            <a:r>
              <a:rPr lang="fr-FR" dirty="0" err="1"/>
              <a:t>word</a:t>
            </a:r>
            <a:endParaRPr lang="fr-FR" dirty="0"/>
          </a:p>
          <a:p>
            <a:pPr lvl="2"/>
            <a:r>
              <a:rPr lang="fr-FR" dirty="0"/>
              <a:t>Gamma 0,99</a:t>
            </a:r>
          </a:p>
          <a:p>
            <a:pPr lvl="2"/>
            <a:r>
              <a:rPr lang="fr-FR" dirty="0" err="1"/>
              <a:t>Theta</a:t>
            </a:r>
            <a:r>
              <a:rPr lang="fr-FR" dirty="0"/>
              <a:t> 0,00001</a:t>
            </a: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9203A6E-E23C-46DA-9217-6DBDEAAC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DEAAF7-C2A5-4C54-BA35-38550DBEE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272" y="3243263"/>
            <a:ext cx="39624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44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2B5D7-B233-4050-8773-F4E1A24F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Dynamic </a:t>
            </a:r>
            <a:r>
              <a:rPr lang="fr-FR" dirty="0" err="1"/>
              <a:t>Programming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0C603D4-16AD-4DA5-BB05-530D6445D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908" y="1448680"/>
            <a:ext cx="4248183" cy="1980320"/>
          </a:xfrm>
        </p:spPr>
        <p:txBody>
          <a:bodyPr/>
          <a:lstStyle/>
          <a:p>
            <a:r>
              <a:rPr lang="fr-FR" dirty="0"/>
              <a:t>Value </a:t>
            </a:r>
            <a:r>
              <a:rPr lang="fr-FR" dirty="0" err="1"/>
              <a:t>iteration</a:t>
            </a:r>
            <a:endParaRPr lang="fr-FR" dirty="0"/>
          </a:p>
          <a:p>
            <a:pPr lvl="1"/>
            <a:r>
              <a:rPr lang="fr-FR" dirty="0"/>
              <a:t>Line </a:t>
            </a:r>
            <a:r>
              <a:rPr lang="fr-FR" dirty="0" err="1"/>
              <a:t>word</a:t>
            </a:r>
            <a:endParaRPr lang="fr-FR" dirty="0"/>
          </a:p>
          <a:p>
            <a:pPr lvl="2"/>
            <a:r>
              <a:rPr lang="fr-FR" dirty="0"/>
              <a:t>Gamma 0,99</a:t>
            </a:r>
          </a:p>
          <a:p>
            <a:pPr lvl="2"/>
            <a:r>
              <a:rPr lang="fr-FR" dirty="0" err="1"/>
              <a:t>Theta</a:t>
            </a:r>
            <a:r>
              <a:rPr lang="fr-FR" dirty="0"/>
              <a:t> 0,00001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18273FF-2195-4710-A885-7B19579D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09758F-0194-4623-8639-60B948692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272" y="3193894"/>
            <a:ext cx="39624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77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2B5D7-B233-4050-8773-F4E1A24F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Dynamic </a:t>
            </a:r>
            <a:r>
              <a:rPr lang="fr-FR" dirty="0" err="1"/>
              <a:t>Programming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0C603D4-16AD-4DA5-BB05-530D6445D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908" y="1448680"/>
            <a:ext cx="4961737" cy="1980320"/>
          </a:xfrm>
        </p:spPr>
        <p:txBody>
          <a:bodyPr>
            <a:normAutofit/>
          </a:bodyPr>
          <a:lstStyle/>
          <a:p>
            <a:r>
              <a:rPr lang="fr-FR" dirty="0"/>
              <a:t>Policy </a:t>
            </a:r>
            <a:r>
              <a:rPr lang="fr-FR" dirty="0" err="1"/>
              <a:t>evaluation</a:t>
            </a:r>
            <a:r>
              <a:rPr lang="fr-FR" dirty="0"/>
              <a:t> &amp; </a:t>
            </a:r>
            <a:r>
              <a:rPr lang="fr-FR" dirty="0" err="1"/>
              <a:t>policy</a:t>
            </a:r>
            <a:r>
              <a:rPr lang="fr-FR" dirty="0"/>
              <a:t> </a:t>
            </a:r>
            <a:r>
              <a:rPr lang="fr-FR" dirty="0" err="1"/>
              <a:t>iteration</a:t>
            </a:r>
            <a:endParaRPr lang="fr-FR" dirty="0"/>
          </a:p>
          <a:p>
            <a:pPr lvl="1"/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word</a:t>
            </a:r>
            <a:endParaRPr lang="fr-FR" dirty="0"/>
          </a:p>
          <a:p>
            <a:pPr lvl="2"/>
            <a:r>
              <a:rPr lang="fr-FR" dirty="0"/>
              <a:t>Gamma 0,99</a:t>
            </a:r>
          </a:p>
          <a:p>
            <a:pPr lvl="2"/>
            <a:r>
              <a:rPr lang="fr-FR" dirty="0" err="1"/>
              <a:t>Theta</a:t>
            </a:r>
            <a:r>
              <a:rPr lang="fr-FR" dirty="0"/>
              <a:t> 0,00001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8C1DD56-630E-4785-B01F-724D4BBD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1A2D2A0-0D78-401F-98F9-7D047016A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272" y="3150964"/>
            <a:ext cx="39624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19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2B5D7-B233-4050-8773-F4E1A24F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Dynamic </a:t>
            </a:r>
            <a:r>
              <a:rPr lang="fr-FR" dirty="0" err="1"/>
              <a:t>Programming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0C603D4-16AD-4DA5-BB05-530D6445D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908" y="1448680"/>
            <a:ext cx="4248183" cy="1980320"/>
          </a:xfrm>
        </p:spPr>
        <p:txBody>
          <a:bodyPr/>
          <a:lstStyle/>
          <a:p>
            <a:r>
              <a:rPr lang="fr-FR" dirty="0"/>
              <a:t>Value </a:t>
            </a:r>
            <a:r>
              <a:rPr lang="fr-FR" dirty="0" err="1"/>
              <a:t>iteration</a:t>
            </a:r>
            <a:endParaRPr lang="fr-FR" dirty="0"/>
          </a:p>
          <a:p>
            <a:pPr lvl="1"/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word</a:t>
            </a:r>
            <a:endParaRPr lang="fr-FR" dirty="0"/>
          </a:p>
          <a:p>
            <a:pPr lvl="2"/>
            <a:r>
              <a:rPr lang="fr-FR" dirty="0"/>
              <a:t>Gamma 0,99</a:t>
            </a:r>
          </a:p>
          <a:p>
            <a:pPr lvl="2"/>
            <a:r>
              <a:rPr lang="fr-FR" dirty="0" err="1"/>
              <a:t>Theta</a:t>
            </a:r>
            <a:r>
              <a:rPr lang="fr-FR" dirty="0"/>
              <a:t> 0,00001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D3E9B85-3F45-4BDC-89E2-F090E9DE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F7CCA2C-511D-487B-A427-E18BF568C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272" y="3290607"/>
            <a:ext cx="39624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41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2B5D7-B233-4050-8773-F4E1A24F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Dynamic </a:t>
            </a:r>
            <a:r>
              <a:rPr lang="fr-FR" dirty="0" err="1"/>
              <a:t>Programming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0C603D4-16AD-4DA5-BB05-530D6445D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908" y="1448680"/>
            <a:ext cx="5133455" cy="1980320"/>
          </a:xfrm>
        </p:spPr>
        <p:txBody>
          <a:bodyPr/>
          <a:lstStyle/>
          <a:p>
            <a:r>
              <a:rPr lang="fr-FR" dirty="0"/>
              <a:t>Policy </a:t>
            </a:r>
            <a:r>
              <a:rPr lang="fr-FR" dirty="0" err="1"/>
              <a:t>evaluation</a:t>
            </a:r>
            <a:r>
              <a:rPr lang="fr-FR" dirty="0"/>
              <a:t> &amp; </a:t>
            </a:r>
            <a:r>
              <a:rPr lang="fr-FR" dirty="0" err="1"/>
              <a:t>policy</a:t>
            </a:r>
            <a:r>
              <a:rPr lang="fr-FR" dirty="0"/>
              <a:t> </a:t>
            </a:r>
            <a:r>
              <a:rPr lang="fr-FR" dirty="0" err="1"/>
              <a:t>iteration</a:t>
            </a:r>
            <a:endParaRPr lang="fr-FR" dirty="0"/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1</a:t>
            </a:r>
          </a:p>
          <a:p>
            <a:pPr lvl="2"/>
            <a:r>
              <a:rPr lang="fr-FR" dirty="0"/>
              <a:t>Gamma 0,99</a:t>
            </a:r>
          </a:p>
          <a:p>
            <a:pPr lvl="2"/>
            <a:r>
              <a:rPr lang="fr-FR" dirty="0" err="1"/>
              <a:t>Theta</a:t>
            </a:r>
            <a:r>
              <a:rPr lang="fr-FR" dirty="0"/>
              <a:t> 0,00001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97DEB02-E8CA-422F-B77F-0F2CB716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4A7D401-A310-463F-B16E-0ED99CF46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168136"/>
            <a:ext cx="40386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353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2B5D7-B233-4050-8773-F4E1A24F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Dynamic </a:t>
            </a:r>
            <a:r>
              <a:rPr lang="fr-FR" dirty="0" err="1"/>
              <a:t>Programming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0C603D4-16AD-4DA5-BB05-530D6445D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908" y="1448680"/>
            <a:ext cx="4248183" cy="1980320"/>
          </a:xfrm>
        </p:spPr>
        <p:txBody>
          <a:bodyPr/>
          <a:lstStyle/>
          <a:p>
            <a:r>
              <a:rPr lang="fr-FR" dirty="0"/>
              <a:t>Value </a:t>
            </a:r>
            <a:r>
              <a:rPr lang="fr-FR" dirty="0" err="1"/>
              <a:t>iteration</a:t>
            </a:r>
            <a:endParaRPr lang="fr-FR" dirty="0"/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1</a:t>
            </a:r>
          </a:p>
          <a:p>
            <a:pPr lvl="2"/>
            <a:r>
              <a:rPr lang="fr-FR" dirty="0"/>
              <a:t>Gamma 0,99</a:t>
            </a:r>
          </a:p>
          <a:p>
            <a:pPr lvl="2"/>
            <a:r>
              <a:rPr lang="fr-FR" dirty="0" err="1"/>
              <a:t>Theta</a:t>
            </a:r>
            <a:r>
              <a:rPr lang="fr-FR" dirty="0"/>
              <a:t> 0,00001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7E6E145-599C-4181-9DE2-F7F669FA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4B2DC7DB-AE58-4E95-9F31-87DCE0FE2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6" y="3241117"/>
            <a:ext cx="397192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957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</TotalTime>
  <Words>525</Words>
  <Application>Microsoft Office PowerPoint</Application>
  <PresentationFormat>Grand écran</PresentationFormat>
  <Paragraphs>197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Gothic</vt:lpstr>
      <vt:lpstr>Wingdings 3</vt:lpstr>
      <vt:lpstr>Ion</vt:lpstr>
      <vt:lpstr>Projet  Deep Reinforcement Learning</vt:lpstr>
      <vt:lpstr>Sommaire</vt:lpstr>
      <vt:lpstr>Dynamic Programming </vt:lpstr>
      <vt:lpstr>Dynamic Programming </vt:lpstr>
      <vt:lpstr>Dynamic Programming </vt:lpstr>
      <vt:lpstr>Dynamic Programming </vt:lpstr>
      <vt:lpstr>Dynamic Programming </vt:lpstr>
      <vt:lpstr>Dynamic Programming </vt:lpstr>
      <vt:lpstr>Dynamic Programming </vt:lpstr>
      <vt:lpstr>Monte carlo methods </vt:lpstr>
      <vt:lpstr>Monte carlo methods </vt:lpstr>
      <vt:lpstr>Monte carlo methods </vt:lpstr>
      <vt:lpstr>Monte carlo methods </vt:lpstr>
      <vt:lpstr>Monte carlo methods </vt:lpstr>
      <vt:lpstr>Monte carlo methods </vt:lpstr>
      <vt:lpstr>Monte carlo methods </vt:lpstr>
      <vt:lpstr>Temporal difference learning </vt:lpstr>
      <vt:lpstr>Temporal difference learning </vt:lpstr>
      <vt:lpstr>Temporal difference learning </vt:lpstr>
      <vt:lpstr>Temporal difference learning </vt:lpstr>
      <vt:lpstr>Temporal difference learning </vt:lpstr>
      <vt:lpstr>Deep reinforcement learning  </vt:lpstr>
      <vt:lpstr>Deep reinforcement learning  </vt:lpstr>
      <vt:lpstr>Deep reinforcement learning 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Natane Bendavid</dc:creator>
  <cp:lastModifiedBy>Louis TARDY</cp:lastModifiedBy>
  <cp:revision>27</cp:revision>
  <dcterms:created xsi:type="dcterms:W3CDTF">2021-07-26T11:17:00Z</dcterms:created>
  <dcterms:modified xsi:type="dcterms:W3CDTF">2021-07-27T20:21:58Z</dcterms:modified>
</cp:coreProperties>
</file>