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60" r:id="rId6"/>
    <p:sldId id="261" r:id="rId7"/>
    <p:sldId id="263" r:id="rId8"/>
    <p:sldId id="262" r:id="rId9"/>
    <p:sldId id="266" r:id="rId10"/>
    <p:sldId id="264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5E4A76-2385-4EA4-8D19-188854CD504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35CC1D-0F77-41EC-9773-B368D62D330A}">
      <dgm:prSet/>
      <dgm:spPr>
        <a:solidFill>
          <a:schemeClr val="bg2"/>
        </a:solidFill>
      </dgm:spPr>
      <dgm:t>
        <a:bodyPr/>
        <a:lstStyle/>
        <a:p>
          <a:pPr>
            <a:lnSpc>
              <a:spcPct val="100000"/>
            </a:lnSpc>
          </a:pPr>
          <a:r>
            <a:rPr lang="fr-FR" b="1" dirty="0"/>
            <a:t>Quel département a eu le plus de radiations d'entreprise en 2020 ?</a:t>
          </a:r>
          <a:endParaRPr lang="en-US" dirty="0"/>
        </a:p>
      </dgm:t>
    </dgm:pt>
    <dgm:pt modelId="{DBC7C52E-73C1-420B-9C2E-4E3610DBA4FF}" type="parTrans" cxnId="{5B8447DC-295C-4CC5-9DFA-C890D3F64068}">
      <dgm:prSet/>
      <dgm:spPr/>
      <dgm:t>
        <a:bodyPr/>
        <a:lstStyle/>
        <a:p>
          <a:endParaRPr lang="en-US"/>
        </a:p>
      </dgm:t>
    </dgm:pt>
    <dgm:pt modelId="{54D73A5A-2A55-498E-B104-A1EB6F79C2A9}" type="sibTrans" cxnId="{5B8447DC-295C-4CC5-9DFA-C890D3F64068}">
      <dgm:prSet/>
      <dgm:spPr/>
      <dgm:t>
        <a:bodyPr/>
        <a:lstStyle/>
        <a:p>
          <a:endParaRPr lang="en-US"/>
        </a:p>
      </dgm:t>
    </dgm:pt>
    <dgm:pt modelId="{328F55B4-6638-4A60-A517-5836EFF3817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/>
            <a:t>Résultat :</a:t>
          </a:r>
          <a:endParaRPr lang="en-US"/>
        </a:p>
      </dgm:t>
    </dgm:pt>
    <dgm:pt modelId="{3533BA3C-83CB-4E84-81C8-524525D96DE2}" type="parTrans" cxnId="{386B0EDB-F1A8-46A4-B07E-017CE05E4B97}">
      <dgm:prSet/>
      <dgm:spPr/>
      <dgm:t>
        <a:bodyPr/>
        <a:lstStyle/>
        <a:p>
          <a:endParaRPr lang="en-US"/>
        </a:p>
      </dgm:t>
    </dgm:pt>
    <dgm:pt modelId="{78BE4A89-413E-46E7-A413-39AE98AE9B55}" type="sibTrans" cxnId="{386B0EDB-F1A8-46A4-B07E-017CE05E4B97}">
      <dgm:prSet/>
      <dgm:spPr/>
      <dgm:t>
        <a:bodyPr/>
        <a:lstStyle/>
        <a:p>
          <a:endParaRPr lang="en-US"/>
        </a:p>
      </dgm:t>
    </dgm:pt>
    <dgm:pt modelId="{1F7B21F4-F2E8-44CD-9EDB-7B1CE60DFCDA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/>
            <a:t>Démonstration </a:t>
          </a:r>
          <a:endParaRPr lang="en-US"/>
        </a:p>
      </dgm:t>
    </dgm:pt>
    <dgm:pt modelId="{4E869CB0-650A-4FBB-9811-21BE3F436FF2}" type="parTrans" cxnId="{EE2328C9-DBBC-4B58-8111-FA6971D3E42C}">
      <dgm:prSet/>
      <dgm:spPr/>
      <dgm:t>
        <a:bodyPr/>
        <a:lstStyle/>
        <a:p>
          <a:endParaRPr lang="en-US"/>
        </a:p>
      </dgm:t>
    </dgm:pt>
    <dgm:pt modelId="{2DF88E91-7972-4E50-B15C-5149BE7607C3}" type="sibTrans" cxnId="{EE2328C9-DBBC-4B58-8111-FA6971D3E42C}">
      <dgm:prSet/>
      <dgm:spPr/>
      <dgm:t>
        <a:bodyPr/>
        <a:lstStyle/>
        <a:p>
          <a:endParaRPr lang="en-US"/>
        </a:p>
      </dgm:t>
    </dgm:pt>
    <dgm:pt modelId="{6DDACABC-148B-4DF7-AA4C-C939A6A33A48}" type="pres">
      <dgm:prSet presAssocID="{E25E4A76-2385-4EA4-8D19-188854CD5042}" presName="root" presStyleCnt="0">
        <dgm:presLayoutVars>
          <dgm:dir/>
          <dgm:resizeHandles val="exact"/>
        </dgm:presLayoutVars>
      </dgm:prSet>
      <dgm:spPr/>
    </dgm:pt>
    <dgm:pt modelId="{FE010425-796B-4A42-B491-D685C1CE81AE}" type="pres">
      <dgm:prSet presAssocID="{0D35CC1D-0F77-41EC-9773-B368D62D330A}" presName="compNode" presStyleCnt="0"/>
      <dgm:spPr/>
    </dgm:pt>
    <dgm:pt modelId="{D1ACFAA0-DF05-490B-82B9-03E4004F00D5}" type="pres">
      <dgm:prSet presAssocID="{0D35CC1D-0F77-41EC-9773-B368D62D330A}" presName="bgRect" presStyleLbl="bgShp" presStyleIdx="0" presStyleCnt="3"/>
      <dgm:spPr>
        <a:solidFill>
          <a:schemeClr val="bg2"/>
        </a:solidFill>
      </dgm:spPr>
    </dgm:pt>
    <dgm:pt modelId="{2443995C-F021-4305-97F3-41B492AE8908}" type="pres">
      <dgm:prSet presAssocID="{0D35CC1D-0F77-41EC-9773-B368D62D330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solidFill>
            <a:schemeClr val="tx1"/>
          </a:solidFill>
        </a:ln>
      </dgm:spPr>
      <dgm:extLst>
        <a:ext uri="{E40237B7-FDA0-4F09-8148-C483321AD2D9}">
          <dgm14:cNvPr xmlns:dgm14="http://schemas.microsoft.com/office/drawing/2010/diagram" id="0" name="" descr="Radioactif"/>
        </a:ext>
      </dgm:extLst>
    </dgm:pt>
    <dgm:pt modelId="{D97834A2-3D37-4E03-A08F-3CB86863D94B}" type="pres">
      <dgm:prSet presAssocID="{0D35CC1D-0F77-41EC-9773-B368D62D330A}" presName="spaceRect" presStyleCnt="0"/>
      <dgm:spPr/>
    </dgm:pt>
    <dgm:pt modelId="{B6275716-B1DE-4BC8-9013-BDED09D1D36B}" type="pres">
      <dgm:prSet presAssocID="{0D35CC1D-0F77-41EC-9773-B368D62D330A}" presName="parTx" presStyleLbl="revTx" presStyleIdx="0" presStyleCnt="3">
        <dgm:presLayoutVars>
          <dgm:chMax val="0"/>
          <dgm:chPref val="0"/>
        </dgm:presLayoutVars>
      </dgm:prSet>
      <dgm:spPr/>
    </dgm:pt>
    <dgm:pt modelId="{8F680DD7-7436-4C59-8D17-6F7E995F9171}" type="pres">
      <dgm:prSet presAssocID="{54D73A5A-2A55-498E-B104-A1EB6F79C2A9}" presName="sibTrans" presStyleCnt="0"/>
      <dgm:spPr/>
    </dgm:pt>
    <dgm:pt modelId="{8D613E79-0DEF-4A30-868A-C6D257D9C32D}" type="pres">
      <dgm:prSet presAssocID="{328F55B4-6638-4A60-A517-5836EFF38175}" presName="compNode" presStyleCnt="0"/>
      <dgm:spPr/>
    </dgm:pt>
    <dgm:pt modelId="{702603E6-E060-4BBF-B282-8EB3CD98C7B4}" type="pres">
      <dgm:prSet presAssocID="{328F55B4-6638-4A60-A517-5836EFF38175}" presName="bgRect" presStyleLbl="bgShp" presStyleIdx="1" presStyleCnt="3"/>
      <dgm:spPr>
        <a:solidFill>
          <a:schemeClr val="bg2"/>
        </a:solidFill>
      </dgm:spPr>
    </dgm:pt>
    <dgm:pt modelId="{4C9919BC-8ACC-4B80-8BD3-315ABEB29807}" type="pres">
      <dgm:prSet presAssocID="{328F55B4-6638-4A60-A517-5836EFF3817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Étoile"/>
        </a:ext>
      </dgm:extLst>
    </dgm:pt>
    <dgm:pt modelId="{29BFF754-D0F8-4742-97E3-D2665E89605E}" type="pres">
      <dgm:prSet presAssocID="{328F55B4-6638-4A60-A517-5836EFF38175}" presName="spaceRect" presStyleCnt="0"/>
      <dgm:spPr/>
    </dgm:pt>
    <dgm:pt modelId="{0FB8CE2D-0E1C-4DDB-AF0E-88E3885B0856}" type="pres">
      <dgm:prSet presAssocID="{328F55B4-6638-4A60-A517-5836EFF38175}" presName="parTx" presStyleLbl="revTx" presStyleIdx="1" presStyleCnt="3">
        <dgm:presLayoutVars>
          <dgm:chMax val="0"/>
          <dgm:chPref val="0"/>
        </dgm:presLayoutVars>
      </dgm:prSet>
      <dgm:spPr/>
    </dgm:pt>
    <dgm:pt modelId="{763C478E-1AB5-46F0-A495-B7719A710EA9}" type="pres">
      <dgm:prSet presAssocID="{78BE4A89-413E-46E7-A413-39AE98AE9B55}" presName="sibTrans" presStyleCnt="0"/>
      <dgm:spPr/>
    </dgm:pt>
    <dgm:pt modelId="{BF97BC68-B705-4C88-B5AF-5576007B02CC}" type="pres">
      <dgm:prSet presAssocID="{1F7B21F4-F2E8-44CD-9EDB-7B1CE60DFCDA}" presName="compNode" presStyleCnt="0"/>
      <dgm:spPr/>
    </dgm:pt>
    <dgm:pt modelId="{362B50E8-E74D-49F6-8DDD-CA832240E4B1}" type="pres">
      <dgm:prSet presAssocID="{1F7B21F4-F2E8-44CD-9EDB-7B1CE60DFCDA}" presName="bgRect" presStyleLbl="bgShp" presStyleIdx="2" presStyleCnt="3"/>
      <dgm:spPr>
        <a:solidFill>
          <a:schemeClr val="bg2"/>
        </a:solidFill>
      </dgm:spPr>
    </dgm:pt>
    <dgm:pt modelId="{1AE1BBF8-279D-411E-A5D1-D5659CF5D2B3}" type="pres">
      <dgm:prSet presAssocID="{1F7B21F4-F2E8-44CD-9EDB-7B1CE60DFCD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seignant"/>
        </a:ext>
      </dgm:extLst>
    </dgm:pt>
    <dgm:pt modelId="{B96E5969-6567-47CC-871D-DA999DC8CC89}" type="pres">
      <dgm:prSet presAssocID="{1F7B21F4-F2E8-44CD-9EDB-7B1CE60DFCDA}" presName="spaceRect" presStyleCnt="0"/>
      <dgm:spPr/>
    </dgm:pt>
    <dgm:pt modelId="{8323BAC9-63CE-4587-8FF9-9C1789D9B4FA}" type="pres">
      <dgm:prSet presAssocID="{1F7B21F4-F2E8-44CD-9EDB-7B1CE60DFCD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E7CED32-C9C6-4F62-8C4B-C1B75861AC9F}" type="presOf" srcId="{E25E4A76-2385-4EA4-8D19-188854CD5042}" destId="{6DDACABC-148B-4DF7-AA4C-C939A6A33A48}" srcOrd="0" destOrd="0" presId="urn:microsoft.com/office/officeart/2018/2/layout/IconVerticalSolidList"/>
    <dgm:cxn modelId="{135D2036-48D2-4DD6-A197-CC842CF042D0}" type="presOf" srcId="{0D35CC1D-0F77-41EC-9773-B368D62D330A}" destId="{B6275716-B1DE-4BC8-9013-BDED09D1D36B}" srcOrd="0" destOrd="0" presId="urn:microsoft.com/office/officeart/2018/2/layout/IconVerticalSolidList"/>
    <dgm:cxn modelId="{4F0BE078-338C-4C62-80D5-3EF5125CF6D7}" type="presOf" srcId="{328F55B4-6638-4A60-A517-5836EFF38175}" destId="{0FB8CE2D-0E1C-4DDB-AF0E-88E3885B0856}" srcOrd="0" destOrd="0" presId="urn:microsoft.com/office/officeart/2018/2/layout/IconVerticalSolidList"/>
    <dgm:cxn modelId="{AD0AECB8-3BB2-48E6-ACB2-702EE674E33B}" type="presOf" srcId="{1F7B21F4-F2E8-44CD-9EDB-7B1CE60DFCDA}" destId="{8323BAC9-63CE-4587-8FF9-9C1789D9B4FA}" srcOrd="0" destOrd="0" presId="urn:microsoft.com/office/officeart/2018/2/layout/IconVerticalSolidList"/>
    <dgm:cxn modelId="{EE2328C9-DBBC-4B58-8111-FA6971D3E42C}" srcId="{E25E4A76-2385-4EA4-8D19-188854CD5042}" destId="{1F7B21F4-F2E8-44CD-9EDB-7B1CE60DFCDA}" srcOrd="2" destOrd="0" parTransId="{4E869CB0-650A-4FBB-9811-21BE3F436FF2}" sibTransId="{2DF88E91-7972-4E50-B15C-5149BE7607C3}"/>
    <dgm:cxn modelId="{386B0EDB-F1A8-46A4-B07E-017CE05E4B97}" srcId="{E25E4A76-2385-4EA4-8D19-188854CD5042}" destId="{328F55B4-6638-4A60-A517-5836EFF38175}" srcOrd="1" destOrd="0" parTransId="{3533BA3C-83CB-4E84-81C8-524525D96DE2}" sibTransId="{78BE4A89-413E-46E7-A413-39AE98AE9B55}"/>
    <dgm:cxn modelId="{5B8447DC-295C-4CC5-9DFA-C890D3F64068}" srcId="{E25E4A76-2385-4EA4-8D19-188854CD5042}" destId="{0D35CC1D-0F77-41EC-9773-B368D62D330A}" srcOrd="0" destOrd="0" parTransId="{DBC7C52E-73C1-420B-9C2E-4E3610DBA4FF}" sibTransId="{54D73A5A-2A55-498E-B104-A1EB6F79C2A9}"/>
    <dgm:cxn modelId="{CBDA1CB3-3391-496E-BA70-537205E17A0A}" type="presParOf" srcId="{6DDACABC-148B-4DF7-AA4C-C939A6A33A48}" destId="{FE010425-796B-4A42-B491-D685C1CE81AE}" srcOrd="0" destOrd="0" presId="urn:microsoft.com/office/officeart/2018/2/layout/IconVerticalSolidList"/>
    <dgm:cxn modelId="{BC64400A-E09B-4701-AEE6-2AB6DF35B4E7}" type="presParOf" srcId="{FE010425-796B-4A42-B491-D685C1CE81AE}" destId="{D1ACFAA0-DF05-490B-82B9-03E4004F00D5}" srcOrd="0" destOrd="0" presId="urn:microsoft.com/office/officeart/2018/2/layout/IconVerticalSolidList"/>
    <dgm:cxn modelId="{82C741FD-6CFC-43C6-A32B-65C8EC642441}" type="presParOf" srcId="{FE010425-796B-4A42-B491-D685C1CE81AE}" destId="{2443995C-F021-4305-97F3-41B492AE8908}" srcOrd="1" destOrd="0" presId="urn:microsoft.com/office/officeart/2018/2/layout/IconVerticalSolidList"/>
    <dgm:cxn modelId="{2727B44D-AF36-462E-83AF-FAF686A2EE81}" type="presParOf" srcId="{FE010425-796B-4A42-B491-D685C1CE81AE}" destId="{D97834A2-3D37-4E03-A08F-3CB86863D94B}" srcOrd="2" destOrd="0" presId="urn:microsoft.com/office/officeart/2018/2/layout/IconVerticalSolidList"/>
    <dgm:cxn modelId="{B73014A6-1C07-48CE-95B2-8F967D594332}" type="presParOf" srcId="{FE010425-796B-4A42-B491-D685C1CE81AE}" destId="{B6275716-B1DE-4BC8-9013-BDED09D1D36B}" srcOrd="3" destOrd="0" presId="urn:microsoft.com/office/officeart/2018/2/layout/IconVerticalSolidList"/>
    <dgm:cxn modelId="{77445D52-1374-41E2-A119-63FA1E7E5074}" type="presParOf" srcId="{6DDACABC-148B-4DF7-AA4C-C939A6A33A48}" destId="{8F680DD7-7436-4C59-8D17-6F7E995F9171}" srcOrd="1" destOrd="0" presId="urn:microsoft.com/office/officeart/2018/2/layout/IconVerticalSolidList"/>
    <dgm:cxn modelId="{6D03AEE9-6854-4B69-9DA3-087BFC9362C6}" type="presParOf" srcId="{6DDACABC-148B-4DF7-AA4C-C939A6A33A48}" destId="{8D613E79-0DEF-4A30-868A-C6D257D9C32D}" srcOrd="2" destOrd="0" presId="urn:microsoft.com/office/officeart/2018/2/layout/IconVerticalSolidList"/>
    <dgm:cxn modelId="{78E11B01-74E7-4B9C-9B1C-4025046AB771}" type="presParOf" srcId="{8D613E79-0DEF-4A30-868A-C6D257D9C32D}" destId="{702603E6-E060-4BBF-B282-8EB3CD98C7B4}" srcOrd="0" destOrd="0" presId="urn:microsoft.com/office/officeart/2018/2/layout/IconVerticalSolidList"/>
    <dgm:cxn modelId="{DA6B5B8F-F902-41A2-AA27-4CFA19EE7579}" type="presParOf" srcId="{8D613E79-0DEF-4A30-868A-C6D257D9C32D}" destId="{4C9919BC-8ACC-4B80-8BD3-315ABEB29807}" srcOrd="1" destOrd="0" presId="urn:microsoft.com/office/officeart/2018/2/layout/IconVerticalSolidList"/>
    <dgm:cxn modelId="{5195572C-E158-44C8-88CB-2AC08B0F432B}" type="presParOf" srcId="{8D613E79-0DEF-4A30-868A-C6D257D9C32D}" destId="{29BFF754-D0F8-4742-97E3-D2665E89605E}" srcOrd="2" destOrd="0" presId="urn:microsoft.com/office/officeart/2018/2/layout/IconVerticalSolidList"/>
    <dgm:cxn modelId="{FA08D273-11ED-4018-AA58-5F98088E26B2}" type="presParOf" srcId="{8D613E79-0DEF-4A30-868A-C6D257D9C32D}" destId="{0FB8CE2D-0E1C-4DDB-AF0E-88E3885B0856}" srcOrd="3" destOrd="0" presId="urn:microsoft.com/office/officeart/2018/2/layout/IconVerticalSolidList"/>
    <dgm:cxn modelId="{91CB09EE-87A4-4AB9-82CD-6DA55C31FDDA}" type="presParOf" srcId="{6DDACABC-148B-4DF7-AA4C-C939A6A33A48}" destId="{763C478E-1AB5-46F0-A495-B7719A710EA9}" srcOrd="3" destOrd="0" presId="urn:microsoft.com/office/officeart/2018/2/layout/IconVerticalSolidList"/>
    <dgm:cxn modelId="{48C7DE00-59C6-43B3-8D61-046A9FE1CAF6}" type="presParOf" srcId="{6DDACABC-148B-4DF7-AA4C-C939A6A33A48}" destId="{BF97BC68-B705-4C88-B5AF-5576007B02CC}" srcOrd="4" destOrd="0" presId="urn:microsoft.com/office/officeart/2018/2/layout/IconVerticalSolidList"/>
    <dgm:cxn modelId="{BF652B13-50D2-43EE-929C-180679D9FBEE}" type="presParOf" srcId="{BF97BC68-B705-4C88-B5AF-5576007B02CC}" destId="{362B50E8-E74D-49F6-8DDD-CA832240E4B1}" srcOrd="0" destOrd="0" presId="urn:microsoft.com/office/officeart/2018/2/layout/IconVerticalSolidList"/>
    <dgm:cxn modelId="{7279A8D2-6EEE-4D55-8F8B-C1CE177C369E}" type="presParOf" srcId="{BF97BC68-B705-4C88-B5AF-5576007B02CC}" destId="{1AE1BBF8-279D-411E-A5D1-D5659CF5D2B3}" srcOrd="1" destOrd="0" presId="urn:microsoft.com/office/officeart/2018/2/layout/IconVerticalSolidList"/>
    <dgm:cxn modelId="{074D7D49-14F0-4886-A657-7D07B1C05F2D}" type="presParOf" srcId="{BF97BC68-B705-4C88-B5AF-5576007B02CC}" destId="{B96E5969-6567-47CC-871D-DA999DC8CC89}" srcOrd="2" destOrd="0" presId="urn:microsoft.com/office/officeart/2018/2/layout/IconVerticalSolidList"/>
    <dgm:cxn modelId="{A4C9F1CF-5601-4357-AEC3-8AC618B2889E}" type="presParOf" srcId="{BF97BC68-B705-4C88-B5AF-5576007B02CC}" destId="{8323BAC9-63CE-4587-8FF9-9C1789D9B4F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ACFAA0-DF05-490B-82B9-03E4004F00D5}">
      <dsp:nvSpPr>
        <dsp:cNvPr id="0" name=""/>
        <dsp:cNvSpPr/>
      </dsp:nvSpPr>
      <dsp:spPr>
        <a:xfrm>
          <a:off x="0" y="512"/>
          <a:ext cx="8946541" cy="1198416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43995C-F021-4305-97F3-41B492AE8908}">
      <dsp:nvSpPr>
        <dsp:cNvPr id="0" name=""/>
        <dsp:cNvSpPr/>
      </dsp:nvSpPr>
      <dsp:spPr>
        <a:xfrm>
          <a:off x="362520" y="270155"/>
          <a:ext cx="659128" cy="6591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275716-B1DE-4BC8-9013-BDED09D1D36B}">
      <dsp:nvSpPr>
        <dsp:cNvPr id="0" name=""/>
        <dsp:cNvSpPr/>
      </dsp:nvSpPr>
      <dsp:spPr>
        <a:xfrm>
          <a:off x="1384170" y="512"/>
          <a:ext cx="7562370" cy="1198416"/>
        </a:xfrm>
        <a:prstGeom prst="rect">
          <a:avLst/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32" tIns="126832" rIns="126832" bIns="12683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kern="1200" dirty="0"/>
            <a:t>Quel département a eu le plus de radiations d'entreprise en 2020 ?</a:t>
          </a:r>
          <a:endParaRPr lang="en-US" sz="2500" kern="1200" dirty="0"/>
        </a:p>
      </dsp:txBody>
      <dsp:txXfrm>
        <a:off x="1384170" y="512"/>
        <a:ext cx="7562370" cy="1198416"/>
      </dsp:txXfrm>
    </dsp:sp>
    <dsp:sp modelId="{702603E6-E060-4BBF-B282-8EB3CD98C7B4}">
      <dsp:nvSpPr>
        <dsp:cNvPr id="0" name=""/>
        <dsp:cNvSpPr/>
      </dsp:nvSpPr>
      <dsp:spPr>
        <a:xfrm>
          <a:off x="0" y="1498532"/>
          <a:ext cx="8946541" cy="1198416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9919BC-8ACC-4B80-8BD3-315ABEB29807}">
      <dsp:nvSpPr>
        <dsp:cNvPr id="0" name=""/>
        <dsp:cNvSpPr/>
      </dsp:nvSpPr>
      <dsp:spPr>
        <a:xfrm>
          <a:off x="362520" y="1768176"/>
          <a:ext cx="659128" cy="6591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B8CE2D-0E1C-4DDB-AF0E-88E3885B0856}">
      <dsp:nvSpPr>
        <dsp:cNvPr id="0" name=""/>
        <dsp:cNvSpPr/>
      </dsp:nvSpPr>
      <dsp:spPr>
        <a:xfrm>
          <a:off x="1384170" y="1498532"/>
          <a:ext cx="7562370" cy="1198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32" tIns="126832" rIns="126832" bIns="12683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kern="1200"/>
            <a:t>Résultat :</a:t>
          </a:r>
          <a:endParaRPr lang="en-US" sz="2500" kern="1200"/>
        </a:p>
      </dsp:txBody>
      <dsp:txXfrm>
        <a:off x="1384170" y="1498532"/>
        <a:ext cx="7562370" cy="1198416"/>
      </dsp:txXfrm>
    </dsp:sp>
    <dsp:sp modelId="{362B50E8-E74D-49F6-8DDD-CA832240E4B1}">
      <dsp:nvSpPr>
        <dsp:cNvPr id="0" name=""/>
        <dsp:cNvSpPr/>
      </dsp:nvSpPr>
      <dsp:spPr>
        <a:xfrm>
          <a:off x="0" y="2996552"/>
          <a:ext cx="8946541" cy="1198416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E1BBF8-279D-411E-A5D1-D5659CF5D2B3}">
      <dsp:nvSpPr>
        <dsp:cNvPr id="0" name=""/>
        <dsp:cNvSpPr/>
      </dsp:nvSpPr>
      <dsp:spPr>
        <a:xfrm>
          <a:off x="362520" y="3266196"/>
          <a:ext cx="659128" cy="6591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23BAC9-63CE-4587-8FF9-9C1789D9B4FA}">
      <dsp:nvSpPr>
        <dsp:cNvPr id="0" name=""/>
        <dsp:cNvSpPr/>
      </dsp:nvSpPr>
      <dsp:spPr>
        <a:xfrm>
          <a:off x="1384170" y="2996552"/>
          <a:ext cx="7562370" cy="1198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32" tIns="126832" rIns="126832" bIns="12683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kern="1200"/>
            <a:t>Démonstration </a:t>
          </a:r>
          <a:endParaRPr lang="en-US" sz="2500" kern="1200"/>
        </a:p>
      </dsp:txBody>
      <dsp:txXfrm>
        <a:off x="1384170" y="2996552"/>
        <a:ext cx="7562370" cy="11984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tane07/spark_covid_societ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data.gouv.fr/fr/datasets/donnees-hospitalieres-relatives-a-lepidemie-de-covid-19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opendata.datainfogreffe.fr/explore/dataset/societes-radiees-202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FEB690-6EAD-42EF-A6A0-9B3D56F87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2676" y="2412134"/>
            <a:ext cx="8825658" cy="1866401"/>
          </a:xfrm>
        </p:spPr>
        <p:txBody>
          <a:bodyPr/>
          <a:lstStyle/>
          <a:p>
            <a:pPr algn="ctr"/>
            <a:r>
              <a:rPr lang="fr-FR" dirty="0"/>
              <a:t>Projet Spark</a:t>
            </a:r>
            <a:br>
              <a:rPr lang="fr-FR" dirty="0"/>
            </a:br>
            <a:br>
              <a:rPr lang="fr-FR" dirty="0"/>
            </a:br>
            <a:r>
              <a:rPr lang="fr-FR" sz="2400" dirty="0" err="1"/>
              <a:t>Covid</a:t>
            </a:r>
            <a:r>
              <a:rPr lang="fr-FR" sz="2400" dirty="0"/>
              <a:t> / Société française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95FD04B-193A-4C83-8CA2-59050EB74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727" y="4777380"/>
            <a:ext cx="3492546" cy="861420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Bendavid Natane</a:t>
            </a:r>
          </a:p>
          <a:p>
            <a:r>
              <a:rPr lang="fr-FR" dirty="0"/>
              <a:t>Tardy louis </a:t>
            </a:r>
          </a:p>
          <a:p>
            <a:r>
              <a:rPr lang="fr-FR" dirty="0"/>
              <a:t>Wade cheikh Abdourahmane</a:t>
            </a:r>
          </a:p>
        </p:txBody>
      </p:sp>
    </p:spTree>
    <p:extLst>
      <p:ext uri="{BB962C8B-B14F-4D97-AF65-F5344CB8AC3E}">
        <p14:creationId xmlns:p14="http://schemas.microsoft.com/office/powerpoint/2010/main" val="4028769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A96B4F-E37F-49D2-AB4D-B84397FDF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600" b="1" dirty="0"/>
              <a:t>Présentation des sous problématique - 2</a:t>
            </a:r>
            <a:br>
              <a:rPr lang="fr-FR" sz="4000" dirty="0"/>
            </a:br>
            <a:endParaRPr lang="fr-FR" sz="40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FCFCE9-A963-4891-A09F-4D25EF50B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1" y="1231642"/>
            <a:ext cx="10842171" cy="5016758"/>
          </a:xfrm>
        </p:spPr>
        <p:txBody>
          <a:bodyPr>
            <a:normAutofit fontScale="92500" lnSpcReduction="20000"/>
          </a:bodyPr>
          <a:lstStyle/>
          <a:p>
            <a:r>
              <a:rPr lang="fr-FR" b="1" dirty="0"/>
              <a:t>Quel jour a été le plus critique en hospitalisations, réanimations et décès (par département)</a:t>
            </a:r>
          </a:p>
          <a:p>
            <a:pPr marL="0" indent="0">
              <a:buNone/>
            </a:pPr>
            <a:endParaRPr lang="fr-FR" b="1" dirty="0"/>
          </a:p>
          <a:p>
            <a:r>
              <a:rPr lang="fr-FR" b="1" dirty="0"/>
              <a:t>Résultat (échantillons)  :</a:t>
            </a:r>
          </a:p>
          <a:p>
            <a:endParaRPr lang="fr-FR" b="1" dirty="0"/>
          </a:p>
          <a:p>
            <a:pPr lvl="1"/>
            <a:r>
              <a:rPr lang="fr-FR" b="1" dirty="0"/>
              <a:t>Hospitalisation : </a:t>
            </a:r>
          </a:p>
          <a:p>
            <a:pPr lvl="1"/>
            <a:endParaRPr lang="fr-FR" b="1" dirty="0"/>
          </a:p>
          <a:p>
            <a:pPr lvl="1"/>
            <a:endParaRPr lang="fr-FR" b="1" dirty="0"/>
          </a:p>
          <a:p>
            <a:pPr lvl="1"/>
            <a:r>
              <a:rPr lang="fr-FR" b="1" dirty="0"/>
              <a:t>Réanimation :</a:t>
            </a:r>
          </a:p>
          <a:p>
            <a:pPr lvl="1"/>
            <a:endParaRPr lang="fr-FR" b="1" dirty="0"/>
          </a:p>
          <a:p>
            <a:pPr lvl="1"/>
            <a:endParaRPr lang="fr-FR" b="1" dirty="0"/>
          </a:p>
          <a:p>
            <a:pPr lvl="1"/>
            <a:r>
              <a:rPr lang="fr-FR" b="1" dirty="0"/>
              <a:t>Décès :</a:t>
            </a:r>
          </a:p>
          <a:p>
            <a:pPr lvl="1"/>
            <a:endParaRPr lang="fr-FR" b="1" dirty="0"/>
          </a:p>
          <a:p>
            <a:pPr lvl="1"/>
            <a:endParaRPr lang="fr-FR" b="1" dirty="0"/>
          </a:p>
          <a:p>
            <a:r>
              <a:rPr lang="fr-FR" b="1" dirty="0"/>
              <a:t>Démonstration </a:t>
            </a:r>
          </a:p>
          <a:p>
            <a:pPr lvl="1"/>
            <a:endParaRPr lang="fr-FR" b="1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AC2A871-1A30-4DFE-809D-8F02D1326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958" y="1575010"/>
            <a:ext cx="2371725" cy="14859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471681C-D3A2-40D5-92A6-C47D933AB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495" y="2916022"/>
            <a:ext cx="2314575" cy="13525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2D5181F-C8CA-4515-89BB-9ADC6E068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4634" y="4268572"/>
            <a:ext cx="22383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411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A96B4F-E37F-49D2-AB4D-B84397FDF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600" b="1" dirty="0"/>
              <a:t>Présentation des sous problématique - 3</a:t>
            </a:r>
            <a:br>
              <a:rPr lang="fr-FR" sz="4000" dirty="0"/>
            </a:br>
            <a:endParaRPr lang="fr-FR" sz="4000" dirty="0"/>
          </a:p>
        </p:txBody>
      </p:sp>
      <p:graphicFrame>
        <p:nvGraphicFramePr>
          <p:cNvPr id="8" name="Espace réservé du contenu 2">
            <a:extLst>
              <a:ext uri="{FF2B5EF4-FFF2-40B4-BE49-F238E27FC236}">
                <a16:creationId xmlns:a16="http://schemas.microsoft.com/office/drawing/2014/main" id="{65014E21-0C64-47C3-8F1B-8D5613FDEF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2019441"/>
              </p:ext>
            </p:extLst>
          </p:nvPr>
        </p:nvGraphicFramePr>
        <p:xfrm>
          <a:off x="1103312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7B465390-9996-4AC2-A882-0D81589207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8171" y="3755370"/>
            <a:ext cx="31051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064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F67A06-D993-474D-B7C9-536CE0B15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Conclusion et résultat de l’étude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8C9751-FC40-4BA8-8E08-7EB318EF2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838" y="1853248"/>
            <a:ext cx="7193901" cy="4395151"/>
          </a:xfrm>
        </p:spPr>
        <p:txBody>
          <a:bodyPr>
            <a:normAutofit/>
          </a:bodyPr>
          <a:lstStyle/>
          <a:p>
            <a:r>
              <a:rPr lang="fr-FR" b="1" dirty="0"/>
              <a:t>Quel est l'impacte du </a:t>
            </a:r>
            <a:r>
              <a:rPr lang="fr-FR" b="1" dirty="0" err="1"/>
              <a:t>covid</a:t>
            </a:r>
            <a:r>
              <a:rPr lang="fr-FR" b="1" dirty="0"/>
              <a:t> sur les sociétés en France sur l'année 2020 ?</a:t>
            </a:r>
          </a:p>
          <a:p>
            <a:endParaRPr lang="fr-FR" b="1" dirty="0"/>
          </a:p>
          <a:p>
            <a:endParaRPr lang="fr-FR" b="1" dirty="0"/>
          </a:p>
          <a:p>
            <a:r>
              <a:rPr lang="fr-FR" b="1" dirty="0"/>
              <a:t>Résultat</a:t>
            </a:r>
          </a:p>
          <a:p>
            <a:pPr lvl="1"/>
            <a:r>
              <a:rPr lang="fr-FR" b="1" dirty="0"/>
              <a:t>Oui, le </a:t>
            </a:r>
            <a:r>
              <a:rPr lang="fr-FR" b="1" dirty="0" err="1"/>
              <a:t>covid</a:t>
            </a:r>
            <a:r>
              <a:rPr lang="fr-FR" b="1" dirty="0"/>
              <a:t> a eu un impacte sur les sociétés en France en 2020.</a:t>
            </a:r>
          </a:p>
          <a:p>
            <a:pPr marL="0" indent="0">
              <a:buNone/>
            </a:pPr>
            <a:endParaRPr lang="fr-FR" b="1" dirty="0"/>
          </a:p>
          <a:p>
            <a:endParaRPr lang="fr-FR" b="1" dirty="0"/>
          </a:p>
          <a:p>
            <a:r>
              <a:rPr lang="fr-FR" b="1" dirty="0"/>
              <a:t>Démonstration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767F3DF-E876-45C3-840D-536D40E28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535" y="2513250"/>
            <a:ext cx="38576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119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30B5EA-40B3-4647-A09D-E2D650A62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40A9BB-439E-431F-AAE2-2C95B7F35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750914"/>
            <a:ext cx="8946541" cy="4222047"/>
          </a:xfrm>
        </p:spPr>
        <p:txBody>
          <a:bodyPr>
            <a:normAutofit/>
          </a:bodyPr>
          <a:lstStyle/>
          <a:p>
            <a:r>
              <a:rPr lang="fr-FR" dirty="0"/>
              <a:t>Outils utilisés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Problématique</a:t>
            </a:r>
          </a:p>
          <a:p>
            <a:endParaRPr lang="fr-FR" dirty="0"/>
          </a:p>
          <a:p>
            <a:r>
              <a:rPr lang="fr-FR" dirty="0"/>
              <a:t>Présentation des données </a:t>
            </a:r>
          </a:p>
          <a:p>
            <a:endParaRPr lang="fr-FR" dirty="0"/>
          </a:p>
          <a:p>
            <a:r>
              <a:rPr lang="fr-FR" dirty="0"/>
              <a:t>Présentation des sous problématiques</a:t>
            </a:r>
          </a:p>
          <a:p>
            <a:endParaRPr lang="fr-FR" dirty="0"/>
          </a:p>
          <a:p>
            <a:r>
              <a:rPr lang="fr-FR" dirty="0"/>
              <a:t>Conclusion et résultat de l’étude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6270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0CFC16-10C1-4191-BD33-52E9D8C3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8853"/>
          </a:xfrm>
        </p:spPr>
        <p:txBody>
          <a:bodyPr/>
          <a:lstStyle/>
          <a:p>
            <a:pPr algn="ctr"/>
            <a:r>
              <a:rPr lang="fr-FR" dirty="0"/>
              <a:t>Outils utilisés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8B89DC-DF18-4F2E-B0AA-F4574A150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980" y="2103252"/>
            <a:ext cx="8946541" cy="4195481"/>
          </a:xfrm>
        </p:spPr>
        <p:txBody>
          <a:bodyPr/>
          <a:lstStyle/>
          <a:p>
            <a:r>
              <a:rPr lang="fr-FR" dirty="0"/>
              <a:t>GitHub</a:t>
            </a:r>
          </a:p>
          <a:p>
            <a:pPr lvl="1"/>
            <a:r>
              <a:rPr lang="fr-FR" dirty="0">
                <a:hlinkClick r:id="rId2"/>
              </a:rPr>
              <a:t>https://github.com/natane07/spark_covid_societe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Traitement des données</a:t>
            </a:r>
          </a:p>
          <a:p>
            <a:pPr lvl="1"/>
            <a:r>
              <a:rPr lang="fr-FR" dirty="0" err="1"/>
              <a:t>Pyspark</a:t>
            </a:r>
            <a:endParaRPr lang="fr-FR" dirty="0"/>
          </a:p>
          <a:p>
            <a:pPr lvl="1"/>
            <a:r>
              <a:rPr lang="fr-FR" dirty="0" err="1"/>
              <a:t>Jupyter</a:t>
            </a:r>
            <a:r>
              <a:rPr lang="fr-FR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860154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EDF694-03EA-498F-9746-2E52DE152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614" y="234605"/>
            <a:ext cx="9404723" cy="1400530"/>
          </a:xfrm>
        </p:spPr>
        <p:txBody>
          <a:bodyPr/>
          <a:lstStyle/>
          <a:p>
            <a:pPr algn="ctr"/>
            <a:r>
              <a:rPr lang="fr-FR" dirty="0"/>
              <a:t>Problématique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7E9259-6C77-412A-8EF0-0D14EE90F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733" y="2791149"/>
            <a:ext cx="11358534" cy="19570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3600" b="1" dirty="0"/>
              <a:t>Quel est l'impacte du </a:t>
            </a:r>
            <a:r>
              <a:rPr lang="fr-FR" sz="3600" b="1" dirty="0" err="1"/>
              <a:t>covid</a:t>
            </a:r>
            <a:r>
              <a:rPr lang="fr-FR" sz="3600" b="1" dirty="0"/>
              <a:t> sur les sociétés en France sur l'année 2020 ?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845305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23924E-BCB1-4B98-ADC3-644DFBB32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Autofit/>
          </a:bodyPr>
          <a:lstStyle/>
          <a:p>
            <a:pPr algn="ctr"/>
            <a:r>
              <a:rPr lang="fr-FR" sz="4000" dirty="0"/>
              <a:t>Présentation des données </a:t>
            </a:r>
            <a:br>
              <a:rPr lang="fr-FR" sz="4000" dirty="0"/>
            </a:br>
            <a:endParaRPr lang="fr-FR" sz="4000" dirty="0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A0034C0B-42EF-4E68-B59C-CEFD2C9AC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5965394" cy="4196185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Santé publique France est l’agence nationale de santé publique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Créée en mai 2016 par ordonnance et décret, c’est un établissement public administratif sous tutelle du ministère chargé de la Santé</a:t>
            </a:r>
          </a:p>
          <a:p>
            <a:endParaRPr lang="fr-FR" dirty="0"/>
          </a:p>
          <a:p>
            <a:r>
              <a:rPr lang="fr-FR" b="1" dirty="0" err="1"/>
              <a:t>Dataset</a:t>
            </a:r>
            <a:r>
              <a:rPr lang="fr-FR" b="1" dirty="0"/>
              <a:t> : </a:t>
            </a:r>
            <a:r>
              <a:rPr lang="fr-FR" b="1" i="1" dirty="0"/>
              <a:t>Les données hospitalières relatives à l'épidémie du COVID-19 par département</a:t>
            </a:r>
          </a:p>
          <a:p>
            <a:endParaRPr lang="fr-FR" b="1" i="1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i="1" dirty="0">
                <a:hlinkClick r:id="rId2"/>
              </a:rPr>
              <a:t>https://www.data.gouv.fr/fr/datasets/donnees-hospitalieres-relatives-a-lepidemie-de-covid-19/</a:t>
            </a:r>
            <a:endParaRPr lang="fr-FR" i="1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donnees-hospitalieres-nouveaux-covid.csv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i="1" dirty="0"/>
          </a:p>
          <a:p>
            <a:pPr marL="0" indent="0">
              <a:buNone/>
            </a:pPr>
            <a:endParaRPr lang="en-US" i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6ECDD6-D36B-49A8-A78E-DB52E5A30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69825" y="2296489"/>
            <a:ext cx="4008888" cy="226502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3B44DE4-3891-4857-906E-A1BC00394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56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CC459E-F1B1-4334-B6A4-500B32A6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Description du jeu de données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0E670AF4-3456-4F9A-A1C1-51C9C574B74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58982" y="1969269"/>
          <a:ext cx="11074036" cy="4471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190">
                  <a:extLst>
                    <a:ext uri="{9D8B030D-6E8A-4147-A177-3AD203B41FA5}">
                      <a16:colId xmlns:a16="http://schemas.microsoft.com/office/drawing/2014/main" val="2884576306"/>
                    </a:ext>
                  </a:extLst>
                </a:gridCol>
                <a:gridCol w="1336431">
                  <a:extLst>
                    <a:ext uri="{9D8B030D-6E8A-4147-A177-3AD203B41FA5}">
                      <a16:colId xmlns:a16="http://schemas.microsoft.com/office/drawing/2014/main" val="3766151136"/>
                    </a:ext>
                  </a:extLst>
                </a:gridCol>
                <a:gridCol w="6119446">
                  <a:extLst>
                    <a:ext uri="{9D8B030D-6E8A-4147-A177-3AD203B41FA5}">
                      <a16:colId xmlns:a16="http://schemas.microsoft.com/office/drawing/2014/main" val="1393379183"/>
                    </a:ext>
                  </a:extLst>
                </a:gridCol>
                <a:gridCol w="1863969">
                  <a:extLst>
                    <a:ext uri="{9D8B030D-6E8A-4147-A177-3AD203B41FA5}">
                      <a16:colId xmlns:a16="http://schemas.microsoft.com/office/drawing/2014/main" val="4243052099"/>
                    </a:ext>
                  </a:extLst>
                </a:gridCol>
              </a:tblGrid>
              <a:tr h="468469">
                <a:tc>
                  <a:txBody>
                    <a:bodyPr/>
                    <a:lstStyle/>
                    <a:p>
                      <a:r>
                        <a:rPr lang="fr-FR" dirty="0"/>
                        <a:t>Colonne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Exemple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31861"/>
                  </a:ext>
                </a:extLst>
              </a:tr>
              <a:tr h="468469">
                <a:tc>
                  <a:txBody>
                    <a:bodyPr/>
                    <a:lstStyle/>
                    <a:p>
                      <a:r>
                        <a:rPr lang="fr-FR" dirty="0" err="1"/>
                        <a:t>dep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Département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569723"/>
                  </a:ext>
                </a:extLst>
              </a:tr>
              <a:tr h="468469">
                <a:tc>
                  <a:txBody>
                    <a:bodyPr/>
                    <a:lstStyle/>
                    <a:p>
                      <a:r>
                        <a:rPr lang="fr-FR" dirty="0"/>
                        <a:t>jour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Date de notification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19/03/2020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898323"/>
                  </a:ext>
                </a:extLst>
              </a:tr>
              <a:tr h="808590">
                <a:tc>
                  <a:txBody>
                    <a:bodyPr/>
                    <a:lstStyle/>
                    <a:p>
                      <a:r>
                        <a:rPr lang="fr-FR" dirty="0" err="1"/>
                        <a:t>hosp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string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Nombre quotidien de personnes nouvellement hospitalisées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06502"/>
                  </a:ext>
                </a:extLst>
              </a:tr>
              <a:tr h="808590">
                <a:tc>
                  <a:txBody>
                    <a:bodyPr/>
                    <a:lstStyle/>
                    <a:p>
                      <a:r>
                        <a:rPr lang="fr-FR" dirty="0" err="1"/>
                        <a:t>rea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integer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Nombre quotidien de nouvelles admissions en réanimation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033257"/>
                  </a:ext>
                </a:extLst>
              </a:tr>
              <a:tr h="808590">
                <a:tc>
                  <a:txBody>
                    <a:bodyPr/>
                    <a:lstStyle/>
                    <a:p>
                      <a:r>
                        <a:rPr lang="fr-FR" dirty="0"/>
                        <a:t>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integer</a:t>
                      </a:r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Nombre quotidien de personnes nouvellement décédées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589833"/>
                  </a:ext>
                </a:extLst>
              </a:tr>
              <a:tr h="468469">
                <a:tc>
                  <a:txBody>
                    <a:bodyPr/>
                    <a:lstStyle/>
                    <a:p>
                      <a:r>
                        <a:rPr lang="fr-FR" dirty="0"/>
                        <a:t>rad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integer</a:t>
                      </a:r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Nombre quotidien de nouveaux retours à domicile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278662"/>
                  </a:ext>
                </a:extLst>
              </a:tr>
            </a:tbl>
          </a:graphicData>
        </a:graphic>
      </p:graphicFrame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869D8E6-5105-4837-9B0B-A797E0C63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278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23924E-BCB1-4B98-ADC3-644DFBB32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Autofit/>
          </a:bodyPr>
          <a:lstStyle/>
          <a:p>
            <a:pPr algn="ctr"/>
            <a:r>
              <a:rPr lang="fr-FR" sz="4000" dirty="0"/>
              <a:t>Présentation des données </a:t>
            </a:r>
            <a:br>
              <a:rPr lang="fr-FR" sz="4000" dirty="0"/>
            </a:br>
            <a:endParaRPr lang="fr-FR" sz="4000" dirty="0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A0034C0B-42EF-4E68-B59C-CEFD2C9AC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934768"/>
            <a:ext cx="5965394" cy="4196185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Data info greffe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err="1"/>
              <a:t>Datainfogreffe</a:t>
            </a:r>
            <a:r>
              <a:rPr lang="fr-FR" dirty="0"/>
              <a:t> a été créé par le G.I.E. Infogreffe pour permettre aux greffiers des Tribunaux de commerce, officiers publics et ministériels, d´assurer une plus large diffusion de l´information légale sur les entreprises</a:t>
            </a:r>
          </a:p>
          <a:p>
            <a:endParaRPr lang="fr-FR" dirty="0"/>
          </a:p>
          <a:p>
            <a:r>
              <a:rPr lang="fr-FR" b="1" dirty="0" err="1"/>
              <a:t>Dataset</a:t>
            </a:r>
            <a:r>
              <a:rPr lang="fr-FR" b="1" dirty="0"/>
              <a:t> : </a:t>
            </a:r>
            <a:r>
              <a:rPr lang="fr-FR" b="1" i="1" dirty="0"/>
              <a:t>Les données des e</a:t>
            </a:r>
            <a:r>
              <a:rPr lang="fr-FR" b="1" dirty="0"/>
              <a:t>ntreprises radiées en 2020</a:t>
            </a:r>
          </a:p>
          <a:p>
            <a:endParaRPr lang="fr-FR" b="1" i="1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i="1" dirty="0">
                <a:hlinkClick r:id="rId2"/>
              </a:rPr>
              <a:t>https://opendata.datainfogreffe.fr/explore/dataset/societes-radiees-2020</a:t>
            </a:r>
            <a:endParaRPr lang="fr-FR" i="1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Societe-radiees-2020.csv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i="1" dirty="0"/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3B44DE4-3891-4857-906E-A1BC00394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C743B5-2FD1-4120-BA79-1F985A817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99" y="2918858"/>
            <a:ext cx="4734508" cy="111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740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CC459E-F1B1-4334-B6A4-500B32A6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Description du jeu de données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0E670AF4-3456-4F9A-A1C1-51C9C574B7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9032401"/>
              </p:ext>
            </p:extLst>
          </p:nvPr>
        </p:nvGraphicFramePr>
        <p:xfrm>
          <a:off x="558982" y="1969269"/>
          <a:ext cx="11074036" cy="3194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5770">
                  <a:extLst>
                    <a:ext uri="{9D8B030D-6E8A-4147-A177-3AD203B41FA5}">
                      <a16:colId xmlns:a16="http://schemas.microsoft.com/office/drawing/2014/main" val="2884576306"/>
                    </a:ext>
                  </a:extLst>
                </a:gridCol>
                <a:gridCol w="1174851">
                  <a:extLst>
                    <a:ext uri="{9D8B030D-6E8A-4147-A177-3AD203B41FA5}">
                      <a16:colId xmlns:a16="http://schemas.microsoft.com/office/drawing/2014/main" val="3766151136"/>
                    </a:ext>
                  </a:extLst>
                </a:gridCol>
                <a:gridCol w="6119446">
                  <a:extLst>
                    <a:ext uri="{9D8B030D-6E8A-4147-A177-3AD203B41FA5}">
                      <a16:colId xmlns:a16="http://schemas.microsoft.com/office/drawing/2014/main" val="1393379183"/>
                    </a:ext>
                  </a:extLst>
                </a:gridCol>
                <a:gridCol w="1863969">
                  <a:extLst>
                    <a:ext uri="{9D8B030D-6E8A-4147-A177-3AD203B41FA5}">
                      <a16:colId xmlns:a16="http://schemas.microsoft.com/office/drawing/2014/main" val="4243052099"/>
                    </a:ext>
                  </a:extLst>
                </a:gridCol>
              </a:tblGrid>
              <a:tr h="468469">
                <a:tc>
                  <a:txBody>
                    <a:bodyPr/>
                    <a:lstStyle/>
                    <a:p>
                      <a:r>
                        <a:rPr lang="fr-FR" dirty="0"/>
                        <a:t>Colonne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Exemple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31861"/>
                  </a:ext>
                </a:extLst>
              </a:tr>
              <a:tr h="468469"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Dénomination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Nom de l’entreprise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DESTOCK EXPRESS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569723"/>
                  </a:ext>
                </a:extLst>
              </a:tr>
              <a:tr h="468469"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dept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Numéro de département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898323"/>
                  </a:ext>
                </a:extLst>
              </a:tr>
              <a:tr h="808590"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Département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string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 du d</a:t>
                      </a:r>
                      <a:r>
                        <a:rPr lang="fr-FR" dirty="0"/>
                        <a:t>épartement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Paris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06502"/>
                  </a:ext>
                </a:extLst>
              </a:tr>
              <a:tr h="808590"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 radiation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 de radiation de l’entreprise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24/07/2020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033257"/>
                  </a:ext>
                </a:extLst>
              </a:tr>
            </a:tbl>
          </a:graphicData>
        </a:graphic>
      </p:graphicFrame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869D8E6-5105-4837-9B0B-A797E0C63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750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A96B4F-E37F-49D2-AB4D-B84397FDF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600" b="1" dirty="0"/>
              <a:t>Présentation des sous problématique - 1</a:t>
            </a:r>
            <a:br>
              <a:rPr lang="fr-FR" sz="4000" dirty="0"/>
            </a:br>
            <a:endParaRPr lang="fr-FR" sz="40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FCFCE9-A963-4891-A09F-4D25EF50B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Quel département a eu le plus d'hospitalisations, de réanimations et de décès ?</a:t>
            </a:r>
          </a:p>
          <a:p>
            <a:pPr marL="0" indent="0">
              <a:buNone/>
            </a:pPr>
            <a:endParaRPr lang="fr-FR" b="1" dirty="0"/>
          </a:p>
          <a:p>
            <a:r>
              <a:rPr lang="fr-FR" b="1" dirty="0"/>
              <a:t>Résultat :</a:t>
            </a:r>
          </a:p>
          <a:p>
            <a:pPr lvl="1"/>
            <a:r>
              <a:rPr lang="fr-FR" b="1" dirty="0"/>
              <a:t>Hospitalisation : PARIS – 75</a:t>
            </a:r>
          </a:p>
          <a:p>
            <a:pPr lvl="1"/>
            <a:r>
              <a:rPr lang="fr-FR" b="1" dirty="0"/>
              <a:t>Réanimation : PARIS - 75</a:t>
            </a:r>
          </a:p>
          <a:p>
            <a:pPr lvl="1"/>
            <a:r>
              <a:rPr lang="fr-FR" b="1" dirty="0"/>
              <a:t>Décès : PARIS - 75</a:t>
            </a:r>
          </a:p>
          <a:p>
            <a:pPr lvl="1"/>
            <a:endParaRPr lang="fr-FR" b="1" dirty="0"/>
          </a:p>
          <a:p>
            <a:r>
              <a:rPr lang="fr-FR" b="1" dirty="0"/>
              <a:t>Démonstration </a:t>
            </a:r>
          </a:p>
          <a:p>
            <a:pPr lvl="1"/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8390258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444</Words>
  <Application>Microsoft Office PowerPoint</Application>
  <PresentationFormat>Grand écran</PresentationFormat>
  <Paragraphs>133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</vt:lpstr>
      <vt:lpstr>Wingdings 3</vt:lpstr>
      <vt:lpstr>Ion</vt:lpstr>
      <vt:lpstr>Projet Spark  Covid / Société française</vt:lpstr>
      <vt:lpstr>Sommaire</vt:lpstr>
      <vt:lpstr>Outils utilisés</vt:lpstr>
      <vt:lpstr>Problématique </vt:lpstr>
      <vt:lpstr>Présentation des données  </vt:lpstr>
      <vt:lpstr>Description du jeu de données</vt:lpstr>
      <vt:lpstr>Présentation des données  </vt:lpstr>
      <vt:lpstr>Description du jeu de données</vt:lpstr>
      <vt:lpstr>Présentation des sous problématique - 1 </vt:lpstr>
      <vt:lpstr>Présentation des sous problématique - 2 </vt:lpstr>
      <vt:lpstr>Présentation des sous problématique - 3 </vt:lpstr>
      <vt:lpstr>Conclusion et résultat de l’étude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Spark  Covid / Société française</dc:title>
  <dc:creator>Natane Bendavid</dc:creator>
  <cp:lastModifiedBy>Natane Bendavid</cp:lastModifiedBy>
  <cp:revision>14</cp:revision>
  <dcterms:created xsi:type="dcterms:W3CDTF">2021-02-09T09:42:01Z</dcterms:created>
  <dcterms:modified xsi:type="dcterms:W3CDTF">2021-02-09T09:52:46Z</dcterms:modified>
</cp:coreProperties>
</file>