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5" r:id="rId4"/>
    <p:sldId id="264" r:id="rId5"/>
    <p:sldId id="263" r:id="rId6"/>
    <p:sldId id="265" r:id="rId7"/>
    <p:sldId id="266" r:id="rId8"/>
    <p:sldId id="267" r:id="rId9"/>
    <p:sldId id="268" r:id="rId10"/>
    <p:sldId id="269" r:id="rId11"/>
    <p:sldId id="270" r:id="rId12"/>
    <p:sldId id="271" r:id="rId13"/>
    <p:sldId id="272" r:id="rId14"/>
    <p:sldId id="275" r:id="rId15"/>
    <p:sldId id="279" r:id="rId16"/>
    <p:sldId id="273" r:id="rId17"/>
    <p:sldId id="274" r:id="rId18"/>
    <p:sldId id="280" r:id="rId19"/>
    <p:sldId id="276" r:id="rId20"/>
    <p:sldId id="277" r:id="rId21"/>
    <p:sldId id="281" r:id="rId22"/>
    <p:sldId id="278" r:id="rId23"/>
    <p:sldId id="283" r:id="rId24"/>
    <p:sldId id="284" r:id="rId25"/>
    <p:sldId id="286" r:id="rId26"/>
    <p:sldId id="287" r:id="rId27"/>
    <p:sldId id="288" r:id="rId28"/>
    <p:sldId id="289" r:id="rId29"/>
    <p:sldId id="290" r:id="rId30"/>
    <p:sldId id="291" r:id="rId31"/>
    <p:sldId id="292" r:id="rId32"/>
    <p:sldId id="293" r:id="rId33"/>
    <p:sldId id="294" r:id="rId34"/>
    <p:sldId id="296" r:id="rId35"/>
    <p:sldId id="297" r:id="rId36"/>
    <p:sldId id="298" r:id="rId37"/>
    <p:sldId id="299" r:id="rId38"/>
    <p:sldId id="300" r:id="rId39"/>
    <p:sldId id="301" r:id="rId40"/>
    <p:sldId id="302" r:id="rId41"/>
    <p:sldId id="303" r:id="rId42"/>
    <p:sldId id="304" r:id="rId4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938E069-0F33-42D1-80FC-E3AEB03B4459}">
          <p14:sldIdLst>
            <p14:sldId id="256"/>
            <p14:sldId id="258"/>
            <p14:sldId id="285"/>
          </p14:sldIdLst>
        </p14:section>
        <p14:section name="CLOUD COMPUTING" id="{6E635229-FED9-44F1-9246-F4A91EC1F264}">
          <p14:sldIdLst>
            <p14:sldId id="264"/>
            <p14:sldId id="263"/>
            <p14:sldId id="265"/>
            <p14:sldId id="266"/>
            <p14:sldId id="267"/>
            <p14:sldId id="268"/>
            <p14:sldId id="269"/>
            <p14:sldId id="270"/>
            <p14:sldId id="271"/>
            <p14:sldId id="272"/>
            <p14:sldId id="275"/>
            <p14:sldId id="279"/>
            <p14:sldId id="273"/>
            <p14:sldId id="274"/>
            <p14:sldId id="280"/>
            <p14:sldId id="276"/>
            <p14:sldId id="277"/>
            <p14:sldId id="281"/>
            <p14:sldId id="278"/>
          </p14:sldIdLst>
        </p14:section>
        <p14:section name="DAAS" id="{60316E07-1D5B-498A-B290-E2A7BEB72ACC}">
          <p14:sldIdLst>
            <p14:sldId id="283"/>
            <p14:sldId id="284"/>
            <p14:sldId id="286"/>
            <p14:sldId id="287"/>
            <p14:sldId id="288"/>
            <p14:sldId id="289"/>
            <p14:sldId id="290"/>
            <p14:sldId id="291"/>
            <p14:sldId id="292"/>
            <p14:sldId id="293"/>
          </p14:sldIdLst>
        </p14:section>
        <p14:section name="ARQUITETURA" id="{DF530ED8-5512-407E-B1B4-7080B732E0ED}">
          <p14:sldIdLst>
            <p14:sldId id="294"/>
            <p14:sldId id="296"/>
            <p14:sldId id="297"/>
            <p14:sldId id="298"/>
            <p14:sldId id="299"/>
            <p14:sldId id="300"/>
            <p14:sldId id="301"/>
            <p14:sldId id="302"/>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622"/>
    <a:srgbClr val="FBD1D3"/>
    <a:srgbClr val="EE54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F47FA-6553-4F91-A2AE-9E630307BA25}" v="144" dt="2023-10-01T19:13:59.33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96357" autoAdjust="0"/>
  </p:normalViewPr>
  <p:slideViewPr>
    <p:cSldViewPr snapToGrid="0">
      <p:cViewPr>
        <p:scale>
          <a:sx n="75" d="100"/>
          <a:sy n="75" d="100"/>
        </p:scale>
        <p:origin x="2070" y="990"/>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1A414A4-BF22-3B8B-0B7A-4EB6E6ED34A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24F51F52-C318-B1BD-6324-BC65557663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20E301CF-7FB9-2D97-92E1-E05A1B2C6233}"/>
              </a:ext>
            </a:extLst>
          </p:cNvPr>
          <p:cNvSpPr>
            <a:spLocks noGrp="1"/>
          </p:cNvSpPr>
          <p:nvPr>
            <p:ph type="dt" sz="half" idx="10"/>
          </p:nvPr>
        </p:nvSpPr>
        <p:spPr/>
        <p:txBody>
          <a:bodyPr/>
          <a:lstStyle/>
          <a:p>
            <a:fld id="{528E3AF9-5C32-4632-8C53-F06D145C9B36}" type="datetimeFigureOut">
              <a:rPr lang="pt-BR" smtClean="0"/>
              <a:t>15/05/2024</a:t>
            </a:fld>
            <a:endParaRPr lang="pt-BR"/>
          </a:p>
        </p:txBody>
      </p:sp>
      <p:sp>
        <p:nvSpPr>
          <p:cNvPr id="5" name="Espaço Reservado para Rodapé 4">
            <a:extLst>
              <a:ext uri="{FF2B5EF4-FFF2-40B4-BE49-F238E27FC236}">
                <a16:creationId xmlns:a16="http://schemas.microsoft.com/office/drawing/2014/main" xmlns="" id="{173E8B1D-B512-3988-772E-C84CAEE222A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C2E4BA11-1B8F-DF4F-3CB1-DFFF1B2E1F29}"/>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54703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2C5F59-07FC-721E-341A-75FED8FE49F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D829A809-8666-A3FB-05C7-DE715134F5F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7E6993EB-D052-03D5-FB48-48BF7FE2FC12}"/>
              </a:ext>
            </a:extLst>
          </p:cNvPr>
          <p:cNvSpPr>
            <a:spLocks noGrp="1"/>
          </p:cNvSpPr>
          <p:nvPr>
            <p:ph type="dt" sz="half" idx="10"/>
          </p:nvPr>
        </p:nvSpPr>
        <p:spPr/>
        <p:txBody>
          <a:bodyPr/>
          <a:lstStyle/>
          <a:p>
            <a:fld id="{528E3AF9-5C32-4632-8C53-F06D145C9B36}" type="datetimeFigureOut">
              <a:rPr lang="pt-BR" smtClean="0"/>
              <a:t>15/05/2024</a:t>
            </a:fld>
            <a:endParaRPr lang="pt-BR"/>
          </a:p>
        </p:txBody>
      </p:sp>
      <p:sp>
        <p:nvSpPr>
          <p:cNvPr id="5" name="Espaço Reservado para Rodapé 4">
            <a:extLst>
              <a:ext uri="{FF2B5EF4-FFF2-40B4-BE49-F238E27FC236}">
                <a16:creationId xmlns:a16="http://schemas.microsoft.com/office/drawing/2014/main" xmlns="" id="{A9154A86-F007-F667-7985-14CA20B6040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672E804-E2DE-8A5F-1A42-D32F662C2F05}"/>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40425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23BFD13-A5FE-0B0D-5AD5-D6B5700EB244}"/>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51EAF25A-FF2F-61BE-783F-B019CD2CF31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16FE1C5C-8EC9-C127-AD6F-1F3223E989AD}"/>
              </a:ext>
            </a:extLst>
          </p:cNvPr>
          <p:cNvSpPr>
            <a:spLocks noGrp="1"/>
          </p:cNvSpPr>
          <p:nvPr>
            <p:ph type="dt" sz="half" idx="10"/>
          </p:nvPr>
        </p:nvSpPr>
        <p:spPr/>
        <p:txBody>
          <a:bodyPr/>
          <a:lstStyle/>
          <a:p>
            <a:fld id="{528E3AF9-5C32-4632-8C53-F06D145C9B36}" type="datetimeFigureOut">
              <a:rPr lang="pt-BR" smtClean="0"/>
              <a:t>15/05/2024</a:t>
            </a:fld>
            <a:endParaRPr lang="pt-BR"/>
          </a:p>
        </p:txBody>
      </p:sp>
      <p:sp>
        <p:nvSpPr>
          <p:cNvPr id="5" name="Espaço Reservado para Rodapé 4">
            <a:extLst>
              <a:ext uri="{FF2B5EF4-FFF2-40B4-BE49-F238E27FC236}">
                <a16:creationId xmlns:a16="http://schemas.microsoft.com/office/drawing/2014/main" xmlns="" id="{77027E45-4E8A-8C4A-36D2-AD69614F0E4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7215E433-B882-D71E-3D7E-775B3335FAAD}"/>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19646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BE05B5C-4DA2-9FBB-3134-AA806883F1A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197B45D4-08D5-FCE1-C951-16AF0C32B95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AAF30399-B78C-5C09-4ABD-476FBBAAA03E}"/>
              </a:ext>
            </a:extLst>
          </p:cNvPr>
          <p:cNvSpPr>
            <a:spLocks noGrp="1"/>
          </p:cNvSpPr>
          <p:nvPr>
            <p:ph type="dt" sz="half" idx="10"/>
          </p:nvPr>
        </p:nvSpPr>
        <p:spPr/>
        <p:txBody>
          <a:bodyPr/>
          <a:lstStyle/>
          <a:p>
            <a:fld id="{528E3AF9-5C32-4632-8C53-F06D145C9B36}" type="datetimeFigureOut">
              <a:rPr lang="pt-BR" smtClean="0"/>
              <a:t>15/05/2024</a:t>
            </a:fld>
            <a:endParaRPr lang="pt-BR"/>
          </a:p>
        </p:txBody>
      </p:sp>
      <p:sp>
        <p:nvSpPr>
          <p:cNvPr id="5" name="Espaço Reservado para Rodapé 4">
            <a:extLst>
              <a:ext uri="{FF2B5EF4-FFF2-40B4-BE49-F238E27FC236}">
                <a16:creationId xmlns:a16="http://schemas.microsoft.com/office/drawing/2014/main" xmlns="" id="{17AD44DA-8C87-597D-A356-949F8D6B5B8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330F2A2A-C8AA-2ED6-5FB8-DE4181C7B232}"/>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169983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DC5410-DBCC-E6B7-2BF4-98DFCCE816D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1D476C12-7B48-D8C2-EE56-688849276F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xmlns="" id="{6A6F0149-6F6E-8F23-2AA3-096FC34561CB}"/>
              </a:ext>
            </a:extLst>
          </p:cNvPr>
          <p:cNvSpPr>
            <a:spLocks noGrp="1"/>
          </p:cNvSpPr>
          <p:nvPr>
            <p:ph type="dt" sz="half" idx="10"/>
          </p:nvPr>
        </p:nvSpPr>
        <p:spPr/>
        <p:txBody>
          <a:bodyPr/>
          <a:lstStyle/>
          <a:p>
            <a:fld id="{528E3AF9-5C32-4632-8C53-F06D145C9B36}" type="datetimeFigureOut">
              <a:rPr lang="pt-BR" smtClean="0"/>
              <a:t>15/05/2024</a:t>
            </a:fld>
            <a:endParaRPr lang="pt-BR"/>
          </a:p>
        </p:txBody>
      </p:sp>
      <p:sp>
        <p:nvSpPr>
          <p:cNvPr id="5" name="Espaço Reservado para Rodapé 4">
            <a:extLst>
              <a:ext uri="{FF2B5EF4-FFF2-40B4-BE49-F238E27FC236}">
                <a16:creationId xmlns:a16="http://schemas.microsoft.com/office/drawing/2014/main" xmlns="" id="{1CA0016D-BAEE-C2D2-9040-9D81EBF54F3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CB0AC3E1-F00D-81E6-20D0-28C307095855}"/>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46566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B303757-68B6-25DA-1496-34B016E95CF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B5D7B51D-A7DA-7273-908F-1F78C0D671E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07465C46-CAD4-D987-411C-C0CCBD8B847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A09C1DF7-E592-5F7E-B2C0-9CE0609CC71D}"/>
              </a:ext>
            </a:extLst>
          </p:cNvPr>
          <p:cNvSpPr>
            <a:spLocks noGrp="1"/>
          </p:cNvSpPr>
          <p:nvPr>
            <p:ph type="dt" sz="half" idx="10"/>
          </p:nvPr>
        </p:nvSpPr>
        <p:spPr/>
        <p:txBody>
          <a:bodyPr/>
          <a:lstStyle/>
          <a:p>
            <a:fld id="{528E3AF9-5C32-4632-8C53-F06D145C9B36}" type="datetimeFigureOut">
              <a:rPr lang="pt-BR" smtClean="0"/>
              <a:t>15/05/2024</a:t>
            </a:fld>
            <a:endParaRPr lang="pt-BR"/>
          </a:p>
        </p:txBody>
      </p:sp>
      <p:sp>
        <p:nvSpPr>
          <p:cNvPr id="6" name="Espaço Reservado para Rodapé 5">
            <a:extLst>
              <a:ext uri="{FF2B5EF4-FFF2-40B4-BE49-F238E27FC236}">
                <a16:creationId xmlns:a16="http://schemas.microsoft.com/office/drawing/2014/main" xmlns="" id="{C4A01043-7975-4195-5516-2CADACB25B6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5B4E3DB0-5252-04B7-A9A0-8A89FF4234E7}"/>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22191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ED41519-5324-4F33-5C20-C59D74F2CFF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6986F26C-23CE-6C06-F97B-97A46B6ECE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xmlns="" id="{F96CAA8A-9C0F-4F0F-FC8A-AD13E7BE948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6B097B8B-8CE7-E05A-3ECB-DE825D38F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xmlns="" id="{8AF1EDF2-2AA8-DE12-9876-182C11104B6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088D43FD-6945-ED73-78EE-36AC44E70285}"/>
              </a:ext>
            </a:extLst>
          </p:cNvPr>
          <p:cNvSpPr>
            <a:spLocks noGrp="1"/>
          </p:cNvSpPr>
          <p:nvPr>
            <p:ph type="dt" sz="half" idx="10"/>
          </p:nvPr>
        </p:nvSpPr>
        <p:spPr/>
        <p:txBody>
          <a:bodyPr/>
          <a:lstStyle/>
          <a:p>
            <a:fld id="{528E3AF9-5C32-4632-8C53-F06D145C9B36}" type="datetimeFigureOut">
              <a:rPr lang="pt-BR" smtClean="0"/>
              <a:t>15/05/2024</a:t>
            </a:fld>
            <a:endParaRPr lang="pt-BR"/>
          </a:p>
        </p:txBody>
      </p:sp>
      <p:sp>
        <p:nvSpPr>
          <p:cNvPr id="8" name="Espaço Reservado para Rodapé 7">
            <a:extLst>
              <a:ext uri="{FF2B5EF4-FFF2-40B4-BE49-F238E27FC236}">
                <a16:creationId xmlns:a16="http://schemas.microsoft.com/office/drawing/2014/main" xmlns="" id="{29F6B160-57AB-DE5A-7ADA-BE53BDAD929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BA75CEAA-7B88-FB43-6A68-1ED8EB866B53}"/>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29703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5BD589-7ACC-C692-A3A6-ECB3C394320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A544C83E-52C4-3843-840F-B04D1694121D}"/>
              </a:ext>
            </a:extLst>
          </p:cNvPr>
          <p:cNvSpPr>
            <a:spLocks noGrp="1"/>
          </p:cNvSpPr>
          <p:nvPr>
            <p:ph type="dt" sz="half" idx="10"/>
          </p:nvPr>
        </p:nvSpPr>
        <p:spPr/>
        <p:txBody>
          <a:bodyPr/>
          <a:lstStyle/>
          <a:p>
            <a:fld id="{528E3AF9-5C32-4632-8C53-F06D145C9B36}" type="datetimeFigureOut">
              <a:rPr lang="pt-BR" smtClean="0"/>
              <a:t>15/05/2024</a:t>
            </a:fld>
            <a:endParaRPr lang="pt-BR"/>
          </a:p>
        </p:txBody>
      </p:sp>
      <p:sp>
        <p:nvSpPr>
          <p:cNvPr id="4" name="Espaço Reservado para Rodapé 3">
            <a:extLst>
              <a:ext uri="{FF2B5EF4-FFF2-40B4-BE49-F238E27FC236}">
                <a16:creationId xmlns:a16="http://schemas.microsoft.com/office/drawing/2014/main" xmlns="" id="{51674BEA-EA6F-CC79-85DA-3937DED7324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95AB6618-4E99-AFF2-D766-45F8ECC2249A}"/>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34175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DA830734-9A23-5FDF-F4B0-505BD3238732}"/>
              </a:ext>
            </a:extLst>
          </p:cNvPr>
          <p:cNvSpPr>
            <a:spLocks noGrp="1"/>
          </p:cNvSpPr>
          <p:nvPr>
            <p:ph type="dt" sz="half" idx="10"/>
          </p:nvPr>
        </p:nvSpPr>
        <p:spPr/>
        <p:txBody>
          <a:bodyPr/>
          <a:lstStyle/>
          <a:p>
            <a:fld id="{528E3AF9-5C32-4632-8C53-F06D145C9B36}" type="datetimeFigureOut">
              <a:rPr lang="pt-BR" smtClean="0"/>
              <a:t>15/05/2024</a:t>
            </a:fld>
            <a:endParaRPr lang="pt-BR"/>
          </a:p>
        </p:txBody>
      </p:sp>
      <p:sp>
        <p:nvSpPr>
          <p:cNvPr id="3" name="Espaço Reservado para Rodapé 2">
            <a:extLst>
              <a:ext uri="{FF2B5EF4-FFF2-40B4-BE49-F238E27FC236}">
                <a16:creationId xmlns:a16="http://schemas.microsoft.com/office/drawing/2014/main" xmlns="" id="{C0B06434-D7EF-B8F9-3919-91A497088EE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FFEFE77B-EE85-72AB-F36B-C2E3060C6E94}"/>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8928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3E12308-EAB5-87BB-E4C2-4EB972D69D0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1CED0835-9981-4DD5-5688-97EFFFD56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A67826CE-E5E3-DD2A-C6D8-35DE2C8AC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xmlns="" id="{4BFAE2A9-0C45-58DC-61A1-F0965B190985}"/>
              </a:ext>
            </a:extLst>
          </p:cNvPr>
          <p:cNvSpPr>
            <a:spLocks noGrp="1"/>
          </p:cNvSpPr>
          <p:nvPr>
            <p:ph type="dt" sz="half" idx="10"/>
          </p:nvPr>
        </p:nvSpPr>
        <p:spPr/>
        <p:txBody>
          <a:bodyPr/>
          <a:lstStyle/>
          <a:p>
            <a:fld id="{528E3AF9-5C32-4632-8C53-F06D145C9B36}" type="datetimeFigureOut">
              <a:rPr lang="pt-BR" smtClean="0"/>
              <a:t>15/05/2024</a:t>
            </a:fld>
            <a:endParaRPr lang="pt-BR"/>
          </a:p>
        </p:txBody>
      </p:sp>
      <p:sp>
        <p:nvSpPr>
          <p:cNvPr id="6" name="Espaço Reservado para Rodapé 5">
            <a:extLst>
              <a:ext uri="{FF2B5EF4-FFF2-40B4-BE49-F238E27FC236}">
                <a16:creationId xmlns:a16="http://schemas.microsoft.com/office/drawing/2014/main" xmlns="" id="{064E2951-3908-7936-4C98-1589B5CDB3D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134817D1-B2E9-CC8E-14BE-D83C2E3E7BA3}"/>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295545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4516FCE-4A63-597D-D2EA-F97D33F39C1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567DD75D-55D6-B6B0-0FD4-4D5FC00A8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3395C9B2-DFF0-B251-2C34-F06F11CFB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xmlns="" id="{0737BFEF-9CDD-7DD7-75F0-8F3C8E64B43C}"/>
              </a:ext>
            </a:extLst>
          </p:cNvPr>
          <p:cNvSpPr>
            <a:spLocks noGrp="1"/>
          </p:cNvSpPr>
          <p:nvPr>
            <p:ph type="dt" sz="half" idx="10"/>
          </p:nvPr>
        </p:nvSpPr>
        <p:spPr/>
        <p:txBody>
          <a:bodyPr/>
          <a:lstStyle/>
          <a:p>
            <a:fld id="{528E3AF9-5C32-4632-8C53-F06D145C9B36}" type="datetimeFigureOut">
              <a:rPr lang="pt-BR" smtClean="0"/>
              <a:t>15/05/2024</a:t>
            </a:fld>
            <a:endParaRPr lang="pt-BR"/>
          </a:p>
        </p:txBody>
      </p:sp>
      <p:sp>
        <p:nvSpPr>
          <p:cNvPr id="6" name="Espaço Reservado para Rodapé 5">
            <a:extLst>
              <a:ext uri="{FF2B5EF4-FFF2-40B4-BE49-F238E27FC236}">
                <a16:creationId xmlns:a16="http://schemas.microsoft.com/office/drawing/2014/main" xmlns="" id="{EECE1B8E-E168-D753-A73D-0556FD3B053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7407CB25-249E-0B6A-1B1A-F1FF2DE17436}"/>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48043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241C9E1A-F158-B32A-1C43-D78F1C41E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D0CE8646-1E73-A3D8-BE61-15D134F32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4E127CFD-FEA8-83EE-CB03-FE6A958AD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E3AF9-5C32-4632-8C53-F06D145C9B36}" type="datetimeFigureOut">
              <a:rPr lang="pt-BR" smtClean="0"/>
              <a:t>15/05/2024</a:t>
            </a:fld>
            <a:endParaRPr lang="pt-BR"/>
          </a:p>
        </p:txBody>
      </p:sp>
      <p:sp>
        <p:nvSpPr>
          <p:cNvPr id="5" name="Espaço Reservado para Rodapé 4">
            <a:extLst>
              <a:ext uri="{FF2B5EF4-FFF2-40B4-BE49-F238E27FC236}">
                <a16:creationId xmlns:a16="http://schemas.microsoft.com/office/drawing/2014/main" xmlns="" id="{B67A024D-C96A-9E7C-5BE8-84FA65F98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A5FC4E0B-5D77-7603-0DCC-E46012773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EEF00-BC71-43C7-AF78-822ED982E090}" type="slidenum">
              <a:rPr lang="pt-BR" smtClean="0"/>
              <a:t>‹nº›</a:t>
            </a:fld>
            <a:endParaRPr lang="pt-BR"/>
          </a:p>
        </p:txBody>
      </p:sp>
    </p:spTree>
    <p:extLst>
      <p:ext uri="{BB962C8B-B14F-4D97-AF65-F5344CB8AC3E}">
        <p14:creationId xmlns:p14="http://schemas.microsoft.com/office/powerpoint/2010/main" val="2680209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Imagem 5">
            <a:extLst>
              <a:ext uri="{FF2B5EF4-FFF2-40B4-BE49-F238E27FC236}">
                <a16:creationId xmlns:a16="http://schemas.microsoft.com/office/drawing/2014/main" xmlns="" id="{C4F28DA2-E6C0-A6ED-1E06-D5C06CAA0199}"/>
              </a:ext>
            </a:extLst>
          </p:cNvPr>
          <p:cNvPicPr>
            <a:picLocks noChangeAspect="1"/>
          </p:cNvPicPr>
          <p:nvPr/>
        </p:nvPicPr>
        <p:blipFill rotWithShape="1">
          <a:blip r:embed="rId2"/>
          <a:srcRect b="900"/>
          <a:stretch/>
        </p:blipFill>
        <p:spPr>
          <a:xfrm>
            <a:off x="20" y="1282"/>
            <a:ext cx="12191980" cy="6856718"/>
          </a:xfrm>
          <a:prstGeom prst="rect">
            <a:avLst/>
          </a:prstGeom>
        </p:spPr>
      </p:pic>
    </p:spTree>
    <p:extLst>
      <p:ext uri="{BB962C8B-B14F-4D97-AF65-F5344CB8AC3E}">
        <p14:creationId xmlns:p14="http://schemas.microsoft.com/office/powerpoint/2010/main" val="101988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APPLICATIONS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5355312"/>
          </a:xfrm>
          <a:prstGeom prst="rect">
            <a:avLst/>
          </a:prstGeom>
          <a:noFill/>
        </p:spPr>
        <p:txBody>
          <a:bodyPr wrap="square">
            <a:spAutoFit/>
          </a:bodyPr>
          <a:lstStyle/>
          <a:p>
            <a:r>
              <a:rPr lang="pt-BR" b="1" dirty="0" err="1" smtClean="0">
                <a:solidFill>
                  <a:schemeClr val="tx1">
                    <a:lumMod val="65000"/>
                    <a:lumOff val="35000"/>
                  </a:schemeClr>
                </a:solidFill>
              </a:rPr>
              <a:t>Applications</a:t>
            </a:r>
            <a:r>
              <a:rPr lang="pt-BR" dirty="0" smtClean="0">
                <a:solidFill>
                  <a:schemeClr val="tx1">
                    <a:lumMod val="65000"/>
                    <a:lumOff val="35000"/>
                  </a:schemeClr>
                </a:solidFill>
              </a:rPr>
              <a:t>: Aplicativos </a:t>
            </a:r>
            <a:r>
              <a:rPr lang="pt-BR" dirty="0">
                <a:solidFill>
                  <a:schemeClr val="tx1">
                    <a:lumMod val="65000"/>
                    <a:lumOff val="35000"/>
                  </a:schemeClr>
                </a:solidFill>
              </a:rPr>
              <a:t>na nuvem são programas ou software que são executados em infraestrutura de computação em nuvem e são acessíveis aos usuários pela internet.</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O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WorkMail</a:t>
            </a:r>
            <a:r>
              <a:rPr lang="pt-BR" dirty="0">
                <a:solidFill>
                  <a:schemeClr val="tx1">
                    <a:lumMod val="65000"/>
                    <a:lumOff val="35000"/>
                  </a:schemeClr>
                </a:solidFill>
              </a:rPr>
              <a:t> é um serviço de e-mail e calendário gerenciado na nuvem que oferece uma alternativa ao Gmail. Ele permite que você crie e gerencie caixas de correio de forma escalável e segura, com integração com outros serviços da AWS, como o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Simple</a:t>
            </a:r>
            <a:r>
              <a:rPr lang="pt-BR" dirty="0">
                <a:solidFill>
                  <a:schemeClr val="tx1">
                    <a:lumMod val="65000"/>
                    <a:lumOff val="35000"/>
                  </a:schemeClr>
                </a:solidFill>
              </a:rPr>
              <a:t> </a:t>
            </a:r>
            <a:r>
              <a:rPr lang="pt-BR" dirty="0" err="1">
                <a:solidFill>
                  <a:schemeClr val="tx1">
                    <a:lumMod val="65000"/>
                    <a:lumOff val="35000"/>
                  </a:schemeClr>
                </a:solidFill>
              </a:rPr>
              <a:t>Storage</a:t>
            </a:r>
            <a:r>
              <a:rPr lang="pt-BR" dirty="0">
                <a:solidFill>
                  <a:schemeClr val="tx1">
                    <a:lumMod val="65000"/>
                    <a:lumOff val="35000"/>
                  </a:schemeClr>
                </a:solidFill>
              </a:rPr>
              <a:t> Service (S3) para armazenamento de anexos</a:t>
            </a:r>
            <a:r>
              <a:rPr lang="pt-BR" dirty="0" smtClean="0">
                <a:solidFill>
                  <a:schemeClr val="tx1">
                    <a:lumMod val="65000"/>
                    <a:lumOff val="35000"/>
                  </a:schemeClr>
                </a:solidFill>
              </a:rPr>
              <a:t>.</a:t>
            </a:r>
          </a:p>
          <a:p>
            <a:pPr algn="just"/>
            <a:r>
              <a:rPr lang="pt-BR" dirty="0">
                <a:solidFill>
                  <a:schemeClr val="tx1">
                    <a:lumMod val="65000"/>
                    <a:lumOff val="35000"/>
                  </a:schemeClr>
                </a:solidFill>
              </a:rPr>
              <a:t>Ao combinar esses serviços da AWS, é possível criar uma suíte de aplicativos de produtividade baseada em nuvem semelhante ao Google </a:t>
            </a:r>
            <a:r>
              <a:rPr lang="pt-BR" dirty="0" err="1">
                <a:solidFill>
                  <a:schemeClr val="tx1">
                    <a:lumMod val="65000"/>
                    <a:lumOff val="35000"/>
                  </a:schemeClr>
                </a:solidFill>
              </a:rPr>
              <a:t>Workspace</a:t>
            </a:r>
            <a:r>
              <a:rPr lang="pt-BR" dirty="0">
                <a:solidFill>
                  <a:schemeClr val="tx1">
                    <a:lumMod val="65000"/>
                    <a:lumOff val="35000"/>
                  </a:schemeClr>
                </a:solidFill>
              </a:rPr>
              <a:t>. Cada serviço é executado na infraestrutura de nuvem da AWS e pode ser acessado pelos usuários através de navegadores web, proporcionando uma experiência de colaboração eficiente e escalável.</a:t>
            </a:r>
          </a:p>
        </p:txBody>
      </p:sp>
      <p:pic>
        <p:nvPicPr>
          <p:cNvPr id="6146" name="Picture 2" descr="Build a Basic Web Application on A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019" y="2580049"/>
            <a:ext cx="6767100" cy="289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82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SERVICES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b="1" dirty="0" smtClean="0">
                <a:solidFill>
                  <a:schemeClr val="tx1">
                    <a:lumMod val="65000"/>
                    <a:lumOff val="35000"/>
                  </a:schemeClr>
                </a:solidFill>
              </a:rPr>
              <a:t>Service</a:t>
            </a:r>
            <a:r>
              <a:rPr lang="pt-BR" dirty="0" smtClean="0">
                <a:solidFill>
                  <a:schemeClr val="tx1">
                    <a:lumMod val="65000"/>
                    <a:lumOff val="35000"/>
                  </a:schemeClr>
                </a:solidFill>
              </a:rPr>
              <a:t>: Serviços </a:t>
            </a:r>
            <a:r>
              <a:rPr lang="pt-BR" dirty="0">
                <a:solidFill>
                  <a:schemeClr val="tx1">
                    <a:lumMod val="65000"/>
                    <a:lumOff val="35000"/>
                  </a:schemeClr>
                </a:solidFill>
              </a:rPr>
              <a:t>na nuvem são recursos ou funcionalidades disponibilizadas como serviços pela internet, permitindo que os usuários consumam esses recursos sob demanda.</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AWS Lambda é um serviço de computação </a:t>
            </a:r>
            <a:r>
              <a:rPr lang="pt-BR" dirty="0" err="1">
                <a:solidFill>
                  <a:schemeClr val="tx1">
                    <a:lumMod val="65000"/>
                    <a:lumOff val="35000"/>
                  </a:schemeClr>
                </a:solidFill>
              </a:rPr>
              <a:t>serverless</a:t>
            </a:r>
            <a:r>
              <a:rPr lang="pt-BR" dirty="0">
                <a:solidFill>
                  <a:schemeClr val="tx1">
                    <a:lumMod val="65000"/>
                    <a:lumOff val="35000"/>
                  </a:schemeClr>
                </a:solidFill>
              </a:rPr>
              <a:t> da AWS que permite executar código sem provisionar ou gerenciar servidores. é uma ferramenta poderosa e flexível que permite aos desenvolvedores executar código de forma eficiente e econômica na nuvem, sem se preocupar com a infraestrutura subjacente. Ele oferece escala automática, pagamento por uso e integração perfeita com outros serviços da AWS, tornando-o uma escolha popular para uma ampla variedade de cargas de trabalho e aplicativos na nuvem.</a:t>
            </a:r>
          </a:p>
        </p:txBody>
      </p:sp>
      <p:pic>
        <p:nvPicPr>
          <p:cNvPr id="8194" name="Picture 2" descr="Intro to AWS - The Most Important Services To Learn"/>
          <p:cNvPicPr>
            <a:picLocks noChangeAspect="1" noChangeArrowheads="1"/>
          </p:cNvPicPr>
          <p:nvPr/>
        </p:nvPicPr>
        <p:blipFill rotWithShape="1">
          <a:blip r:embed="rId2">
            <a:extLst>
              <a:ext uri="{28A0092B-C50C-407E-A947-70E740481C1C}">
                <a14:useLocalDpi xmlns:a14="http://schemas.microsoft.com/office/drawing/2010/main" val="0"/>
              </a:ext>
            </a:extLst>
          </a:blip>
          <a:srcRect l="4414" t="13861" r="4125"/>
          <a:stretch/>
        </p:blipFill>
        <p:spPr bwMode="auto">
          <a:xfrm>
            <a:off x="0" y="1913837"/>
            <a:ext cx="6854888" cy="363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11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SERVICES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3970318"/>
          </a:xfrm>
          <a:prstGeom prst="rect">
            <a:avLst/>
          </a:prstGeom>
          <a:noFill/>
        </p:spPr>
        <p:txBody>
          <a:bodyPr wrap="square">
            <a:spAutoFit/>
          </a:bodyPr>
          <a:lstStyle/>
          <a:p>
            <a:pPr algn="just"/>
            <a:r>
              <a:rPr lang="pt-BR" dirty="0" smtClean="0">
                <a:solidFill>
                  <a:schemeClr val="tx1">
                    <a:lumMod val="65000"/>
                    <a:lumOff val="35000"/>
                  </a:schemeClr>
                </a:solidFill>
              </a:rPr>
              <a:t>Os serviços </a:t>
            </a:r>
            <a:r>
              <a:rPr lang="pt-BR" dirty="0">
                <a:solidFill>
                  <a:schemeClr val="tx1">
                    <a:lumMod val="65000"/>
                    <a:lumOff val="35000"/>
                  </a:schemeClr>
                </a:solidFill>
              </a:rPr>
              <a:t>mais comuns disponíveis na nuvem </a:t>
            </a:r>
            <a:r>
              <a:rPr lang="pt-BR" dirty="0" smtClean="0">
                <a:solidFill>
                  <a:schemeClr val="tx1">
                    <a:lumMod val="65000"/>
                    <a:lumOff val="35000"/>
                  </a:schemeClr>
                </a:solidFill>
              </a:rPr>
              <a:t>são:</a:t>
            </a:r>
            <a:r>
              <a:rPr lang="pt-BR" dirty="0">
                <a:solidFill>
                  <a:schemeClr val="tx1">
                    <a:lumMod val="65000"/>
                    <a:lumOff val="35000"/>
                  </a:schemeClr>
                </a:solidFill>
              </a:rPr>
              <a:t> </a:t>
            </a:r>
            <a:endParaRPr lang="pt-BR" dirty="0" smtClean="0">
              <a:solidFill>
                <a:schemeClr val="tx1">
                  <a:lumMod val="65000"/>
                  <a:lumOff val="35000"/>
                </a:schemeClr>
              </a:solidFill>
            </a:endParaRPr>
          </a:p>
          <a:p>
            <a:pPr marL="742950" lvl="1" indent="-285750" algn="just">
              <a:buFont typeface="Arial" panose="020B0604020202020204" pitchFamily="34" charset="0"/>
              <a:buChar char="•"/>
            </a:pPr>
            <a:r>
              <a:rPr lang="pt-BR" b="1" dirty="0" err="1" smtClean="0">
                <a:solidFill>
                  <a:schemeClr val="tx1">
                    <a:lumMod val="65000"/>
                    <a:lumOff val="35000"/>
                  </a:schemeClr>
                </a:solidFill>
              </a:rPr>
              <a:t>IaaS</a:t>
            </a:r>
            <a:r>
              <a:rPr lang="pt-BR" b="1" dirty="0">
                <a:solidFill>
                  <a:schemeClr val="tx1">
                    <a:lumMod val="65000"/>
                    <a:lumOff val="35000"/>
                  </a:schemeClr>
                </a:solidFill>
              </a:rPr>
              <a:t> </a:t>
            </a:r>
            <a:r>
              <a:rPr lang="pt-BR" dirty="0">
                <a:solidFill>
                  <a:schemeClr val="tx1">
                    <a:lumMod val="65000"/>
                    <a:lumOff val="35000"/>
                  </a:schemeClr>
                </a:solidFill>
              </a:rPr>
              <a:t>(</a:t>
            </a:r>
            <a:r>
              <a:rPr lang="pt-BR" dirty="0" err="1">
                <a:solidFill>
                  <a:schemeClr val="tx1">
                    <a:lumMod val="65000"/>
                    <a:lumOff val="35000"/>
                  </a:schemeClr>
                </a:solidFill>
              </a:rPr>
              <a:t>Infrastructure</a:t>
            </a:r>
            <a:r>
              <a:rPr lang="pt-BR" dirty="0">
                <a:solidFill>
                  <a:schemeClr val="tx1">
                    <a:lumMod val="65000"/>
                    <a:lumOff val="35000"/>
                  </a:schemeClr>
                </a:solidFill>
              </a:rPr>
              <a:t> as a Service</a:t>
            </a:r>
            <a:r>
              <a:rPr lang="pt-BR" dirty="0" smtClean="0">
                <a:solidFill>
                  <a:schemeClr val="tx1">
                    <a:lumMod val="65000"/>
                    <a:lumOff val="35000"/>
                  </a:schemeClr>
                </a:solidFill>
              </a:rPr>
              <a:t>);</a:t>
            </a:r>
          </a:p>
          <a:p>
            <a:pPr marL="742950" lvl="1" indent="-285750" algn="just">
              <a:buFont typeface="Arial" panose="020B0604020202020204" pitchFamily="34" charset="0"/>
              <a:buChar char="•"/>
            </a:pPr>
            <a:r>
              <a:rPr lang="pt-BR" b="1" dirty="0" err="1" smtClean="0">
                <a:solidFill>
                  <a:schemeClr val="tx1">
                    <a:lumMod val="65000"/>
                    <a:lumOff val="35000"/>
                  </a:schemeClr>
                </a:solidFill>
              </a:rPr>
              <a:t>SaaS</a:t>
            </a:r>
            <a:r>
              <a:rPr lang="pt-BR" dirty="0">
                <a:solidFill>
                  <a:schemeClr val="tx1">
                    <a:lumMod val="65000"/>
                    <a:lumOff val="35000"/>
                  </a:schemeClr>
                </a:solidFill>
              </a:rPr>
              <a:t> (Software as a Service</a:t>
            </a:r>
            <a:r>
              <a:rPr lang="pt-BR" dirty="0" smtClean="0">
                <a:solidFill>
                  <a:schemeClr val="tx1">
                    <a:lumMod val="65000"/>
                    <a:lumOff val="35000"/>
                  </a:schemeClr>
                </a:solidFill>
              </a:rPr>
              <a:t>);</a:t>
            </a:r>
          </a:p>
          <a:p>
            <a:pPr marL="742950" lvl="1" indent="-285750" algn="just">
              <a:buFont typeface="Arial" panose="020B0604020202020204" pitchFamily="34" charset="0"/>
              <a:buChar char="•"/>
            </a:pPr>
            <a:r>
              <a:rPr lang="pt-BR" b="1" dirty="0" err="1" smtClean="0">
                <a:solidFill>
                  <a:schemeClr val="tx1">
                    <a:lumMod val="65000"/>
                    <a:lumOff val="35000"/>
                  </a:schemeClr>
                </a:solidFill>
              </a:rPr>
              <a:t>PaaS</a:t>
            </a:r>
            <a:r>
              <a:rPr lang="pt-BR" dirty="0">
                <a:solidFill>
                  <a:schemeClr val="tx1">
                    <a:lumMod val="65000"/>
                    <a:lumOff val="35000"/>
                  </a:schemeClr>
                </a:solidFill>
              </a:rPr>
              <a:t> (Platform as a Service</a:t>
            </a:r>
            <a:r>
              <a:rPr lang="pt-BR" dirty="0" smtClean="0">
                <a:solidFill>
                  <a:schemeClr val="tx1">
                    <a:lumMod val="65000"/>
                    <a:lumOff val="35000"/>
                  </a:schemeClr>
                </a:solidFill>
              </a:rPr>
              <a:t>);</a:t>
            </a:r>
          </a:p>
          <a:p>
            <a:pPr marL="742950" lvl="1" indent="-285750" algn="just">
              <a:buFont typeface="Arial" panose="020B0604020202020204" pitchFamily="34" charset="0"/>
              <a:buChar char="•"/>
            </a:pPr>
            <a:r>
              <a:rPr lang="pt-BR" b="1" dirty="0" err="1" smtClean="0">
                <a:solidFill>
                  <a:schemeClr val="tx1">
                    <a:lumMod val="65000"/>
                    <a:lumOff val="35000"/>
                  </a:schemeClr>
                </a:solidFill>
              </a:rPr>
              <a:t>CaaS</a:t>
            </a:r>
            <a:r>
              <a:rPr lang="pt-BR" dirty="0">
                <a:solidFill>
                  <a:schemeClr val="tx1">
                    <a:lumMod val="65000"/>
                    <a:lumOff val="35000"/>
                  </a:schemeClr>
                </a:solidFill>
              </a:rPr>
              <a:t> (Container as a Service</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Como </a:t>
            </a:r>
            <a:r>
              <a:rPr lang="pt-BR" dirty="0">
                <a:solidFill>
                  <a:schemeClr val="tx1">
                    <a:lumMod val="65000"/>
                    <a:lumOff val="35000"/>
                  </a:schemeClr>
                </a:solidFill>
              </a:rPr>
              <a:t>essas ferramentas da plataforma são acessadas livremente pela Internet, e não através de um sistema operacional ou pacote instalado em uma máquina local, os desenvolvedores não precisam se preocupar com a logística de montar algo que será instalado em um computador do cliente, pois tudo é mantido na própria nuvem. Qualquer pessoa com um navegador da web pode acessar o aplicativo. </a:t>
            </a:r>
          </a:p>
        </p:txBody>
      </p:sp>
      <p:pic>
        <p:nvPicPr>
          <p:cNvPr id="1026" name="Picture 2" descr="SaaS, PaaS, IaaS: what does it mean? | Combell"/>
          <p:cNvPicPr>
            <a:picLocks noChangeAspect="1" noChangeArrowheads="1"/>
          </p:cNvPicPr>
          <p:nvPr/>
        </p:nvPicPr>
        <p:blipFill rotWithShape="1">
          <a:blip r:embed="rId2">
            <a:extLst>
              <a:ext uri="{28A0092B-C50C-407E-A947-70E740481C1C}">
                <a14:useLocalDpi xmlns:a14="http://schemas.microsoft.com/office/drawing/2010/main" val="0"/>
              </a:ext>
            </a:extLst>
          </a:blip>
          <a:srcRect l="8064" t="12374" r="10544" b="11923"/>
          <a:stretch/>
        </p:blipFill>
        <p:spPr bwMode="auto">
          <a:xfrm>
            <a:off x="0" y="1998995"/>
            <a:ext cx="6677891" cy="266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18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IAAS (INFRASTRUCTURE AS A SERVICE)</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dirty="0" smtClean="0">
                <a:solidFill>
                  <a:schemeClr val="tx1">
                    <a:lumMod val="65000"/>
                    <a:lumOff val="35000"/>
                  </a:schemeClr>
                </a:solidFill>
              </a:rPr>
              <a:t>A</a:t>
            </a:r>
            <a:r>
              <a:rPr lang="pt-BR" dirty="0">
                <a:solidFill>
                  <a:schemeClr val="tx1">
                    <a:lumMod val="65000"/>
                    <a:lumOff val="35000"/>
                  </a:schemeClr>
                </a:solidFill>
              </a:rPr>
              <a:t> </a:t>
            </a:r>
            <a:r>
              <a:rPr lang="pt-BR" b="1" dirty="0">
                <a:solidFill>
                  <a:schemeClr val="tx1">
                    <a:lumMod val="65000"/>
                    <a:lumOff val="35000"/>
                  </a:schemeClr>
                </a:solidFill>
              </a:rPr>
              <a:t>Infraestrutura como Serviço</a:t>
            </a:r>
            <a:r>
              <a:rPr lang="pt-BR" dirty="0">
                <a:solidFill>
                  <a:schemeClr val="tx1">
                    <a:lumMod val="65000"/>
                    <a:lumOff val="35000"/>
                  </a:schemeClr>
                </a:solidFill>
              </a:rPr>
              <a:t>, como o próprio nome sugere, fornece infraestrutura de computação em nuvem, incluindo servidores, rede, sistemas operacionais e armazenamento por meio da tecnologia de virtualização.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Esses </a:t>
            </a:r>
            <a:r>
              <a:rPr lang="pt-BR" dirty="0">
                <a:solidFill>
                  <a:schemeClr val="tx1">
                    <a:lumMod val="65000"/>
                    <a:lumOff val="35000"/>
                  </a:schemeClr>
                </a:solidFill>
              </a:rPr>
              <a:t>servidores em nuvem geralmente são fornecidos à organização por meio de um painel ou uma API, proporcionando aos clientes controle total sobre toda a infraestrutura. O </a:t>
            </a:r>
            <a:r>
              <a:rPr lang="pt-BR" dirty="0" err="1">
                <a:solidFill>
                  <a:schemeClr val="tx1">
                    <a:lumMod val="65000"/>
                    <a:lumOff val="35000"/>
                  </a:schemeClr>
                </a:solidFill>
              </a:rPr>
              <a:t>IaaS</a:t>
            </a:r>
            <a:r>
              <a:rPr lang="pt-BR" dirty="0">
                <a:solidFill>
                  <a:schemeClr val="tx1">
                    <a:lumMod val="65000"/>
                    <a:lumOff val="35000"/>
                  </a:schemeClr>
                </a:solidFill>
              </a:rPr>
              <a:t> fornece as mesmas tecnologias e recursos que um data center tradicional, sem a necessidade de manter ou gerenciar fisicamente tudo.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Os </a:t>
            </a:r>
            <a:r>
              <a:rPr lang="pt-BR" dirty="0">
                <a:solidFill>
                  <a:schemeClr val="tx1">
                    <a:lumMod val="65000"/>
                    <a:lumOff val="35000"/>
                  </a:schemeClr>
                </a:solidFill>
              </a:rPr>
              <a:t>clientes de </a:t>
            </a:r>
            <a:r>
              <a:rPr lang="pt-BR" dirty="0" err="1">
                <a:solidFill>
                  <a:schemeClr val="tx1">
                    <a:lumMod val="65000"/>
                    <a:lumOff val="35000"/>
                  </a:schemeClr>
                </a:solidFill>
              </a:rPr>
              <a:t>IaaS</a:t>
            </a:r>
            <a:r>
              <a:rPr lang="pt-BR" dirty="0">
                <a:solidFill>
                  <a:schemeClr val="tx1">
                    <a:lumMod val="65000"/>
                    <a:lumOff val="35000"/>
                  </a:schemeClr>
                </a:solidFill>
              </a:rPr>
              <a:t> ainda podem acessar seus servidores e armazenamento diretamente, mas tudo é terceirizado por meio de um “datacenter virtual” na nuvem.</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073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IAAS (INFRASTRUCTURE AS A SERVICE)</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dirty="0" smtClean="0">
                <a:solidFill>
                  <a:schemeClr val="tx1">
                    <a:lumMod val="65000"/>
                    <a:lumOff val="35000"/>
                  </a:schemeClr>
                </a:solidFill>
              </a:rPr>
              <a:t>A </a:t>
            </a:r>
            <a:r>
              <a:rPr lang="pt-BR" dirty="0">
                <a:solidFill>
                  <a:schemeClr val="tx1">
                    <a:lumMod val="65000"/>
                    <a:lumOff val="35000"/>
                  </a:schemeClr>
                </a:solidFill>
              </a:rPr>
              <a:t>interligação entre </a:t>
            </a:r>
            <a:r>
              <a:rPr lang="pt-BR" dirty="0" err="1" smtClean="0">
                <a:solidFill>
                  <a:schemeClr val="tx1">
                    <a:lumMod val="65000"/>
                    <a:lumOff val="35000"/>
                  </a:schemeClr>
                </a:solidFill>
              </a:rPr>
              <a:t>IaaS</a:t>
            </a:r>
            <a:r>
              <a:rPr lang="pt-BR" dirty="0" smtClean="0">
                <a:solidFill>
                  <a:schemeClr val="tx1">
                    <a:lumMod val="65000"/>
                    <a:lumOff val="35000"/>
                  </a:schemeClr>
                </a:solidFill>
              </a:rPr>
              <a:t> </a:t>
            </a:r>
            <a:r>
              <a:rPr lang="pt-BR" dirty="0">
                <a:solidFill>
                  <a:schemeClr val="tx1">
                    <a:lumMod val="65000"/>
                    <a:lumOff val="35000"/>
                  </a:schemeClr>
                </a:solidFill>
              </a:rPr>
              <a:t>e </a:t>
            </a:r>
            <a:r>
              <a:rPr lang="pt-BR" dirty="0" smtClean="0">
                <a:solidFill>
                  <a:schemeClr val="tx1">
                    <a:lumMod val="65000"/>
                    <a:lumOff val="35000"/>
                  </a:schemeClr>
                </a:solidFill>
              </a:rPr>
              <a:t>Engenharia </a:t>
            </a:r>
            <a:r>
              <a:rPr lang="pt-BR" dirty="0">
                <a:solidFill>
                  <a:schemeClr val="tx1">
                    <a:lumMod val="65000"/>
                    <a:lumOff val="35000"/>
                  </a:schemeClr>
                </a:solidFill>
              </a:rPr>
              <a:t>de </a:t>
            </a:r>
            <a:r>
              <a:rPr lang="pt-BR" dirty="0" smtClean="0">
                <a:solidFill>
                  <a:schemeClr val="tx1">
                    <a:lumMod val="65000"/>
                    <a:lumOff val="35000"/>
                  </a:schemeClr>
                </a:solidFill>
              </a:rPr>
              <a:t>Dados </a:t>
            </a:r>
            <a:r>
              <a:rPr lang="pt-BR" dirty="0">
                <a:solidFill>
                  <a:schemeClr val="tx1">
                    <a:lumMod val="65000"/>
                    <a:lumOff val="35000"/>
                  </a:schemeClr>
                </a:solidFill>
              </a:rPr>
              <a:t>pode ser feita de várias maneiras para suportar efetivamente o fluxo de trabalho de engenharia de dados. Aqui estão algumas abordagens</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Provisionamento de </a:t>
            </a:r>
            <a:r>
              <a:rPr lang="pt-BR" i="1" dirty="0" smtClean="0">
                <a:solidFill>
                  <a:schemeClr val="tx1">
                    <a:lumMod val="65000"/>
                    <a:lumOff val="35000"/>
                  </a:schemeClr>
                </a:solidFill>
              </a:rPr>
              <a:t>Infraestrutura;</a:t>
            </a:r>
            <a:endParaRPr lang="pt-BR" i="1"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Implantação de Ferramentas de Engenharia de </a:t>
            </a:r>
            <a:r>
              <a:rPr lang="pt-BR" i="1" dirty="0" smtClean="0">
                <a:solidFill>
                  <a:schemeClr val="tx1">
                    <a:lumMod val="65000"/>
                    <a:lumOff val="35000"/>
                  </a:schemeClr>
                </a:solidFill>
              </a:rPr>
              <a:t>Dados;</a:t>
            </a:r>
            <a:endParaRPr lang="pt-BR" i="1"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Escala </a:t>
            </a:r>
            <a:r>
              <a:rPr lang="pt-BR" i="1" dirty="0" smtClean="0">
                <a:solidFill>
                  <a:schemeClr val="tx1">
                    <a:lumMod val="65000"/>
                    <a:lumOff val="35000"/>
                  </a:schemeClr>
                </a:solidFill>
              </a:rPr>
              <a:t>Automática;</a:t>
            </a:r>
            <a:endParaRPr lang="pt-BR" i="1"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Armazenamento de </a:t>
            </a:r>
            <a:r>
              <a:rPr lang="pt-BR" i="1" dirty="0" smtClean="0">
                <a:solidFill>
                  <a:schemeClr val="tx1">
                    <a:lumMod val="65000"/>
                    <a:lumOff val="35000"/>
                  </a:schemeClr>
                </a:solidFill>
              </a:rPr>
              <a:t>Dados;</a:t>
            </a:r>
            <a:endParaRPr lang="pt-BR" i="1"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Segurança e </a:t>
            </a:r>
            <a:r>
              <a:rPr lang="pt-BR" i="1" dirty="0" smtClean="0">
                <a:solidFill>
                  <a:schemeClr val="tx1">
                    <a:lumMod val="65000"/>
                    <a:lumOff val="35000"/>
                  </a:schemeClr>
                </a:solidFill>
              </a:rPr>
              <a:t>Conformidade;</a:t>
            </a:r>
            <a:endParaRPr lang="pt-BR" i="1" dirty="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Podemos construir </a:t>
            </a:r>
            <a:r>
              <a:rPr lang="pt-BR" dirty="0">
                <a:solidFill>
                  <a:schemeClr val="tx1">
                    <a:lumMod val="65000"/>
                    <a:lumOff val="35000"/>
                  </a:schemeClr>
                </a:solidFill>
              </a:rPr>
              <a:t>uma infraestrutura flexível, escalável e segura para suportar todas as etapas do ciclo de vida dos dados, desde a ingestão até a análise e a tomada de decisões.</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49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IAAS (INFRASTRUCTURE AS A SERVICE)</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b="1" dirty="0" smtClean="0">
                <a:solidFill>
                  <a:schemeClr val="tx1">
                    <a:lumMod val="65000"/>
                    <a:lumOff val="35000"/>
                  </a:schemeClr>
                </a:solidFill>
              </a:rPr>
              <a:t>Cenário</a:t>
            </a:r>
            <a:r>
              <a:rPr lang="pt-BR" dirty="0">
                <a:solidFill>
                  <a:schemeClr val="tx1">
                    <a:lumMod val="65000"/>
                    <a:lumOff val="35000"/>
                  </a:schemeClr>
                </a:solidFill>
              </a:rPr>
              <a:t>: Uma empresa de comércio eletrônico precisa lidar com grandes volumes de dados de transações de clientes e deseja construir um sistema de análise de dados para entender o comportamento do cliente e otimizar as recomendações de produtos</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b="1" dirty="0">
                <a:solidFill>
                  <a:schemeClr val="tx1">
                    <a:lumMod val="65000"/>
                    <a:lumOff val="35000"/>
                  </a:schemeClr>
                </a:solidFill>
              </a:rPr>
              <a:t>Aplicação de </a:t>
            </a:r>
            <a:r>
              <a:rPr lang="pt-BR" b="1" dirty="0" err="1">
                <a:solidFill>
                  <a:schemeClr val="tx1">
                    <a:lumMod val="65000"/>
                    <a:lumOff val="35000"/>
                  </a:schemeClr>
                </a:solidFill>
              </a:rPr>
              <a:t>IaaS</a:t>
            </a:r>
            <a:r>
              <a:rPr lang="pt-BR" dirty="0">
                <a:solidFill>
                  <a:schemeClr val="tx1">
                    <a:lumMod val="65000"/>
                    <a:lumOff val="35000"/>
                  </a:schemeClr>
                </a:solidFill>
              </a:rPr>
              <a:t>: A empresa pode usar serviços de </a:t>
            </a:r>
            <a:r>
              <a:rPr lang="pt-BR" dirty="0" err="1">
                <a:solidFill>
                  <a:schemeClr val="tx1">
                    <a:lumMod val="65000"/>
                    <a:lumOff val="35000"/>
                  </a:schemeClr>
                </a:solidFill>
              </a:rPr>
              <a:t>IaaS</a:t>
            </a:r>
            <a:r>
              <a:rPr lang="pt-BR" dirty="0">
                <a:solidFill>
                  <a:schemeClr val="tx1">
                    <a:lumMod val="65000"/>
                    <a:lumOff val="35000"/>
                  </a:schemeClr>
                </a:solidFill>
              </a:rPr>
              <a:t>, como </a:t>
            </a:r>
            <a:r>
              <a:rPr lang="pt-BR" dirty="0" err="1">
                <a:solidFill>
                  <a:schemeClr val="tx1">
                    <a:lumMod val="65000"/>
                    <a:lumOff val="35000"/>
                  </a:schemeClr>
                </a:solidFill>
              </a:rPr>
              <a:t>Amazon</a:t>
            </a:r>
            <a:r>
              <a:rPr lang="pt-BR" dirty="0">
                <a:solidFill>
                  <a:schemeClr val="tx1">
                    <a:lumMod val="65000"/>
                    <a:lumOff val="35000"/>
                  </a:schemeClr>
                </a:solidFill>
              </a:rPr>
              <a:t> Web Services (AWS) ou Microsoft </a:t>
            </a:r>
            <a:r>
              <a:rPr lang="pt-BR" dirty="0" err="1">
                <a:solidFill>
                  <a:schemeClr val="tx1">
                    <a:lumMod val="65000"/>
                    <a:lumOff val="35000"/>
                  </a:schemeClr>
                </a:solidFill>
              </a:rPr>
              <a:t>Azure</a:t>
            </a:r>
            <a:r>
              <a:rPr lang="pt-BR" dirty="0">
                <a:solidFill>
                  <a:schemeClr val="tx1">
                    <a:lumMod val="65000"/>
                    <a:lumOff val="35000"/>
                  </a:schemeClr>
                </a:solidFill>
              </a:rPr>
              <a:t>, para provisionar recursos de computação e armazenamento conforme necessário. Eles podem implantar máquinas virtuais para executar clusters de processamento de big data, como Apache </a:t>
            </a:r>
            <a:r>
              <a:rPr lang="pt-BR" dirty="0" err="1">
                <a:solidFill>
                  <a:schemeClr val="tx1">
                    <a:lumMod val="65000"/>
                    <a:lumOff val="35000"/>
                  </a:schemeClr>
                </a:solidFill>
              </a:rPr>
              <a:t>Hadoop</a:t>
            </a:r>
            <a:r>
              <a:rPr lang="pt-BR" dirty="0">
                <a:solidFill>
                  <a:schemeClr val="tx1">
                    <a:lumMod val="65000"/>
                    <a:lumOff val="35000"/>
                  </a:schemeClr>
                </a:solidFill>
              </a:rPr>
              <a:t> ou Apache </a:t>
            </a:r>
            <a:r>
              <a:rPr lang="pt-BR" dirty="0" err="1">
                <a:solidFill>
                  <a:schemeClr val="tx1">
                    <a:lumMod val="65000"/>
                    <a:lumOff val="35000"/>
                  </a:schemeClr>
                </a:solidFill>
              </a:rPr>
              <a:t>Spark</a:t>
            </a:r>
            <a:r>
              <a:rPr lang="pt-BR" dirty="0">
                <a:solidFill>
                  <a:schemeClr val="tx1">
                    <a:lumMod val="65000"/>
                    <a:lumOff val="35000"/>
                  </a:schemeClr>
                </a:solidFill>
              </a:rPr>
              <a:t>. Além disso, eles podem usar serviços de armazenamento escalável, como </a:t>
            </a:r>
            <a:r>
              <a:rPr lang="pt-BR" dirty="0" err="1">
                <a:solidFill>
                  <a:schemeClr val="tx1">
                    <a:lumMod val="65000"/>
                    <a:lumOff val="35000"/>
                  </a:schemeClr>
                </a:solidFill>
              </a:rPr>
              <a:t>Amazon</a:t>
            </a:r>
            <a:r>
              <a:rPr lang="pt-BR" dirty="0">
                <a:solidFill>
                  <a:schemeClr val="tx1">
                    <a:lumMod val="65000"/>
                    <a:lumOff val="35000"/>
                  </a:schemeClr>
                </a:solidFill>
              </a:rPr>
              <a:t> S3 ou </a:t>
            </a:r>
            <a:r>
              <a:rPr lang="pt-BR" dirty="0" err="1">
                <a:solidFill>
                  <a:schemeClr val="tx1">
                    <a:lumMod val="65000"/>
                    <a:lumOff val="35000"/>
                  </a:schemeClr>
                </a:solidFill>
              </a:rPr>
              <a:t>Azure</a:t>
            </a:r>
            <a:r>
              <a:rPr lang="pt-BR" dirty="0">
                <a:solidFill>
                  <a:schemeClr val="tx1">
                    <a:lumMod val="65000"/>
                    <a:lumOff val="35000"/>
                  </a:schemeClr>
                </a:solidFill>
              </a:rPr>
              <a:t> </a:t>
            </a:r>
            <a:r>
              <a:rPr lang="pt-BR" dirty="0" err="1">
                <a:solidFill>
                  <a:schemeClr val="tx1">
                    <a:lumMod val="65000"/>
                    <a:lumOff val="35000"/>
                  </a:schemeClr>
                </a:solidFill>
              </a:rPr>
              <a:t>Blob</a:t>
            </a:r>
            <a:r>
              <a:rPr lang="pt-BR" dirty="0">
                <a:solidFill>
                  <a:schemeClr val="tx1">
                    <a:lumMod val="65000"/>
                    <a:lumOff val="35000"/>
                  </a:schemeClr>
                </a:solidFill>
              </a:rPr>
              <a:t> </a:t>
            </a:r>
            <a:r>
              <a:rPr lang="pt-BR" dirty="0" err="1">
                <a:solidFill>
                  <a:schemeClr val="tx1">
                    <a:lumMod val="65000"/>
                    <a:lumOff val="35000"/>
                  </a:schemeClr>
                </a:solidFill>
              </a:rPr>
              <a:t>Storage</a:t>
            </a:r>
            <a:r>
              <a:rPr lang="pt-BR" dirty="0">
                <a:solidFill>
                  <a:schemeClr val="tx1">
                    <a:lumMod val="65000"/>
                    <a:lumOff val="35000"/>
                  </a:schemeClr>
                </a:solidFill>
              </a:rPr>
              <a:t>, para armazenar grandes conjuntos de dados brutos e processados.</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46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a:solidFill>
                  <a:srgbClr val="C00000"/>
                </a:solidFill>
              </a:rPr>
              <a:t>S</a:t>
            </a:r>
            <a:r>
              <a:rPr lang="pt-BR" sz="2000" b="1" dirty="0" smtClean="0">
                <a:solidFill>
                  <a:srgbClr val="C00000"/>
                </a:solidFill>
              </a:rPr>
              <a:t>AAS (SOFTWARE AS A SERVICE)</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3139321"/>
          </a:xfrm>
          <a:prstGeom prst="rect">
            <a:avLst/>
          </a:prstGeom>
          <a:noFill/>
        </p:spPr>
        <p:txBody>
          <a:bodyPr wrap="square">
            <a:spAutoFit/>
          </a:bodyPr>
          <a:lstStyle/>
          <a:p>
            <a:pPr algn="just"/>
            <a:r>
              <a:rPr lang="pt-BR" dirty="0" smtClean="0">
                <a:solidFill>
                  <a:schemeClr val="tx1">
                    <a:lumMod val="65000"/>
                    <a:lumOff val="35000"/>
                  </a:schemeClr>
                </a:solidFill>
              </a:rPr>
              <a:t>O</a:t>
            </a:r>
            <a:r>
              <a:rPr lang="pt-BR" dirty="0">
                <a:solidFill>
                  <a:schemeClr val="tx1">
                    <a:lumMod val="65000"/>
                    <a:lumOff val="35000"/>
                  </a:schemeClr>
                </a:solidFill>
              </a:rPr>
              <a:t> </a:t>
            </a:r>
            <a:r>
              <a:rPr lang="pt-BR" b="1" dirty="0">
                <a:solidFill>
                  <a:schemeClr val="tx1">
                    <a:lumMod val="65000"/>
                    <a:lumOff val="35000"/>
                  </a:schemeClr>
                </a:solidFill>
              </a:rPr>
              <a:t>Software como Serviço</a:t>
            </a:r>
            <a:r>
              <a:rPr lang="pt-BR" dirty="0">
                <a:solidFill>
                  <a:schemeClr val="tx1">
                    <a:lumMod val="65000"/>
                    <a:lumOff val="35000"/>
                  </a:schemeClr>
                </a:solidFill>
              </a:rPr>
              <a:t> é a opção mais utilizada para empresas no mercado de nuvem.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O </a:t>
            </a:r>
            <a:r>
              <a:rPr lang="pt-BR" dirty="0" err="1">
                <a:solidFill>
                  <a:schemeClr val="tx1">
                    <a:lumMod val="65000"/>
                    <a:lumOff val="35000"/>
                  </a:schemeClr>
                </a:solidFill>
              </a:rPr>
              <a:t>SaaS</a:t>
            </a:r>
            <a:r>
              <a:rPr lang="pt-BR" dirty="0">
                <a:solidFill>
                  <a:schemeClr val="tx1">
                    <a:lumMod val="65000"/>
                    <a:lumOff val="35000"/>
                  </a:schemeClr>
                </a:solidFill>
              </a:rPr>
              <a:t> utiliza a Internet para entregar aplicativos aos clientes, sendo gerenciados por um fornecedor terceirizado.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A </a:t>
            </a:r>
            <a:r>
              <a:rPr lang="pt-BR" dirty="0">
                <a:solidFill>
                  <a:schemeClr val="tx1">
                    <a:lumMod val="65000"/>
                    <a:lumOff val="35000"/>
                  </a:schemeClr>
                </a:solidFill>
              </a:rPr>
              <a:t>maioria dos aplicativos </a:t>
            </a:r>
            <a:r>
              <a:rPr lang="pt-BR" dirty="0" err="1">
                <a:solidFill>
                  <a:schemeClr val="tx1">
                    <a:lumMod val="65000"/>
                    <a:lumOff val="35000"/>
                  </a:schemeClr>
                </a:solidFill>
              </a:rPr>
              <a:t>SaaS</a:t>
            </a:r>
            <a:r>
              <a:rPr lang="pt-BR" dirty="0">
                <a:solidFill>
                  <a:schemeClr val="tx1">
                    <a:lumMod val="65000"/>
                    <a:lumOff val="35000"/>
                  </a:schemeClr>
                </a:solidFill>
              </a:rPr>
              <a:t> é executado diretamente no navegador de web, o que significa que eles não exigem nenhum download ou instalação por parte do cliente.</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611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a:solidFill>
                  <a:srgbClr val="C00000"/>
                </a:solidFill>
              </a:rPr>
              <a:t>S</a:t>
            </a:r>
            <a:r>
              <a:rPr lang="pt-BR" sz="2000" b="1" dirty="0" smtClean="0">
                <a:solidFill>
                  <a:srgbClr val="C00000"/>
                </a:solidFill>
              </a:rPr>
              <a:t>AAS (SOFTWARE AS A SERVICE)</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4247317"/>
          </a:xfrm>
          <a:prstGeom prst="rect">
            <a:avLst/>
          </a:prstGeom>
          <a:noFill/>
        </p:spPr>
        <p:txBody>
          <a:bodyPr wrap="square">
            <a:spAutoFit/>
          </a:bodyPr>
          <a:lstStyle/>
          <a:p>
            <a:pPr algn="just"/>
            <a:r>
              <a:rPr lang="pt-BR" dirty="0" err="1" smtClean="0">
                <a:solidFill>
                  <a:schemeClr val="tx1">
                    <a:lumMod val="65000"/>
                    <a:lumOff val="35000"/>
                  </a:schemeClr>
                </a:solidFill>
              </a:rPr>
              <a:t>SaaS</a:t>
            </a:r>
            <a:r>
              <a:rPr lang="pt-BR" dirty="0" smtClean="0">
                <a:solidFill>
                  <a:schemeClr val="tx1">
                    <a:lumMod val="65000"/>
                    <a:lumOff val="35000"/>
                  </a:schemeClr>
                </a:solidFill>
              </a:rPr>
              <a:t> e Engenharia de dados se interligam de várias maneiras, onde são aproveitados recursos para facilitar processos.</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Ao interligar </a:t>
            </a:r>
            <a:r>
              <a:rPr lang="pt-BR" dirty="0" err="1">
                <a:solidFill>
                  <a:schemeClr val="tx1">
                    <a:lumMod val="65000"/>
                    <a:lumOff val="35000"/>
                  </a:schemeClr>
                </a:solidFill>
              </a:rPr>
              <a:t>SaaS</a:t>
            </a:r>
            <a:r>
              <a:rPr lang="pt-BR" dirty="0">
                <a:solidFill>
                  <a:schemeClr val="tx1">
                    <a:lumMod val="65000"/>
                    <a:lumOff val="35000"/>
                  </a:schemeClr>
                </a:solidFill>
              </a:rPr>
              <a:t> com engenharia de dados, você pode aproveitar as vantagens dos aplicativos </a:t>
            </a:r>
            <a:r>
              <a:rPr lang="pt-BR" dirty="0" err="1">
                <a:solidFill>
                  <a:schemeClr val="tx1">
                    <a:lumMod val="65000"/>
                    <a:lumOff val="35000"/>
                  </a:schemeClr>
                </a:solidFill>
              </a:rPr>
              <a:t>SaaS</a:t>
            </a:r>
            <a:r>
              <a:rPr lang="pt-BR" dirty="0">
                <a:solidFill>
                  <a:schemeClr val="tx1">
                    <a:lumMod val="65000"/>
                    <a:lumOff val="35000"/>
                  </a:schemeClr>
                </a:solidFill>
              </a:rPr>
              <a:t> para coletar, gerenciar e analisar dados, melhorando assim a eficiência operacional e impulsionando a tomada de decisões baseada em dados.</a:t>
            </a:r>
          </a:p>
          <a:p>
            <a:pPr algn="just"/>
            <a:endParaRPr lang="pt-BR"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Integração</a:t>
            </a:r>
            <a:r>
              <a:rPr lang="pt-BR" i="1" dirty="0"/>
              <a:t> </a:t>
            </a:r>
            <a:r>
              <a:rPr lang="pt-BR" i="1" dirty="0">
                <a:solidFill>
                  <a:schemeClr val="tx1">
                    <a:lumMod val="65000"/>
                    <a:lumOff val="35000"/>
                  </a:schemeClr>
                </a:solidFill>
              </a:rPr>
              <a:t>de </a:t>
            </a:r>
            <a:r>
              <a:rPr lang="pt-BR" i="1" dirty="0" smtClean="0">
                <a:solidFill>
                  <a:schemeClr val="tx1">
                    <a:lumMod val="65000"/>
                    <a:lumOff val="35000"/>
                  </a:schemeClr>
                </a:solidFill>
              </a:rPr>
              <a:t>Dados</a:t>
            </a:r>
            <a:r>
              <a:rPr lang="pt-BR" i="1" dirty="0">
                <a:solidFill>
                  <a:schemeClr val="tx1">
                    <a:lumMod val="65000"/>
                    <a:lumOff val="35000"/>
                  </a:schemeClr>
                </a:solidFill>
              </a:rPr>
              <a:t>;</a:t>
            </a:r>
            <a:endParaRPr lang="pt-BR" i="1" dirty="0" smtClean="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Análise de Dados;</a:t>
            </a:r>
          </a:p>
          <a:p>
            <a:pPr marL="857250" lvl="1" indent="-400050" algn="just">
              <a:buFont typeface="+mj-lt"/>
              <a:buAutoNum type="romanUcPeriod"/>
            </a:pPr>
            <a:r>
              <a:rPr lang="pt-BR" i="1" dirty="0">
                <a:solidFill>
                  <a:schemeClr val="tx1">
                    <a:lumMod val="65000"/>
                    <a:lumOff val="35000"/>
                  </a:schemeClr>
                </a:solidFill>
              </a:rPr>
              <a:t>Automação de Processos;</a:t>
            </a:r>
          </a:p>
          <a:p>
            <a:pPr marL="857250" lvl="1" indent="-400050" algn="just">
              <a:buFont typeface="+mj-lt"/>
              <a:buAutoNum type="romanUcPeriod"/>
            </a:pPr>
            <a:r>
              <a:rPr lang="pt-BR" i="1" dirty="0">
                <a:solidFill>
                  <a:schemeClr val="tx1">
                    <a:lumMod val="65000"/>
                    <a:lumOff val="35000"/>
                  </a:schemeClr>
                </a:solidFill>
              </a:rPr>
              <a:t>Gerenciamento de Dados;</a:t>
            </a:r>
          </a:p>
          <a:p>
            <a:pPr marL="857250" lvl="1" indent="-400050" algn="just">
              <a:buFont typeface="+mj-lt"/>
              <a:buAutoNum type="romanUcPeriod"/>
            </a:pPr>
            <a:r>
              <a:rPr lang="pt-BR" i="1" dirty="0">
                <a:solidFill>
                  <a:schemeClr val="tx1">
                    <a:lumMod val="65000"/>
                    <a:lumOff val="35000"/>
                  </a:schemeClr>
                </a:solidFill>
              </a:rPr>
              <a:t>Colaboração e Compartilhamento de Dados;</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6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a:solidFill>
                  <a:srgbClr val="C00000"/>
                </a:solidFill>
              </a:rPr>
              <a:t>S</a:t>
            </a:r>
            <a:r>
              <a:rPr lang="pt-BR" sz="2000" b="1" dirty="0" smtClean="0">
                <a:solidFill>
                  <a:srgbClr val="C00000"/>
                </a:solidFill>
              </a:rPr>
              <a:t>AAS (SOFTWARE AS A SERVICE)</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4247317"/>
          </a:xfrm>
          <a:prstGeom prst="rect">
            <a:avLst/>
          </a:prstGeom>
          <a:noFill/>
        </p:spPr>
        <p:txBody>
          <a:bodyPr wrap="square">
            <a:spAutoFit/>
          </a:bodyPr>
          <a:lstStyle/>
          <a:p>
            <a:pPr algn="just"/>
            <a:r>
              <a:rPr lang="pt-BR" b="1" dirty="0" smtClean="0">
                <a:solidFill>
                  <a:schemeClr val="tx1">
                    <a:lumMod val="65000"/>
                    <a:lumOff val="35000"/>
                  </a:schemeClr>
                </a:solidFill>
              </a:rPr>
              <a:t>Cenário</a:t>
            </a:r>
            <a:r>
              <a:rPr lang="pt-BR" dirty="0">
                <a:solidFill>
                  <a:schemeClr val="tx1">
                    <a:lumMod val="65000"/>
                    <a:lumOff val="35000"/>
                  </a:schemeClr>
                </a:solidFill>
              </a:rPr>
              <a:t>: Uma empresa de marketing precisa analisar o desempenho de suas campanhas de marketing em várias plataformas de mídia social e anúncios online</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b="1" dirty="0">
                <a:solidFill>
                  <a:schemeClr val="tx1">
                    <a:lumMod val="65000"/>
                    <a:lumOff val="35000"/>
                  </a:schemeClr>
                </a:solidFill>
              </a:rPr>
              <a:t>Aplicação de </a:t>
            </a:r>
            <a:r>
              <a:rPr lang="pt-BR" b="1" dirty="0" err="1">
                <a:solidFill>
                  <a:schemeClr val="tx1">
                    <a:lumMod val="65000"/>
                    <a:lumOff val="35000"/>
                  </a:schemeClr>
                </a:solidFill>
              </a:rPr>
              <a:t>SaaS</a:t>
            </a:r>
            <a:r>
              <a:rPr lang="pt-BR" dirty="0">
                <a:solidFill>
                  <a:schemeClr val="tx1">
                    <a:lumMod val="65000"/>
                    <a:lumOff val="35000"/>
                  </a:schemeClr>
                </a:solidFill>
              </a:rPr>
              <a:t>: A empresa pode utilizar plataformas de análise de marketing como Google </a:t>
            </a:r>
            <a:r>
              <a:rPr lang="pt-BR" dirty="0" err="1">
                <a:solidFill>
                  <a:schemeClr val="tx1">
                    <a:lumMod val="65000"/>
                    <a:lumOff val="35000"/>
                  </a:schemeClr>
                </a:solidFill>
              </a:rPr>
              <a:t>Analytics</a:t>
            </a:r>
            <a:r>
              <a:rPr lang="pt-BR" dirty="0">
                <a:solidFill>
                  <a:schemeClr val="tx1">
                    <a:lumMod val="65000"/>
                    <a:lumOff val="35000"/>
                  </a:schemeClr>
                </a:solidFill>
              </a:rPr>
              <a:t>, </a:t>
            </a:r>
            <a:r>
              <a:rPr lang="pt-BR" dirty="0" err="1">
                <a:solidFill>
                  <a:schemeClr val="tx1">
                    <a:lumMod val="65000"/>
                    <a:lumOff val="35000"/>
                  </a:schemeClr>
                </a:solidFill>
              </a:rPr>
              <a:t>HubSpot</a:t>
            </a:r>
            <a:r>
              <a:rPr lang="pt-BR" dirty="0">
                <a:solidFill>
                  <a:schemeClr val="tx1">
                    <a:lumMod val="65000"/>
                    <a:lumOff val="35000"/>
                  </a:schemeClr>
                </a:solidFill>
              </a:rPr>
              <a:t> ou Adobe </a:t>
            </a:r>
            <a:r>
              <a:rPr lang="pt-BR" dirty="0" err="1">
                <a:solidFill>
                  <a:schemeClr val="tx1">
                    <a:lumMod val="65000"/>
                    <a:lumOff val="35000"/>
                  </a:schemeClr>
                </a:solidFill>
              </a:rPr>
              <a:t>Analytics</a:t>
            </a:r>
            <a:r>
              <a:rPr lang="pt-BR" dirty="0">
                <a:solidFill>
                  <a:schemeClr val="tx1">
                    <a:lumMod val="65000"/>
                    <a:lumOff val="35000"/>
                  </a:schemeClr>
                </a:solidFill>
              </a:rPr>
              <a:t>, que são exemplos de </a:t>
            </a:r>
            <a:r>
              <a:rPr lang="pt-BR" dirty="0" err="1">
                <a:solidFill>
                  <a:schemeClr val="tx1">
                    <a:lumMod val="65000"/>
                    <a:lumOff val="35000"/>
                  </a:schemeClr>
                </a:solidFill>
              </a:rPr>
              <a:t>SaaS</a:t>
            </a:r>
            <a:r>
              <a:rPr lang="pt-BR" dirty="0">
                <a:solidFill>
                  <a:schemeClr val="tx1">
                    <a:lumMod val="65000"/>
                    <a:lumOff val="35000"/>
                  </a:schemeClr>
                </a:solidFill>
              </a:rPr>
              <a:t>. Essas plataformas oferecem recursos poderosos de análise de dados, permitindo que a empresa acompanhe métricas-chave, como tráfego do site, conversões, ROI de campanhas e engajamento nas redes sociais. Os dados podem ser facilmente acessados através da interface web do </a:t>
            </a:r>
            <a:r>
              <a:rPr lang="pt-BR" dirty="0" err="1">
                <a:solidFill>
                  <a:schemeClr val="tx1">
                    <a:lumMod val="65000"/>
                    <a:lumOff val="35000"/>
                  </a:schemeClr>
                </a:solidFill>
              </a:rPr>
              <a:t>SaaS</a:t>
            </a:r>
            <a:r>
              <a:rPr lang="pt-BR" dirty="0">
                <a:solidFill>
                  <a:schemeClr val="tx1">
                    <a:lumMod val="65000"/>
                    <a:lumOff val="35000"/>
                  </a:schemeClr>
                </a:solidFill>
              </a:rPr>
              <a:t>, sem a necessidade de configuração de infraestrutura adicional.</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591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PAAS (PLATAFORM AS A SERVICE)</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dirty="0" smtClean="0">
                <a:solidFill>
                  <a:schemeClr val="tx1">
                    <a:lumMod val="65000"/>
                    <a:lumOff val="35000"/>
                  </a:schemeClr>
                </a:solidFill>
              </a:rPr>
              <a:t>A</a:t>
            </a:r>
            <a:r>
              <a:rPr lang="pt-BR" dirty="0">
                <a:solidFill>
                  <a:schemeClr val="tx1">
                    <a:lumMod val="65000"/>
                    <a:lumOff val="35000"/>
                  </a:schemeClr>
                </a:solidFill>
              </a:rPr>
              <a:t> </a:t>
            </a:r>
            <a:r>
              <a:rPr lang="pt-BR" b="1" dirty="0">
                <a:solidFill>
                  <a:schemeClr val="tx1">
                    <a:lumMod val="65000"/>
                    <a:lumOff val="35000"/>
                  </a:schemeClr>
                </a:solidFill>
              </a:rPr>
              <a:t>Plataforma como Serviço</a:t>
            </a:r>
            <a:r>
              <a:rPr lang="pt-BR" dirty="0">
                <a:solidFill>
                  <a:schemeClr val="tx1">
                    <a:lumMod val="65000"/>
                    <a:lumOff val="35000"/>
                  </a:schemeClr>
                </a:solidFill>
              </a:rPr>
              <a:t> fornece componentes em nuvem para determinado software enquanto são usados ​​principalmente para aplicativos.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O </a:t>
            </a:r>
            <a:r>
              <a:rPr lang="pt-BR" dirty="0" err="1">
                <a:solidFill>
                  <a:schemeClr val="tx1">
                    <a:lumMod val="65000"/>
                    <a:lumOff val="35000"/>
                  </a:schemeClr>
                </a:solidFill>
              </a:rPr>
              <a:t>PaaS</a:t>
            </a:r>
            <a:r>
              <a:rPr lang="pt-BR" dirty="0">
                <a:solidFill>
                  <a:schemeClr val="tx1">
                    <a:lumMod val="65000"/>
                    <a:lumOff val="35000"/>
                  </a:schemeClr>
                </a:solidFill>
              </a:rPr>
              <a:t> fornece uma estrutura para desenvolvedores desenvolver e usar para criar aplicativos personalizados. Todos os servidores, armazenamento e rede podem ser gerenciados pela empresa ou por um provedor de terceiros, enquanto os desenvolvedores podem manter o gerenciamento dos aplicativos.</a:t>
            </a:r>
            <a:br>
              <a:rPr lang="pt-BR" dirty="0">
                <a:solidFill>
                  <a:schemeClr val="tx1">
                    <a:lumMod val="65000"/>
                    <a:lumOff val="35000"/>
                  </a:schemeClr>
                </a:solidFill>
              </a:rPr>
            </a:br>
            <a:endParaRPr lang="pt-BR" dirty="0" smtClean="0">
              <a:solidFill>
                <a:schemeClr val="tx1">
                  <a:lumMod val="65000"/>
                  <a:lumOff val="35000"/>
                </a:schemeClr>
              </a:solidFill>
            </a:endParaRPr>
          </a:p>
          <a:p>
            <a:pPr algn="just"/>
            <a:r>
              <a:rPr lang="pt-BR" dirty="0" smtClean="0">
                <a:solidFill>
                  <a:schemeClr val="tx1">
                    <a:lumMod val="65000"/>
                    <a:lumOff val="35000"/>
                  </a:schemeClr>
                </a:solidFill>
              </a:rPr>
              <a:t>O </a:t>
            </a:r>
            <a:r>
              <a:rPr lang="pt-BR" dirty="0">
                <a:solidFill>
                  <a:schemeClr val="tx1">
                    <a:lumMod val="65000"/>
                    <a:lumOff val="35000"/>
                  </a:schemeClr>
                </a:solidFill>
              </a:rPr>
              <a:t>modelo do </a:t>
            </a:r>
            <a:r>
              <a:rPr lang="pt-BR" dirty="0" err="1">
                <a:solidFill>
                  <a:schemeClr val="tx1">
                    <a:lumMod val="65000"/>
                    <a:lumOff val="35000"/>
                  </a:schemeClr>
                </a:solidFill>
              </a:rPr>
              <a:t>PaaS</a:t>
            </a:r>
            <a:r>
              <a:rPr lang="pt-BR" dirty="0">
                <a:solidFill>
                  <a:schemeClr val="tx1">
                    <a:lumMod val="65000"/>
                    <a:lumOff val="35000"/>
                  </a:schemeClr>
                </a:solidFill>
              </a:rPr>
              <a:t> é semelhante ao </a:t>
            </a:r>
            <a:r>
              <a:rPr lang="pt-BR" dirty="0" err="1">
                <a:solidFill>
                  <a:schemeClr val="tx1">
                    <a:lumMod val="65000"/>
                    <a:lumOff val="35000"/>
                  </a:schemeClr>
                </a:solidFill>
              </a:rPr>
              <a:t>SaaS</a:t>
            </a:r>
            <a:r>
              <a:rPr lang="pt-BR" dirty="0">
                <a:solidFill>
                  <a:schemeClr val="tx1">
                    <a:lumMod val="65000"/>
                    <a:lumOff val="35000"/>
                  </a:schemeClr>
                </a:solidFill>
              </a:rPr>
              <a:t>, exceto que, ao invés de entregar o software pela Internet, o </a:t>
            </a:r>
            <a:r>
              <a:rPr lang="pt-BR" dirty="0" err="1">
                <a:solidFill>
                  <a:schemeClr val="tx1">
                    <a:lumMod val="65000"/>
                    <a:lumOff val="35000"/>
                  </a:schemeClr>
                </a:solidFill>
              </a:rPr>
              <a:t>PaaS</a:t>
            </a:r>
            <a:r>
              <a:rPr lang="pt-BR" dirty="0">
                <a:solidFill>
                  <a:schemeClr val="tx1">
                    <a:lumMod val="65000"/>
                    <a:lumOff val="35000"/>
                  </a:schemeClr>
                </a:solidFill>
              </a:rPr>
              <a:t> fornece uma plataforma para criação de software. Essa plataforma é fornecida via web, oferecendo aos desenvolvedores a liberdade de se concentrar na criação do software sem se preocupar com sistemas operacionais, atualizações de software, armazenamento ou infraestrutura.</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22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tângulo: Cantos Arredondados 1">
            <a:extLst>
              <a:ext uri="{FF2B5EF4-FFF2-40B4-BE49-F238E27FC236}">
                <a16:creationId xmlns:a16="http://schemas.microsoft.com/office/drawing/2014/main" xmlns="" id="{D9D11F55-F6EA-1FFE-C97C-DBEB1D6A0B70}"/>
              </a:ext>
            </a:extLst>
          </p:cNvPr>
          <p:cNvSpPr/>
          <p:nvPr/>
        </p:nvSpPr>
        <p:spPr>
          <a:xfrm>
            <a:off x="6735118" y="1894457"/>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descr="Logotipo&#10;&#10;Descrição gerada automaticamente">
            <a:extLst>
              <a:ext uri="{FF2B5EF4-FFF2-40B4-BE49-F238E27FC236}">
                <a16:creationId xmlns:a16="http://schemas.microsoft.com/office/drawing/2014/main" xmlns="" id="{747D8C9B-CBB5-CE66-36BC-2A2EEA5F9960}"/>
              </a:ext>
            </a:extLst>
          </p:cNvPr>
          <p:cNvPicPr>
            <a:picLocks noChangeAspect="1"/>
          </p:cNvPicPr>
          <p:nvPr/>
        </p:nvPicPr>
        <p:blipFill rotWithShape="1">
          <a:blip r:embed="rId2">
            <a:extLst>
              <a:ext uri="{28A0092B-C50C-407E-A947-70E740481C1C}">
                <a14:useLocalDpi xmlns:a14="http://schemas.microsoft.com/office/drawing/2010/main" val="0"/>
              </a:ext>
            </a:extLst>
          </a:blip>
          <a:srcRect t="16602" b="21324"/>
          <a:stretch/>
        </p:blipFill>
        <p:spPr>
          <a:xfrm>
            <a:off x="232500" y="241907"/>
            <a:ext cx="1648792" cy="511730"/>
          </a:xfrm>
          <a:prstGeom prst="rect">
            <a:avLst/>
          </a:prstGeom>
          <a:ln>
            <a:noFill/>
          </a:ln>
        </p:spPr>
      </p:pic>
      <p:sp>
        <p:nvSpPr>
          <p:cNvPr id="6" name="Retângulo: Cantos Arredondados 5">
            <a:extLst>
              <a:ext uri="{FF2B5EF4-FFF2-40B4-BE49-F238E27FC236}">
                <a16:creationId xmlns:a16="http://schemas.microsoft.com/office/drawing/2014/main" xmlns="" id="{3F45CA82-402A-978E-EC3F-E04392BAA0D7}"/>
              </a:ext>
            </a:extLst>
          </p:cNvPr>
          <p:cNvSpPr/>
          <p:nvPr/>
        </p:nvSpPr>
        <p:spPr>
          <a:xfrm rot="10800000">
            <a:off x="4335600" y="2435740"/>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Arredondados 6">
            <a:extLst>
              <a:ext uri="{FF2B5EF4-FFF2-40B4-BE49-F238E27FC236}">
                <a16:creationId xmlns:a16="http://schemas.microsoft.com/office/drawing/2014/main" xmlns="" id="{D083675A-481A-4DD3-E8DF-FD17E66CF3F6}"/>
              </a:ext>
            </a:extLst>
          </p:cNvPr>
          <p:cNvSpPr/>
          <p:nvPr/>
        </p:nvSpPr>
        <p:spPr>
          <a:xfrm>
            <a:off x="3938874" y="2977022"/>
            <a:ext cx="7663519"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Cantos Arredondados 7">
            <a:extLst>
              <a:ext uri="{FF2B5EF4-FFF2-40B4-BE49-F238E27FC236}">
                <a16:creationId xmlns:a16="http://schemas.microsoft.com/office/drawing/2014/main" xmlns="" id="{36BA2F33-3915-B1D6-45C7-3825B959A771}"/>
              </a:ext>
            </a:extLst>
          </p:cNvPr>
          <p:cNvSpPr/>
          <p:nvPr/>
        </p:nvSpPr>
        <p:spPr>
          <a:xfrm rot="10800000">
            <a:off x="3938874" y="3518304"/>
            <a:ext cx="7663519"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Cantos Arredondados 8">
            <a:extLst>
              <a:ext uri="{FF2B5EF4-FFF2-40B4-BE49-F238E27FC236}">
                <a16:creationId xmlns:a16="http://schemas.microsoft.com/office/drawing/2014/main" xmlns="" id="{18B56E9B-347A-6897-1C4D-871E612B1843}"/>
              </a:ext>
            </a:extLst>
          </p:cNvPr>
          <p:cNvSpPr/>
          <p:nvPr/>
        </p:nvSpPr>
        <p:spPr>
          <a:xfrm rot="10800000">
            <a:off x="8686056" y="6301506"/>
            <a:ext cx="2457900" cy="242654"/>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Arredondados 11">
            <a:extLst>
              <a:ext uri="{FF2B5EF4-FFF2-40B4-BE49-F238E27FC236}">
                <a16:creationId xmlns:a16="http://schemas.microsoft.com/office/drawing/2014/main" xmlns="" id="{E74938B3-EC5F-0E2C-7F75-AA29729B0070}"/>
              </a:ext>
            </a:extLst>
          </p:cNvPr>
          <p:cNvSpPr/>
          <p:nvPr/>
        </p:nvSpPr>
        <p:spPr>
          <a:xfrm rot="10800000">
            <a:off x="9905257" y="6301506"/>
            <a:ext cx="1680630" cy="242655"/>
          </a:xfrm>
          <a:prstGeom prst="roundRect">
            <a:avLst>
              <a:gd name="adj" fmla="val 50000"/>
            </a:avLst>
          </a:prstGeom>
          <a:noFill/>
          <a:ln w="190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reto 13">
            <a:extLst>
              <a:ext uri="{FF2B5EF4-FFF2-40B4-BE49-F238E27FC236}">
                <a16:creationId xmlns:a16="http://schemas.microsoft.com/office/drawing/2014/main" xmlns="" id="{7DF006D3-B629-A479-6E43-D4A01C4A9A6F}"/>
              </a:ext>
            </a:extLst>
          </p:cNvPr>
          <p:cNvCxnSpPr/>
          <p:nvPr/>
        </p:nvCxnSpPr>
        <p:spPr>
          <a:xfrm>
            <a:off x="6739775" y="1473287"/>
            <a:ext cx="0" cy="2683435"/>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xmlns="" id="{B5E5830C-9BE0-B419-D93D-1E0D1914A877}"/>
              </a:ext>
            </a:extLst>
          </p:cNvPr>
          <p:cNvSpPr/>
          <p:nvPr/>
        </p:nvSpPr>
        <p:spPr>
          <a:xfrm>
            <a:off x="6705531" y="1391239"/>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reto 15">
            <a:extLst>
              <a:ext uri="{FF2B5EF4-FFF2-40B4-BE49-F238E27FC236}">
                <a16:creationId xmlns:a16="http://schemas.microsoft.com/office/drawing/2014/main" xmlns="" id="{3F1C81BE-2986-DAF5-D3A8-FB2E999874A4}"/>
              </a:ext>
            </a:extLst>
          </p:cNvPr>
          <p:cNvCxnSpPr>
            <a:cxnSpLocks/>
          </p:cNvCxnSpPr>
          <p:nvPr/>
        </p:nvCxnSpPr>
        <p:spPr>
          <a:xfrm>
            <a:off x="9193248" y="2313025"/>
            <a:ext cx="0" cy="10392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Elipse 17">
            <a:extLst>
              <a:ext uri="{FF2B5EF4-FFF2-40B4-BE49-F238E27FC236}">
                <a16:creationId xmlns:a16="http://schemas.microsoft.com/office/drawing/2014/main" xmlns="" id="{4902E6C1-9395-5ECF-7FC5-20EEA086EF98}"/>
              </a:ext>
            </a:extLst>
          </p:cNvPr>
          <p:cNvSpPr/>
          <p:nvPr/>
        </p:nvSpPr>
        <p:spPr>
          <a:xfrm>
            <a:off x="6705531" y="4155844"/>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xmlns="" id="{D9F0940B-5E1D-CED7-7ABF-EF084BBCC7C9}"/>
              </a:ext>
            </a:extLst>
          </p:cNvPr>
          <p:cNvSpPr/>
          <p:nvPr/>
        </p:nvSpPr>
        <p:spPr>
          <a:xfrm>
            <a:off x="9158122" y="2243432"/>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lipse 20">
            <a:extLst>
              <a:ext uri="{FF2B5EF4-FFF2-40B4-BE49-F238E27FC236}">
                <a16:creationId xmlns:a16="http://schemas.microsoft.com/office/drawing/2014/main" xmlns="" id="{9CA80106-E43D-ACB4-C821-1DC5F8839CEA}"/>
              </a:ext>
            </a:extLst>
          </p:cNvPr>
          <p:cNvSpPr/>
          <p:nvPr/>
        </p:nvSpPr>
        <p:spPr>
          <a:xfrm>
            <a:off x="9158122" y="3340514"/>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xmlns="" id="{3ED1471A-F5B0-994E-B4C2-E3959F21C7A7}"/>
              </a:ext>
            </a:extLst>
          </p:cNvPr>
          <p:cNvSpPr txBox="1"/>
          <p:nvPr/>
        </p:nvSpPr>
        <p:spPr>
          <a:xfrm>
            <a:off x="-107743" y="5278100"/>
            <a:ext cx="4287194" cy="707886"/>
          </a:xfrm>
          <a:prstGeom prst="rect">
            <a:avLst/>
          </a:prstGeom>
          <a:noFill/>
        </p:spPr>
        <p:txBody>
          <a:bodyPr wrap="square" rtlCol="0">
            <a:spAutoFit/>
          </a:bodyPr>
          <a:lstStyle/>
          <a:p>
            <a:pPr algn="ctr"/>
            <a:r>
              <a:rPr lang="pt-BR" sz="4000" b="1" spc="600" dirty="0">
                <a:solidFill>
                  <a:schemeClr val="tx1">
                    <a:lumMod val="75000"/>
                    <a:lumOff val="25000"/>
                  </a:schemeClr>
                </a:solidFill>
              </a:rPr>
              <a:t>ENGENHARIA</a:t>
            </a:r>
          </a:p>
        </p:txBody>
      </p:sp>
      <p:sp>
        <p:nvSpPr>
          <p:cNvPr id="23" name="CaixaDeTexto 22">
            <a:extLst>
              <a:ext uri="{FF2B5EF4-FFF2-40B4-BE49-F238E27FC236}">
                <a16:creationId xmlns:a16="http://schemas.microsoft.com/office/drawing/2014/main" xmlns="" id="{EB7E079A-C3E6-AE85-CF81-53C9557A7056}"/>
              </a:ext>
            </a:extLst>
          </p:cNvPr>
          <p:cNvSpPr txBox="1"/>
          <p:nvPr/>
        </p:nvSpPr>
        <p:spPr>
          <a:xfrm rot="16200000">
            <a:off x="90702" y="6092601"/>
            <a:ext cx="570548" cy="523220"/>
          </a:xfrm>
          <a:prstGeom prst="rect">
            <a:avLst/>
          </a:prstGeom>
          <a:noFill/>
        </p:spPr>
        <p:txBody>
          <a:bodyPr wrap="square" rtlCol="0">
            <a:spAutoFit/>
          </a:bodyPr>
          <a:lstStyle/>
          <a:p>
            <a:pPr algn="ctr"/>
            <a:r>
              <a:rPr lang="pt-BR" sz="2800" b="1" i="1" spc="-150" dirty="0">
                <a:solidFill>
                  <a:schemeClr val="tx1">
                    <a:lumMod val="75000"/>
                    <a:lumOff val="25000"/>
                  </a:schemeClr>
                </a:solidFill>
              </a:rPr>
              <a:t>DE</a:t>
            </a:r>
          </a:p>
        </p:txBody>
      </p:sp>
      <p:sp>
        <p:nvSpPr>
          <p:cNvPr id="24" name="CaixaDeTexto 23">
            <a:extLst>
              <a:ext uri="{FF2B5EF4-FFF2-40B4-BE49-F238E27FC236}">
                <a16:creationId xmlns:a16="http://schemas.microsoft.com/office/drawing/2014/main" xmlns="" id="{64932987-3497-4DE9-07D6-3DF21D4227D7}"/>
              </a:ext>
            </a:extLst>
          </p:cNvPr>
          <p:cNvSpPr txBox="1"/>
          <p:nvPr/>
        </p:nvSpPr>
        <p:spPr>
          <a:xfrm>
            <a:off x="411168" y="5440482"/>
            <a:ext cx="3531473" cy="1446550"/>
          </a:xfrm>
          <a:prstGeom prst="rect">
            <a:avLst/>
          </a:prstGeom>
          <a:noFill/>
        </p:spPr>
        <p:txBody>
          <a:bodyPr wrap="square" rtlCol="0">
            <a:spAutoFit/>
          </a:bodyPr>
          <a:lstStyle/>
          <a:p>
            <a:pPr algn="ctr"/>
            <a:r>
              <a:rPr lang="pt-BR" sz="8800" b="1" dirty="0">
                <a:solidFill>
                  <a:srgbClr val="E11622"/>
                </a:solidFill>
              </a:rPr>
              <a:t>DADOS</a:t>
            </a:r>
          </a:p>
        </p:txBody>
      </p:sp>
      <p:pic>
        <p:nvPicPr>
          <p:cNvPr id="25" name="Imagem 24" descr="Logotipo&#10;&#10;Descrição gerada automaticamente">
            <a:extLst>
              <a:ext uri="{FF2B5EF4-FFF2-40B4-BE49-F238E27FC236}">
                <a16:creationId xmlns:a16="http://schemas.microsoft.com/office/drawing/2014/main" xmlns="" id="{92182756-603A-0C40-B053-7FF8A834DE74}"/>
              </a:ext>
            </a:extLst>
          </p:cNvPr>
          <p:cNvPicPr>
            <a:picLocks noChangeAspect="1"/>
          </p:cNvPicPr>
          <p:nvPr/>
        </p:nvPicPr>
        <p:blipFill rotWithShape="1">
          <a:blip r:embed="rId2">
            <a:extLst>
              <a:ext uri="{28A0092B-C50C-407E-A947-70E740481C1C}">
                <a14:useLocalDpi xmlns:a14="http://schemas.microsoft.com/office/drawing/2010/main" val="0"/>
              </a:ext>
            </a:extLst>
          </a:blip>
          <a:srcRect l="1332" t="21160" r="73826" b="21324"/>
          <a:stretch/>
        </p:blipFill>
        <p:spPr>
          <a:xfrm>
            <a:off x="251398" y="5818669"/>
            <a:ext cx="289059" cy="334633"/>
          </a:xfrm>
          <a:prstGeom prst="rect">
            <a:avLst/>
          </a:prstGeom>
          <a:ln>
            <a:noFill/>
          </a:ln>
        </p:spPr>
      </p:pic>
      <p:cxnSp>
        <p:nvCxnSpPr>
          <p:cNvPr id="31" name="Conector reto 30">
            <a:extLst>
              <a:ext uri="{FF2B5EF4-FFF2-40B4-BE49-F238E27FC236}">
                <a16:creationId xmlns:a16="http://schemas.microsoft.com/office/drawing/2014/main" xmlns="" id="{11A86B59-6796-F284-3B82-DDE074A5F8DB}"/>
              </a:ext>
            </a:extLst>
          </p:cNvPr>
          <p:cNvCxnSpPr>
            <a:cxnSpLocks/>
          </p:cNvCxnSpPr>
          <p:nvPr/>
        </p:nvCxnSpPr>
        <p:spPr>
          <a:xfrm>
            <a:off x="4335600" y="5461748"/>
            <a:ext cx="0" cy="110367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CaixaDeTexto 32">
            <a:extLst>
              <a:ext uri="{FF2B5EF4-FFF2-40B4-BE49-F238E27FC236}">
                <a16:creationId xmlns:a16="http://schemas.microsoft.com/office/drawing/2014/main" xmlns="" id="{6E907648-66ED-74D6-1053-6683598B50F8}"/>
              </a:ext>
            </a:extLst>
          </p:cNvPr>
          <p:cNvSpPr txBox="1"/>
          <p:nvPr/>
        </p:nvSpPr>
        <p:spPr>
          <a:xfrm>
            <a:off x="4167506" y="6026650"/>
            <a:ext cx="4287194" cy="707886"/>
          </a:xfrm>
          <a:prstGeom prst="rect">
            <a:avLst/>
          </a:prstGeom>
          <a:noFill/>
        </p:spPr>
        <p:txBody>
          <a:bodyPr wrap="square" rtlCol="0">
            <a:spAutoFit/>
          </a:bodyPr>
          <a:lstStyle/>
          <a:p>
            <a:pPr algn="ctr"/>
            <a:r>
              <a:rPr lang="pt-BR" sz="4000" b="1" spc="2140" dirty="0">
                <a:solidFill>
                  <a:srgbClr val="E11622"/>
                </a:solidFill>
              </a:rPr>
              <a:t>BELICI</a:t>
            </a:r>
          </a:p>
        </p:txBody>
      </p:sp>
      <p:sp>
        <p:nvSpPr>
          <p:cNvPr id="34" name="CaixaDeTexto 33">
            <a:extLst>
              <a:ext uri="{FF2B5EF4-FFF2-40B4-BE49-F238E27FC236}">
                <a16:creationId xmlns:a16="http://schemas.microsoft.com/office/drawing/2014/main" xmlns="" id="{8661CACE-B20D-F3B2-06B8-69DBE2F80C0E}"/>
              </a:ext>
            </a:extLst>
          </p:cNvPr>
          <p:cNvSpPr txBox="1"/>
          <p:nvPr/>
        </p:nvSpPr>
        <p:spPr>
          <a:xfrm>
            <a:off x="4351591" y="5092902"/>
            <a:ext cx="3534167" cy="1446550"/>
          </a:xfrm>
          <a:prstGeom prst="rect">
            <a:avLst/>
          </a:prstGeom>
          <a:noFill/>
        </p:spPr>
        <p:txBody>
          <a:bodyPr wrap="square" rtlCol="0">
            <a:spAutoFit/>
          </a:bodyPr>
          <a:lstStyle/>
          <a:p>
            <a:pPr algn="ctr"/>
            <a:r>
              <a:rPr lang="pt-BR" sz="8800" b="1" spc="-300" dirty="0">
                <a:solidFill>
                  <a:schemeClr val="tx1">
                    <a:lumMod val="75000"/>
                    <a:lumOff val="25000"/>
                  </a:schemeClr>
                </a:solidFill>
              </a:rPr>
              <a:t>LAYSA</a:t>
            </a:r>
          </a:p>
        </p:txBody>
      </p:sp>
      <p:cxnSp>
        <p:nvCxnSpPr>
          <p:cNvPr id="35" name="Conector reto 34">
            <a:extLst>
              <a:ext uri="{FF2B5EF4-FFF2-40B4-BE49-F238E27FC236}">
                <a16:creationId xmlns:a16="http://schemas.microsoft.com/office/drawing/2014/main" xmlns="" id="{C060F428-173E-1934-5225-45D2B26D9572}"/>
              </a:ext>
            </a:extLst>
          </p:cNvPr>
          <p:cNvCxnSpPr>
            <a:cxnSpLocks/>
            <a:stCxn id="36" idx="4"/>
            <a:endCxn id="37" idx="0"/>
          </p:cNvCxnSpPr>
          <p:nvPr/>
        </p:nvCxnSpPr>
        <p:spPr>
          <a:xfrm>
            <a:off x="11588006" y="3421591"/>
            <a:ext cx="0" cy="460206"/>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xmlns="" id="{88740F5A-6918-89CD-A84C-A05D93FAF21C}"/>
              </a:ext>
            </a:extLst>
          </p:cNvPr>
          <p:cNvSpPr/>
          <p:nvPr/>
        </p:nvSpPr>
        <p:spPr>
          <a:xfrm>
            <a:off x="11549704" y="3344988"/>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Elipse 36">
            <a:extLst>
              <a:ext uri="{FF2B5EF4-FFF2-40B4-BE49-F238E27FC236}">
                <a16:creationId xmlns:a16="http://schemas.microsoft.com/office/drawing/2014/main" xmlns="" id="{D1286167-2F69-FB3D-19C1-437B694B5735}"/>
              </a:ext>
            </a:extLst>
          </p:cNvPr>
          <p:cNvSpPr/>
          <p:nvPr/>
        </p:nvSpPr>
        <p:spPr>
          <a:xfrm>
            <a:off x="11549704" y="3881797"/>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08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PAAS (PLATAFORM AS A SERVICE)</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dirty="0" err="1" smtClean="0">
                <a:solidFill>
                  <a:schemeClr val="tx1">
                    <a:lumMod val="65000"/>
                    <a:lumOff val="35000"/>
                  </a:schemeClr>
                </a:solidFill>
              </a:rPr>
              <a:t>PaaS</a:t>
            </a:r>
            <a:r>
              <a:rPr lang="pt-BR" dirty="0" smtClean="0">
                <a:solidFill>
                  <a:schemeClr val="tx1">
                    <a:lumMod val="65000"/>
                    <a:lumOff val="35000"/>
                  </a:schemeClr>
                </a:solidFill>
              </a:rPr>
              <a:t> </a:t>
            </a:r>
            <a:r>
              <a:rPr lang="pt-BR" dirty="0">
                <a:solidFill>
                  <a:schemeClr val="tx1">
                    <a:lumMod val="65000"/>
                    <a:lumOff val="35000"/>
                  </a:schemeClr>
                </a:solidFill>
              </a:rPr>
              <a:t>fornece uma plataforma completa para desenvolver, implantar e gerenciar aplicativos, o que pode ser aproveitado para facilitar o trabalho de E</a:t>
            </a:r>
            <a:r>
              <a:rPr lang="pt-BR" dirty="0" smtClean="0">
                <a:solidFill>
                  <a:schemeClr val="tx1">
                    <a:lumMod val="65000"/>
                    <a:lumOff val="35000"/>
                  </a:schemeClr>
                </a:solidFill>
              </a:rPr>
              <a:t>ngenharia </a:t>
            </a:r>
            <a:r>
              <a:rPr lang="pt-BR" dirty="0">
                <a:solidFill>
                  <a:schemeClr val="tx1">
                    <a:lumMod val="65000"/>
                    <a:lumOff val="35000"/>
                  </a:schemeClr>
                </a:solidFill>
              </a:rPr>
              <a:t>de D</a:t>
            </a:r>
            <a:r>
              <a:rPr lang="pt-BR" dirty="0" smtClean="0">
                <a:solidFill>
                  <a:schemeClr val="tx1">
                    <a:lumMod val="65000"/>
                    <a:lumOff val="35000"/>
                  </a:schemeClr>
                </a:solidFill>
              </a:rPr>
              <a:t>ados:</a:t>
            </a:r>
          </a:p>
          <a:p>
            <a:pPr algn="just"/>
            <a:endParaRPr lang="pt-BR" dirty="0">
              <a:solidFill>
                <a:schemeClr val="tx1">
                  <a:lumMod val="65000"/>
                  <a:lumOff val="35000"/>
                </a:schemeClr>
              </a:solidFill>
            </a:endParaRPr>
          </a:p>
          <a:p>
            <a:pPr marL="857250" lvl="1" indent="-400050">
              <a:buFont typeface="+mj-lt"/>
              <a:buAutoNum type="romanUcPeriod"/>
            </a:pPr>
            <a:r>
              <a:rPr lang="pt-BR" i="1" dirty="0">
                <a:solidFill>
                  <a:schemeClr val="tx1">
                    <a:lumMod val="65000"/>
                    <a:lumOff val="35000"/>
                  </a:schemeClr>
                </a:solidFill>
              </a:rPr>
              <a:t>Ferramentas de Processamento de Dados;</a:t>
            </a:r>
          </a:p>
          <a:p>
            <a:pPr marL="857250" lvl="1" indent="-400050">
              <a:buFont typeface="+mj-lt"/>
              <a:buAutoNum type="romanUcPeriod"/>
            </a:pPr>
            <a:r>
              <a:rPr lang="pt-BR" i="1" dirty="0">
                <a:solidFill>
                  <a:schemeClr val="tx1">
                    <a:lumMod val="65000"/>
                    <a:lumOff val="35000"/>
                  </a:schemeClr>
                </a:solidFill>
              </a:rPr>
              <a:t>Bancos de Dados Gerenciados;</a:t>
            </a:r>
          </a:p>
          <a:p>
            <a:pPr marL="857250" lvl="1" indent="-400050">
              <a:buFont typeface="+mj-lt"/>
              <a:buAutoNum type="romanUcPeriod"/>
            </a:pPr>
            <a:r>
              <a:rPr lang="pt-BR" i="1" dirty="0" err="1">
                <a:solidFill>
                  <a:schemeClr val="tx1">
                    <a:lumMod val="65000"/>
                    <a:lumOff val="35000"/>
                  </a:schemeClr>
                </a:solidFill>
              </a:rPr>
              <a:t>APIs</a:t>
            </a:r>
            <a:r>
              <a:rPr lang="pt-BR" i="1" dirty="0">
                <a:solidFill>
                  <a:schemeClr val="tx1">
                    <a:lumMod val="65000"/>
                    <a:lumOff val="35000"/>
                  </a:schemeClr>
                </a:solidFill>
              </a:rPr>
              <a:t> para Integração de Dados;</a:t>
            </a:r>
          </a:p>
          <a:p>
            <a:pPr marL="857250" lvl="1" indent="-400050">
              <a:buFont typeface="+mj-lt"/>
              <a:buAutoNum type="romanUcPeriod"/>
            </a:pPr>
            <a:r>
              <a:rPr lang="pt-BR" i="1" dirty="0">
                <a:solidFill>
                  <a:schemeClr val="tx1">
                    <a:lumMod val="65000"/>
                    <a:lumOff val="35000"/>
                  </a:schemeClr>
                </a:solidFill>
              </a:rPr>
              <a:t>Automação de Processos;</a:t>
            </a:r>
          </a:p>
          <a:p>
            <a:pPr marL="857250" lvl="1" indent="-400050">
              <a:buFont typeface="+mj-lt"/>
              <a:buAutoNum type="romanUcPeriod"/>
            </a:pPr>
            <a:r>
              <a:rPr lang="pt-BR" i="1" dirty="0">
                <a:solidFill>
                  <a:schemeClr val="tx1">
                    <a:lumMod val="65000"/>
                    <a:lumOff val="35000"/>
                  </a:schemeClr>
                </a:solidFill>
              </a:rPr>
              <a:t>Desenvolvimento de Aplicações de Análise;</a:t>
            </a:r>
          </a:p>
          <a:p>
            <a:pPr marL="857250" lvl="1" indent="-400050">
              <a:buFont typeface="+mj-lt"/>
              <a:buAutoNum type="romanUcPeriod"/>
            </a:pPr>
            <a:r>
              <a:rPr lang="pt-BR" i="1" dirty="0">
                <a:solidFill>
                  <a:schemeClr val="tx1">
                    <a:lumMod val="65000"/>
                    <a:lumOff val="35000"/>
                  </a:schemeClr>
                </a:solidFill>
              </a:rPr>
              <a:t>Colaboração e Compartilhamento de Dados;</a:t>
            </a:r>
          </a:p>
          <a:p>
            <a:endParaRPr lang="pt-BR" dirty="0">
              <a:solidFill>
                <a:schemeClr val="tx1">
                  <a:lumMod val="65000"/>
                  <a:lumOff val="35000"/>
                </a:schemeClr>
              </a:solidFill>
            </a:endParaRPr>
          </a:p>
          <a:p>
            <a:r>
              <a:rPr lang="pt-BR" dirty="0">
                <a:solidFill>
                  <a:schemeClr val="tx1">
                    <a:lumMod val="65000"/>
                    <a:lumOff val="35000"/>
                  </a:schemeClr>
                </a:solidFill>
              </a:rPr>
              <a:t>Ao interligar </a:t>
            </a:r>
            <a:r>
              <a:rPr lang="pt-BR" dirty="0" err="1">
                <a:solidFill>
                  <a:schemeClr val="tx1">
                    <a:lumMod val="65000"/>
                    <a:lumOff val="35000"/>
                  </a:schemeClr>
                </a:solidFill>
              </a:rPr>
              <a:t>PaaS</a:t>
            </a:r>
            <a:r>
              <a:rPr lang="pt-BR" dirty="0">
                <a:solidFill>
                  <a:schemeClr val="tx1">
                    <a:lumMod val="65000"/>
                    <a:lumOff val="35000"/>
                  </a:schemeClr>
                </a:solidFill>
              </a:rPr>
              <a:t> com Engenharia de Dados, podemos criar um ambiente integrado e eficiente para desenvolver, implantar e gerenciar pipelines de dados, análises e aplicativos de dados personalizados. Isso pode ajudar a melhorar a eficiência, acelerar o ciclo de desenvolvimento e fornecer insights valiosos para o seu negócio.</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14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PAAS (PLATAFORM AS A SERVICE)</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b="1" dirty="0" smtClean="0">
                <a:solidFill>
                  <a:schemeClr val="tx1">
                    <a:lumMod val="65000"/>
                    <a:lumOff val="35000"/>
                  </a:schemeClr>
                </a:solidFill>
              </a:rPr>
              <a:t>Cenário</a:t>
            </a:r>
            <a:r>
              <a:rPr lang="pt-BR" dirty="0">
                <a:solidFill>
                  <a:schemeClr val="tx1">
                    <a:lumMod val="65000"/>
                    <a:lumOff val="35000"/>
                  </a:schemeClr>
                </a:solidFill>
              </a:rPr>
              <a:t>: Uma startup de tecnologia está desenvolvendo um aplicativo de análise de dados para processar e visualizar grandes conjuntos de dados de sensores </a:t>
            </a:r>
            <a:r>
              <a:rPr lang="pt-BR" dirty="0" err="1">
                <a:solidFill>
                  <a:schemeClr val="tx1">
                    <a:lumMod val="65000"/>
                    <a:lumOff val="35000"/>
                  </a:schemeClr>
                </a:solidFill>
              </a:rPr>
              <a:t>IoT</a:t>
            </a:r>
            <a:r>
              <a:rPr lang="pt-BR" dirty="0">
                <a:solidFill>
                  <a:schemeClr val="tx1">
                    <a:lumMod val="65000"/>
                    <a:lumOff val="35000"/>
                  </a:schemeClr>
                </a:solidFill>
              </a:rPr>
              <a:t> (Internet das Coisas</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b="1" dirty="0">
                <a:solidFill>
                  <a:schemeClr val="tx1">
                    <a:lumMod val="65000"/>
                    <a:lumOff val="35000"/>
                  </a:schemeClr>
                </a:solidFill>
              </a:rPr>
              <a:t>Aplicação de </a:t>
            </a:r>
            <a:r>
              <a:rPr lang="pt-BR" b="1" dirty="0" err="1">
                <a:solidFill>
                  <a:schemeClr val="tx1">
                    <a:lumMod val="65000"/>
                    <a:lumOff val="35000"/>
                  </a:schemeClr>
                </a:solidFill>
              </a:rPr>
              <a:t>PaaS</a:t>
            </a:r>
            <a:r>
              <a:rPr lang="pt-BR" dirty="0">
                <a:solidFill>
                  <a:schemeClr val="tx1">
                    <a:lumMod val="65000"/>
                    <a:lumOff val="35000"/>
                  </a:schemeClr>
                </a:solidFill>
              </a:rPr>
              <a:t>: A startup pode usar uma plataforma </a:t>
            </a:r>
            <a:r>
              <a:rPr lang="pt-BR" dirty="0" err="1">
                <a:solidFill>
                  <a:schemeClr val="tx1">
                    <a:lumMod val="65000"/>
                    <a:lumOff val="35000"/>
                  </a:schemeClr>
                </a:solidFill>
              </a:rPr>
              <a:t>PaaS</a:t>
            </a:r>
            <a:r>
              <a:rPr lang="pt-BR" dirty="0">
                <a:solidFill>
                  <a:schemeClr val="tx1">
                    <a:lumMod val="65000"/>
                    <a:lumOff val="35000"/>
                  </a:schemeClr>
                </a:solidFill>
              </a:rPr>
              <a:t>, como Microsoft </a:t>
            </a:r>
            <a:r>
              <a:rPr lang="pt-BR" dirty="0" err="1">
                <a:solidFill>
                  <a:schemeClr val="tx1">
                    <a:lumMod val="65000"/>
                    <a:lumOff val="35000"/>
                  </a:schemeClr>
                </a:solidFill>
              </a:rPr>
              <a:t>Azure</a:t>
            </a:r>
            <a:r>
              <a:rPr lang="pt-BR" dirty="0">
                <a:solidFill>
                  <a:schemeClr val="tx1">
                    <a:lumMod val="65000"/>
                    <a:lumOff val="35000"/>
                  </a:schemeClr>
                </a:solidFill>
              </a:rPr>
              <a:t> </a:t>
            </a:r>
            <a:r>
              <a:rPr lang="pt-BR" dirty="0" err="1">
                <a:solidFill>
                  <a:schemeClr val="tx1">
                    <a:lumMod val="65000"/>
                    <a:lumOff val="35000"/>
                  </a:schemeClr>
                </a:solidFill>
              </a:rPr>
              <a:t>IoT</a:t>
            </a:r>
            <a:r>
              <a:rPr lang="pt-BR" dirty="0">
                <a:solidFill>
                  <a:schemeClr val="tx1">
                    <a:lumMod val="65000"/>
                    <a:lumOff val="35000"/>
                  </a:schemeClr>
                </a:solidFill>
              </a:rPr>
              <a:t> Hub ou AWS </a:t>
            </a:r>
            <a:r>
              <a:rPr lang="pt-BR" dirty="0" err="1">
                <a:solidFill>
                  <a:schemeClr val="tx1">
                    <a:lumMod val="65000"/>
                    <a:lumOff val="35000"/>
                  </a:schemeClr>
                </a:solidFill>
              </a:rPr>
              <a:t>IoT</a:t>
            </a:r>
            <a:r>
              <a:rPr lang="pt-BR" dirty="0">
                <a:solidFill>
                  <a:schemeClr val="tx1">
                    <a:lumMod val="65000"/>
                    <a:lumOff val="35000"/>
                  </a:schemeClr>
                </a:solidFill>
              </a:rPr>
              <a:t> Core, para gerenciar a ingestão e processamento de dados de sensores </a:t>
            </a:r>
            <a:r>
              <a:rPr lang="pt-BR" dirty="0" err="1">
                <a:solidFill>
                  <a:schemeClr val="tx1">
                    <a:lumMod val="65000"/>
                    <a:lumOff val="35000"/>
                  </a:schemeClr>
                </a:solidFill>
              </a:rPr>
              <a:t>IoT</a:t>
            </a:r>
            <a:r>
              <a:rPr lang="pt-BR" dirty="0">
                <a:solidFill>
                  <a:schemeClr val="tx1">
                    <a:lumMod val="65000"/>
                    <a:lumOff val="35000"/>
                  </a:schemeClr>
                </a:solidFill>
              </a:rPr>
              <a:t>. Essas plataformas fornecem serviços gerenciados para coleta, armazenamento e análise de dados de dispositivos </a:t>
            </a:r>
            <a:r>
              <a:rPr lang="pt-BR" dirty="0" err="1">
                <a:solidFill>
                  <a:schemeClr val="tx1">
                    <a:lumMod val="65000"/>
                    <a:lumOff val="35000"/>
                  </a:schemeClr>
                </a:solidFill>
              </a:rPr>
              <a:t>IoT</a:t>
            </a:r>
            <a:r>
              <a:rPr lang="pt-BR" dirty="0">
                <a:solidFill>
                  <a:schemeClr val="tx1">
                    <a:lumMod val="65000"/>
                    <a:lumOff val="35000"/>
                  </a:schemeClr>
                </a:solidFill>
              </a:rPr>
              <a:t>. Além disso, a startup pode utilizar serviços de análise de dados em tempo real, como </a:t>
            </a:r>
            <a:r>
              <a:rPr lang="pt-BR" dirty="0" err="1">
                <a:solidFill>
                  <a:schemeClr val="tx1">
                    <a:lumMod val="65000"/>
                    <a:lumOff val="35000"/>
                  </a:schemeClr>
                </a:solidFill>
              </a:rPr>
              <a:t>Azure</a:t>
            </a:r>
            <a:r>
              <a:rPr lang="pt-BR" dirty="0">
                <a:solidFill>
                  <a:schemeClr val="tx1">
                    <a:lumMod val="65000"/>
                    <a:lumOff val="35000"/>
                  </a:schemeClr>
                </a:solidFill>
              </a:rPr>
              <a:t> </a:t>
            </a:r>
            <a:r>
              <a:rPr lang="pt-BR" dirty="0" err="1">
                <a:solidFill>
                  <a:schemeClr val="tx1">
                    <a:lumMod val="65000"/>
                    <a:lumOff val="35000"/>
                  </a:schemeClr>
                </a:solidFill>
              </a:rPr>
              <a:t>Stream</a:t>
            </a:r>
            <a:r>
              <a:rPr lang="pt-BR" dirty="0">
                <a:solidFill>
                  <a:schemeClr val="tx1">
                    <a:lumMod val="65000"/>
                    <a:lumOff val="35000"/>
                  </a:schemeClr>
                </a:solidFill>
              </a:rPr>
              <a:t> </a:t>
            </a:r>
            <a:r>
              <a:rPr lang="pt-BR" dirty="0" err="1">
                <a:solidFill>
                  <a:schemeClr val="tx1">
                    <a:lumMod val="65000"/>
                    <a:lumOff val="35000"/>
                  </a:schemeClr>
                </a:solidFill>
              </a:rPr>
              <a:t>Analytics</a:t>
            </a:r>
            <a:r>
              <a:rPr lang="pt-BR" dirty="0">
                <a:solidFill>
                  <a:schemeClr val="tx1">
                    <a:lumMod val="65000"/>
                    <a:lumOff val="35000"/>
                  </a:schemeClr>
                </a:solidFill>
              </a:rPr>
              <a:t> ou AWS </a:t>
            </a:r>
            <a:r>
              <a:rPr lang="pt-BR" dirty="0" err="1">
                <a:solidFill>
                  <a:schemeClr val="tx1">
                    <a:lumMod val="65000"/>
                    <a:lumOff val="35000"/>
                  </a:schemeClr>
                </a:solidFill>
              </a:rPr>
              <a:t>Kinesis</a:t>
            </a:r>
            <a:r>
              <a:rPr lang="pt-BR" dirty="0">
                <a:solidFill>
                  <a:schemeClr val="tx1">
                    <a:lumMod val="65000"/>
                    <a:lumOff val="35000"/>
                  </a:schemeClr>
                </a:solidFill>
              </a:rPr>
              <a:t>, para processar e analisar os dados dos sensores. Eles também podem usar serviços de banco de dados gerenciados, como </a:t>
            </a:r>
            <a:r>
              <a:rPr lang="pt-BR" dirty="0" err="1">
                <a:solidFill>
                  <a:schemeClr val="tx1">
                    <a:lumMod val="65000"/>
                    <a:lumOff val="35000"/>
                  </a:schemeClr>
                </a:solidFill>
              </a:rPr>
              <a:t>Azure</a:t>
            </a:r>
            <a:r>
              <a:rPr lang="pt-BR" dirty="0">
                <a:solidFill>
                  <a:schemeClr val="tx1">
                    <a:lumMod val="65000"/>
                    <a:lumOff val="35000"/>
                  </a:schemeClr>
                </a:solidFill>
              </a:rPr>
              <a:t> Cosmos DB ou AWS </a:t>
            </a:r>
            <a:r>
              <a:rPr lang="pt-BR" dirty="0" err="1">
                <a:solidFill>
                  <a:schemeClr val="tx1">
                    <a:lumMod val="65000"/>
                    <a:lumOff val="35000"/>
                  </a:schemeClr>
                </a:solidFill>
              </a:rPr>
              <a:t>DynamoDB</a:t>
            </a:r>
            <a:r>
              <a:rPr lang="pt-BR" dirty="0">
                <a:solidFill>
                  <a:schemeClr val="tx1">
                    <a:lumMod val="65000"/>
                    <a:lumOff val="35000"/>
                  </a:schemeClr>
                </a:solidFill>
              </a:rPr>
              <a:t>, para armazenar os dados processados e permitir consultas rápidas e escaláveis.</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4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VANTAGENS</a:t>
            </a:r>
            <a:endParaRPr lang="pt-BR" sz="2000" b="1" dirty="0">
              <a:solidFill>
                <a:srgbClr val="C00000"/>
              </a:solidFill>
            </a:endParaRPr>
          </a:p>
        </p:txBody>
      </p:sp>
      <p:graphicFrame>
        <p:nvGraphicFramePr>
          <p:cNvPr id="6" name="Tabela 5"/>
          <p:cNvGraphicFramePr>
            <a:graphicFrameLocks noGrp="1"/>
          </p:cNvGraphicFramePr>
          <p:nvPr>
            <p:extLst>
              <p:ext uri="{D42A27DB-BD31-4B8C-83A1-F6EECF244321}">
                <p14:modId xmlns:p14="http://schemas.microsoft.com/office/powerpoint/2010/main" val="3171804561"/>
              </p:ext>
            </p:extLst>
          </p:nvPr>
        </p:nvGraphicFramePr>
        <p:xfrm>
          <a:off x="147782" y="964573"/>
          <a:ext cx="11780982" cy="4759960"/>
        </p:xfrm>
        <a:graphic>
          <a:graphicData uri="http://schemas.openxmlformats.org/drawingml/2006/table">
            <a:tbl>
              <a:tblPr firstRow="1" bandRow="1">
                <a:tableStyleId>{5C22544A-7EE6-4342-B048-85BDC9FD1C3A}</a:tableStyleId>
              </a:tblPr>
              <a:tblGrid>
                <a:gridCol w="1339545"/>
                <a:gridCol w="6147871"/>
                <a:gridCol w="4293566"/>
              </a:tblGrid>
              <a:tr h="370840">
                <a:tc>
                  <a:txBody>
                    <a:bodyPr/>
                    <a:lstStyle/>
                    <a:p>
                      <a:pPr algn="ctr"/>
                      <a:r>
                        <a:rPr lang="pt-BR" sz="1800" kern="1200" dirty="0" smtClean="0">
                          <a:solidFill>
                            <a:schemeClr val="bg1"/>
                          </a:solidFill>
                          <a:latin typeface="+mn-lt"/>
                          <a:ea typeface="+mn-ea"/>
                          <a:cs typeface="+mn-cs"/>
                        </a:rPr>
                        <a:t>SERVIÇO</a:t>
                      </a:r>
                      <a:endParaRPr lang="pt-BR" sz="1800" kern="1200" dirty="0">
                        <a:solidFill>
                          <a:schemeClr val="bg1"/>
                        </a:solidFill>
                        <a:latin typeface="+mn-lt"/>
                        <a:ea typeface="+mn-ea"/>
                        <a:cs typeface="+mn-cs"/>
                      </a:endParaRPr>
                    </a:p>
                  </a:txBody>
                  <a:tcPr anchor="ctr">
                    <a:solidFill>
                      <a:srgbClr val="C00000"/>
                    </a:solidFill>
                  </a:tcPr>
                </a:tc>
                <a:tc>
                  <a:txBody>
                    <a:bodyPr/>
                    <a:lstStyle/>
                    <a:p>
                      <a:pPr algn="ctr"/>
                      <a:r>
                        <a:rPr lang="pt-BR" sz="1800" kern="1200" dirty="0" smtClean="0">
                          <a:solidFill>
                            <a:schemeClr val="bg1"/>
                          </a:solidFill>
                          <a:latin typeface="+mn-lt"/>
                          <a:ea typeface="+mn-ea"/>
                          <a:cs typeface="+mn-cs"/>
                        </a:rPr>
                        <a:t>VANTAGEM</a:t>
                      </a:r>
                      <a:endParaRPr lang="pt-BR" sz="1800" kern="1200" dirty="0">
                        <a:solidFill>
                          <a:schemeClr val="bg1"/>
                        </a:solidFill>
                        <a:latin typeface="+mn-lt"/>
                        <a:ea typeface="+mn-ea"/>
                        <a:cs typeface="+mn-cs"/>
                      </a:endParaRPr>
                    </a:p>
                  </a:txBody>
                  <a:tcPr anchor="ctr">
                    <a:solidFill>
                      <a:srgbClr val="C00000"/>
                    </a:solidFill>
                  </a:tcPr>
                </a:tc>
                <a:tc>
                  <a:txBody>
                    <a:bodyPr/>
                    <a:lstStyle/>
                    <a:p>
                      <a:pPr algn="ctr"/>
                      <a:r>
                        <a:rPr lang="pt-BR" sz="1800" kern="1200" dirty="0" smtClean="0">
                          <a:solidFill>
                            <a:schemeClr val="bg1"/>
                          </a:solidFill>
                          <a:latin typeface="+mn-lt"/>
                          <a:ea typeface="+mn-ea"/>
                          <a:cs typeface="+mn-cs"/>
                        </a:rPr>
                        <a:t>APLICAÇÃO</a:t>
                      </a:r>
                      <a:endParaRPr lang="pt-BR" sz="1800" kern="1200" dirty="0">
                        <a:solidFill>
                          <a:schemeClr val="bg1"/>
                        </a:solidFill>
                        <a:latin typeface="+mn-lt"/>
                        <a:ea typeface="+mn-ea"/>
                        <a:cs typeface="+mn-cs"/>
                      </a:endParaRPr>
                    </a:p>
                  </a:txBody>
                  <a:tcPr anchor="ctr">
                    <a:solidFill>
                      <a:srgbClr val="C00000"/>
                    </a:solidFill>
                  </a:tcPr>
                </a:tc>
              </a:tr>
              <a:tr h="370840">
                <a:tc>
                  <a:txBody>
                    <a:bodyPr/>
                    <a:lstStyle/>
                    <a:p>
                      <a:pPr algn="ctr"/>
                      <a:r>
                        <a:rPr lang="pt-BR" sz="1800" b="1" kern="1200" dirty="0" err="1" smtClean="0">
                          <a:solidFill>
                            <a:schemeClr val="tx1">
                              <a:lumMod val="65000"/>
                              <a:lumOff val="35000"/>
                            </a:schemeClr>
                          </a:solidFill>
                          <a:latin typeface="+mn-lt"/>
                          <a:ea typeface="+mn-ea"/>
                          <a:cs typeface="+mn-cs"/>
                        </a:rPr>
                        <a:t>IaaS</a:t>
                      </a:r>
                      <a:endParaRPr lang="pt-BR" sz="1800" b="1"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pt-BR" sz="1800" kern="1200" dirty="0" smtClean="0">
                          <a:solidFill>
                            <a:schemeClr val="tx1">
                              <a:lumMod val="65000"/>
                              <a:lumOff val="35000"/>
                            </a:schemeClr>
                          </a:solidFill>
                          <a:latin typeface="+mn-lt"/>
                          <a:ea typeface="+mn-ea"/>
                          <a:cs typeface="+mn-cs"/>
                        </a:rPr>
                        <a:t>O </a:t>
                      </a:r>
                      <a:r>
                        <a:rPr lang="pt-BR" sz="1800" kern="1200" dirty="0" err="1" smtClean="0">
                          <a:solidFill>
                            <a:schemeClr val="tx1">
                              <a:lumMod val="65000"/>
                              <a:lumOff val="35000"/>
                            </a:schemeClr>
                          </a:solidFill>
                          <a:latin typeface="+mn-lt"/>
                          <a:ea typeface="+mn-ea"/>
                          <a:cs typeface="+mn-cs"/>
                        </a:rPr>
                        <a:t>IaaS</a:t>
                      </a:r>
                      <a:r>
                        <a:rPr lang="pt-BR" sz="1800" kern="1200" dirty="0" smtClean="0">
                          <a:solidFill>
                            <a:schemeClr val="tx1">
                              <a:lumMod val="65000"/>
                              <a:lumOff val="35000"/>
                            </a:schemeClr>
                          </a:solidFill>
                          <a:latin typeface="+mn-lt"/>
                          <a:ea typeface="+mn-ea"/>
                          <a:cs typeface="+mn-cs"/>
                        </a:rPr>
                        <a:t> é o modelo de Computação em Nuvem mais flexível, pois os recursos de hardware podem ser adquiridos conforme a necessidade. Além disso, o modelo é fácil de automatizar e é altamente escalável. Os clientes, portanto, mantêm o controle completo de sua infraestrutura.</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pt-BR" sz="1800" kern="1200" dirty="0" smtClean="0">
                          <a:solidFill>
                            <a:schemeClr val="tx1">
                              <a:lumMod val="65000"/>
                              <a:lumOff val="35000"/>
                            </a:schemeClr>
                          </a:solidFill>
                          <a:latin typeface="+mn-lt"/>
                          <a:ea typeface="+mn-ea"/>
                          <a:cs typeface="+mn-cs"/>
                        </a:rPr>
                        <a:t>AWS EC2</a:t>
                      </a:r>
                    </a:p>
                    <a:p>
                      <a:pPr algn="ctr"/>
                      <a:r>
                        <a:rPr lang="pt-BR" sz="1800" kern="1200" dirty="0" smtClean="0">
                          <a:solidFill>
                            <a:schemeClr val="tx1">
                              <a:lumMod val="65000"/>
                              <a:lumOff val="35000"/>
                            </a:schemeClr>
                          </a:solidFill>
                          <a:latin typeface="+mn-lt"/>
                          <a:ea typeface="+mn-ea"/>
                          <a:cs typeface="+mn-cs"/>
                        </a:rPr>
                        <a:t>Google Compute </a:t>
                      </a:r>
                      <a:r>
                        <a:rPr lang="pt-BR" sz="1800" kern="1200" dirty="0" err="1" smtClean="0">
                          <a:solidFill>
                            <a:schemeClr val="tx1">
                              <a:lumMod val="65000"/>
                              <a:lumOff val="35000"/>
                            </a:schemeClr>
                          </a:solidFill>
                          <a:latin typeface="+mn-lt"/>
                          <a:ea typeface="+mn-ea"/>
                          <a:cs typeface="+mn-cs"/>
                        </a:rPr>
                        <a:t>Engine</a:t>
                      </a:r>
                      <a:r>
                        <a:rPr lang="pt-BR" sz="1800" kern="1200" dirty="0" smtClean="0">
                          <a:solidFill>
                            <a:schemeClr val="tx1">
                              <a:lumMod val="65000"/>
                              <a:lumOff val="35000"/>
                            </a:schemeClr>
                          </a:solidFill>
                          <a:latin typeface="+mn-lt"/>
                          <a:ea typeface="+mn-ea"/>
                          <a:cs typeface="+mn-cs"/>
                        </a:rPr>
                        <a:t> (GCE)</a:t>
                      </a:r>
                    </a:p>
                    <a:p>
                      <a:pPr algn="ctr"/>
                      <a:r>
                        <a:rPr lang="pt-BR" sz="1800" kern="1200" dirty="0" err="1" smtClean="0">
                          <a:solidFill>
                            <a:schemeClr val="tx1">
                              <a:lumMod val="65000"/>
                              <a:lumOff val="35000"/>
                            </a:schemeClr>
                          </a:solidFill>
                          <a:latin typeface="+mn-lt"/>
                          <a:ea typeface="+mn-ea"/>
                          <a:cs typeface="+mn-cs"/>
                        </a:rPr>
                        <a:t>Huawei</a:t>
                      </a:r>
                      <a:r>
                        <a:rPr lang="pt-BR" sz="1800" kern="1200" dirty="0" smtClean="0">
                          <a:solidFill>
                            <a:schemeClr val="tx1">
                              <a:lumMod val="65000"/>
                              <a:lumOff val="35000"/>
                            </a:schemeClr>
                          </a:solidFill>
                          <a:latin typeface="+mn-lt"/>
                          <a:ea typeface="+mn-ea"/>
                          <a:cs typeface="+mn-cs"/>
                        </a:rPr>
                        <a:t> </a:t>
                      </a:r>
                      <a:r>
                        <a:rPr lang="pt-BR" sz="1800" kern="1200" dirty="0" err="1" smtClean="0">
                          <a:solidFill>
                            <a:schemeClr val="tx1">
                              <a:lumMod val="65000"/>
                              <a:lumOff val="35000"/>
                            </a:schemeClr>
                          </a:solidFill>
                          <a:latin typeface="+mn-lt"/>
                          <a:ea typeface="+mn-ea"/>
                          <a:cs typeface="+mn-cs"/>
                        </a:rPr>
                        <a:t>Kunpeng</a:t>
                      </a:r>
                      <a:r>
                        <a:rPr lang="pt-BR" sz="1800" kern="1200" dirty="0" smtClean="0">
                          <a:solidFill>
                            <a:schemeClr val="tx1">
                              <a:lumMod val="65000"/>
                              <a:lumOff val="35000"/>
                            </a:schemeClr>
                          </a:solidFill>
                          <a:latin typeface="+mn-lt"/>
                          <a:ea typeface="+mn-ea"/>
                          <a:cs typeface="+mn-cs"/>
                        </a:rPr>
                        <a:t> </a:t>
                      </a:r>
                      <a:r>
                        <a:rPr lang="pt-BR" sz="1800" kern="1200" dirty="0" err="1" smtClean="0">
                          <a:solidFill>
                            <a:schemeClr val="tx1">
                              <a:lumMod val="65000"/>
                              <a:lumOff val="35000"/>
                            </a:schemeClr>
                          </a:solidFill>
                          <a:latin typeface="+mn-lt"/>
                          <a:ea typeface="+mn-ea"/>
                          <a:cs typeface="+mn-cs"/>
                        </a:rPr>
                        <a:t>Cloud</a:t>
                      </a:r>
                      <a:r>
                        <a:rPr lang="pt-BR" sz="1800" kern="1200" dirty="0" smtClean="0">
                          <a:solidFill>
                            <a:schemeClr val="tx1">
                              <a:lumMod val="65000"/>
                              <a:lumOff val="35000"/>
                            </a:schemeClr>
                          </a:solidFill>
                          <a:latin typeface="+mn-lt"/>
                          <a:ea typeface="+mn-ea"/>
                          <a:cs typeface="+mn-cs"/>
                        </a:rPr>
                        <a:t> Services.</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tr>
              <a:tr h="370840">
                <a:tc>
                  <a:txBody>
                    <a:bodyPr/>
                    <a:lstStyle/>
                    <a:p>
                      <a:pPr algn="ctr"/>
                      <a:r>
                        <a:rPr lang="pt-BR" sz="1800" b="1" kern="1200" dirty="0" err="1" smtClean="0">
                          <a:solidFill>
                            <a:schemeClr val="tx1">
                              <a:lumMod val="65000"/>
                              <a:lumOff val="35000"/>
                            </a:schemeClr>
                          </a:solidFill>
                          <a:latin typeface="+mn-lt"/>
                          <a:ea typeface="+mn-ea"/>
                          <a:cs typeface="+mn-cs"/>
                        </a:rPr>
                        <a:t>SaaS</a:t>
                      </a:r>
                      <a:endParaRPr lang="pt-BR" sz="1800" b="1"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pt-BR" sz="1800" kern="1200" dirty="0" smtClean="0">
                          <a:solidFill>
                            <a:schemeClr val="tx1">
                              <a:lumMod val="65000"/>
                              <a:lumOff val="35000"/>
                            </a:schemeClr>
                          </a:solidFill>
                          <a:latin typeface="+mn-lt"/>
                          <a:ea typeface="+mn-ea"/>
                          <a:cs typeface="+mn-cs"/>
                        </a:rPr>
                        <a:t>Devido ao seu modelo de entrega na web, o </a:t>
                      </a:r>
                      <a:r>
                        <a:rPr lang="pt-BR" sz="1800" kern="1200" dirty="0" err="1" smtClean="0">
                          <a:solidFill>
                            <a:schemeClr val="tx1">
                              <a:lumMod val="65000"/>
                              <a:lumOff val="35000"/>
                            </a:schemeClr>
                          </a:solidFill>
                          <a:latin typeface="+mn-lt"/>
                          <a:ea typeface="+mn-ea"/>
                          <a:cs typeface="+mn-cs"/>
                        </a:rPr>
                        <a:t>SaaS</a:t>
                      </a:r>
                      <a:r>
                        <a:rPr lang="pt-BR" sz="1800" kern="1200" dirty="0" smtClean="0">
                          <a:solidFill>
                            <a:schemeClr val="tx1">
                              <a:lumMod val="65000"/>
                              <a:lumOff val="35000"/>
                            </a:schemeClr>
                          </a:solidFill>
                          <a:latin typeface="+mn-lt"/>
                          <a:ea typeface="+mn-ea"/>
                          <a:cs typeface="+mn-cs"/>
                        </a:rPr>
                        <a:t> elimina a necessidade de a equipe de TI fazer o download e instalar aplicativos em cada computador. Com o </a:t>
                      </a:r>
                      <a:r>
                        <a:rPr lang="pt-BR" sz="1800" kern="1200" dirty="0" err="1" smtClean="0">
                          <a:solidFill>
                            <a:schemeClr val="tx1">
                              <a:lumMod val="65000"/>
                              <a:lumOff val="35000"/>
                            </a:schemeClr>
                          </a:solidFill>
                          <a:latin typeface="+mn-lt"/>
                          <a:ea typeface="+mn-ea"/>
                          <a:cs typeface="+mn-cs"/>
                        </a:rPr>
                        <a:t>SaaS</a:t>
                      </a:r>
                      <a:r>
                        <a:rPr lang="pt-BR" sz="1800" kern="1200" dirty="0" smtClean="0">
                          <a:solidFill>
                            <a:schemeClr val="tx1">
                              <a:lumMod val="65000"/>
                              <a:lumOff val="35000"/>
                            </a:schemeClr>
                          </a:solidFill>
                          <a:latin typeface="+mn-lt"/>
                          <a:ea typeface="+mn-ea"/>
                          <a:cs typeface="+mn-cs"/>
                        </a:rPr>
                        <a:t>, os fornecedores gerenciam todos os possíveis problemas técnicos como dados, middleware, servidores e armazenamento, resultando em uma manutenção e suporte otimizados para o seu negócio.</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fr-FR" sz="1800" kern="1200" dirty="0" smtClean="0">
                          <a:solidFill>
                            <a:schemeClr val="tx1">
                              <a:lumMod val="65000"/>
                              <a:lumOff val="35000"/>
                            </a:schemeClr>
                          </a:solidFill>
                          <a:latin typeface="+mn-lt"/>
                          <a:ea typeface="+mn-ea"/>
                          <a:cs typeface="+mn-cs"/>
                        </a:rPr>
                        <a:t>G Suite,</a:t>
                      </a:r>
                    </a:p>
                    <a:p>
                      <a:pPr algn="ctr"/>
                      <a:r>
                        <a:rPr lang="fr-FR" sz="1800" kern="1200" dirty="0" smtClean="0">
                          <a:solidFill>
                            <a:schemeClr val="tx1">
                              <a:lumMod val="65000"/>
                              <a:lumOff val="35000"/>
                            </a:schemeClr>
                          </a:solidFill>
                          <a:latin typeface="+mn-lt"/>
                          <a:ea typeface="+mn-ea"/>
                          <a:cs typeface="+mn-cs"/>
                        </a:rPr>
                        <a:t>Salesforce, </a:t>
                      </a:r>
                    </a:p>
                    <a:p>
                      <a:pPr algn="ctr"/>
                      <a:r>
                        <a:rPr lang="fr-FR" sz="1800" kern="1200" dirty="0" smtClean="0">
                          <a:solidFill>
                            <a:schemeClr val="tx1">
                              <a:lumMod val="65000"/>
                              <a:lumOff val="35000"/>
                            </a:schemeClr>
                          </a:solidFill>
                          <a:latin typeface="+mn-lt"/>
                          <a:ea typeface="+mn-ea"/>
                          <a:cs typeface="+mn-cs"/>
                        </a:rPr>
                        <a:t>Mailchimp, </a:t>
                      </a:r>
                    </a:p>
                    <a:p>
                      <a:pPr algn="ctr"/>
                      <a:r>
                        <a:rPr lang="fr-FR" sz="1800" kern="1200" dirty="0" smtClean="0">
                          <a:solidFill>
                            <a:schemeClr val="tx1">
                              <a:lumMod val="65000"/>
                              <a:lumOff val="35000"/>
                            </a:schemeClr>
                          </a:solidFill>
                          <a:latin typeface="+mn-lt"/>
                          <a:ea typeface="+mn-ea"/>
                          <a:cs typeface="+mn-cs"/>
                        </a:rPr>
                        <a:t>Google Analytics,</a:t>
                      </a:r>
                    </a:p>
                    <a:p>
                      <a:pPr algn="ctr"/>
                      <a:r>
                        <a:rPr lang="fr-FR" sz="1800" kern="1200" dirty="0" smtClean="0">
                          <a:solidFill>
                            <a:schemeClr val="tx1">
                              <a:lumMod val="65000"/>
                              <a:lumOff val="35000"/>
                            </a:schemeClr>
                          </a:solidFill>
                          <a:latin typeface="+mn-lt"/>
                          <a:ea typeface="+mn-ea"/>
                          <a:cs typeface="+mn-cs"/>
                        </a:rPr>
                        <a:t>Dropbox.</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tr>
              <a:tr h="370840">
                <a:tc>
                  <a:txBody>
                    <a:bodyPr/>
                    <a:lstStyle/>
                    <a:p>
                      <a:pPr algn="ctr"/>
                      <a:r>
                        <a:rPr lang="pt-BR" sz="1800" b="1" kern="1200" dirty="0" err="1" smtClean="0">
                          <a:solidFill>
                            <a:schemeClr val="tx1">
                              <a:lumMod val="65000"/>
                              <a:lumOff val="35000"/>
                            </a:schemeClr>
                          </a:solidFill>
                          <a:latin typeface="+mn-lt"/>
                          <a:ea typeface="+mn-ea"/>
                          <a:cs typeface="+mn-cs"/>
                        </a:rPr>
                        <a:t>PaaS</a:t>
                      </a:r>
                      <a:endParaRPr lang="pt-BR" sz="1800" b="1"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pt-BR" sz="1800" kern="1200" dirty="0" smtClean="0">
                          <a:solidFill>
                            <a:schemeClr val="tx1">
                              <a:lumMod val="65000"/>
                              <a:lumOff val="35000"/>
                            </a:schemeClr>
                          </a:solidFill>
                          <a:latin typeface="+mn-lt"/>
                          <a:ea typeface="+mn-ea"/>
                          <a:cs typeface="+mn-cs"/>
                        </a:rPr>
                        <a:t>Os benefícios do </a:t>
                      </a:r>
                      <a:r>
                        <a:rPr lang="pt-BR" sz="1800" kern="1200" dirty="0" err="1" smtClean="0">
                          <a:solidFill>
                            <a:schemeClr val="tx1">
                              <a:lumMod val="65000"/>
                              <a:lumOff val="35000"/>
                            </a:schemeClr>
                          </a:solidFill>
                          <a:latin typeface="+mn-lt"/>
                          <a:ea typeface="+mn-ea"/>
                          <a:cs typeface="+mn-cs"/>
                        </a:rPr>
                        <a:t>PaaS</a:t>
                      </a:r>
                      <a:r>
                        <a:rPr lang="pt-BR" sz="1800" kern="1200" dirty="0" smtClean="0">
                          <a:solidFill>
                            <a:schemeClr val="tx1">
                              <a:lumMod val="65000"/>
                              <a:lumOff val="35000"/>
                            </a:schemeClr>
                          </a:solidFill>
                          <a:latin typeface="+mn-lt"/>
                          <a:ea typeface="+mn-ea"/>
                          <a:cs typeface="+mn-cs"/>
                        </a:rPr>
                        <a:t> incluem desenvolvimento e implementação simples e econômica,  que é altamente disponível. Além disso, os desenvolvedores podem focar na personalização dos aplicativos.</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en-US" sz="1800" kern="1200" dirty="0" smtClean="0">
                          <a:solidFill>
                            <a:schemeClr val="tx1">
                              <a:lumMod val="65000"/>
                              <a:lumOff val="35000"/>
                            </a:schemeClr>
                          </a:solidFill>
                          <a:latin typeface="+mn-lt"/>
                          <a:ea typeface="+mn-ea"/>
                          <a:cs typeface="+mn-cs"/>
                        </a:rPr>
                        <a:t>AWS Beanstalk,</a:t>
                      </a:r>
                    </a:p>
                    <a:p>
                      <a:pPr algn="ctr"/>
                      <a:r>
                        <a:rPr lang="en-US" sz="1800" kern="1200" dirty="0" smtClean="0">
                          <a:solidFill>
                            <a:schemeClr val="tx1">
                              <a:lumMod val="65000"/>
                              <a:lumOff val="35000"/>
                            </a:schemeClr>
                          </a:solidFill>
                          <a:latin typeface="+mn-lt"/>
                          <a:ea typeface="+mn-ea"/>
                          <a:cs typeface="+mn-cs"/>
                        </a:rPr>
                        <a:t>AWS RDS,</a:t>
                      </a:r>
                    </a:p>
                    <a:p>
                      <a:pPr algn="ctr"/>
                      <a:r>
                        <a:rPr lang="en-US" sz="1800" kern="1200" dirty="0" smtClean="0">
                          <a:solidFill>
                            <a:schemeClr val="tx1">
                              <a:lumMod val="65000"/>
                              <a:lumOff val="35000"/>
                            </a:schemeClr>
                          </a:solidFill>
                          <a:latin typeface="+mn-lt"/>
                          <a:ea typeface="+mn-ea"/>
                          <a:cs typeface="+mn-cs"/>
                        </a:rPr>
                        <a:t>GCP App Engine. </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tr>
            </a:tbl>
          </a:graphicData>
        </a:graphic>
      </p:graphicFrame>
    </p:spTree>
    <p:extLst>
      <p:ext uri="{BB962C8B-B14F-4D97-AF65-F5344CB8AC3E}">
        <p14:creationId xmlns:p14="http://schemas.microsoft.com/office/powerpoint/2010/main" val="189915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TÓPICOS ABORDADOS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r>
              <a:rPr lang="pt-BR" sz="1600" strike="sngStrike" dirty="0" smtClean="0"/>
              <a:t>).</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dirty="0"/>
              <a:t>Definição de DaaS.</a:t>
            </a:r>
          </a:p>
          <a:p>
            <a:pPr marL="742950" lvl="1" indent="-285750" algn="just">
              <a:buFont typeface="Arial" panose="020B0604020202020204" pitchFamily="34" charset="0"/>
              <a:buChar char="•"/>
            </a:pPr>
            <a:r>
              <a:rPr lang="pt-BR" sz="1600" dirty="0"/>
              <a:t>Diferença entre dados tradicionais e DaaS</a:t>
            </a:r>
            <a:r>
              <a:rPr lang="pt-BR" sz="1600" dirty="0" smtClean="0"/>
              <a:t>.</a:t>
            </a:r>
            <a:endParaRPr lang="pt-BR" sz="1600" dirty="0"/>
          </a:p>
          <a:p>
            <a:pPr marL="742950" lvl="1" indent="-285750" algn="just">
              <a:buFont typeface="Arial" panose="020B0604020202020204" pitchFamily="34" charset="0"/>
              <a:buChar char="•"/>
            </a:pPr>
            <a:r>
              <a:rPr lang="pt-BR" sz="1600" dirty="0" smtClean="0"/>
              <a:t>Benefícios </a:t>
            </a:r>
            <a:r>
              <a:rPr lang="pt-BR" sz="1600" dirty="0"/>
              <a:t>do DaaS para organizações, como acesso fácil a conjuntos de dados, eliminação de custos de infraestrutura e capacidade de escalabilidade</a:t>
            </a:r>
            <a:r>
              <a:rPr lang="pt-BR" sz="1600" dirty="0" smtClean="0"/>
              <a:t>.</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dirty="0"/>
              <a:t>Descrição do processo de provisionamento e gerenciamento de serviços de dados</a:t>
            </a:r>
            <a:r>
              <a:rPr lang="pt-BR" sz="1600" dirty="0" smtClean="0"/>
              <a:t>.</a:t>
            </a:r>
            <a:endParaRPr lang="pt-BR" sz="1600" dirty="0"/>
          </a:p>
        </p:txBody>
      </p:sp>
      <p:sp>
        <p:nvSpPr>
          <p:cNvPr id="13" name="CaixaDeTexto 12">
            <a:extLst>
              <a:ext uri="{FF2B5EF4-FFF2-40B4-BE49-F238E27FC236}">
                <a16:creationId xmlns:a16="http://schemas.microsoft.com/office/drawing/2014/main" xmlns=""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r>
              <a:rPr lang="pt-BR" sz="1600" dirty="0" smtClean="0"/>
              <a:t>.</a:t>
            </a:r>
            <a:endParaRPr lang="pt-BR" sz="1600" dirty="0"/>
          </a:p>
        </p:txBody>
      </p:sp>
    </p:spTree>
    <p:extLst>
      <p:ext uri="{BB962C8B-B14F-4D97-AF65-F5344CB8AC3E}">
        <p14:creationId xmlns:p14="http://schemas.microsoft.com/office/powerpoint/2010/main" val="806186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DEFINIÇÃO</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4801314"/>
          </a:xfrm>
          <a:prstGeom prst="rect">
            <a:avLst/>
          </a:prstGeom>
          <a:noFill/>
        </p:spPr>
        <p:txBody>
          <a:bodyPr wrap="square">
            <a:spAutoFit/>
          </a:bodyPr>
          <a:lstStyle/>
          <a:p>
            <a:pPr algn="just" fontAlgn="base"/>
            <a:r>
              <a:rPr lang="pt-BR" b="1" dirty="0" smtClean="0">
                <a:solidFill>
                  <a:schemeClr val="tx1">
                    <a:lumMod val="65000"/>
                    <a:lumOff val="35000"/>
                  </a:schemeClr>
                </a:solidFill>
              </a:rPr>
              <a:t>Dados como serviço </a:t>
            </a:r>
            <a:r>
              <a:rPr lang="pt-BR" dirty="0" smtClean="0">
                <a:solidFill>
                  <a:schemeClr val="tx1">
                    <a:lumMod val="65000"/>
                    <a:lumOff val="35000"/>
                  </a:schemeClr>
                </a:solidFill>
              </a:rPr>
              <a:t>é </a:t>
            </a:r>
            <a:r>
              <a:rPr lang="pt-BR" dirty="0">
                <a:solidFill>
                  <a:schemeClr val="tx1">
                    <a:lumMod val="65000"/>
                    <a:lumOff val="35000"/>
                  </a:schemeClr>
                </a:solidFill>
              </a:rPr>
              <a:t>uma variedade de soluções baseadas em nuvem usadas para trabalhar com dados. Essas soluções são oferecidas por fornecedores de DaaS, que disponibilizam dados de negócios prontamente sob demanda pela Internet. </a:t>
            </a:r>
            <a:endParaRPr lang="pt-BR" dirty="0" smtClean="0">
              <a:solidFill>
                <a:schemeClr val="tx1">
                  <a:lumMod val="65000"/>
                  <a:lumOff val="35000"/>
                </a:schemeClr>
              </a:solidFill>
            </a:endParaRPr>
          </a:p>
          <a:p>
            <a:pPr algn="just" fontAlgn="base"/>
            <a:endParaRPr lang="pt-BR" dirty="0">
              <a:solidFill>
                <a:schemeClr val="tx1">
                  <a:lumMod val="65000"/>
                  <a:lumOff val="35000"/>
                </a:schemeClr>
              </a:solidFill>
            </a:endParaRPr>
          </a:p>
          <a:p>
            <a:pPr algn="just" fontAlgn="base"/>
            <a:r>
              <a:rPr lang="pt-BR" dirty="0">
                <a:solidFill>
                  <a:schemeClr val="tx1">
                    <a:lumMod val="65000"/>
                    <a:lumOff val="35000"/>
                  </a:schemeClr>
                </a:solidFill>
              </a:rPr>
              <a:t>DaaS é frequentemente descrito como uma estratégia de gerenciamento de dados que emprega a nuvem para fornecer armazenamento de dados, realizar monitoramento, processar dados e assim por diante. </a:t>
            </a:r>
            <a:endParaRPr lang="pt-BR" dirty="0" smtClean="0">
              <a:solidFill>
                <a:schemeClr val="tx1">
                  <a:lumMod val="65000"/>
                  <a:lumOff val="35000"/>
                </a:schemeClr>
              </a:solidFill>
            </a:endParaRPr>
          </a:p>
          <a:p>
            <a:pPr algn="just" fontAlgn="base"/>
            <a:endParaRPr lang="pt-BR" dirty="0">
              <a:solidFill>
                <a:schemeClr val="tx1">
                  <a:lumMod val="65000"/>
                  <a:lumOff val="35000"/>
                </a:schemeClr>
              </a:solidFill>
            </a:endParaRPr>
          </a:p>
          <a:p>
            <a:pPr algn="just" fontAlgn="base"/>
            <a:r>
              <a:rPr lang="pt-BR" dirty="0">
                <a:solidFill>
                  <a:schemeClr val="tx1">
                    <a:lumMod val="65000"/>
                    <a:lumOff val="35000"/>
                  </a:schemeClr>
                </a:solidFill>
              </a:rPr>
              <a:t>Semelhante ao </a:t>
            </a:r>
            <a:r>
              <a:rPr lang="pt-BR" dirty="0" err="1">
                <a:solidFill>
                  <a:schemeClr val="tx1">
                    <a:lumMod val="65000"/>
                    <a:lumOff val="35000"/>
                  </a:schemeClr>
                </a:solidFill>
              </a:rPr>
              <a:t>SaaS</a:t>
            </a:r>
            <a:r>
              <a:rPr lang="pt-BR" dirty="0">
                <a:solidFill>
                  <a:schemeClr val="tx1">
                    <a:lumMod val="65000"/>
                    <a:lumOff val="35000"/>
                  </a:schemeClr>
                </a:solidFill>
              </a:rPr>
              <a:t> (Software as a Service), o DaaS elimina a necessidade de baixar e gerenciar software localmente. Essa característica torna o serviço em nuvem popular entre empresas que desejam migrar seu armazenamento de dados de servidores locais para a nuvem.</a:t>
            </a:r>
          </a:p>
        </p:txBody>
      </p:sp>
      <p:pic>
        <p:nvPicPr>
          <p:cNvPr id="3074" name="Picture 2" descr="Understanding Data as a Service - 2WTec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39" t="16095" r="4870" b="14881"/>
          <a:stretch/>
        </p:blipFill>
        <p:spPr bwMode="auto">
          <a:xfrm>
            <a:off x="275771" y="1301188"/>
            <a:ext cx="5863772" cy="454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176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DEFINIÇÃO</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5078313"/>
          </a:xfrm>
          <a:prstGeom prst="rect">
            <a:avLst/>
          </a:prstGeom>
          <a:noFill/>
        </p:spPr>
        <p:txBody>
          <a:bodyPr wrap="square">
            <a:spAutoFit/>
          </a:bodyPr>
          <a:lstStyle/>
          <a:p>
            <a:pPr algn="just" fontAlgn="base"/>
            <a:r>
              <a:rPr lang="pt-BR" dirty="0" smtClean="0">
                <a:solidFill>
                  <a:schemeClr val="tx1">
                    <a:lumMod val="65000"/>
                    <a:lumOff val="35000"/>
                  </a:schemeClr>
                </a:solidFill>
              </a:rPr>
              <a:t>Numerosos </a:t>
            </a:r>
            <a:r>
              <a:rPr lang="pt-BR" dirty="0">
                <a:solidFill>
                  <a:schemeClr val="tx1">
                    <a:lumMod val="65000"/>
                    <a:lumOff val="35000"/>
                  </a:schemeClr>
                </a:solidFill>
              </a:rPr>
              <a:t>benefícios do DaaS que podem influenciar significativamente o desempenho dos negócios atraem grandes e pequenas empresas em todo o mundo. </a:t>
            </a:r>
            <a:endParaRPr lang="pt-BR" dirty="0" smtClean="0">
              <a:solidFill>
                <a:schemeClr val="tx1">
                  <a:lumMod val="65000"/>
                  <a:lumOff val="35000"/>
                </a:schemeClr>
              </a:solidFill>
            </a:endParaRPr>
          </a:p>
          <a:p>
            <a:pPr algn="just" fontAlgn="base"/>
            <a:endParaRPr lang="pt-BR" dirty="0">
              <a:solidFill>
                <a:schemeClr val="tx1">
                  <a:lumMod val="65000"/>
                  <a:lumOff val="35000"/>
                </a:schemeClr>
              </a:solidFill>
            </a:endParaRPr>
          </a:p>
          <a:p>
            <a:pPr algn="just" fontAlgn="base"/>
            <a:r>
              <a:rPr lang="pt-BR" b="1" dirty="0">
                <a:solidFill>
                  <a:schemeClr val="tx1">
                    <a:lumMod val="65000"/>
                    <a:lumOff val="35000"/>
                  </a:schemeClr>
                </a:solidFill>
              </a:rPr>
              <a:t>Maior acessibilidade</a:t>
            </a:r>
            <a:r>
              <a:rPr lang="pt-BR" dirty="0">
                <a:solidFill>
                  <a:schemeClr val="tx1">
                    <a:lumMod val="65000"/>
                    <a:lumOff val="35000"/>
                  </a:schemeClr>
                </a:solidFill>
              </a:rPr>
              <a:t> – As empresas que adotam DaaS não estão vinculadas a sistemas e servidores de armazenamento locais, uma vez que armazenam dados remotamente. Portanto, podem colaborar com parceiros globais de forma eficiente. Simultaneamente, os funcionários podem acessar dados sem precisar ir ao escritório, economizando tempo e energia</a:t>
            </a:r>
            <a:r>
              <a:rPr lang="pt-BR" dirty="0" smtClean="0">
                <a:solidFill>
                  <a:schemeClr val="tx1">
                    <a:lumMod val="65000"/>
                    <a:lumOff val="35000"/>
                  </a:schemeClr>
                </a:solidFill>
              </a:rPr>
              <a:t>.</a:t>
            </a:r>
          </a:p>
          <a:p>
            <a:pPr algn="just" fontAlgn="base"/>
            <a:endParaRPr lang="pt-BR" dirty="0">
              <a:solidFill>
                <a:schemeClr val="tx1">
                  <a:lumMod val="65000"/>
                  <a:lumOff val="35000"/>
                </a:schemeClr>
              </a:solidFill>
            </a:endParaRPr>
          </a:p>
          <a:p>
            <a:pPr algn="just" fontAlgn="base"/>
            <a:r>
              <a:rPr lang="pt-BR" b="1" dirty="0">
                <a:solidFill>
                  <a:schemeClr val="tx1">
                    <a:lumMod val="65000"/>
                    <a:lumOff val="35000"/>
                  </a:schemeClr>
                </a:solidFill>
              </a:rPr>
              <a:t>Produtos melhores</a:t>
            </a:r>
            <a:r>
              <a:rPr lang="pt-BR" dirty="0">
                <a:solidFill>
                  <a:schemeClr val="tx1">
                    <a:lumMod val="65000"/>
                    <a:lumOff val="35000"/>
                  </a:schemeClr>
                </a:solidFill>
              </a:rPr>
              <a:t> – o DaaS ajuda as empresas a perceber os pontos fracos e fortes de seus produtos. Com base nisso, eles podem minimizar os pontos fracos e aproveitar os pontos fortes, levando a melhorias no produto. </a:t>
            </a:r>
          </a:p>
        </p:txBody>
      </p:sp>
      <p:pic>
        <p:nvPicPr>
          <p:cNvPr id="3074" name="Picture 2" descr="Understanding Data as a Service - 2WTec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39" t="16095" r="4870" b="14881"/>
          <a:stretch/>
        </p:blipFill>
        <p:spPr bwMode="auto">
          <a:xfrm>
            <a:off x="275771" y="1301188"/>
            <a:ext cx="5863772" cy="454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320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DEFINIÇÃO</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5078313"/>
          </a:xfrm>
          <a:prstGeom prst="rect">
            <a:avLst/>
          </a:prstGeom>
          <a:noFill/>
        </p:spPr>
        <p:txBody>
          <a:bodyPr wrap="square">
            <a:spAutoFit/>
          </a:bodyPr>
          <a:lstStyle/>
          <a:p>
            <a:pPr algn="just" fontAlgn="base"/>
            <a:r>
              <a:rPr lang="pt-BR" b="1" dirty="0" smtClean="0">
                <a:solidFill>
                  <a:schemeClr val="tx1">
                    <a:lumMod val="65000"/>
                    <a:lumOff val="35000"/>
                  </a:schemeClr>
                </a:solidFill>
              </a:rPr>
              <a:t>Custo-benefício</a:t>
            </a:r>
            <a:r>
              <a:rPr lang="pt-BR" dirty="0" smtClean="0">
                <a:solidFill>
                  <a:schemeClr val="tx1">
                    <a:lumMod val="65000"/>
                    <a:lumOff val="35000"/>
                  </a:schemeClr>
                </a:solidFill>
              </a:rPr>
              <a:t> – Quem entende perfeitamente o que é DaaS enfatiza que sua vantagem mais considerável é o custo-benefício. Com o DaaS, não há necessidade de investir recursos financeiros na manutenção e gerenciamento de dados porque tudo é feito pelos fornecedores de DaaS.</a:t>
            </a:r>
          </a:p>
          <a:p>
            <a:pPr algn="just" fontAlgn="base"/>
            <a:endParaRPr lang="pt-BR" dirty="0" smtClean="0">
              <a:solidFill>
                <a:schemeClr val="tx1">
                  <a:lumMod val="65000"/>
                  <a:lumOff val="35000"/>
                </a:schemeClr>
              </a:solidFill>
            </a:endParaRPr>
          </a:p>
          <a:p>
            <a:pPr algn="just" fontAlgn="base"/>
            <a:r>
              <a:rPr lang="pt-BR" b="1" dirty="0" smtClean="0">
                <a:solidFill>
                  <a:schemeClr val="tx1">
                    <a:lumMod val="65000"/>
                    <a:lumOff val="35000"/>
                  </a:schemeClr>
                </a:solidFill>
              </a:rPr>
              <a:t>Pouco tempo de configuração</a:t>
            </a:r>
            <a:r>
              <a:rPr lang="pt-BR" dirty="0" smtClean="0">
                <a:solidFill>
                  <a:schemeClr val="tx1">
                    <a:lumMod val="65000"/>
                    <a:lumOff val="35000"/>
                  </a:schemeClr>
                </a:solidFill>
              </a:rPr>
              <a:t> – As empresas podem começar a armazenar e processar dados imediatamente ao empregar DaaS. Por outro lado, as empresas que mantêm os dados localmente gastam muito mais tempo na configuração. </a:t>
            </a:r>
          </a:p>
          <a:p>
            <a:pPr algn="just" fontAlgn="base"/>
            <a:endParaRPr lang="pt-BR" dirty="0" smtClean="0">
              <a:solidFill>
                <a:schemeClr val="tx1">
                  <a:lumMod val="65000"/>
                  <a:lumOff val="35000"/>
                </a:schemeClr>
              </a:solidFill>
            </a:endParaRPr>
          </a:p>
          <a:p>
            <a:pPr algn="just" fontAlgn="base"/>
            <a:r>
              <a:rPr lang="pt-BR" b="1" dirty="0" smtClean="0">
                <a:solidFill>
                  <a:schemeClr val="tx1">
                    <a:lumMod val="65000"/>
                    <a:lumOff val="35000"/>
                  </a:schemeClr>
                </a:solidFill>
              </a:rPr>
              <a:t>Experiência do usuário aprimorada</a:t>
            </a:r>
            <a:r>
              <a:rPr lang="pt-BR" dirty="0" smtClean="0">
                <a:solidFill>
                  <a:schemeClr val="tx1">
                    <a:lumMod val="65000"/>
                    <a:lumOff val="35000"/>
                  </a:schemeClr>
                </a:solidFill>
              </a:rPr>
              <a:t> – As empresas que estão cientes do que é DaaS tomam decisões baseadas em dados que melhoram a experiência do cliente. Portanto, eles observam melhorias na retenção de clientes e no valor da vida útil do cliente. </a:t>
            </a:r>
            <a:endParaRPr lang="pt-BR" dirty="0">
              <a:solidFill>
                <a:schemeClr val="tx1">
                  <a:lumMod val="65000"/>
                  <a:lumOff val="35000"/>
                </a:schemeClr>
              </a:solidFill>
            </a:endParaRPr>
          </a:p>
        </p:txBody>
      </p:sp>
      <p:pic>
        <p:nvPicPr>
          <p:cNvPr id="3074" name="Picture 2" descr="Understanding Data as a Service - 2WTec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39" t="16095" r="4870" b="14881"/>
          <a:stretch/>
        </p:blipFill>
        <p:spPr bwMode="auto">
          <a:xfrm>
            <a:off x="275771" y="1301188"/>
            <a:ext cx="5863772" cy="454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24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TRADICIONAL X MODERNO</a:t>
            </a:r>
            <a:endParaRPr lang="pt-BR" sz="2000" b="1" dirty="0">
              <a:solidFill>
                <a:srgbClr val="C00000"/>
              </a:solidFill>
            </a:endParaRPr>
          </a:p>
        </p:txBody>
      </p:sp>
      <p:graphicFrame>
        <p:nvGraphicFramePr>
          <p:cNvPr id="5" name="Tabela 4"/>
          <p:cNvGraphicFramePr>
            <a:graphicFrameLocks noGrp="1"/>
          </p:cNvGraphicFramePr>
          <p:nvPr>
            <p:extLst>
              <p:ext uri="{D42A27DB-BD31-4B8C-83A1-F6EECF244321}">
                <p14:modId xmlns:p14="http://schemas.microsoft.com/office/powerpoint/2010/main" val="823714774"/>
              </p:ext>
            </p:extLst>
          </p:nvPr>
        </p:nvGraphicFramePr>
        <p:xfrm>
          <a:off x="130629" y="906517"/>
          <a:ext cx="11858173" cy="5857240"/>
        </p:xfrm>
        <a:graphic>
          <a:graphicData uri="http://schemas.openxmlformats.org/drawingml/2006/table">
            <a:tbl>
              <a:tblPr firstRow="1" bandRow="1">
                <a:tableStyleId>{5C22544A-7EE6-4342-B048-85BDC9FD1C3A}</a:tableStyleId>
              </a:tblPr>
              <a:tblGrid>
                <a:gridCol w="1698171"/>
                <a:gridCol w="4528457"/>
                <a:gridCol w="5631545"/>
              </a:tblGrid>
              <a:tr h="370840">
                <a:tc>
                  <a:txBody>
                    <a:bodyPr/>
                    <a:lstStyle/>
                    <a:p>
                      <a:pPr algn="ctr"/>
                      <a:r>
                        <a:rPr lang="pt-BR" sz="1600" dirty="0" smtClean="0"/>
                        <a:t>ABORDAGEM</a:t>
                      </a:r>
                      <a:endParaRPr lang="pt-BR" sz="1600" dirty="0"/>
                    </a:p>
                  </a:txBody>
                  <a:tcPr anchor="ctr">
                    <a:solidFill>
                      <a:srgbClr val="C00000"/>
                    </a:solidFill>
                  </a:tcPr>
                </a:tc>
                <a:tc>
                  <a:txBody>
                    <a:bodyPr/>
                    <a:lstStyle/>
                    <a:p>
                      <a:pPr algn="ctr"/>
                      <a:r>
                        <a:rPr lang="pt-BR" sz="1600" dirty="0" smtClean="0"/>
                        <a:t>TRADICIONAL</a:t>
                      </a:r>
                    </a:p>
                  </a:txBody>
                  <a:tcPr anchor="ctr">
                    <a:solidFill>
                      <a:srgbClr val="C00000"/>
                    </a:solidFill>
                  </a:tcPr>
                </a:tc>
                <a:tc>
                  <a:txBody>
                    <a:bodyPr/>
                    <a:lstStyle/>
                    <a:p>
                      <a:pPr algn="ctr"/>
                      <a:r>
                        <a:rPr lang="pt-BR" sz="1600" dirty="0" smtClean="0"/>
                        <a:t>DAAS</a:t>
                      </a:r>
                      <a:endParaRPr lang="pt-BR" sz="1600" dirty="0"/>
                    </a:p>
                  </a:txBody>
                  <a:tcPr anchor="ctr">
                    <a:solidFill>
                      <a:srgbClr val="C00000"/>
                    </a:solidFill>
                  </a:tcPr>
                </a:tc>
              </a:tr>
              <a:tr h="370840">
                <a:tc>
                  <a:txBody>
                    <a:bodyPr/>
                    <a:lstStyle/>
                    <a:p>
                      <a:pPr algn="l"/>
                      <a:r>
                        <a:rPr lang="pt-BR" sz="1600" b="1" i="0" kern="1200" dirty="0" smtClean="0">
                          <a:solidFill>
                            <a:schemeClr val="dk1"/>
                          </a:solidFill>
                          <a:effectLst/>
                          <a:latin typeface="+mn-lt"/>
                          <a:ea typeface="+mn-ea"/>
                          <a:cs typeface="+mn-cs"/>
                        </a:rPr>
                        <a:t>Acesso aos Dados:</a:t>
                      </a:r>
                      <a:endParaRPr lang="pt-BR" sz="1600" b="0" i="0" kern="1200" dirty="0" smtClean="0">
                        <a:solidFill>
                          <a:schemeClr val="dk1"/>
                        </a:solidFill>
                        <a:effectLst/>
                        <a:latin typeface="+mn-lt"/>
                        <a:ea typeface="+mn-ea"/>
                        <a:cs typeface="+mn-cs"/>
                      </a:endParaRPr>
                    </a:p>
                  </a:txBody>
                  <a:tcPr anchor="ctr">
                    <a:solidFill>
                      <a:schemeClr val="bg2">
                        <a:lumMod val="90000"/>
                      </a:schemeClr>
                    </a:solidFill>
                  </a:tcPr>
                </a:tc>
                <a:tc>
                  <a:txBody>
                    <a:bodyPr/>
                    <a:lstStyle/>
                    <a:p>
                      <a:pPr algn="ctr"/>
                      <a:r>
                        <a:rPr lang="pt-BR" sz="1600" b="0" i="0" kern="1200" dirty="0" smtClean="0">
                          <a:solidFill>
                            <a:schemeClr val="dk1"/>
                          </a:solidFill>
                          <a:effectLst/>
                          <a:latin typeface="+mn-lt"/>
                          <a:ea typeface="+mn-ea"/>
                          <a:cs typeface="+mn-cs"/>
                        </a:rPr>
                        <a:t>Nos métodos tradicionais, os dados são armazenados localmente em servidores ou infraestrutura de TI da própria organização. O acesso aos dados geralmente requer uma infraestrutura de hardware e software dedicada dentro da organização.</a:t>
                      </a:r>
                      <a:endParaRPr lang="pt-BR" sz="1600" dirty="0"/>
                    </a:p>
                  </a:txBody>
                  <a:tcPr anchor="ctr">
                    <a:solidFill>
                      <a:schemeClr val="bg2">
                        <a:lumMod val="90000"/>
                      </a:schemeClr>
                    </a:solidFill>
                  </a:tcPr>
                </a:tc>
                <a:tc>
                  <a:txBody>
                    <a:bodyPr/>
                    <a:lstStyle/>
                    <a:p>
                      <a:pPr algn="ctr"/>
                      <a:r>
                        <a:rPr lang="pt-BR" sz="1600" b="0" i="0" kern="1200" dirty="0" smtClean="0">
                          <a:solidFill>
                            <a:schemeClr val="dk1"/>
                          </a:solidFill>
                          <a:effectLst/>
                          <a:latin typeface="+mn-lt"/>
                          <a:ea typeface="+mn-ea"/>
                          <a:cs typeface="+mn-cs"/>
                        </a:rPr>
                        <a:t>Os</a:t>
                      </a:r>
                      <a:r>
                        <a:rPr lang="pt-BR" sz="1600" b="0" i="0" kern="1200" baseline="0" dirty="0" smtClean="0">
                          <a:solidFill>
                            <a:schemeClr val="dk1"/>
                          </a:solidFill>
                          <a:effectLst/>
                          <a:latin typeface="+mn-lt"/>
                          <a:ea typeface="+mn-ea"/>
                          <a:cs typeface="+mn-cs"/>
                        </a:rPr>
                        <a:t> </a:t>
                      </a:r>
                      <a:r>
                        <a:rPr lang="pt-BR" sz="1600" b="0" i="0" kern="1200" dirty="0" smtClean="0">
                          <a:solidFill>
                            <a:schemeClr val="dk1"/>
                          </a:solidFill>
                          <a:effectLst/>
                          <a:latin typeface="+mn-lt"/>
                          <a:ea typeface="+mn-ea"/>
                          <a:cs typeface="+mn-cs"/>
                        </a:rPr>
                        <a:t>dados são disponibilizados como um serviço através da nuvem. Isso significa que os usuários podem acessar os dados remotamente pela internet, sem a necessidade de manter uma infraestrutura de TI local. Os dados são hospedados e gerenciados por um provedor de serviços em nuvem, que fornece acesso sob demanda aos dados conforme necessário.</a:t>
                      </a:r>
                      <a:endParaRPr lang="pt-BR" sz="1600" dirty="0"/>
                    </a:p>
                  </a:txBody>
                  <a:tcPr anchor="ctr">
                    <a:solidFill>
                      <a:schemeClr val="bg2">
                        <a:lumMod val="90000"/>
                      </a:schemeClr>
                    </a:solidFill>
                  </a:tcPr>
                </a:tc>
              </a:tr>
              <a:tr h="370840">
                <a:tc>
                  <a:txBody>
                    <a:bodyPr/>
                    <a:lstStyle/>
                    <a:p>
                      <a:pPr algn="l"/>
                      <a:r>
                        <a:rPr lang="pt-BR" sz="1600" b="1" i="0" kern="1200" dirty="0" smtClean="0">
                          <a:solidFill>
                            <a:schemeClr val="dk1"/>
                          </a:solidFill>
                          <a:effectLst/>
                          <a:latin typeface="+mn-lt"/>
                          <a:ea typeface="+mn-ea"/>
                          <a:cs typeface="+mn-cs"/>
                        </a:rPr>
                        <a:t>Armazenamento de Dados:</a:t>
                      </a:r>
                      <a:endParaRPr lang="pt-BR" sz="1600" b="0" i="0" kern="1200" dirty="0" smtClean="0">
                        <a:solidFill>
                          <a:schemeClr val="dk1"/>
                        </a:solidFill>
                        <a:effectLst/>
                        <a:latin typeface="+mn-lt"/>
                        <a:ea typeface="+mn-ea"/>
                        <a:cs typeface="+mn-cs"/>
                      </a:endParaRPr>
                    </a:p>
                  </a:txBody>
                  <a:tcPr anchor="ctr">
                    <a:solidFill>
                      <a:schemeClr val="bg1"/>
                    </a:solidFill>
                  </a:tcPr>
                </a:tc>
                <a:tc>
                  <a:txBody>
                    <a:bodyPr/>
                    <a:lstStyle/>
                    <a:p>
                      <a:pPr algn="ctr"/>
                      <a:r>
                        <a:rPr lang="pt-BR" sz="1600" b="0" i="0" kern="1200" dirty="0" smtClean="0">
                          <a:solidFill>
                            <a:schemeClr val="dk1"/>
                          </a:solidFill>
                          <a:effectLst/>
                          <a:latin typeface="+mn-lt"/>
                          <a:ea typeface="+mn-ea"/>
                          <a:cs typeface="+mn-cs"/>
                        </a:rPr>
                        <a:t>Nos métodos tradicionais, os dados são armazenados localmente em bancos de dados, servidores de arquivos ou sistemas de armazenamento próprios da organização. A capacidade de armazenamento é limitada pela infraestrutura de TI disponível.</a:t>
                      </a:r>
                      <a:endParaRPr lang="pt-BR" sz="1600" b="0" i="0" kern="1200" dirty="0">
                        <a:solidFill>
                          <a:schemeClr val="dk1"/>
                        </a:solidFill>
                        <a:effectLst/>
                        <a:latin typeface="+mn-lt"/>
                        <a:ea typeface="+mn-ea"/>
                        <a:cs typeface="+mn-cs"/>
                      </a:endParaRPr>
                    </a:p>
                  </a:txBody>
                  <a:tcPr anchor="ctr">
                    <a:solidFill>
                      <a:schemeClr val="bg1"/>
                    </a:solidFill>
                  </a:tcPr>
                </a:tc>
                <a:tc>
                  <a:txBody>
                    <a:bodyPr/>
                    <a:lstStyle/>
                    <a:p>
                      <a:pPr algn="ctr"/>
                      <a:r>
                        <a:rPr lang="pt-BR" sz="1600" b="0" i="0" kern="1200" dirty="0" smtClean="0">
                          <a:solidFill>
                            <a:schemeClr val="dk1"/>
                          </a:solidFill>
                          <a:effectLst/>
                          <a:latin typeface="+mn-lt"/>
                          <a:ea typeface="+mn-ea"/>
                          <a:cs typeface="+mn-cs"/>
                        </a:rPr>
                        <a:t>Os dados são armazenados na nuvem pelo provedor de serviços. Isso permite uma escalabilidade quase ilimitada do armazenamento, conforme a demanda, sem a necessidade de investimentos em infraestrutura adicional por parte da organização.</a:t>
                      </a:r>
                      <a:endParaRPr lang="pt-BR" sz="1600" b="0" i="0" kern="1200" dirty="0">
                        <a:solidFill>
                          <a:schemeClr val="dk1"/>
                        </a:solidFill>
                        <a:effectLst/>
                        <a:latin typeface="+mn-lt"/>
                        <a:ea typeface="+mn-ea"/>
                        <a:cs typeface="+mn-cs"/>
                      </a:endParaRPr>
                    </a:p>
                  </a:txBody>
                  <a:tcPr anchor="ctr">
                    <a:solidFill>
                      <a:schemeClr val="bg1"/>
                    </a:solidFill>
                  </a:tcPr>
                </a:tc>
              </a:tr>
              <a:tr h="370840">
                <a:tc>
                  <a:txBody>
                    <a:bodyPr/>
                    <a:lstStyle/>
                    <a:p>
                      <a:pPr algn="l"/>
                      <a:r>
                        <a:rPr lang="pt-BR" sz="1600" b="1" i="0" kern="1200" dirty="0" smtClean="0">
                          <a:solidFill>
                            <a:schemeClr val="dk1"/>
                          </a:solidFill>
                          <a:effectLst/>
                          <a:latin typeface="+mn-lt"/>
                          <a:ea typeface="+mn-ea"/>
                          <a:cs typeface="+mn-cs"/>
                        </a:rPr>
                        <a:t>Gerenciamento e Manutenção:</a:t>
                      </a:r>
                      <a:endParaRPr lang="pt-BR" sz="1600" b="0" i="0" kern="1200" dirty="0" smtClean="0">
                        <a:solidFill>
                          <a:schemeClr val="dk1"/>
                        </a:solidFill>
                        <a:effectLst/>
                        <a:latin typeface="+mn-lt"/>
                        <a:ea typeface="+mn-ea"/>
                        <a:cs typeface="+mn-cs"/>
                      </a:endParaRPr>
                    </a:p>
                  </a:txBody>
                  <a:tcPr anchor="ctr">
                    <a:solidFill>
                      <a:schemeClr val="bg2">
                        <a:lumMod val="90000"/>
                      </a:schemeClr>
                    </a:solidFill>
                  </a:tcPr>
                </a:tc>
                <a:tc>
                  <a:txBody>
                    <a:bodyPr/>
                    <a:lstStyle/>
                    <a:p>
                      <a:pPr algn="ctr"/>
                      <a:r>
                        <a:rPr lang="pt-BR" sz="1600" b="0" i="0" kern="1200" dirty="0" smtClean="0">
                          <a:solidFill>
                            <a:schemeClr val="dk1"/>
                          </a:solidFill>
                          <a:effectLst/>
                          <a:latin typeface="+mn-lt"/>
                          <a:ea typeface="+mn-ea"/>
                          <a:cs typeface="+mn-cs"/>
                        </a:rPr>
                        <a:t>A organização é responsável pelo gerenciamento e manutenção dos seus próprios dados. Isso inclui tarefas como backup, atualizações de software, segurança e monitoramento de desempenho.</a:t>
                      </a:r>
                      <a:endParaRPr lang="pt-BR" sz="1600" b="0" i="0" kern="1200" dirty="0">
                        <a:solidFill>
                          <a:schemeClr val="dk1"/>
                        </a:solidFill>
                        <a:effectLst/>
                        <a:latin typeface="+mn-lt"/>
                        <a:ea typeface="+mn-ea"/>
                        <a:cs typeface="+mn-cs"/>
                      </a:endParaRPr>
                    </a:p>
                  </a:txBody>
                  <a:tcPr anchor="ctr">
                    <a:solidFill>
                      <a:schemeClr val="bg2">
                        <a:lumMod val="90000"/>
                      </a:schemeClr>
                    </a:solidFill>
                  </a:tcPr>
                </a:tc>
                <a:tc>
                  <a:txBody>
                    <a:bodyPr/>
                    <a:lstStyle/>
                    <a:p>
                      <a:pPr algn="ctr"/>
                      <a:r>
                        <a:rPr lang="pt-BR" sz="1600" b="0" i="0" kern="1200" dirty="0" smtClean="0">
                          <a:solidFill>
                            <a:schemeClr val="dk1"/>
                          </a:solidFill>
                          <a:effectLst/>
                          <a:latin typeface="+mn-lt"/>
                          <a:ea typeface="+mn-ea"/>
                          <a:cs typeface="+mn-cs"/>
                        </a:rPr>
                        <a:t>O provedor de serviços em nuvem é responsável pelo gerenciamento e manutenção dos dados. Isso inclui garantir a disponibilidade, segurança, conformidade e desempenho dos dados hospedados na nuvem.</a:t>
                      </a:r>
                      <a:endParaRPr lang="pt-BR" sz="1600" b="0" i="0" kern="1200" dirty="0">
                        <a:solidFill>
                          <a:schemeClr val="dk1"/>
                        </a:solidFill>
                        <a:effectLst/>
                        <a:latin typeface="+mn-lt"/>
                        <a:ea typeface="+mn-ea"/>
                        <a:cs typeface="+mn-cs"/>
                      </a:endParaRPr>
                    </a:p>
                  </a:txBody>
                  <a:tcPr anchor="ctr">
                    <a:solidFill>
                      <a:schemeClr val="bg2">
                        <a:lumMod val="90000"/>
                      </a:schemeClr>
                    </a:solidFill>
                  </a:tcPr>
                </a:tc>
              </a:tr>
              <a:tr h="370840">
                <a:tc>
                  <a:txBody>
                    <a:bodyPr/>
                    <a:lstStyle/>
                    <a:p>
                      <a:pPr algn="l"/>
                      <a:r>
                        <a:rPr lang="pt-BR" sz="1600" b="1" i="0" kern="1200" dirty="0" smtClean="0">
                          <a:solidFill>
                            <a:schemeClr val="dk1"/>
                          </a:solidFill>
                          <a:effectLst/>
                          <a:latin typeface="+mn-lt"/>
                          <a:ea typeface="+mn-ea"/>
                          <a:cs typeface="+mn-cs"/>
                        </a:rPr>
                        <a:t>Custos e Flexibilidade:</a:t>
                      </a:r>
                      <a:endParaRPr lang="pt-BR" sz="1600" b="0" i="0" kern="1200" dirty="0" smtClean="0">
                        <a:solidFill>
                          <a:schemeClr val="dk1"/>
                        </a:solidFill>
                        <a:effectLst/>
                        <a:latin typeface="+mn-lt"/>
                        <a:ea typeface="+mn-ea"/>
                        <a:cs typeface="+mn-cs"/>
                      </a:endParaRPr>
                    </a:p>
                  </a:txBody>
                  <a:tcPr anchor="ctr">
                    <a:solidFill>
                      <a:schemeClr val="bg1"/>
                    </a:solidFill>
                  </a:tcPr>
                </a:tc>
                <a:tc>
                  <a:txBody>
                    <a:bodyPr/>
                    <a:lstStyle/>
                    <a:p>
                      <a:pPr algn="ctr"/>
                      <a:r>
                        <a:rPr lang="pt-BR" sz="1600" b="0" i="0" kern="1200" dirty="0" smtClean="0">
                          <a:solidFill>
                            <a:schemeClr val="dk1"/>
                          </a:solidFill>
                          <a:effectLst/>
                          <a:latin typeface="+mn-lt"/>
                          <a:ea typeface="+mn-ea"/>
                          <a:cs typeface="+mn-cs"/>
                        </a:rPr>
                        <a:t>Os custos de infraestrutura de TI própria podem ser significativos, incluindo a compra de hardware, licenças de software e custos operacionais contínuos. A escalabilidade pode ser limitada pela capacidade da infraestrutura existente.</a:t>
                      </a:r>
                      <a:endParaRPr lang="pt-BR" sz="1600" b="0" i="0" kern="1200" dirty="0">
                        <a:solidFill>
                          <a:schemeClr val="dk1"/>
                        </a:solidFill>
                        <a:effectLst/>
                        <a:latin typeface="+mn-lt"/>
                        <a:ea typeface="+mn-ea"/>
                        <a:cs typeface="+mn-cs"/>
                      </a:endParaRPr>
                    </a:p>
                  </a:txBody>
                  <a:tcPr anchor="ctr">
                    <a:solidFill>
                      <a:schemeClr val="bg1"/>
                    </a:solidFill>
                  </a:tcPr>
                </a:tc>
                <a:tc>
                  <a:txBody>
                    <a:bodyPr/>
                    <a:lstStyle/>
                    <a:p>
                      <a:pPr algn="ctr"/>
                      <a:r>
                        <a:rPr lang="pt-BR" sz="1600" b="0" i="0" kern="1200" dirty="0" smtClean="0">
                          <a:solidFill>
                            <a:schemeClr val="dk1"/>
                          </a:solidFill>
                          <a:effectLst/>
                          <a:latin typeface="+mn-lt"/>
                          <a:ea typeface="+mn-ea"/>
                          <a:cs typeface="+mn-cs"/>
                        </a:rPr>
                        <a:t>Custos são geralmente baseados no uso, o que significa que as organizações podem pagar apenas pelo que realmente utilizam. Além disso, a escalabilidade é facilitada, permitindo que as organizações aumentem ou diminuam facilmente a capacidade de armazenamento e processamento de dados conforme necessário.</a:t>
                      </a:r>
                      <a:endParaRPr lang="pt-BR" sz="1600" b="0" i="0" kern="1200" dirty="0">
                        <a:solidFill>
                          <a:schemeClr val="dk1"/>
                        </a:solidFill>
                        <a:effectLst/>
                        <a:latin typeface="+mn-lt"/>
                        <a:ea typeface="+mn-ea"/>
                        <a:cs typeface="+mn-cs"/>
                      </a:endParaRPr>
                    </a:p>
                  </a:txBody>
                  <a:tcPr anchor="ctr">
                    <a:solidFill>
                      <a:schemeClr val="bg1"/>
                    </a:solidFill>
                  </a:tcPr>
                </a:tc>
              </a:tr>
            </a:tbl>
          </a:graphicData>
        </a:graphic>
      </p:graphicFrame>
    </p:spTree>
    <p:extLst>
      <p:ext uri="{BB962C8B-B14F-4D97-AF65-F5344CB8AC3E}">
        <p14:creationId xmlns:p14="http://schemas.microsoft.com/office/powerpoint/2010/main" val="4227415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BENEFÍCIOS PARA EMPRESAS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5632311"/>
          </a:xfrm>
          <a:prstGeom prst="rect">
            <a:avLst/>
          </a:prstGeom>
          <a:noFill/>
        </p:spPr>
        <p:txBody>
          <a:bodyPr wrap="square">
            <a:spAutoFit/>
          </a:bodyPr>
          <a:lstStyle/>
          <a:p>
            <a:pPr algn="just" fontAlgn="base"/>
            <a:r>
              <a:rPr lang="pt-BR" dirty="0" smtClean="0">
                <a:solidFill>
                  <a:schemeClr val="tx1">
                    <a:lumMod val="65000"/>
                    <a:lumOff val="35000"/>
                  </a:schemeClr>
                </a:solidFill>
              </a:rPr>
              <a:t>Os </a:t>
            </a:r>
            <a:r>
              <a:rPr lang="pt-BR" dirty="0">
                <a:solidFill>
                  <a:schemeClr val="tx1">
                    <a:lumMod val="65000"/>
                    <a:lumOff val="35000"/>
                  </a:schemeClr>
                </a:solidFill>
              </a:rPr>
              <a:t>benefícios do </a:t>
            </a:r>
            <a:r>
              <a:rPr lang="pt-BR" dirty="0" smtClean="0">
                <a:solidFill>
                  <a:schemeClr val="tx1">
                    <a:lumMod val="65000"/>
                    <a:lumOff val="35000"/>
                  </a:schemeClr>
                </a:solidFill>
              </a:rPr>
              <a:t>DaaS </a:t>
            </a:r>
            <a:r>
              <a:rPr lang="pt-BR" dirty="0">
                <a:solidFill>
                  <a:schemeClr val="tx1">
                    <a:lumMod val="65000"/>
                    <a:lumOff val="35000"/>
                  </a:schemeClr>
                </a:solidFill>
              </a:rPr>
              <a:t>para organizações são significativos e podem transformar a maneira como lidam com dados</a:t>
            </a:r>
            <a:r>
              <a:rPr lang="pt-BR" dirty="0" smtClean="0">
                <a:solidFill>
                  <a:schemeClr val="tx1">
                    <a:lumMod val="65000"/>
                    <a:lumOff val="35000"/>
                  </a:schemeClr>
                </a:solidFill>
              </a:rPr>
              <a:t>.</a:t>
            </a:r>
          </a:p>
          <a:p>
            <a:pPr algn="just" fontAlgn="base"/>
            <a:endParaRPr lang="pt-BR" dirty="0">
              <a:solidFill>
                <a:schemeClr val="tx1">
                  <a:lumMod val="65000"/>
                  <a:lumOff val="35000"/>
                </a:schemeClr>
              </a:solidFill>
            </a:endParaRPr>
          </a:p>
          <a:p>
            <a:pPr algn="just"/>
            <a:r>
              <a:rPr lang="pt-BR" b="1" dirty="0">
                <a:solidFill>
                  <a:schemeClr val="tx1">
                    <a:lumMod val="65000"/>
                    <a:lumOff val="35000"/>
                  </a:schemeClr>
                </a:solidFill>
              </a:rPr>
              <a:t>Acesso Fácil a Conjuntos de </a:t>
            </a:r>
            <a:r>
              <a:rPr lang="pt-BR" b="1" dirty="0" smtClean="0">
                <a:solidFill>
                  <a:schemeClr val="tx1">
                    <a:lumMod val="65000"/>
                    <a:lumOff val="35000"/>
                  </a:schemeClr>
                </a:solidFill>
              </a:rPr>
              <a:t>Dados: </a:t>
            </a:r>
            <a:r>
              <a:rPr lang="pt-BR" dirty="0" smtClean="0">
                <a:solidFill>
                  <a:schemeClr val="tx1">
                    <a:lumMod val="65000"/>
                    <a:lumOff val="35000"/>
                  </a:schemeClr>
                </a:solidFill>
              </a:rPr>
              <a:t>Com </a:t>
            </a:r>
            <a:r>
              <a:rPr lang="pt-BR" dirty="0">
                <a:solidFill>
                  <a:schemeClr val="tx1">
                    <a:lumMod val="65000"/>
                    <a:lumOff val="35000"/>
                  </a:schemeClr>
                </a:solidFill>
              </a:rPr>
              <a:t>o DaaS, as organizações podem acessar uma ampla variedade de conjuntos de dados de forma fácil e rápida, muitas vezes por meio de </a:t>
            </a:r>
            <a:r>
              <a:rPr lang="pt-BR" dirty="0" err="1">
                <a:solidFill>
                  <a:schemeClr val="tx1">
                    <a:lumMod val="65000"/>
                    <a:lumOff val="35000"/>
                  </a:schemeClr>
                </a:solidFill>
              </a:rPr>
              <a:t>APIs</a:t>
            </a:r>
            <a:r>
              <a:rPr lang="pt-BR" dirty="0">
                <a:solidFill>
                  <a:schemeClr val="tx1">
                    <a:lumMod val="65000"/>
                    <a:lumOff val="35000"/>
                  </a:schemeClr>
                </a:solidFill>
              </a:rPr>
              <a:t> simples ou interfaces web amigáveis.</a:t>
            </a:r>
          </a:p>
          <a:p>
            <a:pPr algn="just"/>
            <a:endParaRPr lang="pt-BR" dirty="0">
              <a:solidFill>
                <a:schemeClr val="tx1">
                  <a:lumMod val="65000"/>
                  <a:lumOff val="35000"/>
                </a:schemeClr>
              </a:solidFill>
            </a:endParaRPr>
          </a:p>
          <a:p>
            <a:pPr algn="just"/>
            <a:r>
              <a:rPr lang="pt-BR" b="1" i="1" dirty="0">
                <a:solidFill>
                  <a:schemeClr val="tx1">
                    <a:lumMod val="65000"/>
                    <a:lumOff val="35000"/>
                  </a:schemeClr>
                </a:solidFill>
              </a:rPr>
              <a:t>Exemplo de Uso: </a:t>
            </a:r>
            <a:r>
              <a:rPr lang="pt-BR" dirty="0">
                <a:solidFill>
                  <a:schemeClr val="tx1">
                    <a:lumMod val="65000"/>
                    <a:lumOff val="35000"/>
                  </a:schemeClr>
                </a:solidFill>
              </a:rPr>
              <a:t>Uma empresa de entrega de </a:t>
            </a:r>
            <a:r>
              <a:rPr lang="pt-BR" dirty="0" smtClean="0">
                <a:solidFill>
                  <a:schemeClr val="tx1">
                    <a:lumMod val="65000"/>
                    <a:lumOff val="35000"/>
                  </a:schemeClr>
                </a:solidFill>
              </a:rPr>
              <a:t>utiliza </a:t>
            </a:r>
            <a:r>
              <a:rPr lang="pt-BR" dirty="0">
                <a:solidFill>
                  <a:schemeClr val="tx1">
                    <a:lumMod val="65000"/>
                    <a:lumOff val="35000"/>
                  </a:schemeClr>
                </a:solidFill>
              </a:rPr>
              <a:t>as </a:t>
            </a:r>
            <a:r>
              <a:rPr lang="pt-BR" dirty="0" smtClean="0">
                <a:solidFill>
                  <a:schemeClr val="tx1">
                    <a:lumMod val="65000"/>
                    <a:lumOff val="35000"/>
                  </a:schemeClr>
                </a:solidFill>
              </a:rPr>
              <a:t>API </a:t>
            </a:r>
            <a:r>
              <a:rPr lang="pt-BR" dirty="0">
                <a:solidFill>
                  <a:schemeClr val="tx1">
                    <a:lumMod val="65000"/>
                    <a:lumOff val="35000"/>
                  </a:schemeClr>
                </a:solidFill>
              </a:rPr>
              <a:t>do Google </a:t>
            </a:r>
            <a:r>
              <a:rPr lang="pt-BR" dirty="0" err="1">
                <a:solidFill>
                  <a:schemeClr val="tx1">
                    <a:lumMod val="65000"/>
                    <a:lumOff val="35000"/>
                  </a:schemeClr>
                </a:solidFill>
              </a:rPr>
              <a:t>Maps</a:t>
            </a:r>
            <a:r>
              <a:rPr lang="pt-BR" dirty="0">
                <a:solidFill>
                  <a:schemeClr val="tx1">
                    <a:lumMod val="65000"/>
                    <a:lumOff val="35000"/>
                  </a:schemeClr>
                </a:solidFill>
              </a:rPr>
              <a:t> Platform para integrar recursos de mapeamento em seu </a:t>
            </a:r>
            <a:r>
              <a:rPr lang="pt-BR" dirty="0" smtClean="0">
                <a:solidFill>
                  <a:schemeClr val="tx1">
                    <a:lumMod val="65000"/>
                    <a:lumOff val="35000"/>
                  </a:schemeClr>
                </a:solidFill>
              </a:rPr>
              <a:t>aplicativo. </a:t>
            </a:r>
            <a:r>
              <a:rPr lang="pt-BR" dirty="0">
                <a:solidFill>
                  <a:schemeClr val="tx1">
                    <a:lumMod val="65000"/>
                    <a:lumOff val="35000"/>
                  </a:schemeClr>
                </a:solidFill>
              </a:rPr>
              <a:t>Eles usam a API de </a:t>
            </a:r>
            <a:r>
              <a:rPr lang="pt-BR" dirty="0" err="1">
                <a:solidFill>
                  <a:schemeClr val="tx1">
                    <a:lumMod val="65000"/>
                    <a:lumOff val="35000"/>
                  </a:schemeClr>
                </a:solidFill>
              </a:rPr>
              <a:t>Geocodificação</a:t>
            </a:r>
            <a:r>
              <a:rPr lang="pt-BR" dirty="0">
                <a:solidFill>
                  <a:schemeClr val="tx1">
                    <a:lumMod val="65000"/>
                    <a:lumOff val="35000"/>
                  </a:schemeClr>
                </a:solidFill>
              </a:rPr>
              <a:t> para converter endereços em coordenadas geográficas, a API de Roteamento para calcular rotas otimizadas </a:t>
            </a:r>
            <a:r>
              <a:rPr lang="pt-BR" dirty="0" smtClean="0">
                <a:solidFill>
                  <a:schemeClr val="tx1">
                    <a:lumMod val="65000"/>
                    <a:lumOff val="35000"/>
                  </a:schemeClr>
                </a:solidFill>
              </a:rPr>
              <a:t>e </a:t>
            </a:r>
            <a:r>
              <a:rPr lang="pt-BR" dirty="0">
                <a:solidFill>
                  <a:schemeClr val="tx1">
                    <a:lumMod val="65000"/>
                    <a:lumOff val="35000"/>
                  </a:schemeClr>
                </a:solidFill>
              </a:rPr>
              <a:t>a API de Visualização de Mapa para exibir mapas interativos em seu </a:t>
            </a:r>
            <a:r>
              <a:rPr lang="pt-BR" dirty="0" err="1" smtClean="0">
                <a:solidFill>
                  <a:schemeClr val="tx1">
                    <a:lumMod val="65000"/>
                    <a:lumOff val="35000"/>
                  </a:schemeClr>
                </a:solidFill>
              </a:rPr>
              <a:t>app</a:t>
            </a:r>
            <a:r>
              <a:rPr lang="pt-BR" dirty="0" smtClean="0">
                <a:solidFill>
                  <a:schemeClr val="tx1">
                    <a:lumMod val="65000"/>
                    <a:lumOff val="35000"/>
                  </a:schemeClr>
                </a:solidFill>
              </a:rPr>
              <a:t>. Com isso a empresa fornece </a:t>
            </a:r>
            <a:r>
              <a:rPr lang="pt-BR" dirty="0">
                <a:solidFill>
                  <a:schemeClr val="tx1">
                    <a:lumMod val="65000"/>
                    <a:lumOff val="35000"/>
                  </a:schemeClr>
                </a:solidFill>
              </a:rPr>
              <a:t>aos </a:t>
            </a:r>
            <a:r>
              <a:rPr lang="pt-BR" dirty="0" smtClean="0">
                <a:solidFill>
                  <a:schemeClr val="tx1">
                    <a:lumMod val="65000"/>
                    <a:lumOff val="35000"/>
                  </a:schemeClr>
                </a:solidFill>
              </a:rPr>
              <a:t>entregadores e </a:t>
            </a:r>
            <a:r>
              <a:rPr lang="pt-BR" dirty="0">
                <a:solidFill>
                  <a:schemeClr val="tx1">
                    <a:lumMod val="65000"/>
                    <a:lumOff val="35000"/>
                  </a:schemeClr>
                </a:solidFill>
              </a:rPr>
              <a:t>clientes informações precisas de localização em tempo real, melhorando a eficiência e a experiência do usuário</a:t>
            </a:r>
            <a:r>
              <a:rPr lang="pt-BR" dirty="0" smtClean="0">
                <a:solidFill>
                  <a:schemeClr val="tx1">
                    <a:lumMod val="65000"/>
                    <a:lumOff val="35000"/>
                  </a:schemeClr>
                </a:solidFill>
              </a:rPr>
              <a:t>.</a:t>
            </a:r>
            <a:endParaRPr lang="pt-BR" dirty="0">
              <a:solidFill>
                <a:schemeClr val="tx1">
                  <a:lumMod val="65000"/>
                  <a:lumOff val="35000"/>
                </a:schemeClr>
              </a:solidFill>
            </a:endParaRPr>
          </a:p>
        </p:txBody>
      </p:sp>
      <p:pic>
        <p:nvPicPr>
          <p:cNvPr id="13316" name="Picture 4" descr="Google Maps Platform」登場！その特徴と確認すべきことについて | Webマーケティングメディア「Grab」"/>
          <p:cNvPicPr>
            <a:picLocks noChangeAspect="1" noChangeArrowheads="1"/>
          </p:cNvPicPr>
          <p:nvPr/>
        </p:nvPicPr>
        <p:blipFill rotWithShape="1">
          <a:blip r:embed="rId2">
            <a:extLst>
              <a:ext uri="{28A0092B-C50C-407E-A947-70E740481C1C}">
                <a14:useLocalDpi xmlns:a14="http://schemas.microsoft.com/office/drawing/2010/main" val="0"/>
              </a:ext>
            </a:extLst>
          </a:blip>
          <a:srcRect l="8424" t="4064" r="8072" b="9333"/>
          <a:stretch/>
        </p:blipFill>
        <p:spPr bwMode="auto">
          <a:xfrm>
            <a:off x="1311363" y="2298826"/>
            <a:ext cx="4189551" cy="260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159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BENEFÍCIOS PARA EMPRESAS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b="1" dirty="0">
                <a:solidFill>
                  <a:schemeClr val="tx1">
                    <a:lumMod val="65000"/>
                    <a:lumOff val="35000"/>
                  </a:schemeClr>
                </a:solidFill>
              </a:rPr>
              <a:t>Eliminação de Custos de Infraestrutura: </a:t>
            </a:r>
            <a:r>
              <a:rPr lang="pt-BR" dirty="0">
                <a:solidFill>
                  <a:schemeClr val="tx1">
                    <a:lumMod val="65000"/>
                    <a:lumOff val="35000"/>
                  </a:schemeClr>
                </a:solidFill>
              </a:rPr>
              <a:t>O DaaS elimina a necessidade de investimento em infraestrutura de TI dedicada para armazenamento, processamento e análise de dados.</a:t>
            </a:r>
          </a:p>
          <a:p>
            <a:pPr algn="just"/>
            <a:endParaRPr lang="pt-BR" b="1" dirty="0">
              <a:solidFill>
                <a:schemeClr val="tx1">
                  <a:lumMod val="65000"/>
                  <a:lumOff val="35000"/>
                </a:schemeClr>
              </a:solidFill>
            </a:endParaRPr>
          </a:p>
          <a:p>
            <a:pPr algn="just"/>
            <a:r>
              <a:rPr lang="pt-BR" b="1" i="1" dirty="0">
                <a:solidFill>
                  <a:schemeClr val="tx1">
                    <a:lumMod val="65000"/>
                    <a:lumOff val="35000"/>
                  </a:schemeClr>
                </a:solidFill>
              </a:rPr>
              <a:t>Exemplo de Uso: </a:t>
            </a:r>
            <a:r>
              <a:rPr lang="pt-BR" dirty="0">
                <a:solidFill>
                  <a:schemeClr val="tx1">
                    <a:lumMod val="65000"/>
                    <a:lumOff val="35000"/>
                  </a:schemeClr>
                </a:solidFill>
              </a:rPr>
              <a:t>Uma empresa de comércio eletrônico usa o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Redshift</a:t>
            </a:r>
            <a:r>
              <a:rPr lang="pt-BR" dirty="0">
                <a:solidFill>
                  <a:schemeClr val="tx1">
                    <a:lumMod val="65000"/>
                    <a:lumOff val="35000"/>
                  </a:schemeClr>
                </a:solidFill>
              </a:rPr>
              <a:t> para armazenar e analisar grandes volumes de dados de transações de clientes, histórico de compras e comportamento de navegação na web. Eles podem executar consultas complexas e gerar insights valiosos sobre padrões de compra, preferências do cliente e tendências de mercado sem precisar investir em infraestrutura de data </a:t>
            </a:r>
            <a:r>
              <a:rPr lang="pt-BR" dirty="0" err="1">
                <a:solidFill>
                  <a:schemeClr val="tx1">
                    <a:lumMod val="65000"/>
                    <a:lumOff val="35000"/>
                  </a:schemeClr>
                </a:solidFill>
              </a:rPr>
              <a:t>warehousing</a:t>
            </a:r>
            <a:r>
              <a:rPr lang="pt-BR" dirty="0">
                <a:solidFill>
                  <a:schemeClr val="tx1">
                    <a:lumMod val="65000"/>
                    <a:lumOff val="35000"/>
                  </a:schemeClr>
                </a:solidFill>
              </a:rPr>
              <a:t> dedicada. Isso permite que a empresa tome decisões de negócios mais informadas e eficazes para melhorar a experiência do cliente e impulsionar as vendas.</a:t>
            </a:r>
          </a:p>
        </p:txBody>
      </p:sp>
      <p:pic>
        <p:nvPicPr>
          <p:cNvPr id="17410" name="Picture 2" descr="Toric + Amazon Redshift | Data Integr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62" y="2095774"/>
            <a:ext cx="5709588" cy="285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5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TÓPICOS ABORDADOS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dirty="0"/>
              <a:t>Definição de computação em nuvem.</a:t>
            </a:r>
          </a:p>
          <a:p>
            <a:pPr marL="742950" lvl="1" indent="-285750" algn="just">
              <a:buFont typeface="Arial" panose="020B0604020202020204" pitchFamily="34" charset="0"/>
              <a:buChar char="•"/>
            </a:pPr>
            <a:r>
              <a:rPr lang="pt-BR" sz="1600" dirty="0"/>
              <a:t>Benefícios da computação em nuvem, como escalabilidade, flexibilidade e redução de custos.</a:t>
            </a:r>
          </a:p>
          <a:p>
            <a:pPr marL="742950" lvl="1" indent="-285750" algn="just">
              <a:buFont typeface="Arial" panose="020B0604020202020204" pitchFamily="34" charset="0"/>
              <a:buChar char="•"/>
            </a:pPr>
            <a:r>
              <a:rPr lang="pt-BR" sz="1600" dirty="0"/>
              <a:t>Modelos de serviço em nuvem: </a:t>
            </a:r>
            <a:r>
              <a:rPr lang="pt-BR" sz="1600" dirty="0" err="1"/>
              <a:t>IaaS</a:t>
            </a:r>
            <a:r>
              <a:rPr lang="pt-BR" sz="1600" dirty="0"/>
              <a:t> (</a:t>
            </a:r>
            <a:r>
              <a:rPr lang="pt-BR" sz="1600" dirty="0" err="1"/>
              <a:t>Infrastructure</a:t>
            </a:r>
            <a:r>
              <a:rPr lang="pt-BR" sz="1600" dirty="0"/>
              <a:t> as a Service), </a:t>
            </a:r>
            <a:r>
              <a:rPr lang="pt-BR" sz="1600" dirty="0" err="1"/>
              <a:t>PaaS</a:t>
            </a:r>
            <a:r>
              <a:rPr lang="pt-BR" sz="1600" dirty="0"/>
              <a:t> (Platform as a Service) e </a:t>
            </a:r>
            <a:r>
              <a:rPr lang="pt-BR" sz="1600" dirty="0" err="1"/>
              <a:t>SaaS</a:t>
            </a:r>
            <a:r>
              <a:rPr lang="pt-BR" sz="1600" dirty="0"/>
              <a:t> (Software as a Service</a:t>
            </a:r>
            <a:r>
              <a:rPr lang="pt-BR" sz="1600" dirty="0" smtClean="0"/>
              <a:t>).</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dirty="0"/>
              <a:t>Definição de DaaS.</a:t>
            </a:r>
          </a:p>
          <a:p>
            <a:pPr marL="742950" lvl="1" indent="-285750" algn="just">
              <a:buFont typeface="Arial" panose="020B0604020202020204" pitchFamily="34" charset="0"/>
              <a:buChar char="•"/>
            </a:pPr>
            <a:r>
              <a:rPr lang="pt-BR" sz="1600" dirty="0"/>
              <a:t>Diferença entre dados tradicionais e DaaS</a:t>
            </a:r>
            <a:r>
              <a:rPr lang="pt-BR" sz="1600" dirty="0" smtClean="0"/>
              <a:t>.</a:t>
            </a:r>
            <a:endParaRPr lang="pt-BR" sz="1600" dirty="0"/>
          </a:p>
          <a:p>
            <a:pPr marL="742950" lvl="1" indent="-285750" algn="just">
              <a:buFont typeface="Arial" panose="020B0604020202020204" pitchFamily="34" charset="0"/>
              <a:buChar char="•"/>
            </a:pPr>
            <a:r>
              <a:rPr lang="pt-BR" sz="1600" dirty="0" smtClean="0"/>
              <a:t>Benefícios </a:t>
            </a:r>
            <a:r>
              <a:rPr lang="pt-BR" sz="1600" dirty="0"/>
              <a:t>do DaaS para organizações, como acesso fácil a conjuntos de dados, eliminação de custos de infraestrutura e capacidade de escalabilidade</a:t>
            </a:r>
            <a:r>
              <a:rPr lang="pt-BR" sz="1600" dirty="0" smtClean="0"/>
              <a:t>.</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dirty="0"/>
              <a:t>Descrição do processo de provisionamento e gerenciamento de serviços de dados</a:t>
            </a:r>
            <a:r>
              <a:rPr lang="pt-BR" sz="1600" dirty="0" smtClean="0"/>
              <a:t>.</a:t>
            </a:r>
            <a:endParaRPr lang="pt-BR" sz="1600" dirty="0"/>
          </a:p>
        </p:txBody>
      </p:sp>
      <p:sp>
        <p:nvSpPr>
          <p:cNvPr id="13" name="CaixaDeTexto 12">
            <a:extLst>
              <a:ext uri="{FF2B5EF4-FFF2-40B4-BE49-F238E27FC236}">
                <a16:creationId xmlns:a16="http://schemas.microsoft.com/office/drawing/2014/main" xmlns=""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r>
              <a:rPr lang="pt-BR" sz="1600" dirty="0" smtClean="0"/>
              <a:t>.</a:t>
            </a:r>
            <a:endParaRPr lang="pt-BR" sz="1600" dirty="0"/>
          </a:p>
        </p:txBody>
      </p:sp>
    </p:spTree>
    <p:extLst>
      <p:ext uri="{BB962C8B-B14F-4D97-AF65-F5344CB8AC3E}">
        <p14:creationId xmlns:p14="http://schemas.microsoft.com/office/powerpoint/2010/main" val="3578689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BENEFÍCIOS PARA EMPRESAS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2095774"/>
            <a:ext cx="5293486" cy="2308324"/>
          </a:xfrm>
          <a:prstGeom prst="rect">
            <a:avLst/>
          </a:prstGeom>
          <a:noFill/>
        </p:spPr>
        <p:txBody>
          <a:bodyPr wrap="square">
            <a:spAutoFit/>
          </a:bodyPr>
          <a:lstStyle/>
          <a:p>
            <a:pPr algn="just"/>
            <a:r>
              <a:rPr lang="pt-BR" dirty="0">
                <a:solidFill>
                  <a:schemeClr val="tx1">
                    <a:lumMod val="65000"/>
                    <a:lumOff val="35000"/>
                  </a:schemeClr>
                </a:solidFill>
              </a:rPr>
              <a:t>O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Redshift</a:t>
            </a:r>
            <a:r>
              <a:rPr lang="pt-BR" dirty="0">
                <a:solidFill>
                  <a:schemeClr val="tx1">
                    <a:lumMod val="65000"/>
                    <a:lumOff val="35000"/>
                  </a:schemeClr>
                </a:solidFill>
              </a:rPr>
              <a:t> é um serviço de data </a:t>
            </a:r>
            <a:r>
              <a:rPr lang="pt-BR" dirty="0" err="1">
                <a:solidFill>
                  <a:schemeClr val="tx1">
                    <a:lumMod val="65000"/>
                    <a:lumOff val="35000"/>
                  </a:schemeClr>
                </a:solidFill>
              </a:rPr>
              <a:t>warehousing</a:t>
            </a:r>
            <a:r>
              <a:rPr lang="pt-BR" dirty="0">
                <a:solidFill>
                  <a:schemeClr val="tx1">
                    <a:lumMod val="65000"/>
                    <a:lumOff val="35000"/>
                  </a:schemeClr>
                </a:solidFill>
              </a:rPr>
              <a:t> totalmente gerenciado que permite às organizações armazenar e analisar grandes volumes de dados de maneira eficiente e escalável na nuvem da AWS.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Ele </a:t>
            </a:r>
            <a:r>
              <a:rPr lang="pt-BR" dirty="0">
                <a:solidFill>
                  <a:schemeClr val="tx1">
                    <a:lumMod val="65000"/>
                    <a:lumOff val="35000"/>
                  </a:schemeClr>
                </a:solidFill>
              </a:rPr>
              <a:t>oferece capacidade de armazenamento expansível, alta disponibilidade e desempenho rápido para cargas de trabalho de análise de dados. </a:t>
            </a:r>
          </a:p>
        </p:txBody>
      </p:sp>
      <p:pic>
        <p:nvPicPr>
          <p:cNvPr id="17410" name="Picture 2" descr="Toric + Amazon Redshift | Data Integr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62" y="2095774"/>
            <a:ext cx="5709588" cy="285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14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BENEFÍCIOS PARA EMPRESAS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b="1" dirty="0">
                <a:solidFill>
                  <a:schemeClr val="tx1">
                    <a:lumMod val="65000"/>
                    <a:lumOff val="35000"/>
                  </a:schemeClr>
                </a:solidFill>
              </a:rPr>
              <a:t>Agilidade e </a:t>
            </a:r>
            <a:r>
              <a:rPr lang="pt-BR" b="1" dirty="0" smtClean="0">
                <a:solidFill>
                  <a:schemeClr val="tx1">
                    <a:lumMod val="65000"/>
                    <a:lumOff val="35000"/>
                  </a:schemeClr>
                </a:solidFill>
              </a:rPr>
              <a:t>Flexibilidade: </a:t>
            </a:r>
            <a:r>
              <a:rPr lang="pt-BR" dirty="0">
                <a:solidFill>
                  <a:schemeClr val="tx1">
                    <a:lumMod val="65000"/>
                    <a:lumOff val="35000"/>
                  </a:schemeClr>
                </a:solidFill>
              </a:rPr>
              <a:t>As organizações podem facilmente adicionar novos conjuntos de dados, alterar os requisitos de processamento ou análise e integrar-se a novas ferramentas ou plataformas conforme necessário.</a:t>
            </a:r>
          </a:p>
          <a:p>
            <a:pPr algn="just"/>
            <a:endParaRPr lang="pt-BR" b="1" dirty="0">
              <a:solidFill>
                <a:schemeClr val="tx1">
                  <a:lumMod val="65000"/>
                  <a:lumOff val="35000"/>
                </a:schemeClr>
              </a:solidFill>
            </a:endParaRPr>
          </a:p>
          <a:p>
            <a:pPr algn="just"/>
            <a:r>
              <a:rPr lang="pt-BR" b="1" i="1" dirty="0">
                <a:solidFill>
                  <a:schemeClr val="tx1">
                    <a:lumMod val="65000"/>
                    <a:lumOff val="35000"/>
                  </a:schemeClr>
                </a:solidFill>
              </a:rPr>
              <a:t>Exemplo de Uso: </a:t>
            </a:r>
            <a:r>
              <a:rPr lang="pt-BR" dirty="0">
                <a:solidFill>
                  <a:schemeClr val="tx1">
                    <a:lumMod val="65000"/>
                    <a:lumOff val="35000"/>
                  </a:schemeClr>
                </a:solidFill>
              </a:rPr>
              <a:t>Uma empresa de varejo online usa o </a:t>
            </a:r>
            <a:r>
              <a:rPr lang="pt-BR" dirty="0" err="1">
                <a:solidFill>
                  <a:schemeClr val="tx1">
                    <a:lumMod val="65000"/>
                    <a:lumOff val="35000"/>
                  </a:schemeClr>
                </a:solidFill>
              </a:rPr>
              <a:t>Snowflake</a:t>
            </a:r>
            <a:r>
              <a:rPr lang="pt-BR" dirty="0">
                <a:solidFill>
                  <a:schemeClr val="tx1">
                    <a:lumMod val="65000"/>
                    <a:lumOff val="35000"/>
                  </a:schemeClr>
                </a:solidFill>
              </a:rPr>
              <a:t> Data </a:t>
            </a:r>
            <a:r>
              <a:rPr lang="pt-BR" dirty="0" err="1">
                <a:solidFill>
                  <a:schemeClr val="tx1">
                    <a:lumMod val="65000"/>
                    <a:lumOff val="35000"/>
                  </a:schemeClr>
                </a:solidFill>
              </a:rPr>
              <a:t>Cloud</a:t>
            </a:r>
            <a:r>
              <a:rPr lang="pt-BR" dirty="0">
                <a:solidFill>
                  <a:schemeClr val="tx1">
                    <a:lumMod val="65000"/>
                    <a:lumOff val="35000"/>
                  </a:schemeClr>
                </a:solidFill>
              </a:rPr>
              <a:t> para armazenar e analisar dados de vendas, estoque, comportamento do cliente e marketing. Eles podem facilmente adicionar novos conjuntos de dados, como dados de mídia social, análises de sentimentos ou dados de localização, conforme necessário para melhorar suas análises e insights. Além disso, eles podem integrar-se a novas ferramentas de análise de dados e visualização de dados para fornecer uma visão abrangente de suas operações e desempenho de negócios.</a:t>
            </a:r>
          </a:p>
        </p:txBody>
      </p:sp>
      <p:pic>
        <p:nvPicPr>
          <p:cNvPr id="18434" name="Picture 2" descr="What's So Special About Snowflake Data Warehouse? | by Manoj Agrawal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7182" t="28513" r="6964" b="31793"/>
          <a:stretch/>
        </p:blipFill>
        <p:spPr bwMode="auto">
          <a:xfrm>
            <a:off x="121675" y="2817546"/>
            <a:ext cx="6501434" cy="158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748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BENEFÍCIOS PARA EMPRESAS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2315025"/>
            <a:ext cx="5293486" cy="2585323"/>
          </a:xfrm>
          <a:prstGeom prst="rect">
            <a:avLst/>
          </a:prstGeom>
          <a:noFill/>
        </p:spPr>
        <p:txBody>
          <a:bodyPr wrap="square">
            <a:spAutoFit/>
          </a:bodyPr>
          <a:lstStyle/>
          <a:p>
            <a:pPr algn="just"/>
            <a:r>
              <a:rPr lang="pt-BR" dirty="0">
                <a:solidFill>
                  <a:schemeClr val="tx1">
                    <a:lumMod val="65000"/>
                    <a:lumOff val="35000"/>
                  </a:schemeClr>
                </a:solidFill>
              </a:rPr>
              <a:t>O </a:t>
            </a:r>
            <a:r>
              <a:rPr lang="pt-BR" dirty="0" err="1">
                <a:solidFill>
                  <a:schemeClr val="tx1">
                    <a:lumMod val="65000"/>
                    <a:lumOff val="35000"/>
                  </a:schemeClr>
                </a:solidFill>
              </a:rPr>
              <a:t>Snowflake</a:t>
            </a:r>
            <a:r>
              <a:rPr lang="pt-BR" dirty="0">
                <a:solidFill>
                  <a:schemeClr val="tx1">
                    <a:lumMod val="65000"/>
                    <a:lumOff val="35000"/>
                  </a:schemeClr>
                </a:solidFill>
              </a:rPr>
              <a:t> Data </a:t>
            </a:r>
            <a:r>
              <a:rPr lang="pt-BR" dirty="0" err="1">
                <a:solidFill>
                  <a:schemeClr val="tx1">
                    <a:lumMod val="65000"/>
                    <a:lumOff val="35000"/>
                  </a:schemeClr>
                </a:solidFill>
              </a:rPr>
              <a:t>Cloud</a:t>
            </a:r>
            <a:r>
              <a:rPr lang="pt-BR" dirty="0">
                <a:solidFill>
                  <a:schemeClr val="tx1">
                    <a:lumMod val="65000"/>
                    <a:lumOff val="35000"/>
                  </a:schemeClr>
                </a:solidFill>
              </a:rPr>
              <a:t> é uma plataforma de dados em nuvem que oferece armazenamento, processamento e compartilhamento de dados de maneira escalável e flexível.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Ele </a:t>
            </a:r>
            <a:r>
              <a:rPr lang="pt-BR" dirty="0">
                <a:solidFill>
                  <a:schemeClr val="tx1">
                    <a:lumMod val="65000"/>
                    <a:lumOff val="35000"/>
                  </a:schemeClr>
                </a:solidFill>
              </a:rPr>
              <a:t>permite que as organizações armazenem e analisem uma ampla variedade de dados, incluindo dados estruturados, semiestruturados e não estruturados, em uma arquitetura de dados unificada</a:t>
            </a:r>
            <a:r>
              <a:rPr lang="pt-BR" dirty="0" smtClean="0">
                <a:solidFill>
                  <a:schemeClr val="tx1">
                    <a:lumMod val="65000"/>
                    <a:lumOff val="35000"/>
                  </a:schemeClr>
                </a:solidFill>
              </a:rPr>
              <a:t>.</a:t>
            </a:r>
            <a:endParaRPr lang="pt-BR" dirty="0">
              <a:solidFill>
                <a:schemeClr val="tx1">
                  <a:lumMod val="65000"/>
                  <a:lumOff val="35000"/>
                </a:schemeClr>
              </a:solidFill>
            </a:endParaRPr>
          </a:p>
        </p:txBody>
      </p:sp>
      <p:pic>
        <p:nvPicPr>
          <p:cNvPr id="18434" name="Picture 2" descr="What's So Special About Snowflake Data Warehouse? | by Manoj Agrawal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7182" t="28513" r="6964" b="31793"/>
          <a:stretch/>
        </p:blipFill>
        <p:spPr bwMode="auto">
          <a:xfrm>
            <a:off x="121675" y="2817546"/>
            <a:ext cx="6501434" cy="158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828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TÓPICOS ABORDADOS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r>
              <a:rPr lang="pt-BR" sz="1600" strike="sngStrike" dirty="0" smtClean="0"/>
              <a:t>).</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strike="sngStrike" dirty="0"/>
              <a:t>Definição de DaaS.</a:t>
            </a:r>
          </a:p>
          <a:p>
            <a:pPr marL="742950" lvl="1" indent="-285750" algn="just">
              <a:buFont typeface="Arial" panose="020B0604020202020204" pitchFamily="34" charset="0"/>
              <a:buChar char="•"/>
            </a:pPr>
            <a:r>
              <a:rPr lang="pt-BR" sz="1600" strike="sngStrike" dirty="0"/>
              <a:t>Diferença entre dados tradicionais e DaaS</a:t>
            </a:r>
            <a:r>
              <a:rPr lang="pt-BR" sz="1600" strike="sngStrike" dirty="0" smtClean="0"/>
              <a:t>.</a:t>
            </a:r>
            <a:endParaRPr lang="pt-BR" sz="1600" strike="sngStrike" dirty="0"/>
          </a:p>
          <a:p>
            <a:pPr marL="742950" lvl="1" indent="-285750" algn="just">
              <a:buFont typeface="Arial" panose="020B0604020202020204" pitchFamily="34" charset="0"/>
              <a:buChar char="•"/>
            </a:pPr>
            <a:r>
              <a:rPr lang="pt-BR" sz="1600" strike="sngStrike" dirty="0" smtClean="0"/>
              <a:t>Benefícios </a:t>
            </a:r>
            <a:r>
              <a:rPr lang="pt-BR" sz="1600" strike="sngStrike" dirty="0"/>
              <a:t>do DaaS para organizações, como acesso fácil a conjuntos de dados, eliminação de custos de infraestrutura e capacidade de escalabilidade</a:t>
            </a:r>
            <a:r>
              <a:rPr lang="pt-BR" sz="1600" strike="sngStrike" dirty="0" smtClean="0"/>
              <a:t>.</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dirty="0"/>
              <a:t>Descrição do processo de provisionamento e gerenciamento de serviços de dados</a:t>
            </a:r>
            <a:r>
              <a:rPr lang="pt-BR" sz="1600" dirty="0" smtClean="0"/>
              <a:t>.</a:t>
            </a:r>
            <a:endParaRPr lang="pt-BR" sz="1600" dirty="0"/>
          </a:p>
        </p:txBody>
      </p:sp>
      <p:sp>
        <p:nvSpPr>
          <p:cNvPr id="13" name="CaixaDeTexto 12">
            <a:extLst>
              <a:ext uri="{FF2B5EF4-FFF2-40B4-BE49-F238E27FC236}">
                <a16:creationId xmlns:a16="http://schemas.microsoft.com/office/drawing/2014/main" xmlns=""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r>
              <a:rPr lang="pt-BR" sz="1600" dirty="0" smtClean="0"/>
              <a:t>.</a:t>
            </a:r>
            <a:endParaRPr lang="pt-BR" sz="1600" dirty="0"/>
          </a:p>
        </p:txBody>
      </p:sp>
    </p:spTree>
    <p:extLst>
      <p:ext uri="{BB962C8B-B14F-4D97-AF65-F5344CB8AC3E}">
        <p14:creationId xmlns:p14="http://schemas.microsoft.com/office/powerpoint/2010/main" val="25070649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tângulo de cantos arredondados 35"/>
          <p:cNvSpPr/>
          <p:nvPr/>
        </p:nvSpPr>
        <p:spPr>
          <a:xfrm>
            <a:off x="313396" y="2770385"/>
            <a:ext cx="11573803" cy="2277693"/>
          </a:xfrm>
          <a:prstGeom prst="roundRect">
            <a:avLst>
              <a:gd name="adj" fmla="val 2871"/>
            </a:avLst>
          </a:prstGeom>
          <a:solidFill>
            <a:schemeClr val="accent5">
              <a:lumMod val="60000"/>
              <a:lumOff val="40000"/>
            </a:schemeClr>
          </a:solidFill>
          <a:ln w="38100">
            <a:solidFill>
              <a:schemeClr val="accent5">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de cantos arredondados 27"/>
          <p:cNvSpPr/>
          <p:nvPr/>
        </p:nvSpPr>
        <p:spPr>
          <a:xfrm>
            <a:off x="465549" y="3250123"/>
            <a:ext cx="6717397"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de cantos arredondados 28"/>
          <p:cNvSpPr/>
          <p:nvPr/>
        </p:nvSpPr>
        <p:spPr>
          <a:xfrm>
            <a:off x="7286921" y="3250123"/>
            <a:ext cx="4385865"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 name="Grupo 7"/>
          <p:cNvGrpSpPr/>
          <p:nvPr/>
        </p:nvGrpSpPr>
        <p:grpSpPr>
          <a:xfrm>
            <a:off x="562621" y="3885259"/>
            <a:ext cx="1800000" cy="801858"/>
            <a:chOff x="294779" y="3366086"/>
            <a:chExt cx="1997612" cy="801858"/>
          </a:xfrm>
          <a:solidFill>
            <a:schemeClr val="bg1"/>
          </a:solidFill>
        </p:grpSpPr>
        <p:sp>
          <p:nvSpPr>
            <p:cNvPr id="6" name="Retângulo de cantos arredondados 5"/>
            <p:cNvSpPr/>
            <p:nvPr/>
          </p:nvSpPr>
          <p:spPr>
            <a:xfrm>
              <a:off x="294779"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10169" y="3597738"/>
              <a:ext cx="1766830" cy="338554"/>
            </a:xfrm>
            <a:prstGeom prst="rect">
              <a:avLst/>
            </a:prstGeom>
            <a:grpFill/>
          </p:spPr>
          <p:txBody>
            <a:bodyPr wrap="none">
              <a:spAutoFit/>
            </a:bodyPr>
            <a:lstStyle/>
            <a:p>
              <a:pPr algn="ctr"/>
              <a:r>
                <a:rPr lang="pt-BR" sz="1600" b="1" dirty="0">
                  <a:solidFill>
                    <a:schemeClr val="tx1">
                      <a:lumMod val="75000"/>
                      <a:lumOff val="25000"/>
                    </a:schemeClr>
                  </a:solidFill>
                </a:rPr>
                <a:t>COLETA DE DADOS</a:t>
              </a:r>
              <a:endParaRPr lang="pt-BR" sz="1600" b="1" dirty="0">
                <a:solidFill>
                  <a:schemeClr val="tx1">
                    <a:lumMod val="75000"/>
                    <a:lumOff val="25000"/>
                  </a:schemeClr>
                </a:solidFill>
              </a:endParaRPr>
            </a:p>
          </p:txBody>
        </p:sp>
      </p:grpSp>
      <p:grpSp>
        <p:nvGrpSpPr>
          <p:cNvPr id="9" name="Grupo 8"/>
          <p:cNvGrpSpPr/>
          <p:nvPr/>
        </p:nvGrpSpPr>
        <p:grpSpPr>
          <a:xfrm>
            <a:off x="2924283" y="3870690"/>
            <a:ext cx="1800000" cy="830997"/>
            <a:chOff x="2779390" y="3336947"/>
            <a:chExt cx="1997612" cy="830997"/>
          </a:xfrm>
          <a:solidFill>
            <a:schemeClr val="bg1"/>
          </a:solidFill>
        </p:grpSpPr>
        <p:sp>
          <p:nvSpPr>
            <p:cNvPr id="11" name="Retângulo de cantos arredondados 10"/>
            <p:cNvSpPr/>
            <p:nvPr/>
          </p:nvSpPr>
          <p:spPr>
            <a:xfrm>
              <a:off x="2779390"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860671" y="3336947"/>
              <a:ext cx="1835053" cy="830997"/>
            </a:xfrm>
            <a:prstGeom prst="rect">
              <a:avLst/>
            </a:prstGeom>
            <a:noFill/>
          </p:spPr>
          <p:txBody>
            <a:bodyPr wrap="none">
              <a:spAutoFit/>
            </a:bodyPr>
            <a:lstStyle/>
            <a:p>
              <a:pPr algn="ctr"/>
              <a:r>
                <a:rPr lang="pt-BR" sz="1600" b="1" dirty="0" smtClean="0">
                  <a:solidFill>
                    <a:schemeClr val="tx1">
                      <a:lumMod val="75000"/>
                      <a:lumOff val="25000"/>
                    </a:schemeClr>
                  </a:solidFill>
                </a:rPr>
                <a:t>ARMAZENAMENTO</a:t>
              </a:r>
            </a:p>
            <a:p>
              <a:pPr algn="ctr"/>
              <a:r>
                <a:rPr lang="pt-BR" sz="1600" b="1" dirty="0" smtClean="0">
                  <a:solidFill>
                    <a:schemeClr val="tx1">
                      <a:lumMod val="75000"/>
                      <a:lumOff val="25000"/>
                    </a:schemeClr>
                  </a:solidFill>
                </a:rPr>
                <a:t>&amp;</a:t>
              </a:r>
            </a:p>
            <a:p>
              <a:pPr algn="ctr"/>
              <a:r>
                <a:rPr lang="pt-BR" sz="1600" b="1" dirty="0" smtClean="0">
                  <a:solidFill>
                    <a:schemeClr val="tx1">
                      <a:lumMod val="75000"/>
                      <a:lumOff val="25000"/>
                    </a:schemeClr>
                  </a:solidFill>
                </a:rPr>
                <a:t>PROCESSAMENTO</a:t>
              </a:r>
              <a:endParaRPr lang="pt-BR" sz="1600" b="1" dirty="0">
                <a:solidFill>
                  <a:schemeClr val="tx1">
                    <a:lumMod val="75000"/>
                    <a:lumOff val="25000"/>
                  </a:schemeClr>
                </a:solidFill>
              </a:endParaRPr>
            </a:p>
          </p:txBody>
        </p:sp>
      </p:grpSp>
      <p:grpSp>
        <p:nvGrpSpPr>
          <p:cNvPr id="10" name="Grupo 9"/>
          <p:cNvGrpSpPr/>
          <p:nvPr/>
        </p:nvGrpSpPr>
        <p:grpSpPr>
          <a:xfrm>
            <a:off x="5285945"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smtClean="0">
                  <a:solidFill>
                    <a:schemeClr val="tx1">
                      <a:lumMod val="75000"/>
                      <a:lumOff val="25000"/>
                    </a:schemeClr>
                  </a:solidFill>
                </a:rPr>
                <a:t>TRANSFORMAÇÃO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grpSp>
        <p:nvGrpSpPr>
          <p:cNvPr id="21" name="Grupo 20"/>
          <p:cNvGrpSpPr/>
          <p:nvPr/>
        </p:nvGrpSpPr>
        <p:grpSpPr>
          <a:xfrm>
            <a:off x="7404249" y="3885259"/>
            <a:ext cx="1800000" cy="801858"/>
            <a:chOff x="7820176" y="3366086"/>
            <a:chExt cx="1997612" cy="801858"/>
          </a:xfrm>
          <a:solidFill>
            <a:schemeClr val="bg1"/>
          </a:solidFill>
        </p:grpSpPr>
        <p:sp>
          <p:nvSpPr>
            <p:cNvPr id="15" name="Retângulo de cantos arredondados 14"/>
            <p:cNvSpPr/>
            <p:nvPr/>
          </p:nvSpPr>
          <p:spPr>
            <a:xfrm>
              <a:off x="7820176"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7916464" y="3460057"/>
              <a:ext cx="1805046" cy="584775"/>
            </a:xfrm>
            <a:prstGeom prst="rect">
              <a:avLst/>
            </a:prstGeom>
            <a:grpFill/>
          </p:spPr>
          <p:txBody>
            <a:bodyPr wrap="none">
              <a:spAutoFit/>
            </a:bodyPr>
            <a:lstStyle/>
            <a:p>
              <a:pPr algn="ctr"/>
              <a:r>
                <a:rPr lang="pt-BR" sz="1600" b="1" dirty="0" smtClean="0">
                  <a:solidFill>
                    <a:schemeClr val="tx1">
                      <a:lumMod val="75000"/>
                      <a:lumOff val="25000"/>
                    </a:schemeClr>
                  </a:solidFill>
                </a:rPr>
                <a:t>DISPONIBILIZAÇÃO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ARQUITETURA</a:t>
            </a:r>
            <a:endParaRPr lang="pt-BR" sz="2000" b="1" dirty="0">
              <a:solidFill>
                <a:srgbClr val="C00000"/>
              </a:solidFill>
            </a:endParaRPr>
          </a:p>
        </p:txBody>
      </p:sp>
      <p:grpSp>
        <p:nvGrpSpPr>
          <p:cNvPr id="22" name="Grupo 21"/>
          <p:cNvGrpSpPr/>
          <p:nvPr/>
        </p:nvGrpSpPr>
        <p:grpSpPr>
          <a:xfrm>
            <a:off x="9765910" y="3870690"/>
            <a:ext cx="1800000" cy="830997"/>
            <a:chOff x="10062708" y="3336947"/>
            <a:chExt cx="1997612" cy="830997"/>
          </a:xfrm>
          <a:solidFill>
            <a:schemeClr val="bg1"/>
          </a:solidFill>
        </p:grpSpPr>
        <p:sp>
          <p:nvSpPr>
            <p:cNvPr id="19" name="Retângulo de cantos arredondados 18"/>
            <p:cNvSpPr/>
            <p:nvPr/>
          </p:nvSpPr>
          <p:spPr>
            <a:xfrm>
              <a:off x="10062708" y="3336947"/>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10153163" y="3336947"/>
              <a:ext cx="1816716" cy="830997"/>
            </a:xfrm>
            <a:prstGeom prst="rect">
              <a:avLst/>
            </a:prstGeom>
            <a:noFill/>
          </p:spPr>
          <p:txBody>
            <a:bodyPr wrap="none">
              <a:spAutoFit/>
            </a:bodyPr>
            <a:lstStyle/>
            <a:p>
              <a:pPr algn="ctr"/>
              <a:r>
                <a:rPr lang="pt-BR" sz="1600" b="1" dirty="0" smtClean="0">
                  <a:solidFill>
                    <a:schemeClr val="tx1">
                      <a:lumMod val="75000"/>
                      <a:lumOff val="25000"/>
                    </a:schemeClr>
                  </a:solidFill>
                </a:rPr>
                <a:t>MONITORAMENTO</a:t>
              </a:r>
            </a:p>
            <a:p>
              <a:pPr algn="ctr"/>
              <a:r>
                <a:rPr lang="pt-BR" sz="1600" b="1" dirty="0" smtClean="0">
                  <a:solidFill>
                    <a:schemeClr val="tx1">
                      <a:lumMod val="75000"/>
                      <a:lumOff val="25000"/>
                    </a:schemeClr>
                  </a:solidFill>
                </a:rPr>
                <a:t>E</a:t>
              </a:r>
            </a:p>
            <a:p>
              <a:pPr algn="ctr"/>
              <a:r>
                <a:rPr lang="pt-BR" sz="1600" b="1" dirty="0" smtClean="0">
                  <a:solidFill>
                    <a:schemeClr val="tx1">
                      <a:lumMod val="75000"/>
                      <a:lumOff val="25000"/>
                    </a:schemeClr>
                  </a:solidFill>
                </a:rPr>
                <a:t>GERENCIAMENTO</a:t>
              </a:r>
              <a:endParaRPr lang="pt-BR" sz="1600" b="1" dirty="0">
                <a:solidFill>
                  <a:schemeClr val="tx1">
                    <a:lumMod val="75000"/>
                    <a:lumOff val="25000"/>
                  </a:schemeClr>
                </a:solidFill>
              </a:endParaRPr>
            </a:p>
          </p:txBody>
        </p:sp>
      </p:grpSp>
      <p:sp>
        <p:nvSpPr>
          <p:cNvPr id="26" name="Retângulo de cantos arredondados 25"/>
          <p:cNvSpPr/>
          <p:nvPr/>
        </p:nvSpPr>
        <p:spPr>
          <a:xfrm>
            <a:off x="172995" y="2469692"/>
            <a:ext cx="11829535" cy="2660765"/>
          </a:xfrm>
          <a:prstGeom prst="roundRect">
            <a:avLst>
              <a:gd name="adj" fmla="val 7693"/>
            </a:avLst>
          </a:prstGeom>
          <a:noFill/>
          <a:ln w="3810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a:off x="4739716" y="2306260"/>
            <a:ext cx="2695716" cy="338554"/>
          </a:xfrm>
          <a:prstGeom prst="rect">
            <a:avLst/>
          </a:prstGeom>
          <a:solidFill>
            <a:schemeClr val="bg1"/>
          </a:solidFill>
        </p:spPr>
        <p:txBody>
          <a:bodyPr wrap="square">
            <a:spAutoFit/>
          </a:bodyPr>
          <a:lstStyle/>
          <a:p>
            <a:pPr algn="ctr"/>
            <a:r>
              <a:rPr lang="pt-BR" sz="1600" b="1" dirty="0" smtClean="0">
                <a:solidFill>
                  <a:schemeClr val="tx1">
                    <a:lumMod val="75000"/>
                    <a:lumOff val="25000"/>
                  </a:schemeClr>
                </a:solidFill>
              </a:rPr>
              <a:t>SEGURANÇA E PRIVACIDADE</a:t>
            </a:r>
            <a:endParaRPr lang="pt-BR" sz="1600" b="1" dirty="0">
              <a:solidFill>
                <a:schemeClr val="tx1">
                  <a:lumMod val="75000"/>
                  <a:lumOff val="25000"/>
                </a:schemeClr>
              </a:solidFill>
            </a:endParaRPr>
          </a:p>
        </p:txBody>
      </p:sp>
      <p:sp>
        <p:nvSpPr>
          <p:cNvPr id="30" name="Retângulo de cantos arredondados 29"/>
          <p:cNvSpPr/>
          <p:nvPr/>
        </p:nvSpPr>
        <p:spPr>
          <a:xfrm>
            <a:off x="465549" y="3250123"/>
            <a:ext cx="6717397"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de cantos arredondados 30"/>
          <p:cNvSpPr/>
          <p:nvPr/>
        </p:nvSpPr>
        <p:spPr>
          <a:xfrm>
            <a:off x="7286921" y="3250123"/>
            <a:ext cx="4385865"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362621" y="3282708"/>
            <a:ext cx="2695716" cy="338554"/>
          </a:xfrm>
          <a:prstGeom prst="rect">
            <a:avLst/>
          </a:prstGeom>
          <a:noFill/>
        </p:spPr>
        <p:txBody>
          <a:bodyPr wrap="square">
            <a:spAutoFit/>
          </a:bodyPr>
          <a:lstStyle/>
          <a:p>
            <a:pPr algn="ctr"/>
            <a:r>
              <a:rPr lang="pt-BR" sz="1600" b="1" dirty="0" smtClean="0">
                <a:solidFill>
                  <a:schemeClr val="bg1"/>
                </a:solidFill>
              </a:rPr>
              <a:t>AMBIENTE DEV/TESTE</a:t>
            </a:r>
            <a:endParaRPr lang="pt-BR" sz="1600" b="1" dirty="0">
              <a:solidFill>
                <a:schemeClr val="bg1"/>
              </a:solidFill>
            </a:endParaRPr>
          </a:p>
        </p:txBody>
      </p:sp>
      <p:sp>
        <p:nvSpPr>
          <p:cNvPr id="33" name="Retângulo 32"/>
          <p:cNvSpPr/>
          <p:nvPr/>
        </p:nvSpPr>
        <p:spPr>
          <a:xfrm>
            <a:off x="8139492" y="3272404"/>
            <a:ext cx="2695716" cy="338554"/>
          </a:xfrm>
          <a:prstGeom prst="rect">
            <a:avLst/>
          </a:prstGeom>
          <a:noFill/>
        </p:spPr>
        <p:txBody>
          <a:bodyPr wrap="square">
            <a:spAutoFit/>
          </a:bodyPr>
          <a:lstStyle/>
          <a:p>
            <a:pPr algn="ctr"/>
            <a:r>
              <a:rPr lang="pt-BR" sz="1600" b="1" dirty="0" smtClean="0">
                <a:solidFill>
                  <a:schemeClr val="bg1"/>
                </a:solidFill>
              </a:rPr>
              <a:t>AMBIENTE PROD</a:t>
            </a:r>
            <a:endParaRPr lang="pt-BR" sz="1600" b="1" dirty="0">
              <a:solidFill>
                <a:schemeClr val="bg1"/>
              </a:solidFill>
            </a:endParaRPr>
          </a:p>
        </p:txBody>
      </p:sp>
      <p:sp>
        <p:nvSpPr>
          <p:cNvPr id="34" name="Retângulo de cantos arredondados 33"/>
          <p:cNvSpPr/>
          <p:nvPr/>
        </p:nvSpPr>
        <p:spPr>
          <a:xfrm>
            <a:off x="74142" y="2131138"/>
            <a:ext cx="12051956" cy="3151719"/>
          </a:xfrm>
          <a:prstGeom prst="roundRect">
            <a:avLst>
              <a:gd name="adj" fmla="val 7693"/>
            </a:avLst>
          </a:prstGeom>
          <a:noFill/>
          <a:ln w="381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p:cNvSpPr/>
          <p:nvPr/>
        </p:nvSpPr>
        <p:spPr>
          <a:xfrm>
            <a:off x="5502201" y="1943375"/>
            <a:ext cx="1170746" cy="338554"/>
          </a:xfrm>
          <a:prstGeom prst="rect">
            <a:avLst/>
          </a:prstGeom>
          <a:solidFill>
            <a:schemeClr val="bg1"/>
          </a:solidFill>
        </p:spPr>
        <p:txBody>
          <a:bodyPr wrap="square">
            <a:spAutoFit/>
          </a:bodyPr>
          <a:lstStyle/>
          <a:p>
            <a:pPr algn="ctr"/>
            <a:r>
              <a:rPr lang="pt-BR" sz="1600" b="1" dirty="0" smtClean="0">
                <a:solidFill>
                  <a:schemeClr val="tx1">
                    <a:lumMod val="75000"/>
                    <a:lumOff val="25000"/>
                  </a:schemeClr>
                </a:solidFill>
              </a:rPr>
              <a:t>DAAS</a:t>
            </a:r>
            <a:endParaRPr lang="pt-BR" sz="1600" b="1" dirty="0">
              <a:solidFill>
                <a:schemeClr val="tx1">
                  <a:lumMod val="75000"/>
                  <a:lumOff val="25000"/>
                </a:schemeClr>
              </a:solidFill>
            </a:endParaRPr>
          </a:p>
        </p:txBody>
      </p:sp>
      <p:sp>
        <p:nvSpPr>
          <p:cNvPr id="37" name="Retângulo 36"/>
          <p:cNvSpPr/>
          <p:nvPr/>
        </p:nvSpPr>
        <p:spPr>
          <a:xfrm>
            <a:off x="5462830" y="2770385"/>
            <a:ext cx="1446229" cy="338554"/>
          </a:xfrm>
          <a:prstGeom prst="rect">
            <a:avLst/>
          </a:prstGeom>
          <a:solidFill>
            <a:schemeClr val="accent5">
              <a:lumMod val="60000"/>
              <a:lumOff val="40000"/>
            </a:schemeClr>
          </a:solidFill>
        </p:spPr>
        <p:txBody>
          <a:bodyPr wrap="square">
            <a:spAutoFit/>
          </a:bodyPr>
          <a:lstStyle/>
          <a:p>
            <a:pPr algn="ctr"/>
            <a:r>
              <a:rPr lang="pt-BR" sz="1600" b="1" dirty="0" smtClean="0">
                <a:solidFill>
                  <a:schemeClr val="tx1">
                    <a:lumMod val="75000"/>
                    <a:lumOff val="25000"/>
                  </a:schemeClr>
                </a:solidFill>
              </a:rPr>
              <a:t>DATAOPS</a:t>
            </a:r>
            <a:endParaRPr lang="pt-BR" sz="1600" b="1" dirty="0">
              <a:solidFill>
                <a:schemeClr val="tx1">
                  <a:lumMod val="75000"/>
                  <a:lumOff val="25000"/>
                </a:schemeClr>
              </a:solidFill>
            </a:endParaRPr>
          </a:p>
        </p:txBody>
      </p:sp>
      <p:sp>
        <p:nvSpPr>
          <p:cNvPr id="23" name="Seta para a direita 22"/>
          <p:cNvSpPr/>
          <p:nvPr/>
        </p:nvSpPr>
        <p:spPr>
          <a:xfrm>
            <a:off x="229788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4650472"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Seta para a direita 38"/>
          <p:cNvSpPr/>
          <p:nvPr/>
        </p:nvSpPr>
        <p:spPr>
          <a:xfrm>
            <a:off x="915639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Seta para a direita 39"/>
          <p:cNvSpPr/>
          <p:nvPr/>
        </p:nvSpPr>
        <p:spPr>
          <a:xfrm>
            <a:off x="6969425" y="4133373"/>
            <a:ext cx="604481"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8" name="Picture 4" descr="Api - ícones de computador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7614" y="5583586"/>
            <a:ext cx="970011" cy="9700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tabase - Free technology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0388" y="5712070"/>
            <a:ext cx="970011" cy="9700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bricks – Wikipédia, a enciclopédia livr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291" t="6705" r="10209" b="6627"/>
          <a:stretch/>
        </p:blipFill>
        <p:spPr bwMode="auto">
          <a:xfrm>
            <a:off x="5426192" y="5683951"/>
            <a:ext cx="1680672" cy="9618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gramação em Python e PySpark. Codificando aplicações Spark usando… | by  Patty Vader | Data Team Stone | Medium"/>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10000" r="90000">
                        <a14:foregroundMark x1="13000" y1="37472" x2="13000" y2="37472"/>
                        <a14:foregroundMark x1="22250" y1="46785" x2="22250" y2="46785"/>
                        <a14:foregroundMark x1="34875" y1="40576" x2="34875" y2="40576"/>
                        <a14:foregroundMark x1="44750" y1="44568" x2="44750" y2="44568"/>
                        <a14:foregroundMark x1="73250" y1="40576" x2="73500" y2="57428"/>
                        <a14:foregroundMark x1="63125" y1="55432" x2="56250" y2="45676"/>
                        <a14:foregroundMark x1="67125" y1="45233" x2="67125" y2="45233"/>
                        <a14:foregroundMark x1="47875" y1="45233" x2="47875" y2="45233"/>
                        <a14:foregroundMark x1="50500" y1="52328" x2="50500" y2="52328"/>
                        <a14:foregroundMark x1="36125" y1="47672" x2="36125" y2="47672"/>
                        <a14:backgroundMark x1="59625" y1="47450" x2="59625" y2="47450"/>
                        <a14:backgroundMark x1="60625" y1="48780" x2="60625" y2="48780"/>
                        <a14:backgroundMark x1="60625" y1="48780" x2="60625" y2="51885"/>
                        <a14:backgroundMark x1="58250" y1="47894" x2="60375" y2="53215"/>
                      </a14:backgroundRemoval>
                    </a14:imgEffect>
                  </a14:imgLayer>
                </a14:imgProps>
              </a:ext>
              <a:ext uri="{28A0092B-C50C-407E-A947-70E740481C1C}">
                <a14:useLocalDpi xmlns:a14="http://schemas.microsoft.com/office/drawing/2010/main" val="0"/>
              </a:ext>
            </a:extLst>
          </a:blip>
          <a:srcRect/>
          <a:stretch>
            <a:fillRect/>
          </a:stretch>
        </p:blipFill>
        <p:spPr bwMode="auto">
          <a:xfrm>
            <a:off x="5783096" y="5311015"/>
            <a:ext cx="966863" cy="54506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Database - Free technology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657" y="5683951"/>
            <a:ext cx="970011" cy="97001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rafana logo - Ícones Social media e Logos"/>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4673"/>
          <a:stretch/>
        </p:blipFill>
        <p:spPr bwMode="auto">
          <a:xfrm>
            <a:off x="10028461" y="5621411"/>
            <a:ext cx="1708308" cy="896025"/>
          </a:xfrm>
          <a:prstGeom prst="rect">
            <a:avLst/>
          </a:prstGeom>
          <a:noFill/>
          <a:extLst>
            <a:ext uri="{909E8E84-426E-40DD-AFC4-6F175D3DCCD1}">
              <a14:hiddenFill xmlns:a14="http://schemas.microsoft.com/office/drawing/2010/main">
                <a:solidFill>
                  <a:srgbClr val="FFFFFF"/>
                </a:solidFill>
              </a14:hiddenFill>
            </a:ext>
          </a:extLst>
        </p:spPr>
      </p:pic>
      <p:sp>
        <p:nvSpPr>
          <p:cNvPr id="49" name="Seta para a direita 48"/>
          <p:cNvSpPr/>
          <p:nvPr/>
        </p:nvSpPr>
        <p:spPr>
          <a:xfrm>
            <a:off x="2297884" y="5891191"/>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Seta para a direita 49"/>
          <p:cNvSpPr/>
          <p:nvPr/>
        </p:nvSpPr>
        <p:spPr>
          <a:xfrm>
            <a:off x="4650472" y="5891191"/>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Seta para a direita 50"/>
          <p:cNvSpPr/>
          <p:nvPr/>
        </p:nvSpPr>
        <p:spPr>
          <a:xfrm>
            <a:off x="9156394" y="5891191"/>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Seta para a direita 51"/>
          <p:cNvSpPr/>
          <p:nvPr/>
        </p:nvSpPr>
        <p:spPr>
          <a:xfrm>
            <a:off x="6969425" y="5891191"/>
            <a:ext cx="604481"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10223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de cantos arredondados 27"/>
          <p:cNvSpPr/>
          <p:nvPr/>
        </p:nvSpPr>
        <p:spPr>
          <a:xfrm>
            <a:off x="137491" y="3250123"/>
            <a:ext cx="6717397"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 name="Grupo 7"/>
          <p:cNvGrpSpPr/>
          <p:nvPr/>
        </p:nvGrpSpPr>
        <p:grpSpPr>
          <a:xfrm>
            <a:off x="234563" y="3885259"/>
            <a:ext cx="1800000" cy="801858"/>
            <a:chOff x="294779" y="3366086"/>
            <a:chExt cx="1997612" cy="801858"/>
          </a:xfrm>
          <a:solidFill>
            <a:schemeClr val="bg1"/>
          </a:solidFill>
        </p:grpSpPr>
        <p:sp>
          <p:nvSpPr>
            <p:cNvPr id="6" name="Retângulo de cantos arredondados 5"/>
            <p:cNvSpPr/>
            <p:nvPr/>
          </p:nvSpPr>
          <p:spPr>
            <a:xfrm>
              <a:off x="294779"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10169" y="3597738"/>
              <a:ext cx="1766830" cy="338554"/>
            </a:xfrm>
            <a:prstGeom prst="rect">
              <a:avLst/>
            </a:prstGeom>
            <a:grpFill/>
          </p:spPr>
          <p:txBody>
            <a:bodyPr wrap="none">
              <a:spAutoFit/>
            </a:bodyPr>
            <a:lstStyle/>
            <a:p>
              <a:pPr algn="ctr"/>
              <a:r>
                <a:rPr lang="pt-BR" sz="1600" b="1" dirty="0">
                  <a:solidFill>
                    <a:schemeClr val="tx1">
                      <a:lumMod val="75000"/>
                      <a:lumOff val="25000"/>
                    </a:schemeClr>
                  </a:solidFill>
                </a:rPr>
                <a:t>COLETA DE DADOS</a:t>
              </a:r>
              <a:endParaRPr lang="pt-BR" sz="1600" b="1" dirty="0">
                <a:solidFill>
                  <a:schemeClr val="tx1">
                    <a:lumMod val="75000"/>
                    <a:lumOff val="25000"/>
                  </a:schemeClr>
                </a:solidFill>
              </a:endParaRPr>
            </a:p>
          </p:txBody>
        </p:sp>
      </p:grpSp>
      <p:grpSp>
        <p:nvGrpSpPr>
          <p:cNvPr id="9" name="Grupo 8"/>
          <p:cNvGrpSpPr/>
          <p:nvPr/>
        </p:nvGrpSpPr>
        <p:grpSpPr>
          <a:xfrm>
            <a:off x="2596225" y="3870690"/>
            <a:ext cx="1800000" cy="830997"/>
            <a:chOff x="2779390" y="3336947"/>
            <a:chExt cx="1997612" cy="830997"/>
          </a:xfrm>
          <a:solidFill>
            <a:schemeClr val="bg1"/>
          </a:solidFill>
        </p:grpSpPr>
        <p:sp>
          <p:nvSpPr>
            <p:cNvPr id="11" name="Retângulo de cantos arredondados 10"/>
            <p:cNvSpPr/>
            <p:nvPr/>
          </p:nvSpPr>
          <p:spPr>
            <a:xfrm>
              <a:off x="2779390"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860671" y="3336947"/>
              <a:ext cx="1835053" cy="830997"/>
            </a:xfrm>
            <a:prstGeom prst="rect">
              <a:avLst/>
            </a:prstGeom>
            <a:noFill/>
          </p:spPr>
          <p:txBody>
            <a:bodyPr wrap="none">
              <a:spAutoFit/>
            </a:bodyPr>
            <a:lstStyle/>
            <a:p>
              <a:pPr algn="ctr"/>
              <a:r>
                <a:rPr lang="pt-BR" sz="1600" b="1" dirty="0" smtClean="0">
                  <a:solidFill>
                    <a:schemeClr val="tx1">
                      <a:lumMod val="75000"/>
                      <a:lumOff val="25000"/>
                    </a:schemeClr>
                  </a:solidFill>
                </a:rPr>
                <a:t>ARMAZENAMENTO</a:t>
              </a:r>
            </a:p>
            <a:p>
              <a:pPr algn="ctr"/>
              <a:r>
                <a:rPr lang="pt-BR" sz="1600" b="1" dirty="0" smtClean="0">
                  <a:solidFill>
                    <a:schemeClr val="tx1">
                      <a:lumMod val="75000"/>
                      <a:lumOff val="25000"/>
                    </a:schemeClr>
                  </a:solidFill>
                </a:rPr>
                <a:t>&amp;</a:t>
              </a:r>
            </a:p>
            <a:p>
              <a:pPr algn="ctr"/>
              <a:r>
                <a:rPr lang="pt-BR" sz="1600" b="1" dirty="0" smtClean="0">
                  <a:solidFill>
                    <a:schemeClr val="tx1">
                      <a:lumMod val="75000"/>
                      <a:lumOff val="25000"/>
                    </a:schemeClr>
                  </a:solidFill>
                </a:rPr>
                <a:t>PROCESSAMENTO</a:t>
              </a:r>
              <a:endParaRPr lang="pt-BR" sz="1600" b="1" dirty="0">
                <a:solidFill>
                  <a:schemeClr val="tx1">
                    <a:lumMod val="75000"/>
                    <a:lumOff val="25000"/>
                  </a:schemeClr>
                </a:solidFill>
              </a:endParaRPr>
            </a:p>
          </p:txBody>
        </p:sp>
      </p:grpSp>
      <p:grpSp>
        <p:nvGrpSpPr>
          <p:cNvPr id="10" name="Grupo 9"/>
          <p:cNvGrpSpPr/>
          <p:nvPr/>
        </p:nvGrpSpPr>
        <p:grpSpPr>
          <a:xfrm>
            <a:off x="4957887"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smtClean="0">
                  <a:solidFill>
                    <a:schemeClr val="tx1">
                      <a:lumMod val="75000"/>
                      <a:lumOff val="25000"/>
                    </a:schemeClr>
                  </a:solidFill>
                </a:rPr>
                <a:t>TRANSFORMAÇÃO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PROJETOS DADOS</a:t>
            </a:r>
            <a:endParaRPr lang="pt-BR" sz="2000" b="1" dirty="0">
              <a:solidFill>
                <a:srgbClr val="C00000"/>
              </a:solidFill>
            </a:endParaRPr>
          </a:p>
        </p:txBody>
      </p:sp>
      <p:sp>
        <p:nvSpPr>
          <p:cNvPr id="30" name="Retângulo de cantos arredondados 29"/>
          <p:cNvSpPr/>
          <p:nvPr/>
        </p:nvSpPr>
        <p:spPr>
          <a:xfrm>
            <a:off x="137491" y="3250123"/>
            <a:ext cx="6717397"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034563" y="3282708"/>
            <a:ext cx="2695716" cy="338554"/>
          </a:xfrm>
          <a:prstGeom prst="rect">
            <a:avLst/>
          </a:prstGeom>
          <a:noFill/>
        </p:spPr>
        <p:txBody>
          <a:bodyPr wrap="square">
            <a:spAutoFit/>
          </a:bodyPr>
          <a:lstStyle/>
          <a:p>
            <a:pPr algn="ctr"/>
            <a:r>
              <a:rPr lang="pt-BR" sz="1600" b="1" dirty="0" smtClean="0">
                <a:solidFill>
                  <a:schemeClr val="bg1"/>
                </a:solidFill>
              </a:rPr>
              <a:t>AMBIENTE DEV/TESTE</a:t>
            </a:r>
            <a:endParaRPr lang="pt-BR" sz="1600" b="1" dirty="0">
              <a:solidFill>
                <a:schemeClr val="bg1"/>
              </a:solidFill>
            </a:endParaRPr>
          </a:p>
        </p:txBody>
      </p:sp>
      <p:sp>
        <p:nvSpPr>
          <p:cNvPr id="23" name="Seta para a direita 22"/>
          <p:cNvSpPr/>
          <p:nvPr/>
        </p:nvSpPr>
        <p:spPr>
          <a:xfrm>
            <a:off x="196982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432241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CaixaDeTexto 46">
            <a:extLst>
              <a:ext uri="{FF2B5EF4-FFF2-40B4-BE49-F238E27FC236}">
                <a16:creationId xmlns:a16="http://schemas.microsoft.com/office/drawing/2014/main" xmlns="" id="{96E3256B-9AFC-290F-82DF-A3AE9CEAA732}"/>
              </a:ext>
            </a:extLst>
          </p:cNvPr>
          <p:cNvSpPr txBox="1"/>
          <p:nvPr/>
        </p:nvSpPr>
        <p:spPr>
          <a:xfrm>
            <a:off x="6854888" y="1348249"/>
            <a:ext cx="5293486" cy="4801314"/>
          </a:xfrm>
          <a:prstGeom prst="rect">
            <a:avLst/>
          </a:prstGeom>
          <a:noFill/>
        </p:spPr>
        <p:txBody>
          <a:bodyPr wrap="square">
            <a:spAutoFit/>
          </a:bodyPr>
          <a:lstStyle/>
          <a:p>
            <a:pPr algn="ctr"/>
            <a:r>
              <a:rPr lang="pt-BR" b="1" dirty="0" smtClean="0">
                <a:solidFill>
                  <a:schemeClr val="tx1">
                    <a:lumMod val="65000"/>
                    <a:lumOff val="35000"/>
                  </a:schemeClr>
                </a:solidFill>
              </a:rPr>
              <a:t>DESCRIÇÃO DO PROCESSO DE PROVISIONAMENTO E GERENCIAMENTO DE SERVIÇOS DE DADOS</a:t>
            </a:r>
            <a:endParaRPr lang="pt-BR" dirty="0" smtClean="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Definição de Requisitos</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dirty="0">
                <a:solidFill>
                  <a:schemeClr val="tx1">
                    <a:lumMod val="65000"/>
                    <a:lumOff val="35000"/>
                  </a:schemeClr>
                </a:solidFill>
              </a:rPr>
              <a:t>O processo começa com a definição clara dos requisitos de dados da organização. Isso pode incluir os tipos de dados necessários, os volumes esperados, os requisitos de segurança e privacidade, entre outros</a:t>
            </a:r>
            <a:r>
              <a:rPr lang="pt-BR" dirty="0">
                <a:solidFill>
                  <a:schemeClr val="tx1">
                    <a:lumMod val="65000"/>
                    <a:lumOff val="35000"/>
                  </a:schemeClr>
                </a:solidFill>
              </a:rPr>
              <a:t>.</a:t>
            </a:r>
          </a:p>
          <a:p>
            <a:pPr lvl="1" algn="just"/>
            <a:endParaRPr lang="pt-BR" dirty="0">
              <a:solidFill>
                <a:schemeClr val="tx1">
                  <a:lumMod val="65000"/>
                  <a:lumOff val="35000"/>
                </a:schemeClr>
              </a:solidFill>
            </a:endParaRPr>
          </a:p>
          <a:p>
            <a:pPr algn="just"/>
            <a:r>
              <a:rPr lang="pt-BR" b="1" dirty="0">
                <a:solidFill>
                  <a:schemeClr val="tx1">
                    <a:lumMod val="65000"/>
                    <a:lumOff val="35000"/>
                  </a:schemeClr>
                </a:solidFill>
              </a:rPr>
              <a:t>Planejamento de Infraestrutura</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dirty="0">
                <a:solidFill>
                  <a:schemeClr val="tx1">
                    <a:lumMod val="65000"/>
                    <a:lumOff val="35000"/>
                  </a:schemeClr>
                </a:solidFill>
              </a:rPr>
              <a:t>Com base nos requisitos definidos, é feito um planejamento da infraestrutura necessária para armazenar, processar e disponibilizar os dados. Isso pode incluir a seleção de tecnologias de armazenamento, processamento e segurança adequadas</a:t>
            </a:r>
            <a:r>
              <a:rPr lang="pt-BR" dirty="0">
                <a:solidFill>
                  <a:schemeClr val="tx1">
                    <a:lumMod val="65000"/>
                    <a:lumOff val="35000"/>
                  </a:schemeClr>
                </a:solidFill>
              </a:rPr>
              <a:t>.</a:t>
            </a:r>
            <a:endParaRPr lang="pt-BR" dirty="0">
              <a:solidFill>
                <a:schemeClr val="tx1">
                  <a:lumMod val="65000"/>
                  <a:lumOff val="35000"/>
                </a:schemeClr>
              </a:solidFill>
            </a:endParaRP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771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de cantos arredondados 27"/>
          <p:cNvSpPr/>
          <p:nvPr/>
        </p:nvSpPr>
        <p:spPr>
          <a:xfrm>
            <a:off x="137491" y="3250123"/>
            <a:ext cx="6717397"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 name="Grupo 7"/>
          <p:cNvGrpSpPr/>
          <p:nvPr/>
        </p:nvGrpSpPr>
        <p:grpSpPr>
          <a:xfrm>
            <a:off x="234563" y="3885259"/>
            <a:ext cx="1800000" cy="801858"/>
            <a:chOff x="294779" y="3366086"/>
            <a:chExt cx="1997612" cy="801858"/>
          </a:xfrm>
          <a:solidFill>
            <a:schemeClr val="bg1"/>
          </a:solidFill>
        </p:grpSpPr>
        <p:sp>
          <p:nvSpPr>
            <p:cNvPr id="6" name="Retângulo de cantos arredondados 5"/>
            <p:cNvSpPr/>
            <p:nvPr/>
          </p:nvSpPr>
          <p:spPr>
            <a:xfrm>
              <a:off x="294779"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10169" y="3597738"/>
              <a:ext cx="1766830" cy="338554"/>
            </a:xfrm>
            <a:prstGeom prst="rect">
              <a:avLst/>
            </a:prstGeom>
            <a:grpFill/>
          </p:spPr>
          <p:txBody>
            <a:bodyPr wrap="none">
              <a:spAutoFit/>
            </a:bodyPr>
            <a:lstStyle/>
            <a:p>
              <a:pPr algn="ctr"/>
              <a:r>
                <a:rPr lang="pt-BR" sz="1600" b="1" dirty="0">
                  <a:solidFill>
                    <a:schemeClr val="tx1">
                      <a:lumMod val="75000"/>
                      <a:lumOff val="25000"/>
                    </a:schemeClr>
                  </a:solidFill>
                </a:rPr>
                <a:t>COLETA DE DADOS</a:t>
              </a:r>
              <a:endParaRPr lang="pt-BR" sz="1600" b="1" dirty="0">
                <a:solidFill>
                  <a:schemeClr val="tx1">
                    <a:lumMod val="75000"/>
                    <a:lumOff val="25000"/>
                  </a:schemeClr>
                </a:solidFill>
              </a:endParaRPr>
            </a:p>
          </p:txBody>
        </p:sp>
      </p:grpSp>
      <p:grpSp>
        <p:nvGrpSpPr>
          <p:cNvPr id="9" name="Grupo 8"/>
          <p:cNvGrpSpPr/>
          <p:nvPr/>
        </p:nvGrpSpPr>
        <p:grpSpPr>
          <a:xfrm>
            <a:off x="2596225" y="3870690"/>
            <a:ext cx="1800000" cy="830997"/>
            <a:chOff x="2779390" y="3336947"/>
            <a:chExt cx="1997612" cy="830997"/>
          </a:xfrm>
          <a:solidFill>
            <a:schemeClr val="bg1"/>
          </a:solidFill>
        </p:grpSpPr>
        <p:sp>
          <p:nvSpPr>
            <p:cNvPr id="11" name="Retângulo de cantos arredondados 10"/>
            <p:cNvSpPr/>
            <p:nvPr/>
          </p:nvSpPr>
          <p:spPr>
            <a:xfrm>
              <a:off x="2779390"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860671" y="3336947"/>
              <a:ext cx="1835053" cy="830997"/>
            </a:xfrm>
            <a:prstGeom prst="rect">
              <a:avLst/>
            </a:prstGeom>
            <a:noFill/>
          </p:spPr>
          <p:txBody>
            <a:bodyPr wrap="none">
              <a:spAutoFit/>
            </a:bodyPr>
            <a:lstStyle/>
            <a:p>
              <a:pPr algn="ctr"/>
              <a:r>
                <a:rPr lang="pt-BR" sz="1600" b="1" dirty="0" smtClean="0">
                  <a:solidFill>
                    <a:schemeClr val="tx1">
                      <a:lumMod val="75000"/>
                      <a:lumOff val="25000"/>
                    </a:schemeClr>
                  </a:solidFill>
                </a:rPr>
                <a:t>ARMAZENAMENTO</a:t>
              </a:r>
            </a:p>
            <a:p>
              <a:pPr algn="ctr"/>
              <a:r>
                <a:rPr lang="pt-BR" sz="1600" b="1" dirty="0" smtClean="0">
                  <a:solidFill>
                    <a:schemeClr val="tx1">
                      <a:lumMod val="75000"/>
                      <a:lumOff val="25000"/>
                    </a:schemeClr>
                  </a:solidFill>
                </a:rPr>
                <a:t>&amp;</a:t>
              </a:r>
            </a:p>
            <a:p>
              <a:pPr algn="ctr"/>
              <a:r>
                <a:rPr lang="pt-BR" sz="1600" b="1" dirty="0" smtClean="0">
                  <a:solidFill>
                    <a:schemeClr val="tx1">
                      <a:lumMod val="75000"/>
                      <a:lumOff val="25000"/>
                    </a:schemeClr>
                  </a:solidFill>
                </a:rPr>
                <a:t>PROCESSAMENTO</a:t>
              </a:r>
              <a:endParaRPr lang="pt-BR" sz="1600" b="1" dirty="0">
                <a:solidFill>
                  <a:schemeClr val="tx1">
                    <a:lumMod val="75000"/>
                    <a:lumOff val="25000"/>
                  </a:schemeClr>
                </a:solidFill>
              </a:endParaRPr>
            </a:p>
          </p:txBody>
        </p:sp>
      </p:grpSp>
      <p:grpSp>
        <p:nvGrpSpPr>
          <p:cNvPr id="10" name="Grupo 9"/>
          <p:cNvGrpSpPr/>
          <p:nvPr/>
        </p:nvGrpSpPr>
        <p:grpSpPr>
          <a:xfrm>
            <a:off x="4957887"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smtClean="0">
                  <a:solidFill>
                    <a:schemeClr val="tx1">
                      <a:lumMod val="75000"/>
                      <a:lumOff val="25000"/>
                    </a:schemeClr>
                  </a:solidFill>
                </a:rPr>
                <a:t>TRANSFORMAÇÃO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a:solidFill>
                  <a:srgbClr val="C00000"/>
                </a:solidFill>
              </a:rPr>
              <a:t>PROJETOS </a:t>
            </a:r>
            <a:r>
              <a:rPr lang="pt-BR" sz="2000" b="1" dirty="0" smtClean="0">
                <a:solidFill>
                  <a:srgbClr val="C00000"/>
                </a:solidFill>
              </a:rPr>
              <a:t>DADOS</a:t>
            </a:r>
            <a:endParaRPr lang="pt-BR" sz="2000" b="1" dirty="0">
              <a:solidFill>
                <a:srgbClr val="C00000"/>
              </a:solidFill>
            </a:endParaRPr>
          </a:p>
        </p:txBody>
      </p:sp>
      <p:sp>
        <p:nvSpPr>
          <p:cNvPr id="30" name="Retângulo de cantos arredondados 29"/>
          <p:cNvSpPr/>
          <p:nvPr/>
        </p:nvSpPr>
        <p:spPr>
          <a:xfrm>
            <a:off x="137491" y="3250123"/>
            <a:ext cx="6717397"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034563" y="3282708"/>
            <a:ext cx="2695716" cy="338554"/>
          </a:xfrm>
          <a:prstGeom prst="rect">
            <a:avLst/>
          </a:prstGeom>
          <a:noFill/>
        </p:spPr>
        <p:txBody>
          <a:bodyPr wrap="square">
            <a:spAutoFit/>
          </a:bodyPr>
          <a:lstStyle/>
          <a:p>
            <a:pPr algn="ctr"/>
            <a:r>
              <a:rPr lang="pt-BR" sz="1600" b="1" dirty="0" smtClean="0">
                <a:solidFill>
                  <a:schemeClr val="bg1"/>
                </a:solidFill>
              </a:rPr>
              <a:t>AMBIENTE DEV/TESTE</a:t>
            </a:r>
            <a:endParaRPr lang="pt-BR" sz="1600" b="1" dirty="0">
              <a:solidFill>
                <a:schemeClr val="bg1"/>
              </a:solidFill>
            </a:endParaRPr>
          </a:p>
        </p:txBody>
      </p:sp>
      <p:sp>
        <p:nvSpPr>
          <p:cNvPr id="23" name="Seta para a direita 22"/>
          <p:cNvSpPr/>
          <p:nvPr/>
        </p:nvSpPr>
        <p:spPr>
          <a:xfrm>
            <a:off x="196982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432241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CaixaDeTexto 46">
            <a:extLst>
              <a:ext uri="{FF2B5EF4-FFF2-40B4-BE49-F238E27FC236}">
                <a16:creationId xmlns:a16="http://schemas.microsoft.com/office/drawing/2014/main" xmlns="" id="{96E3256B-9AFC-290F-82DF-A3AE9CEAA732}"/>
              </a:ext>
            </a:extLst>
          </p:cNvPr>
          <p:cNvSpPr txBox="1"/>
          <p:nvPr/>
        </p:nvSpPr>
        <p:spPr>
          <a:xfrm>
            <a:off x="6854888" y="1348249"/>
            <a:ext cx="5293486" cy="5355312"/>
          </a:xfrm>
          <a:prstGeom prst="rect">
            <a:avLst/>
          </a:prstGeom>
          <a:noFill/>
        </p:spPr>
        <p:txBody>
          <a:bodyPr wrap="square">
            <a:spAutoFit/>
          </a:bodyPr>
          <a:lstStyle/>
          <a:p>
            <a:pPr algn="ctr"/>
            <a:r>
              <a:rPr lang="pt-BR" b="1" dirty="0" smtClean="0">
                <a:solidFill>
                  <a:schemeClr val="tx1">
                    <a:lumMod val="65000"/>
                    <a:lumOff val="35000"/>
                  </a:schemeClr>
                </a:solidFill>
              </a:rPr>
              <a:t>DESCRIÇÃO DO PROCESSO DE PROVISIONAMENTO E GERENCIAMENTO DE SERVIÇOS DE DADOS</a:t>
            </a:r>
            <a:endParaRPr lang="pt-BR" dirty="0" smtClean="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Provisionamento de Recursos:</a:t>
            </a:r>
          </a:p>
          <a:p>
            <a:pPr marL="742950" lvl="1" indent="-285750" algn="just">
              <a:buFont typeface="Arial" panose="020B0604020202020204" pitchFamily="34" charset="0"/>
              <a:buChar char="•"/>
            </a:pPr>
            <a:r>
              <a:rPr lang="pt-BR" dirty="0">
                <a:solidFill>
                  <a:schemeClr val="tx1">
                    <a:lumMod val="65000"/>
                    <a:lumOff val="35000"/>
                  </a:schemeClr>
                </a:solidFill>
              </a:rPr>
              <a:t>Nesta etapa, os recursos de hardware e software são provisionados de acordo com o planejamento feito anteriormente. Isso pode envolver a compra ou alocação de servidores, sistemas de armazenamento, software de banco de dados, ferramentas de processamento de dados, entre outros.</a:t>
            </a:r>
          </a:p>
          <a:p>
            <a:pPr lvl="1" algn="just"/>
            <a:endParaRPr lang="pt-BR" dirty="0">
              <a:solidFill>
                <a:schemeClr val="tx1">
                  <a:lumMod val="65000"/>
                  <a:lumOff val="35000"/>
                </a:schemeClr>
              </a:solidFill>
            </a:endParaRPr>
          </a:p>
          <a:p>
            <a:pPr algn="just"/>
            <a:r>
              <a:rPr lang="pt-BR" b="1" dirty="0">
                <a:solidFill>
                  <a:schemeClr val="tx1">
                    <a:lumMod val="65000"/>
                    <a:lumOff val="35000"/>
                  </a:schemeClr>
                </a:solidFill>
              </a:rPr>
              <a:t>Configuração e Instalação:</a:t>
            </a:r>
          </a:p>
          <a:p>
            <a:pPr marL="742950" lvl="1" indent="-285750" algn="just">
              <a:buFont typeface="Arial" panose="020B0604020202020204" pitchFamily="34" charset="0"/>
              <a:buChar char="•"/>
            </a:pPr>
            <a:r>
              <a:rPr lang="pt-BR" dirty="0">
                <a:solidFill>
                  <a:schemeClr val="tx1">
                    <a:lumMod val="65000"/>
                    <a:lumOff val="35000"/>
                  </a:schemeClr>
                </a:solidFill>
              </a:rPr>
              <a:t>Uma vez provisionados, os recursos são configurados e instalados conforme as especificações do projeto. Isso pode incluir a configuração de servidores, a instalação e configuração de software, a configuração de redes e firewalls, entre outros.</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9720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de cantos arredondados 27"/>
          <p:cNvSpPr/>
          <p:nvPr/>
        </p:nvSpPr>
        <p:spPr>
          <a:xfrm>
            <a:off x="137491" y="3250123"/>
            <a:ext cx="6717397"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 name="Grupo 7"/>
          <p:cNvGrpSpPr/>
          <p:nvPr/>
        </p:nvGrpSpPr>
        <p:grpSpPr>
          <a:xfrm>
            <a:off x="234563" y="3885259"/>
            <a:ext cx="1800000" cy="801858"/>
            <a:chOff x="294779" y="3366086"/>
            <a:chExt cx="1997612" cy="801858"/>
          </a:xfrm>
          <a:solidFill>
            <a:schemeClr val="bg1"/>
          </a:solidFill>
        </p:grpSpPr>
        <p:sp>
          <p:nvSpPr>
            <p:cNvPr id="6" name="Retângulo de cantos arredondados 5"/>
            <p:cNvSpPr/>
            <p:nvPr/>
          </p:nvSpPr>
          <p:spPr>
            <a:xfrm>
              <a:off x="294779"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10169" y="3597738"/>
              <a:ext cx="1766830" cy="338554"/>
            </a:xfrm>
            <a:prstGeom prst="rect">
              <a:avLst/>
            </a:prstGeom>
            <a:grpFill/>
          </p:spPr>
          <p:txBody>
            <a:bodyPr wrap="none">
              <a:spAutoFit/>
            </a:bodyPr>
            <a:lstStyle/>
            <a:p>
              <a:pPr algn="ctr"/>
              <a:r>
                <a:rPr lang="pt-BR" sz="1600" b="1" dirty="0">
                  <a:solidFill>
                    <a:schemeClr val="tx1">
                      <a:lumMod val="75000"/>
                      <a:lumOff val="25000"/>
                    </a:schemeClr>
                  </a:solidFill>
                </a:rPr>
                <a:t>COLETA DE DADOS</a:t>
              </a:r>
              <a:endParaRPr lang="pt-BR" sz="1600" b="1" dirty="0">
                <a:solidFill>
                  <a:schemeClr val="tx1">
                    <a:lumMod val="75000"/>
                    <a:lumOff val="25000"/>
                  </a:schemeClr>
                </a:solidFill>
              </a:endParaRPr>
            </a:p>
          </p:txBody>
        </p:sp>
      </p:grpSp>
      <p:grpSp>
        <p:nvGrpSpPr>
          <p:cNvPr id="9" name="Grupo 8"/>
          <p:cNvGrpSpPr/>
          <p:nvPr/>
        </p:nvGrpSpPr>
        <p:grpSpPr>
          <a:xfrm>
            <a:off x="2596225" y="3870690"/>
            <a:ext cx="1800000" cy="830997"/>
            <a:chOff x="2779390" y="3336947"/>
            <a:chExt cx="1997612" cy="830997"/>
          </a:xfrm>
          <a:solidFill>
            <a:schemeClr val="bg1"/>
          </a:solidFill>
        </p:grpSpPr>
        <p:sp>
          <p:nvSpPr>
            <p:cNvPr id="11" name="Retângulo de cantos arredondados 10"/>
            <p:cNvSpPr/>
            <p:nvPr/>
          </p:nvSpPr>
          <p:spPr>
            <a:xfrm>
              <a:off x="2779390"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860671" y="3336947"/>
              <a:ext cx="1835053" cy="830997"/>
            </a:xfrm>
            <a:prstGeom prst="rect">
              <a:avLst/>
            </a:prstGeom>
            <a:noFill/>
          </p:spPr>
          <p:txBody>
            <a:bodyPr wrap="none">
              <a:spAutoFit/>
            </a:bodyPr>
            <a:lstStyle/>
            <a:p>
              <a:pPr algn="ctr"/>
              <a:r>
                <a:rPr lang="pt-BR" sz="1600" b="1" dirty="0" smtClean="0">
                  <a:solidFill>
                    <a:schemeClr val="tx1">
                      <a:lumMod val="75000"/>
                      <a:lumOff val="25000"/>
                    </a:schemeClr>
                  </a:solidFill>
                </a:rPr>
                <a:t>ARMAZENAMENTO</a:t>
              </a:r>
            </a:p>
            <a:p>
              <a:pPr algn="ctr"/>
              <a:r>
                <a:rPr lang="pt-BR" sz="1600" b="1" dirty="0" smtClean="0">
                  <a:solidFill>
                    <a:schemeClr val="tx1">
                      <a:lumMod val="75000"/>
                      <a:lumOff val="25000"/>
                    </a:schemeClr>
                  </a:solidFill>
                </a:rPr>
                <a:t>&amp;</a:t>
              </a:r>
            </a:p>
            <a:p>
              <a:pPr algn="ctr"/>
              <a:r>
                <a:rPr lang="pt-BR" sz="1600" b="1" dirty="0" smtClean="0">
                  <a:solidFill>
                    <a:schemeClr val="tx1">
                      <a:lumMod val="75000"/>
                      <a:lumOff val="25000"/>
                    </a:schemeClr>
                  </a:solidFill>
                </a:rPr>
                <a:t>PROCESSAMENTO</a:t>
              </a:r>
              <a:endParaRPr lang="pt-BR" sz="1600" b="1" dirty="0">
                <a:solidFill>
                  <a:schemeClr val="tx1">
                    <a:lumMod val="75000"/>
                    <a:lumOff val="25000"/>
                  </a:schemeClr>
                </a:solidFill>
              </a:endParaRPr>
            </a:p>
          </p:txBody>
        </p:sp>
      </p:grpSp>
      <p:grpSp>
        <p:nvGrpSpPr>
          <p:cNvPr id="10" name="Grupo 9"/>
          <p:cNvGrpSpPr/>
          <p:nvPr/>
        </p:nvGrpSpPr>
        <p:grpSpPr>
          <a:xfrm>
            <a:off x="4957887"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smtClean="0">
                  <a:solidFill>
                    <a:schemeClr val="tx1">
                      <a:lumMod val="75000"/>
                      <a:lumOff val="25000"/>
                    </a:schemeClr>
                  </a:solidFill>
                </a:rPr>
                <a:t>TRANSFORMAÇÃO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a:solidFill>
                  <a:srgbClr val="C00000"/>
                </a:solidFill>
              </a:rPr>
              <a:t>PROJETOS </a:t>
            </a:r>
            <a:r>
              <a:rPr lang="pt-BR" sz="2000" b="1" dirty="0" smtClean="0">
                <a:solidFill>
                  <a:srgbClr val="C00000"/>
                </a:solidFill>
              </a:rPr>
              <a:t>DADOS</a:t>
            </a:r>
            <a:endParaRPr lang="pt-BR" sz="2000" b="1" dirty="0">
              <a:solidFill>
                <a:srgbClr val="C00000"/>
              </a:solidFill>
            </a:endParaRPr>
          </a:p>
        </p:txBody>
      </p:sp>
      <p:sp>
        <p:nvSpPr>
          <p:cNvPr id="30" name="Retângulo de cantos arredondados 29"/>
          <p:cNvSpPr/>
          <p:nvPr/>
        </p:nvSpPr>
        <p:spPr>
          <a:xfrm>
            <a:off x="137491" y="3250123"/>
            <a:ext cx="6717397"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034563" y="3282708"/>
            <a:ext cx="2695716" cy="338554"/>
          </a:xfrm>
          <a:prstGeom prst="rect">
            <a:avLst/>
          </a:prstGeom>
          <a:noFill/>
        </p:spPr>
        <p:txBody>
          <a:bodyPr wrap="square">
            <a:spAutoFit/>
          </a:bodyPr>
          <a:lstStyle/>
          <a:p>
            <a:pPr algn="ctr"/>
            <a:r>
              <a:rPr lang="pt-BR" sz="1600" b="1" dirty="0" smtClean="0">
                <a:solidFill>
                  <a:schemeClr val="bg1"/>
                </a:solidFill>
              </a:rPr>
              <a:t>AMBIENTE DEV/TESTE</a:t>
            </a:r>
            <a:endParaRPr lang="pt-BR" sz="1600" b="1" dirty="0">
              <a:solidFill>
                <a:schemeClr val="bg1"/>
              </a:solidFill>
            </a:endParaRPr>
          </a:p>
        </p:txBody>
      </p:sp>
      <p:sp>
        <p:nvSpPr>
          <p:cNvPr id="23" name="Seta para a direita 22"/>
          <p:cNvSpPr/>
          <p:nvPr/>
        </p:nvSpPr>
        <p:spPr>
          <a:xfrm>
            <a:off x="196982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432241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CaixaDeTexto 46">
            <a:extLst>
              <a:ext uri="{FF2B5EF4-FFF2-40B4-BE49-F238E27FC236}">
                <a16:creationId xmlns:a16="http://schemas.microsoft.com/office/drawing/2014/main" xmlns="" id="{96E3256B-9AFC-290F-82DF-A3AE9CEAA732}"/>
              </a:ext>
            </a:extLst>
          </p:cNvPr>
          <p:cNvSpPr txBox="1"/>
          <p:nvPr/>
        </p:nvSpPr>
        <p:spPr>
          <a:xfrm>
            <a:off x="6854888" y="1348249"/>
            <a:ext cx="5293486" cy="5632311"/>
          </a:xfrm>
          <a:prstGeom prst="rect">
            <a:avLst/>
          </a:prstGeom>
          <a:noFill/>
        </p:spPr>
        <p:txBody>
          <a:bodyPr wrap="square">
            <a:spAutoFit/>
          </a:bodyPr>
          <a:lstStyle/>
          <a:p>
            <a:pPr algn="ctr"/>
            <a:r>
              <a:rPr lang="pt-BR" b="1" dirty="0" smtClean="0">
                <a:solidFill>
                  <a:schemeClr val="tx1">
                    <a:lumMod val="65000"/>
                    <a:lumOff val="35000"/>
                  </a:schemeClr>
                </a:solidFill>
              </a:rPr>
              <a:t>DESCRIÇÃO DO PROCESSO DE PROVISIONAMENTO E GERENCIAMENTO DE SERVIÇOS DE DADOS</a:t>
            </a:r>
            <a:endParaRPr lang="pt-BR" dirty="0" smtClean="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Integração de Dados:</a:t>
            </a:r>
          </a:p>
          <a:p>
            <a:pPr marL="742950" lvl="1" indent="-285750" algn="just">
              <a:buFont typeface="Arial" panose="020B0604020202020204" pitchFamily="34" charset="0"/>
              <a:buChar char="•"/>
            </a:pPr>
            <a:r>
              <a:rPr lang="pt-BR" dirty="0">
                <a:solidFill>
                  <a:schemeClr val="tx1">
                    <a:lumMod val="65000"/>
                    <a:lumOff val="35000"/>
                  </a:schemeClr>
                </a:solidFill>
              </a:rPr>
              <a:t>Os dados são integrados a partir de diversas fontes, como bancos de dados internos, sistemas legados, </a:t>
            </a:r>
            <a:r>
              <a:rPr lang="pt-BR" dirty="0" err="1">
                <a:solidFill>
                  <a:schemeClr val="tx1">
                    <a:lumMod val="65000"/>
                    <a:lumOff val="35000"/>
                  </a:schemeClr>
                </a:solidFill>
              </a:rPr>
              <a:t>feeds</a:t>
            </a:r>
            <a:r>
              <a:rPr lang="pt-BR" dirty="0">
                <a:solidFill>
                  <a:schemeClr val="tx1">
                    <a:lumMod val="65000"/>
                    <a:lumOff val="35000"/>
                  </a:schemeClr>
                </a:solidFill>
              </a:rPr>
              <a:t> de dados externos, etc. Isso pode envolver o desenvolvimento de pipelines de dados para extrair, transformar e carregar (ETL) os dados para a infraestrutura de armazenamento.</a:t>
            </a:r>
          </a:p>
          <a:p>
            <a:pPr lvl="1" algn="just"/>
            <a:endParaRPr lang="pt-BR" dirty="0">
              <a:solidFill>
                <a:schemeClr val="tx1">
                  <a:lumMod val="65000"/>
                  <a:lumOff val="35000"/>
                </a:schemeClr>
              </a:solidFill>
            </a:endParaRPr>
          </a:p>
          <a:p>
            <a:pPr algn="just"/>
            <a:r>
              <a:rPr lang="pt-BR" b="1" dirty="0">
                <a:solidFill>
                  <a:schemeClr val="tx1">
                    <a:lumMod val="65000"/>
                    <a:lumOff val="35000"/>
                  </a:schemeClr>
                </a:solidFill>
              </a:rPr>
              <a:t>Implementação de Segurança:</a:t>
            </a:r>
          </a:p>
          <a:p>
            <a:pPr marL="742950" lvl="1" indent="-285750" algn="just">
              <a:buFont typeface="Arial" panose="020B0604020202020204" pitchFamily="34" charset="0"/>
              <a:buChar char="•"/>
            </a:pPr>
            <a:r>
              <a:rPr lang="pt-BR" dirty="0">
                <a:solidFill>
                  <a:schemeClr val="tx1">
                    <a:lumMod val="65000"/>
                    <a:lumOff val="35000"/>
                  </a:schemeClr>
                </a:solidFill>
              </a:rPr>
              <a:t>As medidas de segurança são implementadas para proteger os dados contra acesso não autorizado, perda de dados e outros riscos de segurança. Isso pode incluir a configuração de políticas de acesso, criptografia de dados, monitoramento de atividades suspeitas, entre outros.</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641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de cantos arredondados 27"/>
          <p:cNvSpPr/>
          <p:nvPr/>
        </p:nvSpPr>
        <p:spPr>
          <a:xfrm>
            <a:off x="137491" y="3250123"/>
            <a:ext cx="1994073"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0" name="Grupo 9"/>
          <p:cNvGrpSpPr/>
          <p:nvPr/>
        </p:nvGrpSpPr>
        <p:grpSpPr>
          <a:xfrm>
            <a:off x="238875"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smtClean="0">
                  <a:solidFill>
                    <a:schemeClr val="tx1">
                      <a:lumMod val="75000"/>
                      <a:lumOff val="25000"/>
                    </a:schemeClr>
                  </a:solidFill>
                </a:rPr>
                <a:t>TRANSFORMAÇÃO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a:solidFill>
                  <a:srgbClr val="C00000"/>
                </a:solidFill>
              </a:rPr>
              <a:t>PROJETOS </a:t>
            </a:r>
            <a:r>
              <a:rPr lang="pt-BR" sz="2000" b="1" dirty="0" smtClean="0">
                <a:solidFill>
                  <a:srgbClr val="C00000"/>
                </a:solidFill>
              </a:rPr>
              <a:t>DADOS</a:t>
            </a:r>
            <a:endParaRPr lang="pt-BR" sz="2000" b="1" dirty="0">
              <a:solidFill>
                <a:srgbClr val="C00000"/>
              </a:solidFill>
            </a:endParaRPr>
          </a:p>
        </p:txBody>
      </p:sp>
      <p:sp>
        <p:nvSpPr>
          <p:cNvPr id="30" name="Retângulo de cantos arredondados 29"/>
          <p:cNvSpPr/>
          <p:nvPr/>
        </p:nvSpPr>
        <p:spPr>
          <a:xfrm>
            <a:off x="137491" y="3250123"/>
            <a:ext cx="1994073"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26693" y="3282708"/>
            <a:ext cx="2695716" cy="338554"/>
          </a:xfrm>
          <a:prstGeom prst="rect">
            <a:avLst/>
          </a:prstGeom>
          <a:noFill/>
        </p:spPr>
        <p:txBody>
          <a:bodyPr wrap="square">
            <a:spAutoFit/>
          </a:bodyPr>
          <a:lstStyle/>
          <a:p>
            <a:pPr algn="ctr"/>
            <a:r>
              <a:rPr lang="pt-BR" sz="1600" b="1" dirty="0" smtClean="0">
                <a:solidFill>
                  <a:schemeClr val="bg1"/>
                </a:solidFill>
              </a:rPr>
              <a:t>AMBIENTE DEV/TESTE</a:t>
            </a:r>
            <a:endParaRPr lang="pt-BR" sz="1600" b="1" dirty="0">
              <a:solidFill>
                <a:schemeClr val="bg1"/>
              </a:solidFill>
            </a:endParaRPr>
          </a:p>
        </p:txBody>
      </p:sp>
      <p:sp>
        <p:nvSpPr>
          <p:cNvPr id="47" name="CaixaDeTexto 46">
            <a:extLst>
              <a:ext uri="{FF2B5EF4-FFF2-40B4-BE49-F238E27FC236}">
                <a16:creationId xmlns:a16="http://schemas.microsoft.com/office/drawing/2014/main" xmlns="" id="{96E3256B-9AFC-290F-82DF-A3AE9CEAA732}"/>
              </a:ext>
            </a:extLst>
          </p:cNvPr>
          <p:cNvSpPr txBox="1"/>
          <p:nvPr/>
        </p:nvSpPr>
        <p:spPr>
          <a:xfrm>
            <a:off x="6854888" y="1348249"/>
            <a:ext cx="5293486" cy="5355312"/>
          </a:xfrm>
          <a:prstGeom prst="rect">
            <a:avLst/>
          </a:prstGeom>
          <a:noFill/>
        </p:spPr>
        <p:txBody>
          <a:bodyPr wrap="square">
            <a:spAutoFit/>
          </a:bodyPr>
          <a:lstStyle/>
          <a:p>
            <a:pPr algn="ctr"/>
            <a:r>
              <a:rPr lang="pt-BR" b="1" dirty="0" smtClean="0">
                <a:solidFill>
                  <a:schemeClr val="tx1">
                    <a:lumMod val="65000"/>
                    <a:lumOff val="35000"/>
                  </a:schemeClr>
                </a:solidFill>
              </a:rPr>
              <a:t>DESCRIÇÃO DO PROCESSO DE PROVISIONAMENTO E GERENCIAMENTO DE SERVIÇOS DE DADOS</a:t>
            </a:r>
            <a:endParaRPr lang="pt-BR" dirty="0" smtClean="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Testes e Validação:</a:t>
            </a:r>
          </a:p>
          <a:p>
            <a:pPr marL="742950" lvl="1" indent="-285750" algn="just">
              <a:buFont typeface="Arial" panose="020B0604020202020204" pitchFamily="34" charset="0"/>
              <a:buChar char="•"/>
            </a:pPr>
            <a:r>
              <a:rPr lang="pt-BR" dirty="0">
                <a:solidFill>
                  <a:schemeClr val="tx1">
                    <a:lumMod val="65000"/>
                    <a:lumOff val="35000"/>
                  </a:schemeClr>
                </a:solidFill>
              </a:rPr>
              <a:t>Antes de disponibilizar os serviços de dados para uso, são realizados testes e validações para garantir que tudo esteja funcionando conforme o esperado. Isso pode incluir testes de integridade de dados, testes de desempenho, testes de segurança, entre outros.</a:t>
            </a:r>
          </a:p>
          <a:p>
            <a:pPr lvl="1" algn="just"/>
            <a:endParaRPr lang="pt-BR" dirty="0">
              <a:solidFill>
                <a:schemeClr val="tx1">
                  <a:lumMod val="65000"/>
                  <a:lumOff val="35000"/>
                </a:schemeClr>
              </a:solidFill>
            </a:endParaRPr>
          </a:p>
          <a:p>
            <a:pPr algn="just"/>
            <a:r>
              <a:rPr lang="pt-BR" b="1" dirty="0">
                <a:solidFill>
                  <a:schemeClr val="tx1">
                    <a:lumMod val="65000"/>
                    <a:lumOff val="35000"/>
                  </a:schemeClr>
                </a:solidFill>
              </a:rPr>
              <a:t>Implantação e Disponibilização:</a:t>
            </a:r>
          </a:p>
          <a:p>
            <a:pPr marL="742950" lvl="1" indent="-285750" algn="just">
              <a:buFont typeface="Arial" panose="020B0604020202020204" pitchFamily="34" charset="0"/>
              <a:buChar char="•"/>
            </a:pPr>
            <a:r>
              <a:rPr lang="pt-BR" dirty="0">
                <a:solidFill>
                  <a:schemeClr val="tx1">
                    <a:lumMod val="65000"/>
                    <a:lumOff val="35000"/>
                  </a:schemeClr>
                </a:solidFill>
              </a:rPr>
              <a:t>Uma vez que os testes sejam bem-sucedidos, os serviços de dados são implantados e disponibilizados para uso pelos usuários finais. Isso pode envolver a configuração de interfaces de consulta, </a:t>
            </a:r>
            <a:r>
              <a:rPr lang="pt-BR" dirty="0" err="1">
                <a:solidFill>
                  <a:schemeClr val="tx1">
                    <a:lumMod val="65000"/>
                    <a:lumOff val="35000"/>
                  </a:schemeClr>
                </a:solidFill>
              </a:rPr>
              <a:t>APIs</a:t>
            </a:r>
            <a:r>
              <a:rPr lang="pt-BR" dirty="0">
                <a:solidFill>
                  <a:schemeClr val="tx1">
                    <a:lumMod val="65000"/>
                    <a:lumOff val="35000"/>
                  </a:schemeClr>
                </a:solidFill>
              </a:rPr>
              <a:t>, ferramentas de visualização de dados, entre outros.</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
        <p:nvSpPr>
          <p:cNvPr id="22" name="Retângulo de cantos arredondados 21"/>
          <p:cNvSpPr/>
          <p:nvPr/>
        </p:nvSpPr>
        <p:spPr>
          <a:xfrm>
            <a:off x="2469023" y="3250123"/>
            <a:ext cx="4385865"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5" name="Grupo 24"/>
          <p:cNvGrpSpPr/>
          <p:nvPr/>
        </p:nvGrpSpPr>
        <p:grpSpPr>
          <a:xfrm>
            <a:off x="2586351" y="3885259"/>
            <a:ext cx="1800000" cy="801858"/>
            <a:chOff x="7820176" y="3366086"/>
            <a:chExt cx="1997612" cy="801858"/>
          </a:xfrm>
          <a:solidFill>
            <a:schemeClr val="bg1"/>
          </a:solidFill>
        </p:grpSpPr>
        <p:sp>
          <p:nvSpPr>
            <p:cNvPr id="26" name="Retângulo de cantos arredondados 25"/>
            <p:cNvSpPr/>
            <p:nvPr/>
          </p:nvSpPr>
          <p:spPr>
            <a:xfrm>
              <a:off x="7820176"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p:nvSpPr>
          <p:spPr>
            <a:xfrm>
              <a:off x="7916464" y="3460057"/>
              <a:ext cx="1805046" cy="584775"/>
            </a:xfrm>
            <a:prstGeom prst="rect">
              <a:avLst/>
            </a:prstGeom>
            <a:grpFill/>
          </p:spPr>
          <p:txBody>
            <a:bodyPr wrap="none">
              <a:spAutoFit/>
            </a:bodyPr>
            <a:lstStyle/>
            <a:p>
              <a:pPr algn="ctr"/>
              <a:r>
                <a:rPr lang="pt-BR" sz="1600" b="1" dirty="0" smtClean="0">
                  <a:solidFill>
                    <a:schemeClr val="tx1">
                      <a:lumMod val="75000"/>
                      <a:lumOff val="25000"/>
                    </a:schemeClr>
                  </a:solidFill>
                </a:rPr>
                <a:t>DISPONIBILIZAÇÃO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grpSp>
        <p:nvGrpSpPr>
          <p:cNvPr id="31" name="Grupo 30"/>
          <p:cNvGrpSpPr/>
          <p:nvPr/>
        </p:nvGrpSpPr>
        <p:grpSpPr>
          <a:xfrm>
            <a:off x="4948012" y="3870690"/>
            <a:ext cx="1800000" cy="830997"/>
            <a:chOff x="10062708" y="3336947"/>
            <a:chExt cx="1997612" cy="830997"/>
          </a:xfrm>
          <a:solidFill>
            <a:schemeClr val="bg1"/>
          </a:solidFill>
        </p:grpSpPr>
        <p:sp>
          <p:nvSpPr>
            <p:cNvPr id="33" name="Retângulo de cantos arredondados 32"/>
            <p:cNvSpPr/>
            <p:nvPr/>
          </p:nvSpPr>
          <p:spPr>
            <a:xfrm>
              <a:off x="10062708" y="3336947"/>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p:cNvSpPr/>
            <p:nvPr/>
          </p:nvSpPr>
          <p:spPr>
            <a:xfrm>
              <a:off x="10153163" y="3336947"/>
              <a:ext cx="1816716" cy="830997"/>
            </a:xfrm>
            <a:prstGeom prst="rect">
              <a:avLst/>
            </a:prstGeom>
            <a:noFill/>
          </p:spPr>
          <p:txBody>
            <a:bodyPr wrap="none">
              <a:spAutoFit/>
            </a:bodyPr>
            <a:lstStyle/>
            <a:p>
              <a:pPr algn="ctr"/>
              <a:r>
                <a:rPr lang="pt-BR" sz="1600" b="1" dirty="0" smtClean="0">
                  <a:solidFill>
                    <a:schemeClr val="tx1">
                      <a:lumMod val="75000"/>
                      <a:lumOff val="25000"/>
                    </a:schemeClr>
                  </a:solidFill>
                </a:rPr>
                <a:t>MONITORAMENTO</a:t>
              </a:r>
            </a:p>
            <a:p>
              <a:pPr algn="ctr"/>
              <a:r>
                <a:rPr lang="pt-BR" sz="1600" b="1" dirty="0" smtClean="0">
                  <a:solidFill>
                    <a:schemeClr val="tx1">
                      <a:lumMod val="75000"/>
                      <a:lumOff val="25000"/>
                    </a:schemeClr>
                  </a:solidFill>
                </a:rPr>
                <a:t>E</a:t>
              </a:r>
            </a:p>
            <a:p>
              <a:pPr algn="ctr"/>
              <a:r>
                <a:rPr lang="pt-BR" sz="1600" b="1" dirty="0" smtClean="0">
                  <a:solidFill>
                    <a:schemeClr val="tx1">
                      <a:lumMod val="75000"/>
                      <a:lumOff val="25000"/>
                    </a:schemeClr>
                  </a:solidFill>
                </a:rPr>
                <a:t>GERENCIAMENTO</a:t>
              </a:r>
              <a:endParaRPr lang="pt-BR" sz="1600" b="1" dirty="0">
                <a:solidFill>
                  <a:schemeClr val="tx1">
                    <a:lumMod val="75000"/>
                    <a:lumOff val="25000"/>
                  </a:schemeClr>
                </a:solidFill>
              </a:endParaRPr>
            </a:p>
          </p:txBody>
        </p:sp>
      </p:grpSp>
      <p:sp>
        <p:nvSpPr>
          <p:cNvPr id="35" name="Retângulo de cantos arredondados 34"/>
          <p:cNvSpPr/>
          <p:nvPr/>
        </p:nvSpPr>
        <p:spPr>
          <a:xfrm>
            <a:off x="2469023" y="3250123"/>
            <a:ext cx="4385865"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3321594" y="3272404"/>
            <a:ext cx="2695716" cy="338554"/>
          </a:xfrm>
          <a:prstGeom prst="rect">
            <a:avLst/>
          </a:prstGeom>
          <a:noFill/>
        </p:spPr>
        <p:txBody>
          <a:bodyPr wrap="square">
            <a:spAutoFit/>
          </a:bodyPr>
          <a:lstStyle/>
          <a:p>
            <a:pPr algn="ctr"/>
            <a:r>
              <a:rPr lang="pt-BR" sz="1600" b="1" dirty="0" smtClean="0">
                <a:solidFill>
                  <a:schemeClr val="bg1"/>
                </a:solidFill>
              </a:rPr>
              <a:t>AMBIENTE PROD</a:t>
            </a:r>
            <a:endParaRPr lang="pt-BR" sz="1600" b="1" dirty="0">
              <a:solidFill>
                <a:schemeClr val="bg1"/>
              </a:solidFill>
            </a:endParaRPr>
          </a:p>
        </p:txBody>
      </p:sp>
      <p:sp>
        <p:nvSpPr>
          <p:cNvPr id="37" name="Seta para a direita 36"/>
          <p:cNvSpPr/>
          <p:nvPr/>
        </p:nvSpPr>
        <p:spPr>
          <a:xfrm>
            <a:off x="433849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1949648"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73806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a:solidFill>
                  <a:srgbClr val="C00000"/>
                </a:solidFill>
              </a:rPr>
              <a:t>PROJETOS </a:t>
            </a:r>
            <a:r>
              <a:rPr lang="pt-BR" sz="2000" b="1" dirty="0" smtClean="0">
                <a:solidFill>
                  <a:srgbClr val="C00000"/>
                </a:solidFill>
              </a:rPr>
              <a:t>DADOS</a:t>
            </a:r>
            <a:endParaRPr lang="pt-BR" sz="2000" b="1" dirty="0">
              <a:solidFill>
                <a:srgbClr val="C00000"/>
              </a:solidFill>
            </a:endParaRPr>
          </a:p>
        </p:txBody>
      </p:sp>
      <p:sp>
        <p:nvSpPr>
          <p:cNvPr id="47" name="CaixaDeTexto 46">
            <a:extLst>
              <a:ext uri="{FF2B5EF4-FFF2-40B4-BE49-F238E27FC236}">
                <a16:creationId xmlns:a16="http://schemas.microsoft.com/office/drawing/2014/main" xmlns="" id="{96E3256B-9AFC-290F-82DF-A3AE9CEAA732}"/>
              </a:ext>
            </a:extLst>
          </p:cNvPr>
          <p:cNvSpPr txBox="1"/>
          <p:nvPr/>
        </p:nvSpPr>
        <p:spPr>
          <a:xfrm>
            <a:off x="6854888" y="1348249"/>
            <a:ext cx="5293486" cy="5632311"/>
          </a:xfrm>
          <a:prstGeom prst="rect">
            <a:avLst/>
          </a:prstGeom>
          <a:noFill/>
        </p:spPr>
        <p:txBody>
          <a:bodyPr wrap="square">
            <a:spAutoFit/>
          </a:bodyPr>
          <a:lstStyle/>
          <a:p>
            <a:pPr algn="ctr"/>
            <a:r>
              <a:rPr lang="pt-BR" b="1" dirty="0" smtClean="0">
                <a:solidFill>
                  <a:schemeClr val="tx1">
                    <a:lumMod val="65000"/>
                    <a:lumOff val="35000"/>
                  </a:schemeClr>
                </a:solidFill>
              </a:rPr>
              <a:t>DESCRIÇÃO DO PROCESSO DE PROVISIONAMENTO E GERENCIAMENTO DE SERVIÇOS DE DADOS</a:t>
            </a:r>
            <a:endParaRPr lang="pt-BR" dirty="0" smtClean="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Monitoramento e Manutenção:</a:t>
            </a:r>
          </a:p>
          <a:p>
            <a:pPr marL="742950" lvl="1" indent="-285750" algn="just">
              <a:buFont typeface="Arial" panose="020B0604020202020204" pitchFamily="34" charset="0"/>
              <a:buChar char="•"/>
            </a:pPr>
            <a:r>
              <a:rPr lang="pt-BR" dirty="0">
                <a:solidFill>
                  <a:schemeClr val="tx1">
                    <a:lumMod val="65000"/>
                    <a:lumOff val="35000"/>
                  </a:schemeClr>
                </a:solidFill>
              </a:rPr>
              <a:t>Após a implantação, os serviços de dados são monitorados continuamente para garantir seu desempenho, disponibilidade e segurança. São realizadas atividades de manutenção preventiva, correção de problemas e atualizações conforme necessário.</a:t>
            </a:r>
          </a:p>
          <a:p>
            <a:pPr marL="742950" lvl="1" indent="-285750" algn="just">
              <a:buFont typeface="Arial" panose="020B0604020202020204" pitchFamily="34" charset="0"/>
              <a:buChar char="•"/>
            </a:pPr>
            <a:endParaRPr lang="pt-BR" dirty="0">
              <a:solidFill>
                <a:schemeClr val="tx1">
                  <a:lumMod val="65000"/>
                  <a:lumOff val="35000"/>
                </a:schemeClr>
              </a:solidFill>
            </a:endParaRPr>
          </a:p>
          <a:p>
            <a:pPr algn="just"/>
            <a:r>
              <a:rPr lang="pt-BR" b="1" dirty="0">
                <a:solidFill>
                  <a:schemeClr val="tx1">
                    <a:lumMod val="65000"/>
                    <a:lumOff val="35000"/>
                  </a:schemeClr>
                </a:solidFill>
              </a:rPr>
              <a:t>Otimização Contínua:</a:t>
            </a:r>
          </a:p>
          <a:p>
            <a:pPr marL="742950" lvl="1" indent="-285750" algn="just">
              <a:buFont typeface="Arial" panose="020B0604020202020204" pitchFamily="34" charset="0"/>
              <a:buChar char="•"/>
            </a:pPr>
            <a:r>
              <a:rPr lang="pt-BR" dirty="0">
                <a:solidFill>
                  <a:schemeClr val="tx1">
                    <a:lumMod val="65000"/>
                    <a:lumOff val="35000"/>
                  </a:schemeClr>
                </a:solidFill>
              </a:rPr>
              <a:t>O processo de provisionamento e gerenciamento de serviços de dados é um ciclo contínuo. À medida que os requisitos e as tecnologias evoluem, são feitas otimizações contínuas na infraestrutura, nos processos e nos serviços de dados para garantir que atendam às necessidades em constante mudança da organização.</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
        <p:nvSpPr>
          <p:cNvPr id="39" name="Retângulo de cantos arredondados 38"/>
          <p:cNvSpPr/>
          <p:nvPr/>
        </p:nvSpPr>
        <p:spPr>
          <a:xfrm>
            <a:off x="2469023" y="3250123"/>
            <a:ext cx="4385865"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0" name="Grupo 39"/>
          <p:cNvGrpSpPr/>
          <p:nvPr/>
        </p:nvGrpSpPr>
        <p:grpSpPr>
          <a:xfrm>
            <a:off x="2586351" y="3885259"/>
            <a:ext cx="1800000" cy="801858"/>
            <a:chOff x="7820176" y="3366086"/>
            <a:chExt cx="1997612" cy="801858"/>
          </a:xfrm>
          <a:solidFill>
            <a:schemeClr val="bg1"/>
          </a:solidFill>
        </p:grpSpPr>
        <p:sp>
          <p:nvSpPr>
            <p:cNvPr id="41" name="Retângulo de cantos arredondados 40"/>
            <p:cNvSpPr/>
            <p:nvPr/>
          </p:nvSpPr>
          <p:spPr>
            <a:xfrm>
              <a:off x="7820176"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Retângulo 41"/>
            <p:cNvSpPr/>
            <p:nvPr/>
          </p:nvSpPr>
          <p:spPr>
            <a:xfrm>
              <a:off x="7916464" y="3460057"/>
              <a:ext cx="1805046" cy="584775"/>
            </a:xfrm>
            <a:prstGeom prst="rect">
              <a:avLst/>
            </a:prstGeom>
            <a:grpFill/>
          </p:spPr>
          <p:txBody>
            <a:bodyPr wrap="none">
              <a:spAutoFit/>
            </a:bodyPr>
            <a:lstStyle/>
            <a:p>
              <a:pPr algn="ctr"/>
              <a:r>
                <a:rPr lang="pt-BR" sz="1600" b="1" dirty="0" smtClean="0">
                  <a:solidFill>
                    <a:schemeClr val="tx1">
                      <a:lumMod val="75000"/>
                      <a:lumOff val="25000"/>
                    </a:schemeClr>
                  </a:solidFill>
                </a:rPr>
                <a:t>DISPONIBILIZAÇÃO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grpSp>
        <p:nvGrpSpPr>
          <p:cNvPr id="43" name="Grupo 42"/>
          <p:cNvGrpSpPr/>
          <p:nvPr/>
        </p:nvGrpSpPr>
        <p:grpSpPr>
          <a:xfrm>
            <a:off x="4948012" y="3870690"/>
            <a:ext cx="1800000" cy="830997"/>
            <a:chOff x="10062708" y="3336947"/>
            <a:chExt cx="1997612" cy="830997"/>
          </a:xfrm>
          <a:solidFill>
            <a:schemeClr val="bg1"/>
          </a:solidFill>
        </p:grpSpPr>
        <p:sp>
          <p:nvSpPr>
            <p:cNvPr id="44" name="Retângulo de cantos arredondados 43"/>
            <p:cNvSpPr/>
            <p:nvPr/>
          </p:nvSpPr>
          <p:spPr>
            <a:xfrm>
              <a:off x="10062708" y="3336947"/>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p:cNvSpPr/>
            <p:nvPr/>
          </p:nvSpPr>
          <p:spPr>
            <a:xfrm>
              <a:off x="10153163" y="3336947"/>
              <a:ext cx="1816716" cy="830997"/>
            </a:xfrm>
            <a:prstGeom prst="rect">
              <a:avLst/>
            </a:prstGeom>
            <a:noFill/>
          </p:spPr>
          <p:txBody>
            <a:bodyPr wrap="none">
              <a:spAutoFit/>
            </a:bodyPr>
            <a:lstStyle/>
            <a:p>
              <a:pPr algn="ctr"/>
              <a:r>
                <a:rPr lang="pt-BR" sz="1600" b="1" dirty="0" smtClean="0">
                  <a:solidFill>
                    <a:schemeClr val="tx1">
                      <a:lumMod val="75000"/>
                      <a:lumOff val="25000"/>
                    </a:schemeClr>
                  </a:solidFill>
                </a:rPr>
                <a:t>MONITORAMENTO</a:t>
              </a:r>
            </a:p>
            <a:p>
              <a:pPr algn="ctr"/>
              <a:r>
                <a:rPr lang="pt-BR" sz="1600" b="1" dirty="0" smtClean="0">
                  <a:solidFill>
                    <a:schemeClr val="tx1">
                      <a:lumMod val="75000"/>
                      <a:lumOff val="25000"/>
                    </a:schemeClr>
                  </a:solidFill>
                </a:rPr>
                <a:t>E</a:t>
              </a:r>
            </a:p>
            <a:p>
              <a:pPr algn="ctr"/>
              <a:r>
                <a:rPr lang="pt-BR" sz="1600" b="1" dirty="0" smtClean="0">
                  <a:solidFill>
                    <a:schemeClr val="tx1">
                      <a:lumMod val="75000"/>
                      <a:lumOff val="25000"/>
                    </a:schemeClr>
                  </a:solidFill>
                </a:rPr>
                <a:t>GERENCIAMENTO</a:t>
              </a:r>
              <a:endParaRPr lang="pt-BR" sz="1600" b="1" dirty="0">
                <a:solidFill>
                  <a:schemeClr val="tx1">
                    <a:lumMod val="75000"/>
                    <a:lumOff val="25000"/>
                  </a:schemeClr>
                </a:solidFill>
              </a:endParaRPr>
            </a:p>
          </p:txBody>
        </p:sp>
      </p:grpSp>
      <p:sp>
        <p:nvSpPr>
          <p:cNvPr id="46" name="Retângulo de cantos arredondados 45"/>
          <p:cNvSpPr/>
          <p:nvPr/>
        </p:nvSpPr>
        <p:spPr>
          <a:xfrm>
            <a:off x="2469023" y="3250123"/>
            <a:ext cx="4385865"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p:cNvSpPr/>
          <p:nvPr/>
        </p:nvSpPr>
        <p:spPr>
          <a:xfrm>
            <a:off x="3321594" y="3272404"/>
            <a:ext cx="2695716" cy="338554"/>
          </a:xfrm>
          <a:prstGeom prst="rect">
            <a:avLst/>
          </a:prstGeom>
          <a:noFill/>
        </p:spPr>
        <p:txBody>
          <a:bodyPr wrap="square">
            <a:spAutoFit/>
          </a:bodyPr>
          <a:lstStyle/>
          <a:p>
            <a:pPr algn="ctr"/>
            <a:r>
              <a:rPr lang="pt-BR" sz="1600" b="1" dirty="0" smtClean="0">
                <a:solidFill>
                  <a:schemeClr val="bg1"/>
                </a:solidFill>
              </a:rPr>
              <a:t>AMBIENTE PROD</a:t>
            </a:r>
            <a:endParaRPr lang="pt-BR" sz="1600" b="1" dirty="0">
              <a:solidFill>
                <a:schemeClr val="bg1"/>
              </a:solidFill>
            </a:endParaRPr>
          </a:p>
        </p:txBody>
      </p:sp>
      <p:sp>
        <p:nvSpPr>
          <p:cNvPr id="49" name="Seta para a direita 48"/>
          <p:cNvSpPr/>
          <p:nvPr/>
        </p:nvSpPr>
        <p:spPr>
          <a:xfrm>
            <a:off x="433849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32176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xmlns="" id="{303B8ABE-1FCF-31F9-924D-62D5454E7348}"/>
              </a:ext>
            </a:extLst>
          </p:cNvPr>
          <p:cNvSpPr/>
          <p:nvPr/>
        </p:nvSpPr>
        <p:spPr>
          <a:xfrm>
            <a:off x="-757647" y="5577839"/>
            <a:ext cx="1998617" cy="1998617"/>
          </a:xfrm>
          <a:prstGeom prst="ellipse">
            <a:avLst/>
          </a:prstGeom>
          <a:noFill/>
          <a:ln w="19050">
            <a:solidFill>
              <a:srgbClr val="E116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xmlns="" id="{CCD49B0B-3A63-942B-32DD-264660C83F85}"/>
              </a:ext>
            </a:extLst>
          </p:cNvPr>
          <p:cNvSpPr/>
          <p:nvPr/>
        </p:nvSpPr>
        <p:spPr>
          <a:xfrm>
            <a:off x="9836331" y="-339634"/>
            <a:ext cx="1027610" cy="1027610"/>
          </a:xfrm>
          <a:prstGeom prst="ellipse">
            <a:avLst/>
          </a:prstGeom>
          <a:noFill/>
          <a:ln w="19050">
            <a:solidFill>
              <a:srgbClr val="E116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10 Types of Cloud Computing You Should Know About"/>
          <p:cNvPicPr>
            <a:picLocks noChangeAspect="1" noChangeArrowheads="1"/>
          </p:cNvPicPr>
          <p:nvPr/>
        </p:nvPicPr>
        <p:blipFill rotWithShape="1">
          <a:blip r:embed="rId2">
            <a:extLst>
              <a:ext uri="{28A0092B-C50C-407E-A947-70E740481C1C}">
                <a14:useLocalDpi xmlns:a14="http://schemas.microsoft.com/office/drawing/2010/main" val="0"/>
              </a:ext>
            </a:extLst>
          </a:blip>
          <a:srcRect l="9981" t="13119" r="8782" b="12726"/>
          <a:stretch/>
        </p:blipFill>
        <p:spPr bwMode="auto">
          <a:xfrm>
            <a:off x="1794195" y="729541"/>
            <a:ext cx="9069746" cy="570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167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a:solidFill>
                  <a:srgbClr val="C00000"/>
                </a:solidFill>
              </a:rPr>
              <a:t>PROJETOS </a:t>
            </a:r>
            <a:r>
              <a:rPr lang="pt-BR" sz="2000" b="1" dirty="0" smtClean="0">
                <a:solidFill>
                  <a:srgbClr val="C00000"/>
                </a:solidFill>
              </a:rPr>
              <a:t>DADOS</a:t>
            </a:r>
            <a:r>
              <a:rPr lang="pt-BR" sz="2000" b="1" dirty="0">
                <a:solidFill>
                  <a:srgbClr val="C00000"/>
                </a:solidFill>
              </a:rPr>
              <a:t> </a:t>
            </a:r>
            <a:r>
              <a:rPr lang="pt-BR" sz="2000" b="1" dirty="0" smtClean="0">
                <a:solidFill>
                  <a:srgbClr val="C00000"/>
                </a:solidFill>
              </a:rPr>
              <a:t>- RESUMO</a:t>
            </a:r>
            <a:endParaRPr lang="pt-BR" sz="2000" b="1" dirty="0">
              <a:solidFill>
                <a:srgbClr val="C00000"/>
              </a:solidFill>
            </a:endParaRPr>
          </a:p>
        </p:txBody>
      </p:sp>
      <p:sp>
        <p:nvSpPr>
          <p:cNvPr id="47" name="CaixaDeTexto 46">
            <a:extLst>
              <a:ext uri="{FF2B5EF4-FFF2-40B4-BE49-F238E27FC236}">
                <a16:creationId xmlns:a16="http://schemas.microsoft.com/office/drawing/2014/main" xmlns="" id="{96E3256B-9AFC-290F-82DF-A3AE9CEAA732}"/>
              </a:ext>
            </a:extLst>
          </p:cNvPr>
          <p:cNvSpPr txBox="1"/>
          <p:nvPr/>
        </p:nvSpPr>
        <p:spPr>
          <a:xfrm>
            <a:off x="6854888" y="1348249"/>
            <a:ext cx="5293486" cy="3693319"/>
          </a:xfrm>
          <a:prstGeom prst="rect">
            <a:avLst/>
          </a:prstGeom>
          <a:noFill/>
        </p:spPr>
        <p:txBody>
          <a:bodyPr wrap="square">
            <a:spAutoFit/>
          </a:bodyPr>
          <a:lstStyle/>
          <a:p>
            <a:pPr algn="ctr"/>
            <a:r>
              <a:rPr lang="pt-BR" b="1" dirty="0" smtClean="0">
                <a:solidFill>
                  <a:schemeClr val="tx1">
                    <a:lumMod val="65000"/>
                    <a:lumOff val="35000"/>
                  </a:schemeClr>
                </a:solidFill>
              </a:rPr>
              <a:t>DESCRIÇÃO DO PROCESSO DE PROVISIONAMENTO E GERENCIAMENTO DE SERVIÇOS DE DADOS</a:t>
            </a:r>
            <a:endParaRPr lang="pt-BR" dirty="0" smtClean="0"/>
          </a:p>
          <a:p>
            <a:pPr algn="just"/>
            <a:endParaRPr lang="pt-BR" b="1" dirty="0" smtClean="0">
              <a:solidFill>
                <a:schemeClr val="tx1">
                  <a:lumMod val="65000"/>
                  <a:lumOff val="35000"/>
                </a:schemeClr>
              </a:solidFill>
            </a:endParaRPr>
          </a:p>
          <a:p>
            <a:pPr marL="342900" indent="-342900" algn="just">
              <a:buFont typeface="+mj-lt"/>
              <a:buAutoNum type="arabicPeriod"/>
            </a:pPr>
            <a:r>
              <a:rPr lang="pt-BR" b="1" dirty="0">
                <a:solidFill>
                  <a:schemeClr val="tx1">
                    <a:lumMod val="65000"/>
                    <a:lumOff val="35000"/>
                  </a:schemeClr>
                </a:solidFill>
              </a:rPr>
              <a:t>Definição de </a:t>
            </a:r>
            <a:r>
              <a:rPr lang="pt-BR" b="1" dirty="0" smtClean="0">
                <a:solidFill>
                  <a:schemeClr val="tx1">
                    <a:lumMod val="65000"/>
                    <a:lumOff val="35000"/>
                  </a:schemeClr>
                </a:solidFill>
              </a:rPr>
              <a:t>Requisitos</a:t>
            </a:r>
            <a:r>
              <a:rPr lang="pt-BR" dirty="0" smtClean="0">
                <a:solidFill>
                  <a:schemeClr val="tx1">
                    <a:lumMod val="65000"/>
                    <a:lumOff val="35000"/>
                  </a:schemeClr>
                </a:solidFill>
              </a:rPr>
              <a:t>;</a:t>
            </a:r>
            <a:endParaRPr lang="pt-BR" dirty="0">
              <a:solidFill>
                <a:schemeClr val="tx1">
                  <a:lumMod val="65000"/>
                  <a:lumOff val="35000"/>
                </a:schemeClr>
              </a:solidFill>
            </a:endParaRPr>
          </a:p>
          <a:p>
            <a:pPr marL="342900" indent="-342900" algn="just">
              <a:buFont typeface="+mj-lt"/>
              <a:buAutoNum type="arabicPeriod"/>
            </a:pPr>
            <a:r>
              <a:rPr lang="pt-BR" b="1" dirty="0">
                <a:solidFill>
                  <a:schemeClr val="tx1">
                    <a:lumMod val="65000"/>
                    <a:lumOff val="35000"/>
                  </a:schemeClr>
                </a:solidFill>
              </a:rPr>
              <a:t>Planejamento de </a:t>
            </a:r>
            <a:r>
              <a:rPr lang="pt-BR" b="1" dirty="0" smtClean="0">
                <a:solidFill>
                  <a:schemeClr val="tx1">
                    <a:lumMod val="65000"/>
                    <a:lumOff val="35000"/>
                  </a:schemeClr>
                </a:solidFill>
              </a:rPr>
              <a:t>Infraestrutura</a:t>
            </a:r>
            <a:r>
              <a:rPr lang="pt-BR" dirty="0" smtClean="0">
                <a:solidFill>
                  <a:schemeClr val="tx1">
                    <a:lumMod val="65000"/>
                    <a:lumOff val="35000"/>
                  </a:schemeClr>
                </a:solidFill>
              </a:rPr>
              <a:t>;</a:t>
            </a:r>
          </a:p>
          <a:p>
            <a:pPr marL="342900" indent="-342900" algn="just">
              <a:buFont typeface="+mj-lt"/>
              <a:buAutoNum type="arabicPeriod"/>
            </a:pPr>
            <a:r>
              <a:rPr lang="pt-BR" b="1" dirty="0">
                <a:solidFill>
                  <a:schemeClr val="tx1">
                    <a:lumMod val="65000"/>
                    <a:lumOff val="35000"/>
                  </a:schemeClr>
                </a:solidFill>
              </a:rPr>
              <a:t>Provisionamento de </a:t>
            </a:r>
            <a:r>
              <a:rPr lang="pt-BR" b="1" dirty="0" smtClean="0">
                <a:solidFill>
                  <a:schemeClr val="tx1">
                    <a:lumMod val="65000"/>
                    <a:lumOff val="35000"/>
                  </a:schemeClr>
                </a:solidFill>
              </a:rPr>
              <a:t>Recursos;</a:t>
            </a:r>
          </a:p>
          <a:p>
            <a:pPr marL="342900" indent="-342900" algn="just">
              <a:buFont typeface="+mj-lt"/>
              <a:buAutoNum type="arabicPeriod"/>
            </a:pPr>
            <a:r>
              <a:rPr lang="pt-BR" b="1" dirty="0">
                <a:solidFill>
                  <a:schemeClr val="tx1">
                    <a:lumMod val="65000"/>
                    <a:lumOff val="35000"/>
                  </a:schemeClr>
                </a:solidFill>
              </a:rPr>
              <a:t>Configuração e </a:t>
            </a:r>
            <a:r>
              <a:rPr lang="pt-BR" b="1" dirty="0" smtClean="0">
                <a:solidFill>
                  <a:schemeClr val="tx1">
                    <a:lumMod val="65000"/>
                    <a:lumOff val="35000"/>
                  </a:schemeClr>
                </a:solidFill>
              </a:rPr>
              <a:t>Instalação;</a:t>
            </a:r>
          </a:p>
          <a:p>
            <a:pPr marL="342900" indent="-342900" algn="just">
              <a:buFont typeface="+mj-lt"/>
              <a:buAutoNum type="arabicPeriod"/>
            </a:pPr>
            <a:r>
              <a:rPr lang="pt-BR" b="1" dirty="0">
                <a:solidFill>
                  <a:schemeClr val="tx1">
                    <a:lumMod val="65000"/>
                    <a:lumOff val="35000"/>
                  </a:schemeClr>
                </a:solidFill>
              </a:rPr>
              <a:t>Integração de </a:t>
            </a:r>
            <a:r>
              <a:rPr lang="pt-BR" b="1" dirty="0" smtClean="0">
                <a:solidFill>
                  <a:schemeClr val="tx1">
                    <a:lumMod val="65000"/>
                    <a:lumOff val="35000"/>
                  </a:schemeClr>
                </a:solidFill>
              </a:rPr>
              <a:t>Dados;</a:t>
            </a:r>
          </a:p>
          <a:p>
            <a:pPr marL="342900" indent="-342900" algn="just">
              <a:buFont typeface="+mj-lt"/>
              <a:buAutoNum type="arabicPeriod"/>
            </a:pPr>
            <a:r>
              <a:rPr lang="pt-BR" b="1" dirty="0">
                <a:solidFill>
                  <a:schemeClr val="tx1">
                    <a:lumMod val="65000"/>
                    <a:lumOff val="35000"/>
                  </a:schemeClr>
                </a:solidFill>
              </a:rPr>
              <a:t>Implementação de </a:t>
            </a:r>
            <a:r>
              <a:rPr lang="pt-BR" b="1" dirty="0" smtClean="0">
                <a:solidFill>
                  <a:schemeClr val="tx1">
                    <a:lumMod val="65000"/>
                    <a:lumOff val="35000"/>
                  </a:schemeClr>
                </a:solidFill>
              </a:rPr>
              <a:t>Segurança;</a:t>
            </a:r>
          </a:p>
          <a:p>
            <a:pPr marL="342900" indent="-342900" algn="just">
              <a:buFont typeface="+mj-lt"/>
              <a:buAutoNum type="arabicPeriod"/>
            </a:pPr>
            <a:r>
              <a:rPr lang="pt-BR" b="1" dirty="0">
                <a:solidFill>
                  <a:schemeClr val="tx1">
                    <a:lumMod val="65000"/>
                    <a:lumOff val="35000"/>
                  </a:schemeClr>
                </a:solidFill>
              </a:rPr>
              <a:t>Testes e </a:t>
            </a:r>
            <a:r>
              <a:rPr lang="pt-BR" b="1" dirty="0" smtClean="0">
                <a:solidFill>
                  <a:schemeClr val="tx1">
                    <a:lumMod val="65000"/>
                    <a:lumOff val="35000"/>
                  </a:schemeClr>
                </a:solidFill>
              </a:rPr>
              <a:t>Validação;</a:t>
            </a:r>
          </a:p>
          <a:p>
            <a:pPr marL="342900" indent="-342900" algn="just">
              <a:buFont typeface="+mj-lt"/>
              <a:buAutoNum type="arabicPeriod"/>
            </a:pPr>
            <a:r>
              <a:rPr lang="pt-BR" b="1" dirty="0">
                <a:solidFill>
                  <a:schemeClr val="tx1">
                    <a:lumMod val="65000"/>
                    <a:lumOff val="35000"/>
                  </a:schemeClr>
                </a:solidFill>
              </a:rPr>
              <a:t>Implantação e </a:t>
            </a:r>
            <a:r>
              <a:rPr lang="pt-BR" b="1" dirty="0" smtClean="0">
                <a:solidFill>
                  <a:schemeClr val="tx1">
                    <a:lumMod val="65000"/>
                    <a:lumOff val="35000"/>
                  </a:schemeClr>
                </a:solidFill>
              </a:rPr>
              <a:t>Disponibilização;</a:t>
            </a:r>
          </a:p>
          <a:p>
            <a:pPr marL="342900" indent="-342900" algn="just">
              <a:buFont typeface="+mj-lt"/>
              <a:buAutoNum type="arabicPeriod"/>
            </a:pPr>
            <a:r>
              <a:rPr lang="pt-BR" b="1" dirty="0">
                <a:solidFill>
                  <a:schemeClr val="tx1">
                    <a:lumMod val="65000"/>
                    <a:lumOff val="35000"/>
                  </a:schemeClr>
                </a:solidFill>
              </a:rPr>
              <a:t>Monitoramento e </a:t>
            </a:r>
            <a:r>
              <a:rPr lang="pt-BR" b="1" dirty="0" smtClean="0">
                <a:solidFill>
                  <a:schemeClr val="tx1">
                    <a:lumMod val="65000"/>
                    <a:lumOff val="35000"/>
                  </a:schemeClr>
                </a:solidFill>
              </a:rPr>
              <a:t>Manutenção;</a:t>
            </a:r>
          </a:p>
          <a:p>
            <a:pPr marL="342900" indent="-342900" algn="just">
              <a:buFont typeface="+mj-lt"/>
              <a:buAutoNum type="arabicPeriod"/>
            </a:pPr>
            <a:r>
              <a:rPr lang="pt-BR" b="1" dirty="0">
                <a:solidFill>
                  <a:schemeClr val="tx1">
                    <a:lumMod val="65000"/>
                    <a:lumOff val="35000"/>
                  </a:schemeClr>
                </a:solidFill>
              </a:rPr>
              <a:t>Otimização </a:t>
            </a:r>
            <a:r>
              <a:rPr lang="pt-BR" b="1" dirty="0" smtClean="0">
                <a:solidFill>
                  <a:schemeClr val="tx1">
                    <a:lumMod val="65000"/>
                    <a:lumOff val="35000"/>
                  </a:schemeClr>
                </a:solidFill>
              </a:rPr>
              <a:t>Contínua</a:t>
            </a:r>
            <a:r>
              <a:rPr lang="pt-BR" b="1" dirty="0">
                <a:solidFill>
                  <a:schemeClr val="tx1">
                    <a:lumMod val="65000"/>
                    <a:lumOff val="35000"/>
                  </a:schemeClr>
                </a:solidFill>
              </a:rPr>
              <a:t>;</a:t>
            </a:r>
          </a:p>
        </p:txBody>
      </p:sp>
      <p:pic>
        <p:nvPicPr>
          <p:cNvPr id="2050" name="Picture 2" descr="Projeto - ícones de negócios e finanças grá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839" y="2320684"/>
            <a:ext cx="2975216" cy="297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7146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TÓPICOS ABORDADOS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r>
              <a:rPr lang="pt-BR" sz="1600" strike="sngStrike" dirty="0" smtClean="0"/>
              <a:t>).</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strike="sngStrike" dirty="0"/>
              <a:t>Definição de DaaS.</a:t>
            </a:r>
          </a:p>
          <a:p>
            <a:pPr marL="742950" lvl="1" indent="-285750" algn="just">
              <a:buFont typeface="Arial" panose="020B0604020202020204" pitchFamily="34" charset="0"/>
              <a:buChar char="•"/>
            </a:pPr>
            <a:r>
              <a:rPr lang="pt-BR" sz="1600" strike="sngStrike" dirty="0"/>
              <a:t>Diferença entre dados tradicionais e DaaS</a:t>
            </a:r>
            <a:r>
              <a:rPr lang="pt-BR" sz="1600" strike="sngStrike" dirty="0" smtClean="0"/>
              <a:t>.</a:t>
            </a:r>
            <a:endParaRPr lang="pt-BR" sz="1600" strike="sngStrike" dirty="0"/>
          </a:p>
          <a:p>
            <a:pPr marL="742950" lvl="1" indent="-285750" algn="just">
              <a:buFont typeface="Arial" panose="020B0604020202020204" pitchFamily="34" charset="0"/>
              <a:buChar char="•"/>
            </a:pPr>
            <a:r>
              <a:rPr lang="pt-BR" sz="1600" strike="sngStrike" dirty="0" smtClean="0"/>
              <a:t>Benefícios </a:t>
            </a:r>
            <a:r>
              <a:rPr lang="pt-BR" sz="1600" strike="sngStrike" dirty="0"/>
              <a:t>do DaaS para organizações, como acesso fácil a conjuntos de dados, eliminação de custos de infraestrutura e capacidade de escalabilidade</a:t>
            </a:r>
            <a:r>
              <a:rPr lang="pt-BR" sz="1600" strike="sngStrike" dirty="0" smtClean="0"/>
              <a:t>.</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strike="sngStrike"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strike="sngStrike" dirty="0"/>
              <a:t>Descrição do processo de provisionamento e gerenciamento de serviços de dados</a:t>
            </a:r>
            <a:r>
              <a:rPr lang="pt-BR" sz="1600" strike="sngStrike" dirty="0" smtClean="0"/>
              <a:t>.</a:t>
            </a:r>
            <a:endParaRPr lang="pt-BR" sz="1600" strike="sngStrike" dirty="0"/>
          </a:p>
        </p:txBody>
      </p:sp>
      <p:sp>
        <p:nvSpPr>
          <p:cNvPr id="13" name="CaixaDeTexto 12">
            <a:extLst>
              <a:ext uri="{FF2B5EF4-FFF2-40B4-BE49-F238E27FC236}">
                <a16:creationId xmlns:a16="http://schemas.microsoft.com/office/drawing/2014/main" xmlns=""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r>
              <a:rPr lang="pt-BR" sz="1600" dirty="0" smtClean="0"/>
              <a:t>.</a:t>
            </a:r>
            <a:endParaRPr lang="pt-BR" sz="1600" dirty="0"/>
          </a:p>
        </p:txBody>
      </p:sp>
    </p:spTree>
    <p:extLst>
      <p:ext uri="{BB962C8B-B14F-4D97-AF65-F5344CB8AC3E}">
        <p14:creationId xmlns:p14="http://schemas.microsoft.com/office/powerpoint/2010/main" val="823310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VERDADEIRO OU FALSO</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1" y="819481"/>
            <a:ext cx="5791200" cy="6032421"/>
          </a:xfrm>
          <a:prstGeom prst="rect">
            <a:avLst/>
          </a:prstGeom>
          <a:noFill/>
        </p:spPr>
        <p:txBody>
          <a:bodyPr wrap="square">
            <a:spAutoFit/>
          </a:bodyPr>
          <a:lstStyle/>
          <a:p>
            <a:pPr algn="just"/>
            <a:r>
              <a:rPr lang="pt-BR" sz="1400" dirty="0" smtClean="0"/>
              <a:t>1 - O </a:t>
            </a:r>
            <a:r>
              <a:rPr lang="pt-BR" sz="1400" dirty="0"/>
              <a:t>modelo DaaS permite aos usuários acessar dados sob demanda através da internet</a:t>
            </a:r>
            <a:r>
              <a:rPr lang="pt-BR" sz="1400" dirty="0" smtClean="0"/>
              <a:t>.</a:t>
            </a:r>
          </a:p>
          <a:p>
            <a:pPr algn="just"/>
            <a:endParaRPr lang="pt-BR" sz="1400" dirty="0"/>
          </a:p>
          <a:p>
            <a:pPr algn="just"/>
            <a:r>
              <a:rPr lang="pt-BR" sz="1400" dirty="0" smtClean="0"/>
              <a:t>2 - </a:t>
            </a:r>
            <a:r>
              <a:rPr lang="pt-BR" sz="1400" dirty="0"/>
              <a:t>DaaS é exclusivamente implementado no modelo de nuvem pública</a:t>
            </a:r>
            <a:r>
              <a:rPr lang="pt-BR" sz="1400" dirty="0" smtClean="0"/>
              <a:t>.</a:t>
            </a:r>
          </a:p>
          <a:p>
            <a:pPr algn="just"/>
            <a:endParaRPr lang="pt-BR" sz="1400" dirty="0"/>
          </a:p>
          <a:p>
            <a:pPr algn="just"/>
            <a:r>
              <a:rPr lang="pt-BR" sz="1400" dirty="0" smtClean="0"/>
              <a:t>3 - </a:t>
            </a:r>
            <a:r>
              <a:rPr lang="pt-BR" sz="1400" dirty="0"/>
              <a:t>No modelo DaaS público, os dados são armazenados e processados em infraestrutura própria da organização</a:t>
            </a:r>
            <a:r>
              <a:rPr lang="pt-BR" sz="1400" dirty="0" smtClean="0"/>
              <a:t>.</a:t>
            </a:r>
          </a:p>
          <a:p>
            <a:pPr algn="just"/>
            <a:endParaRPr lang="pt-BR" sz="1400" dirty="0"/>
          </a:p>
          <a:p>
            <a:pPr algn="just"/>
            <a:r>
              <a:rPr lang="pt-BR" sz="1400" dirty="0" smtClean="0"/>
              <a:t>4 - </a:t>
            </a:r>
            <a:r>
              <a:rPr lang="pt-BR" sz="1400" dirty="0"/>
              <a:t>DaaS Privado oferece maior controle sobre a segurança e privacidade dos dados</a:t>
            </a:r>
            <a:r>
              <a:rPr lang="pt-BR" sz="1400" dirty="0" smtClean="0"/>
              <a:t>.</a:t>
            </a:r>
          </a:p>
          <a:p>
            <a:pPr algn="just"/>
            <a:endParaRPr lang="pt-BR" sz="1400" dirty="0"/>
          </a:p>
          <a:p>
            <a:pPr algn="just"/>
            <a:r>
              <a:rPr lang="pt-BR" sz="1400" dirty="0" smtClean="0"/>
              <a:t>5 - </a:t>
            </a:r>
            <a:r>
              <a:rPr lang="pt-BR" sz="1400" dirty="0"/>
              <a:t>DaaS Híbrido combina elementos de infraestrutura local e serviços de nuvem pública</a:t>
            </a:r>
            <a:r>
              <a:rPr lang="pt-BR" sz="1400" dirty="0" smtClean="0"/>
              <a:t>.</a:t>
            </a:r>
          </a:p>
          <a:p>
            <a:pPr algn="just"/>
            <a:endParaRPr lang="pt-BR" sz="1400" dirty="0"/>
          </a:p>
          <a:p>
            <a:pPr algn="just"/>
            <a:r>
              <a:rPr lang="pt-BR" sz="1400" dirty="0" smtClean="0"/>
              <a:t>6 - </a:t>
            </a:r>
            <a:r>
              <a:rPr lang="pt-BR" sz="1400" dirty="0"/>
              <a:t>DaaS é exclusivamente utilizado por grandes empresas de tecnologia</a:t>
            </a:r>
            <a:r>
              <a:rPr lang="pt-BR" sz="1400" dirty="0" smtClean="0"/>
              <a:t>.</a:t>
            </a:r>
          </a:p>
          <a:p>
            <a:pPr algn="just"/>
            <a:endParaRPr lang="pt-BR" sz="1400" dirty="0"/>
          </a:p>
          <a:p>
            <a:pPr algn="just"/>
            <a:r>
              <a:rPr lang="pt-BR" sz="1400" dirty="0" smtClean="0"/>
              <a:t>7 - </a:t>
            </a:r>
            <a:r>
              <a:rPr lang="pt-BR" sz="1400" dirty="0"/>
              <a:t>O modelo DaaS público é mais adequado para organizações que precisam de controle total sobre seus dados</a:t>
            </a:r>
            <a:r>
              <a:rPr lang="pt-BR" sz="1400" dirty="0" smtClean="0"/>
              <a:t>.</a:t>
            </a:r>
          </a:p>
          <a:p>
            <a:pPr algn="just"/>
            <a:endParaRPr lang="pt-BR" sz="1400" dirty="0"/>
          </a:p>
          <a:p>
            <a:pPr algn="just"/>
            <a:r>
              <a:rPr lang="pt-BR" sz="1400" dirty="0" smtClean="0"/>
              <a:t>8 - </a:t>
            </a:r>
            <a:r>
              <a:rPr lang="pt-BR" sz="1400" dirty="0"/>
              <a:t>DaaS pode incluir serviços de integração de dados, limpeza de dados e enriquecimento de dados</a:t>
            </a:r>
            <a:r>
              <a:rPr lang="pt-BR" sz="1400" dirty="0" smtClean="0"/>
              <a:t>.</a:t>
            </a:r>
          </a:p>
          <a:p>
            <a:pPr algn="just"/>
            <a:endParaRPr lang="pt-BR" sz="1400" dirty="0"/>
          </a:p>
          <a:p>
            <a:pPr algn="just"/>
            <a:r>
              <a:rPr lang="pt-BR" sz="1400" dirty="0" smtClean="0"/>
              <a:t>9 - </a:t>
            </a:r>
            <a:r>
              <a:rPr lang="pt-BR" sz="1400" dirty="0"/>
              <a:t>No modelo DaaS Privado, os recursos de dados são compartilhados entre várias organizações</a:t>
            </a:r>
            <a:r>
              <a:rPr lang="pt-BR" sz="1400" dirty="0" smtClean="0"/>
              <a:t>.</a:t>
            </a:r>
          </a:p>
          <a:p>
            <a:pPr algn="just"/>
            <a:endParaRPr lang="pt-BR" sz="1400" dirty="0"/>
          </a:p>
          <a:p>
            <a:pPr algn="just"/>
            <a:r>
              <a:rPr lang="pt-BR" sz="1400" dirty="0" smtClean="0"/>
              <a:t>10 - </a:t>
            </a:r>
            <a:r>
              <a:rPr lang="pt-BR" sz="1400" dirty="0"/>
              <a:t>O modelo DaaS Híbrido oferece flexibilidade ao combinar infraestrutura local e serviços de nuvem pública.</a:t>
            </a:r>
            <a:endParaRPr lang="pt-BR" sz="1400" dirty="0"/>
          </a:p>
        </p:txBody>
      </p:sp>
      <p:sp>
        <p:nvSpPr>
          <p:cNvPr id="8" name="CaixaDeTexto 7">
            <a:extLst>
              <a:ext uri="{FF2B5EF4-FFF2-40B4-BE49-F238E27FC236}">
                <a16:creationId xmlns:a16="http://schemas.microsoft.com/office/drawing/2014/main" xmlns="" id="{96E3256B-9AFC-290F-82DF-A3AE9CEAA732}"/>
              </a:ext>
            </a:extLst>
          </p:cNvPr>
          <p:cNvSpPr txBox="1"/>
          <p:nvPr/>
        </p:nvSpPr>
        <p:spPr>
          <a:xfrm>
            <a:off x="6400800" y="964573"/>
            <a:ext cx="5791200" cy="5693866"/>
          </a:xfrm>
          <a:prstGeom prst="rect">
            <a:avLst/>
          </a:prstGeom>
          <a:noFill/>
        </p:spPr>
        <p:txBody>
          <a:bodyPr wrap="square">
            <a:spAutoFit/>
          </a:bodyPr>
          <a:lstStyle/>
          <a:p>
            <a:pPr algn="just"/>
            <a:r>
              <a:rPr lang="pt-BR" sz="1400" dirty="0" smtClean="0">
                <a:solidFill>
                  <a:schemeClr val="bg1"/>
                </a:solidFill>
              </a:rPr>
              <a:t>1 - Verdadeiro </a:t>
            </a:r>
            <a:r>
              <a:rPr lang="pt-BR" sz="1400" dirty="0">
                <a:solidFill>
                  <a:schemeClr val="bg1"/>
                </a:solidFill>
              </a:rPr>
              <a:t>- Correto, o DaaS permite acesso sob demanda pela internet</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2 - Falso </a:t>
            </a:r>
            <a:r>
              <a:rPr lang="pt-BR" sz="1400" dirty="0">
                <a:solidFill>
                  <a:schemeClr val="bg1"/>
                </a:solidFill>
              </a:rPr>
              <a:t>- Correto, DaaS pode ser implementado em diferentes modelos de nuvem</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3 - Falso </a:t>
            </a:r>
            <a:r>
              <a:rPr lang="pt-BR" sz="1400" dirty="0">
                <a:solidFill>
                  <a:schemeClr val="bg1"/>
                </a:solidFill>
              </a:rPr>
              <a:t>- Correto, no modelo público, os dados são armazenados na infraestrutura do provedor</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4 - Verdadeiro </a:t>
            </a:r>
            <a:r>
              <a:rPr lang="pt-BR" sz="1400" dirty="0">
                <a:solidFill>
                  <a:schemeClr val="bg1"/>
                </a:solidFill>
              </a:rPr>
              <a:t>- Correto, DaaS privado oferece maior controle sobre segurança e privacidade</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5 - Verdadeiro </a:t>
            </a:r>
            <a:r>
              <a:rPr lang="pt-BR" sz="1400" dirty="0">
                <a:solidFill>
                  <a:schemeClr val="bg1"/>
                </a:solidFill>
              </a:rPr>
              <a:t>- Correto, DaaS híbrido combina elementos de infraestrutura local e nuvem pública</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6 - Falso </a:t>
            </a:r>
            <a:r>
              <a:rPr lang="pt-BR" sz="1400" dirty="0">
                <a:solidFill>
                  <a:schemeClr val="bg1"/>
                </a:solidFill>
              </a:rPr>
              <a:t>- Correto, DaaS é utilizado por organizações de diversos setores</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7 - Falso </a:t>
            </a:r>
            <a:r>
              <a:rPr lang="pt-BR" sz="1400" dirty="0">
                <a:solidFill>
                  <a:schemeClr val="bg1"/>
                </a:solidFill>
              </a:rPr>
              <a:t>- Correto, o modelo público é mais adequado para acesso rápido sem infraestrutura própria</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8 - Verdadeiro </a:t>
            </a:r>
            <a:r>
              <a:rPr lang="pt-BR" sz="1400" dirty="0">
                <a:solidFill>
                  <a:schemeClr val="bg1"/>
                </a:solidFill>
              </a:rPr>
              <a:t>- Correto, DaaS pode incluir vários serviços de dados</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9 - Falso </a:t>
            </a:r>
            <a:r>
              <a:rPr lang="pt-BR" sz="1400" dirty="0">
                <a:solidFill>
                  <a:schemeClr val="bg1"/>
                </a:solidFill>
              </a:rPr>
              <a:t>- Correto, no modelo privado, os recursos são dedicados à organização que os provisionou</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10 - Verdadeiro </a:t>
            </a:r>
            <a:r>
              <a:rPr lang="pt-BR" sz="1400" dirty="0">
                <a:solidFill>
                  <a:schemeClr val="bg1"/>
                </a:solidFill>
              </a:rPr>
              <a:t>- Correto, DaaS híbrido oferece flexibilidade com combinação de infraestruturas.</a:t>
            </a:r>
          </a:p>
        </p:txBody>
      </p:sp>
    </p:spTree>
    <p:extLst>
      <p:ext uri="{BB962C8B-B14F-4D97-AF65-F5344CB8AC3E}">
        <p14:creationId xmlns:p14="http://schemas.microsoft.com/office/powerpoint/2010/main" val="2617675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INTRODUÇÃO</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5078313"/>
          </a:xfrm>
          <a:prstGeom prst="rect">
            <a:avLst/>
          </a:prstGeom>
          <a:noFill/>
        </p:spPr>
        <p:txBody>
          <a:bodyPr wrap="square">
            <a:spAutoFit/>
          </a:bodyPr>
          <a:lstStyle/>
          <a:p>
            <a:pPr algn="just"/>
            <a:r>
              <a:rPr lang="pt-BR" dirty="0" smtClean="0">
                <a:solidFill>
                  <a:schemeClr val="tx1">
                    <a:lumMod val="65000"/>
                    <a:lumOff val="35000"/>
                  </a:schemeClr>
                </a:solidFill>
              </a:rPr>
              <a:t>É a entrega de recursos computacionais por demanda, ou seja conforme são necessários.</a:t>
            </a: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Essa escala é entregue através de plataformas, como por exemplo:</a:t>
            </a:r>
          </a:p>
          <a:p>
            <a:pPr marL="742950" lvl="1" indent="-285750" algn="just">
              <a:buFont typeface="Arial" panose="020B0604020202020204" pitchFamily="34" charset="0"/>
              <a:buChar char="•"/>
            </a:pPr>
            <a:r>
              <a:rPr lang="pt-BR" dirty="0" smtClean="0">
                <a:solidFill>
                  <a:schemeClr val="tx1">
                    <a:lumMod val="65000"/>
                    <a:lumOff val="35000"/>
                  </a:schemeClr>
                </a:solidFill>
              </a:rPr>
              <a:t>AWS</a:t>
            </a:r>
          </a:p>
          <a:p>
            <a:pPr marL="742950" lvl="1" indent="-285750" algn="just">
              <a:buFont typeface="Arial" panose="020B0604020202020204" pitchFamily="34" charset="0"/>
              <a:buChar char="•"/>
            </a:pPr>
            <a:r>
              <a:rPr lang="pt-BR" dirty="0" err="1" smtClean="0">
                <a:solidFill>
                  <a:schemeClr val="tx1">
                    <a:lumMod val="65000"/>
                    <a:lumOff val="35000"/>
                  </a:schemeClr>
                </a:solidFill>
              </a:rPr>
              <a:t>Azure</a:t>
            </a:r>
            <a:endParaRPr lang="pt-BR" dirty="0" smtClean="0">
              <a:solidFill>
                <a:schemeClr val="tx1">
                  <a:lumMod val="65000"/>
                  <a:lumOff val="35000"/>
                </a:schemeClr>
              </a:solidFill>
            </a:endParaRPr>
          </a:p>
          <a:p>
            <a:pPr marL="742950" lvl="1" indent="-285750" algn="just">
              <a:buFont typeface="Arial" panose="020B0604020202020204" pitchFamily="34" charset="0"/>
              <a:buChar char="•"/>
            </a:pPr>
            <a:r>
              <a:rPr lang="pt-BR" dirty="0" smtClean="0">
                <a:solidFill>
                  <a:schemeClr val="tx1">
                    <a:lumMod val="65000"/>
                    <a:lumOff val="35000"/>
                  </a:schemeClr>
                </a:solidFill>
              </a:rPr>
              <a:t>IBM </a:t>
            </a:r>
            <a:r>
              <a:rPr lang="pt-BR" dirty="0" err="1" smtClean="0">
                <a:solidFill>
                  <a:schemeClr val="tx1">
                    <a:lumMod val="65000"/>
                    <a:lumOff val="35000"/>
                  </a:schemeClr>
                </a:solidFill>
              </a:rPr>
              <a:t>Cloud</a:t>
            </a:r>
            <a:endParaRPr lang="pt-BR" dirty="0" smtClean="0">
              <a:solidFill>
                <a:schemeClr val="tx1">
                  <a:lumMod val="65000"/>
                  <a:lumOff val="35000"/>
                </a:schemeClr>
              </a:solidFill>
            </a:endParaRPr>
          </a:p>
          <a:p>
            <a:pPr marL="742950" lvl="1" indent="-285750" algn="just">
              <a:buFont typeface="Arial" panose="020B0604020202020204" pitchFamily="34" charset="0"/>
              <a:buChar char="•"/>
            </a:pPr>
            <a:r>
              <a:rPr lang="pt-BR" dirty="0" smtClean="0">
                <a:solidFill>
                  <a:schemeClr val="tx1">
                    <a:lumMod val="65000"/>
                    <a:lumOff val="35000"/>
                  </a:schemeClr>
                </a:solidFill>
              </a:rPr>
              <a:t>Oracle OCI</a:t>
            </a:r>
          </a:p>
          <a:p>
            <a:pPr marL="742950" lvl="1" indent="-285750" algn="just">
              <a:buFont typeface="Arial" panose="020B0604020202020204" pitchFamily="34" charset="0"/>
              <a:buChar char="•"/>
            </a:pPr>
            <a:r>
              <a:rPr lang="pt-BR" dirty="0" smtClean="0">
                <a:solidFill>
                  <a:schemeClr val="tx1">
                    <a:lumMod val="65000"/>
                    <a:lumOff val="35000"/>
                  </a:schemeClr>
                </a:solidFill>
              </a:rPr>
              <a:t>Google </a:t>
            </a:r>
            <a:r>
              <a:rPr lang="pt-BR" dirty="0" err="1" smtClean="0">
                <a:solidFill>
                  <a:schemeClr val="tx1">
                    <a:lumMod val="65000"/>
                    <a:lumOff val="35000"/>
                  </a:schemeClr>
                </a:solidFill>
              </a:rPr>
              <a:t>Cloud</a:t>
            </a:r>
            <a:r>
              <a:rPr lang="pt-BR" dirty="0" smtClean="0">
                <a:solidFill>
                  <a:schemeClr val="tx1">
                    <a:lumMod val="65000"/>
                    <a:lumOff val="35000"/>
                  </a:schemeClr>
                </a:solidFill>
              </a:rPr>
              <a:t> </a:t>
            </a:r>
            <a:r>
              <a:rPr lang="pt-BR" dirty="0" err="1" smtClean="0">
                <a:solidFill>
                  <a:schemeClr val="tx1">
                    <a:lumMod val="65000"/>
                    <a:lumOff val="35000"/>
                  </a:schemeClr>
                </a:solidFill>
              </a:rPr>
              <a:t>Plataform</a:t>
            </a:r>
            <a:endParaRPr lang="pt-BR" dirty="0" smtClean="0">
              <a:solidFill>
                <a:schemeClr val="tx1">
                  <a:lumMod val="65000"/>
                  <a:lumOff val="35000"/>
                </a:schemeClr>
              </a:solidFill>
            </a:endParaRPr>
          </a:p>
          <a:p>
            <a:pPr marL="742950" lvl="1" indent="-285750" algn="just">
              <a:buFont typeface="Arial" panose="020B0604020202020204" pitchFamily="34" charset="0"/>
              <a:buChar char="•"/>
            </a:pPr>
            <a:endParaRPr lang="pt-BR" dirty="0">
              <a:solidFill>
                <a:schemeClr val="tx1">
                  <a:lumMod val="65000"/>
                  <a:lumOff val="35000"/>
                </a:schemeClr>
              </a:solidFill>
            </a:endParaRPr>
          </a:p>
          <a:p>
            <a:pPr algn="just"/>
            <a:r>
              <a:rPr lang="pt-BR" dirty="0" err="1" smtClean="0">
                <a:solidFill>
                  <a:schemeClr val="tx1">
                    <a:lumMod val="65000"/>
                    <a:lumOff val="35000"/>
                  </a:schemeClr>
                </a:solidFill>
              </a:rPr>
              <a:t>Cloud</a:t>
            </a:r>
            <a:r>
              <a:rPr lang="pt-BR" dirty="0" smtClean="0">
                <a:solidFill>
                  <a:schemeClr val="tx1">
                    <a:lumMod val="65000"/>
                    <a:lumOff val="35000"/>
                  </a:schemeClr>
                </a:solidFill>
              </a:rPr>
              <a:t> abrangem tudo desde aplicativo até datacenter.</a:t>
            </a:r>
          </a:p>
          <a:p>
            <a:pPr algn="just"/>
            <a:r>
              <a:rPr lang="pt-BR" dirty="0" smtClean="0">
                <a:solidFill>
                  <a:schemeClr val="tx1">
                    <a:lumMod val="65000"/>
                    <a:lumOff val="35000"/>
                  </a:schemeClr>
                </a:solidFill>
              </a:rPr>
              <a:t>E é pago conforme o uso.</a:t>
            </a: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Esse é o conceito de </a:t>
            </a:r>
            <a:r>
              <a:rPr lang="pt-BR" dirty="0" err="1" smtClean="0">
                <a:solidFill>
                  <a:schemeClr val="tx1">
                    <a:lumMod val="65000"/>
                    <a:lumOff val="35000"/>
                  </a:schemeClr>
                </a:solidFill>
              </a:rPr>
              <a:t>PaaS</a:t>
            </a:r>
            <a:r>
              <a:rPr lang="pt-BR" dirty="0" smtClean="0">
                <a:solidFill>
                  <a:schemeClr val="tx1">
                    <a:lumMod val="65000"/>
                    <a:lumOff val="35000"/>
                  </a:schemeClr>
                </a:solidFill>
              </a:rPr>
              <a:t> (Platform as a Service), onde ao invés do desenvolvedor demandar tempo para preparo de infraestrutura, isso já é fornecido em um modelo padrão e configurável.</a:t>
            </a:r>
          </a:p>
        </p:txBody>
      </p:sp>
      <p:pic>
        <p:nvPicPr>
          <p:cNvPr id="5" name="Picture 2" descr="Consultoria em Azure Cloud Computing | Infraestrutura de Pont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091" t="26984" r="12085" b="27090"/>
          <a:stretch/>
        </p:blipFill>
        <p:spPr bwMode="auto">
          <a:xfrm>
            <a:off x="2352596" y="2278225"/>
            <a:ext cx="1866408" cy="11304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EN - Inferencelabs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5626" y="583874"/>
            <a:ext cx="2340349" cy="17552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 que é a IBM Cloud | Medium"/>
          <p:cNvPicPr>
            <a:picLocks noChangeAspect="1" noChangeArrowheads="1"/>
          </p:cNvPicPr>
          <p:nvPr/>
        </p:nvPicPr>
        <p:blipFill rotWithShape="1">
          <a:blip r:embed="rId4">
            <a:extLst>
              <a:ext uri="{28A0092B-C50C-407E-A947-70E740481C1C}">
                <a14:useLocalDpi xmlns:a14="http://schemas.microsoft.com/office/drawing/2010/main" val="0"/>
              </a:ext>
            </a:extLst>
          </a:blip>
          <a:srcRect l="27850" t="28141" r="27544" b="27741"/>
          <a:stretch/>
        </p:blipFill>
        <p:spPr bwMode="auto">
          <a:xfrm>
            <a:off x="1576743" y="3669279"/>
            <a:ext cx="3643971" cy="1000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xplorando o Mundo do Oracle Cloud Infrastructure (OCI)"/>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565" t="8188" r="7611" b="9994"/>
          <a:stretch/>
        </p:blipFill>
        <p:spPr bwMode="auto">
          <a:xfrm>
            <a:off x="2488002" y="4880847"/>
            <a:ext cx="1894040" cy="10001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rceria de tecnologia da Aruba e do Google Cloud Platform | HPE Aruba  Networking"/>
          <p:cNvPicPr>
            <a:picLocks noChangeAspect="1" noChangeArrowheads="1"/>
          </p:cNvPicPr>
          <p:nvPr/>
        </p:nvPicPr>
        <p:blipFill rotWithShape="1">
          <a:blip r:embed="rId6">
            <a:extLst>
              <a:ext uri="{28A0092B-C50C-407E-A947-70E740481C1C}">
                <a14:useLocalDpi xmlns:a14="http://schemas.microsoft.com/office/drawing/2010/main" val="0"/>
              </a:ext>
            </a:extLst>
          </a:blip>
          <a:srcRect t="34182" b="33091"/>
          <a:stretch/>
        </p:blipFill>
        <p:spPr bwMode="auto">
          <a:xfrm>
            <a:off x="1076001" y="6024780"/>
            <a:ext cx="4419600" cy="80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INTRODUÇÃO</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2585323"/>
          </a:xfrm>
          <a:prstGeom prst="rect">
            <a:avLst/>
          </a:prstGeom>
          <a:noFill/>
        </p:spPr>
        <p:txBody>
          <a:bodyPr wrap="square">
            <a:spAutoFit/>
          </a:bodyPr>
          <a:lstStyle/>
          <a:p>
            <a:pPr algn="just"/>
            <a:r>
              <a:rPr lang="pt-BR" dirty="0" smtClean="0">
                <a:solidFill>
                  <a:schemeClr val="tx1">
                    <a:lumMod val="65000"/>
                    <a:lumOff val="35000"/>
                  </a:schemeClr>
                </a:solidFill>
              </a:rPr>
              <a:t>Exemplos básicos de recursos computacionais que operam em </a:t>
            </a:r>
            <a:r>
              <a:rPr lang="pt-BR" dirty="0" err="1" smtClean="0">
                <a:solidFill>
                  <a:schemeClr val="tx1">
                    <a:lumMod val="65000"/>
                    <a:lumOff val="35000"/>
                  </a:schemeClr>
                </a:solidFill>
              </a:rPr>
              <a:t>Cloud</a:t>
            </a:r>
            <a:r>
              <a:rPr lang="pt-BR" dirty="0" smtClean="0">
                <a:solidFill>
                  <a:schemeClr val="tx1">
                    <a:lumMod val="65000"/>
                    <a:lumOff val="35000"/>
                  </a:schemeClr>
                </a:solidFill>
              </a:rPr>
              <a:t> </a:t>
            </a:r>
            <a:r>
              <a:rPr lang="pt-BR" dirty="0" err="1" smtClean="0">
                <a:solidFill>
                  <a:schemeClr val="tx1">
                    <a:lumMod val="65000"/>
                    <a:lumOff val="35000"/>
                  </a:schemeClr>
                </a:solidFill>
              </a:rPr>
              <a:t>Computing</a:t>
            </a:r>
            <a:r>
              <a:rPr lang="pt-BR" dirty="0" smtClean="0">
                <a:solidFill>
                  <a:schemeClr val="tx1">
                    <a:lumMod val="65000"/>
                    <a:lumOff val="35000"/>
                  </a:schemeClr>
                </a:solidFill>
              </a:rPr>
              <a:t> e podem ser rapidamente provisionados são:</a:t>
            </a:r>
          </a:p>
          <a:p>
            <a:pPr algn="just"/>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dirty="0" smtClean="0">
                <a:solidFill>
                  <a:schemeClr val="tx1">
                    <a:lumMod val="65000"/>
                    <a:lumOff val="35000"/>
                  </a:schemeClr>
                </a:solidFill>
              </a:rPr>
              <a:t>Redes (Networks)</a:t>
            </a:r>
          </a:p>
          <a:p>
            <a:pPr marL="742950" lvl="1" indent="-285750" algn="just">
              <a:buFont typeface="Arial" panose="020B0604020202020204" pitchFamily="34" charset="0"/>
              <a:buChar char="•"/>
            </a:pPr>
            <a:r>
              <a:rPr lang="pt-BR" dirty="0" smtClean="0">
                <a:solidFill>
                  <a:schemeClr val="tx1">
                    <a:lumMod val="65000"/>
                    <a:lumOff val="35000"/>
                  </a:schemeClr>
                </a:solidFill>
              </a:rPr>
              <a:t>Servidores (Servers)</a:t>
            </a:r>
          </a:p>
          <a:p>
            <a:pPr marL="742950" lvl="1" indent="-285750" algn="just">
              <a:buFont typeface="Arial" panose="020B0604020202020204" pitchFamily="34" charset="0"/>
              <a:buChar char="•"/>
            </a:pPr>
            <a:r>
              <a:rPr lang="pt-BR" dirty="0" smtClean="0">
                <a:solidFill>
                  <a:schemeClr val="tx1">
                    <a:lumMod val="65000"/>
                    <a:lumOff val="35000"/>
                  </a:schemeClr>
                </a:solidFill>
              </a:rPr>
              <a:t>Armazenamentos (</a:t>
            </a:r>
            <a:r>
              <a:rPr lang="pt-BR" dirty="0" err="1" smtClean="0">
                <a:solidFill>
                  <a:schemeClr val="tx1">
                    <a:lumMod val="65000"/>
                    <a:lumOff val="35000"/>
                  </a:schemeClr>
                </a:solidFill>
              </a:rPr>
              <a:t>Storages</a:t>
            </a:r>
            <a:r>
              <a:rPr lang="pt-BR" dirty="0" smtClean="0">
                <a:solidFill>
                  <a:schemeClr val="tx1">
                    <a:lumMod val="65000"/>
                    <a:lumOff val="35000"/>
                  </a:schemeClr>
                </a:solidFill>
              </a:rPr>
              <a:t>)</a:t>
            </a:r>
          </a:p>
          <a:p>
            <a:pPr marL="742950" lvl="1" indent="-285750" algn="just">
              <a:buFont typeface="Arial" panose="020B0604020202020204" pitchFamily="34" charset="0"/>
              <a:buChar char="•"/>
            </a:pPr>
            <a:r>
              <a:rPr lang="pt-BR" dirty="0" smtClean="0">
                <a:solidFill>
                  <a:schemeClr val="tx1">
                    <a:lumMod val="65000"/>
                    <a:lumOff val="35000"/>
                  </a:schemeClr>
                </a:solidFill>
              </a:rPr>
              <a:t>Aplicações (</a:t>
            </a:r>
            <a:r>
              <a:rPr lang="pt-BR" dirty="0" err="1" smtClean="0">
                <a:solidFill>
                  <a:schemeClr val="tx1">
                    <a:lumMod val="65000"/>
                    <a:lumOff val="35000"/>
                  </a:schemeClr>
                </a:solidFill>
              </a:rPr>
              <a:t>Applications</a:t>
            </a:r>
            <a:r>
              <a:rPr lang="pt-BR" dirty="0" smtClean="0">
                <a:solidFill>
                  <a:schemeClr val="tx1">
                    <a:lumMod val="65000"/>
                    <a:lumOff val="35000"/>
                  </a:schemeClr>
                </a:solidFill>
              </a:rPr>
              <a:t>)</a:t>
            </a:r>
          </a:p>
          <a:p>
            <a:pPr marL="742950" lvl="1" indent="-285750" algn="just">
              <a:buFont typeface="Arial" panose="020B0604020202020204" pitchFamily="34" charset="0"/>
              <a:buChar char="•"/>
            </a:pPr>
            <a:r>
              <a:rPr lang="pt-BR" dirty="0" smtClean="0">
                <a:solidFill>
                  <a:schemeClr val="tx1">
                    <a:lumMod val="65000"/>
                    <a:lumOff val="35000"/>
                  </a:schemeClr>
                </a:solidFill>
              </a:rPr>
              <a:t>Serviços (Services)</a:t>
            </a:r>
          </a:p>
        </p:txBody>
      </p:sp>
      <p:pic>
        <p:nvPicPr>
          <p:cNvPr id="5" name="Picture 2" descr="Consultoria em Azure Cloud Computing | Infraestrutura de Pont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091" t="26984" r="12085" b="27090"/>
          <a:stretch/>
        </p:blipFill>
        <p:spPr bwMode="auto">
          <a:xfrm>
            <a:off x="2352596" y="2278225"/>
            <a:ext cx="1866408" cy="11304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EN - Inferencelabs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5626" y="583874"/>
            <a:ext cx="2340349" cy="17552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 que é a IBM Cloud | Medium"/>
          <p:cNvPicPr>
            <a:picLocks noChangeAspect="1" noChangeArrowheads="1"/>
          </p:cNvPicPr>
          <p:nvPr/>
        </p:nvPicPr>
        <p:blipFill rotWithShape="1">
          <a:blip r:embed="rId4">
            <a:extLst>
              <a:ext uri="{28A0092B-C50C-407E-A947-70E740481C1C}">
                <a14:useLocalDpi xmlns:a14="http://schemas.microsoft.com/office/drawing/2010/main" val="0"/>
              </a:ext>
            </a:extLst>
          </a:blip>
          <a:srcRect l="27850" t="28141" r="27544" b="27741"/>
          <a:stretch/>
        </p:blipFill>
        <p:spPr bwMode="auto">
          <a:xfrm>
            <a:off x="1576743" y="3669279"/>
            <a:ext cx="3643971" cy="1000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xplorando o Mundo do Oracle Cloud Infrastructure (OCI)"/>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565" t="8188" r="7611" b="9994"/>
          <a:stretch/>
        </p:blipFill>
        <p:spPr bwMode="auto">
          <a:xfrm>
            <a:off x="2488002" y="4880847"/>
            <a:ext cx="1894040" cy="10001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rceria de tecnologia da Aruba e do Google Cloud Platform | HPE Aruba  Networking"/>
          <p:cNvPicPr>
            <a:picLocks noChangeAspect="1" noChangeArrowheads="1"/>
          </p:cNvPicPr>
          <p:nvPr/>
        </p:nvPicPr>
        <p:blipFill rotWithShape="1">
          <a:blip r:embed="rId6">
            <a:extLst>
              <a:ext uri="{28A0092B-C50C-407E-A947-70E740481C1C}">
                <a14:useLocalDpi xmlns:a14="http://schemas.microsoft.com/office/drawing/2010/main" val="0"/>
              </a:ext>
            </a:extLst>
          </a:blip>
          <a:srcRect t="34182" b="33091"/>
          <a:stretch/>
        </p:blipFill>
        <p:spPr bwMode="auto">
          <a:xfrm>
            <a:off x="1076001" y="6024780"/>
            <a:ext cx="4419600" cy="80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15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NETWORKS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5078313"/>
          </a:xfrm>
          <a:prstGeom prst="rect">
            <a:avLst/>
          </a:prstGeom>
          <a:noFill/>
        </p:spPr>
        <p:txBody>
          <a:bodyPr wrap="square">
            <a:spAutoFit/>
          </a:bodyPr>
          <a:lstStyle/>
          <a:p>
            <a:pPr algn="just"/>
            <a:r>
              <a:rPr lang="pt-BR" b="1" dirty="0" smtClean="0">
                <a:solidFill>
                  <a:schemeClr val="tx1">
                    <a:lumMod val="65000"/>
                    <a:lumOff val="35000"/>
                  </a:schemeClr>
                </a:solidFill>
              </a:rPr>
              <a:t>Networks</a:t>
            </a:r>
            <a:r>
              <a:rPr lang="pt-BR" dirty="0" smtClean="0">
                <a:solidFill>
                  <a:schemeClr val="tx1">
                    <a:lumMod val="65000"/>
                    <a:lumOff val="35000"/>
                  </a:schemeClr>
                </a:solidFill>
              </a:rPr>
              <a:t>: </a:t>
            </a:r>
            <a:r>
              <a:rPr lang="pt-BR" dirty="0">
                <a:solidFill>
                  <a:schemeClr val="tx1">
                    <a:lumMod val="65000"/>
                    <a:lumOff val="35000"/>
                  </a:schemeClr>
                </a:solidFill>
              </a:rPr>
              <a:t>redes se referem às infraestruturas de comunicação que conectam todos os recursos e usuários dentro de um ambiente de computação em nuvem.</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a:t>
            </a:r>
            <a:endParaRPr lang="pt-BR" dirty="0" smtClean="0">
              <a:solidFill>
                <a:schemeClr val="tx1">
                  <a:lumMod val="65000"/>
                  <a:lumOff val="35000"/>
                </a:schemeClr>
              </a:solidFill>
            </a:endParaRPr>
          </a:p>
          <a:p>
            <a:pPr algn="just"/>
            <a:r>
              <a:rPr lang="pt-BR" dirty="0" err="1" smtClean="0">
                <a:solidFill>
                  <a:schemeClr val="tx1">
                    <a:lumMod val="65000"/>
                    <a:lumOff val="35000"/>
                  </a:schemeClr>
                </a:solidFill>
              </a:rPr>
              <a:t>Amazon</a:t>
            </a:r>
            <a:r>
              <a:rPr lang="pt-BR" dirty="0" smtClean="0">
                <a:solidFill>
                  <a:schemeClr val="tx1">
                    <a:lumMod val="65000"/>
                    <a:lumOff val="35000"/>
                  </a:schemeClr>
                </a:solidFill>
              </a:rPr>
              <a:t> </a:t>
            </a:r>
            <a:r>
              <a:rPr lang="pt-BR" dirty="0">
                <a:solidFill>
                  <a:schemeClr val="tx1">
                    <a:lumMod val="65000"/>
                    <a:lumOff val="35000"/>
                  </a:schemeClr>
                </a:solidFill>
              </a:rPr>
              <a:t>Virtual Private </a:t>
            </a:r>
            <a:r>
              <a:rPr lang="pt-BR" dirty="0" err="1">
                <a:solidFill>
                  <a:schemeClr val="tx1">
                    <a:lumMod val="65000"/>
                    <a:lumOff val="35000"/>
                  </a:schemeClr>
                </a:solidFill>
              </a:rPr>
              <a:t>Cloud</a:t>
            </a:r>
            <a:r>
              <a:rPr lang="pt-BR" dirty="0">
                <a:solidFill>
                  <a:schemeClr val="tx1">
                    <a:lumMod val="65000"/>
                    <a:lumOff val="35000"/>
                  </a:schemeClr>
                </a:solidFill>
              </a:rPr>
              <a:t> (VPC) é um serviço da AWS que permite criar uma rede virtual na nuvem, isolada logicamente, onde você pode lançar recursos da AWS, como instâncias EC2 (servidores virtuais) e RDS (banco de dados relacional).</a:t>
            </a:r>
          </a:p>
          <a:p>
            <a:pPr algn="just"/>
            <a:endParaRPr lang="pt-BR" dirty="0" smtClean="0">
              <a:solidFill>
                <a:schemeClr val="tx1">
                  <a:lumMod val="65000"/>
                  <a:lumOff val="35000"/>
                </a:schemeClr>
              </a:solidFill>
            </a:endParaRPr>
          </a:p>
          <a:p>
            <a:pPr algn="just"/>
            <a:r>
              <a:rPr lang="pt-BR" dirty="0">
                <a:solidFill>
                  <a:schemeClr val="tx1">
                    <a:lumMod val="65000"/>
                    <a:lumOff val="35000"/>
                  </a:schemeClr>
                </a:solidFill>
              </a:rPr>
              <a:t>Dentro de uma VPC, os usuários podem criar </a:t>
            </a:r>
            <a:r>
              <a:rPr lang="pt-BR" dirty="0" err="1">
                <a:solidFill>
                  <a:schemeClr val="tx1">
                    <a:lumMod val="65000"/>
                    <a:lumOff val="35000"/>
                  </a:schemeClr>
                </a:solidFill>
              </a:rPr>
              <a:t>sub-redes</a:t>
            </a:r>
            <a:r>
              <a:rPr lang="pt-BR" dirty="0">
                <a:solidFill>
                  <a:schemeClr val="tx1">
                    <a:lumMod val="65000"/>
                    <a:lumOff val="35000"/>
                  </a:schemeClr>
                </a:solidFill>
              </a:rPr>
              <a:t>, que são segmentos lógicos da rede que podem ser configurados com diferentes regras de acesso e políticas de segurança. Além disso, é possível configurar rotas de rede personalizadas para direcionar o tráfego entre </a:t>
            </a:r>
            <a:r>
              <a:rPr lang="pt-BR" dirty="0" err="1">
                <a:solidFill>
                  <a:schemeClr val="tx1">
                    <a:lumMod val="65000"/>
                    <a:lumOff val="35000"/>
                  </a:schemeClr>
                </a:solidFill>
              </a:rPr>
              <a:t>sub-redes</a:t>
            </a:r>
            <a:r>
              <a:rPr lang="pt-BR" dirty="0">
                <a:solidFill>
                  <a:schemeClr val="tx1">
                    <a:lumMod val="65000"/>
                    <a:lumOff val="35000"/>
                  </a:schemeClr>
                </a:solidFill>
              </a:rPr>
              <a:t> e para a internet.</a:t>
            </a:r>
          </a:p>
        </p:txBody>
      </p:sp>
      <p:pic>
        <p:nvPicPr>
          <p:cNvPr id="2050" name="Picture 2" descr="AWS Networking Fundamentals | Introduction and Basics"/>
          <p:cNvPicPr>
            <a:picLocks noChangeAspect="1" noChangeArrowheads="1"/>
          </p:cNvPicPr>
          <p:nvPr/>
        </p:nvPicPr>
        <p:blipFill rotWithShape="1">
          <a:blip r:embed="rId2">
            <a:extLst>
              <a:ext uri="{28A0092B-C50C-407E-A947-70E740481C1C}">
                <a14:useLocalDpi xmlns:a14="http://schemas.microsoft.com/office/drawing/2010/main" val="0"/>
              </a:ext>
            </a:extLst>
          </a:blip>
          <a:srcRect r="1805"/>
          <a:stretch/>
        </p:blipFill>
        <p:spPr bwMode="auto">
          <a:xfrm>
            <a:off x="69336" y="1601472"/>
            <a:ext cx="6785552" cy="4183937"/>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0" y="1607134"/>
            <a:ext cx="1759527" cy="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9467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SERVERS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b="1" dirty="0" smtClean="0">
                <a:solidFill>
                  <a:schemeClr val="tx1">
                    <a:lumMod val="65000"/>
                    <a:lumOff val="35000"/>
                  </a:schemeClr>
                </a:solidFill>
              </a:rPr>
              <a:t>Servers</a:t>
            </a:r>
            <a:r>
              <a:rPr lang="pt-BR" dirty="0" smtClean="0">
                <a:solidFill>
                  <a:schemeClr val="tx1">
                    <a:lumMod val="65000"/>
                    <a:lumOff val="35000"/>
                  </a:schemeClr>
                </a:solidFill>
              </a:rPr>
              <a:t>: Servidores </a:t>
            </a:r>
            <a:r>
              <a:rPr lang="pt-BR" dirty="0">
                <a:solidFill>
                  <a:schemeClr val="tx1">
                    <a:lumMod val="65000"/>
                    <a:lumOff val="35000"/>
                  </a:schemeClr>
                </a:solidFill>
              </a:rPr>
              <a:t>na nuvem são instâncias de computação virtual que executam aplicativos ou serviços para os usuários</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a:t>
            </a:r>
            <a:r>
              <a:rPr lang="pt-BR" dirty="0" err="1">
                <a:solidFill>
                  <a:schemeClr val="tx1">
                    <a:lumMod val="65000"/>
                    <a:lumOff val="35000"/>
                  </a:schemeClr>
                </a:solidFill>
              </a:rPr>
              <a:t>Amazon</a:t>
            </a:r>
            <a:r>
              <a:rPr lang="pt-BR" dirty="0">
                <a:solidFill>
                  <a:schemeClr val="tx1">
                    <a:lumMod val="65000"/>
                    <a:lumOff val="35000"/>
                  </a:schemeClr>
                </a:solidFill>
              </a:rPr>
              <a:t> EC2 (</a:t>
            </a:r>
            <a:r>
              <a:rPr lang="pt-BR" dirty="0" err="1">
                <a:solidFill>
                  <a:schemeClr val="tx1">
                    <a:lumMod val="65000"/>
                    <a:lumOff val="35000"/>
                  </a:schemeClr>
                </a:solidFill>
              </a:rPr>
              <a:t>Elastic</a:t>
            </a:r>
            <a:r>
              <a:rPr lang="pt-BR" dirty="0">
                <a:solidFill>
                  <a:schemeClr val="tx1">
                    <a:lumMod val="65000"/>
                    <a:lumOff val="35000"/>
                  </a:schemeClr>
                </a:solidFill>
              </a:rPr>
              <a:t> Compute </a:t>
            </a:r>
            <a:r>
              <a:rPr lang="pt-BR" dirty="0" err="1">
                <a:solidFill>
                  <a:schemeClr val="tx1">
                    <a:lumMod val="65000"/>
                    <a:lumOff val="35000"/>
                  </a:schemeClr>
                </a:solidFill>
              </a:rPr>
              <a:t>Cloud</a:t>
            </a:r>
            <a:r>
              <a:rPr lang="pt-BR" dirty="0">
                <a:solidFill>
                  <a:schemeClr val="tx1">
                    <a:lumMod val="65000"/>
                    <a:lumOff val="35000"/>
                  </a:schemeClr>
                </a:solidFill>
              </a:rPr>
              <a:t>) é um serviço de computação em nuvem da AWS que oferece capacidade de computação escalável na nuvem. Os usuários podem lançar instâncias de servidores virtuais sob demanda, sistema operacional, quantidade de CPU, memória, armazenamento e outras características de configuração.</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O </a:t>
            </a:r>
            <a:r>
              <a:rPr lang="pt-BR" dirty="0" err="1">
                <a:solidFill>
                  <a:schemeClr val="tx1">
                    <a:lumMod val="65000"/>
                    <a:lumOff val="35000"/>
                  </a:schemeClr>
                </a:solidFill>
              </a:rPr>
              <a:t>Amazon</a:t>
            </a:r>
            <a:r>
              <a:rPr lang="pt-BR" dirty="0">
                <a:solidFill>
                  <a:schemeClr val="tx1">
                    <a:lumMod val="65000"/>
                    <a:lumOff val="35000"/>
                  </a:schemeClr>
                </a:solidFill>
              </a:rPr>
              <a:t> EC2 oferece recursos de escalabilidade e resiliência incorporados. Os usuários podem dimensionar horizontalmente suas instâncias EC2 conforme necessário para lidar com picos de carga de trabalho e podem aproveitar as opções de armazenamento e backup para garantir a resiliência dos dados e aplicativos.</a:t>
            </a:r>
          </a:p>
        </p:txBody>
      </p:sp>
      <p:pic>
        <p:nvPicPr>
          <p:cNvPr id="4100" name="Picture 4" descr="A basic architecture diagram of an EC2 instance within a VPC."/>
          <p:cNvPicPr>
            <a:picLocks noChangeAspect="1" noChangeArrowheads="1"/>
          </p:cNvPicPr>
          <p:nvPr/>
        </p:nvPicPr>
        <p:blipFill rotWithShape="1">
          <a:blip r:embed="rId2">
            <a:extLst>
              <a:ext uri="{28A0092B-C50C-407E-A947-70E740481C1C}">
                <a14:useLocalDpi xmlns:a14="http://schemas.microsoft.com/office/drawing/2010/main" val="0"/>
              </a:ext>
            </a:extLst>
          </a:blip>
          <a:srcRect l="5596" r="3495"/>
          <a:stretch/>
        </p:blipFill>
        <p:spPr bwMode="auto">
          <a:xfrm>
            <a:off x="124691" y="781924"/>
            <a:ext cx="6594764" cy="588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65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xmlns=""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xmlns=""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xmlns=""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xmlns=""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STORAGES</a:t>
            </a:r>
            <a:endParaRPr lang="pt-BR" sz="2000" b="1" dirty="0">
              <a:solidFill>
                <a:srgbClr val="C00000"/>
              </a:solidFill>
            </a:endParaRPr>
          </a:p>
        </p:txBody>
      </p:sp>
      <p:sp>
        <p:nvSpPr>
          <p:cNvPr id="3" name="CaixaDeTexto 2">
            <a:extLst>
              <a:ext uri="{FF2B5EF4-FFF2-40B4-BE49-F238E27FC236}">
                <a16:creationId xmlns:a16="http://schemas.microsoft.com/office/drawing/2014/main" xmlns="" id="{96E3256B-9AFC-290F-82DF-A3AE9CEAA732}"/>
              </a:ext>
            </a:extLst>
          </p:cNvPr>
          <p:cNvSpPr txBox="1"/>
          <p:nvPr/>
        </p:nvSpPr>
        <p:spPr>
          <a:xfrm>
            <a:off x="6854888" y="1286194"/>
            <a:ext cx="5293486" cy="5632311"/>
          </a:xfrm>
          <a:prstGeom prst="rect">
            <a:avLst/>
          </a:prstGeom>
          <a:noFill/>
        </p:spPr>
        <p:txBody>
          <a:bodyPr wrap="square">
            <a:spAutoFit/>
          </a:bodyPr>
          <a:lstStyle/>
          <a:p>
            <a:r>
              <a:rPr lang="pt-BR" b="1" dirty="0" err="1" smtClean="0">
                <a:solidFill>
                  <a:schemeClr val="tx1">
                    <a:lumMod val="65000"/>
                    <a:lumOff val="35000"/>
                  </a:schemeClr>
                </a:solidFill>
              </a:rPr>
              <a:t>Storage</a:t>
            </a:r>
            <a:r>
              <a:rPr lang="pt-BR" dirty="0" smtClean="0">
                <a:solidFill>
                  <a:schemeClr val="tx1">
                    <a:lumMod val="65000"/>
                    <a:lumOff val="35000"/>
                  </a:schemeClr>
                </a:solidFill>
              </a:rPr>
              <a:t>: </a:t>
            </a:r>
            <a:r>
              <a:rPr lang="pt-BR" dirty="0">
                <a:solidFill>
                  <a:schemeClr val="tx1">
                    <a:lumMod val="65000"/>
                    <a:lumOff val="35000"/>
                  </a:schemeClr>
                </a:solidFill>
              </a:rPr>
              <a:t>Armazenamento em </a:t>
            </a:r>
            <a:r>
              <a:rPr lang="pt-BR" dirty="0" err="1">
                <a:solidFill>
                  <a:schemeClr val="tx1">
                    <a:lumMod val="65000"/>
                    <a:lumOff val="35000"/>
                  </a:schemeClr>
                </a:solidFill>
              </a:rPr>
              <a:t>cloud</a:t>
            </a:r>
            <a:r>
              <a:rPr lang="pt-BR" dirty="0">
                <a:solidFill>
                  <a:schemeClr val="tx1">
                    <a:lumMod val="65000"/>
                    <a:lumOff val="35000"/>
                  </a:schemeClr>
                </a:solidFill>
              </a:rPr>
              <a:t> </a:t>
            </a:r>
            <a:r>
              <a:rPr lang="pt-BR" dirty="0" err="1">
                <a:solidFill>
                  <a:schemeClr val="tx1">
                    <a:lumMod val="65000"/>
                    <a:lumOff val="35000"/>
                  </a:schemeClr>
                </a:solidFill>
              </a:rPr>
              <a:t>computing</a:t>
            </a:r>
            <a:r>
              <a:rPr lang="pt-BR" dirty="0">
                <a:solidFill>
                  <a:schemeClr val="tx1">
                    <a:lumMod val="65000"/>
                    <a:lumOff val="35000"/>
                  </a:schemeClr>
                </a:solidFill>
              </a:rPr>
              <a:t> refere-se aos recursos de armazenamento de dados disponíveis na nuvem para os usuários, permitindo o armazenamento e a recuperação de dados de forma segura e escalável.</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a:t>
            </a:r>
            <a:r>
              <a:rPr lang="pt-BR" dirty="0" err="1">
                <a:solidFill>
                  <a:schemeClr val="tx1">
                    <a:lumMod val="65000"/>
                    <a:lumOff val="35000"/>
                  </a:schemeClr>
                </a:solidFill>
              </a:rPr>
              <a:t>Amazon</a:t>
            </a:r>
            <a:r>
              <a:rPr lang="pt-BR" dirty="0">
                <a:solidFill>
                  <a:schemeClr val="tx1">
                    <a:lumMod val="65000"/>
                    <a:lumOff val="35000"/>
                  </a:schemeClr>
                </a:solidFill>
              </a:rPr>
              <a:t> S3 (</a:t>
            </a:r>
            <a:r>
              <a:rPr lang="pt-BR" dirty="0" err="1">
                <a:solidFill>
                  <a:schemeClr val="tx1">
                    <a:lumMod val="65000"/>
                    <a:lumOff val="35000"/>
                  </a:schemeClr>
                </a:solidFill>
              </a:rPr>
              <a:t>Simple</a:t>
            </a:r>
            <a:r>
              <a:rPr lang="pt-BR" dirty="0">
                <a:solidFill>
                  <a:schemeClr val="tx1">
                    <a:lumMod val="65000"/>
                    <a:lumOff val="35000"/>
                  </a:schemeClr>
                </a:solidFill>
              </a:rPr>
              <a:t> </a:t>
            </a:r>
            <a:r>
              <a:rPr lang="pt-BR" dirty="0" err="1">
                <a:solidFill>
                  <a:schemeClr val="tx1">
                    <a:lumMod val="65000"/>
                    <a:lumOff val="35000"/>
                  </a:schemeClr>
                </a:solidFill>
              </a:rPr>
              <a:t>Storage</a:t>
            </a:r>
            <a:r>
              <a:rPr lang="pt-BR" dirty="0">
                <a:solidFill>
                  <a:schemeClr val="tx1">
                    <a:lumMod val="65000"/>
                    <a:lumOff val="35000"/>
                  </a:schemeClr>
                </a:solidFill>
              </a:rPr>
              <a:t> Service) é um serviço de armazenamento de objetos da AWS, projetado para armazenar e recuperar grandes quantidades de dados de forma durável e altamente disponível.</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O </a:t>
            </a:r>
            <a:r>
              <a:rPr lang="pt-BR" dirty="0" err="1">
                <a:solidFill>
                  <a:schemeClr val="tx1">
                    <a:lumMod val="65000"/>
                    <a:lumOff val="35000"/>
                  </a:schemeClr>
                </a:solidFill>
              </a:rPr>
              <a:t>Amazon</a:t>
            </a:r>
            <a:r>
              <a:rPr lang="pt-BR" dirty="0">
                <a:solidFill>
                  <a:schemeClr val="tx1">
                    <a:lumMod val="65000"/>
                    <a:lumOff val="35000"/>
                  </a:schemeClr>
                </a:solidFill>
              </a:rPr>
              <a:t> S3 se integra perfeitamente com outros serviços da AWS, permitindo aos usuários construir soluções completas e integradas na nuvem. Por exemplo, o S3 pode ser usado para armazenar arquivos de mídia para serem acessados por aplicativos hospedados em instâncias EC2, ou pode ser usado como origem de dados para serviços de análise de dados, como </a:t>
            </a:r>
            <a:r>
              <a:rPr lang="pt-BR" dirty="0" err="1">
                <a:solidFill>
                  <a:schemeClr val="tx1">
                    <a:lumMod val="65000"/>
                    <a:lumOff val="35000"/>
                  </a:schemeClr>
                </a:solidFill>
              </a:rPr>
              <a:t>Amazon</a:t>
            </a:r>
            <a:r>
              <a:rPr lang="pt-BR" dirty="0">
                <a:solidFill>
                  <a:schemeClr val="tx1">
                    <a:lumMod val="65000"/>
                    <a:lumOff val="35000"/>
                  </a:schemeClr>
                </a:solidFill>
              </a:rPr>
              <a:t> Athena e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Redshift</a:t>
            </a:r>
            <a:r>
              <a:rPr lang="pt-BR" dirty="0">
                <a:solidFill>
                  <a:schemeClr val="tx1">
                    <a:lumMod val="65000"/>
                    <a:lumOff val="35000"/>
                  </a:schemeClr>
                </a:solidFill>
              </a:rPr>
              <a:t>.</a:t>
            </a:r>
          </a:p>
        </p:txBody>
      </p:sp>
      <p:pic>
        <p:nvPicPr>
          <p:cNvPr id="5122" name="Picture 2" descr="AWS Storage: Overview, Types &amp; Benefits | K21Academy"/>
          <p:cNvPicPr>
            <a:picLocks noChangeAspect="1" noChangeArrowheads="1"/>
          </p:cNvPicPr>
          <p:nvPr/>
        </p:nvPicPr>
        <p:blipFill rotWithShape="1">
          <a:blip r:embed="rId2">
            <a:extLst>
              <a:ext uri="{28A0092B-C50C-407E-A947-70E740481C1C}">
                <a14:useLocalDpi xmlns:a14="http://schemas.microsoft.com/office/drawing/2010/main" val="0"/>
              </a:ext>
            </a:extLst>
          </a:blip>
          <a:srcRect l="4281" r="2356"/>
          <a:stretch/>
        </p:blipFill>
        <p:spPr bwMode="auto">
          <a:xfrm>
            <a:off x="124691" y="2369127"/>
            <a:ext cx="669336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6259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6058</TotalTime>
  <Words>4655</Words>
  <Application>Microsoft Office PowerPoint</Application>
  <PresentationFormat>Widescreen</PresentationFormat>
  <Paragraphs>468</Paragraphs>
  <Slides>42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42</vt:i4>
      </vt:variant>
    </vt:vector>
  </HeadingPairs>
  <TitlesOfParts>
    <vt:vector size="46"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Energisa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Laysa Fernanda Belici Siborde</dc:creator>
  <cp:lastModifiedBy>PESSOAL</cp:lastModifiedBy>
  <cp:revision>58</cp:revision>
  <dcterms:created xsi:type="dcterms:W3CDTF">2023-09-24T04:44:34Z</dcterms:created>
  <dcterms:modified xsi:type="dcterms:W3CDTF">2024-05-16T02:20:01Z</dcterms:modified>
</cp:coreProperties>
</file>