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64" r:id="rId5"/>
    <p:sldId id="263" r:id="rId6"/>
    <p:sldId id="265" r:id="rId7"/>
    <p:sldId id="266" r:id="rId8"/>
    <p:sldId id="267" r:id="rId9"/>
    <p:sldId id="268" r:id="rId10"/>
    <p:sldId id="269" r:id="rId11"/>
    <p:sldId id="270" r:id="rId12"/>
    <p:sldId id="271" r:id="rId13"/>
    <p:sldId id="272" r:id="rId14"/>
    <p:sldId id="275" r:id="rId15"/>
    <p:sldId id="279" r:id="rId16"/>
    <p:sldId id="273" r:id="rId17"/>
    <p:sldId id="274" r:id="rId18"/>
    <p:sldId id="280" r:id="rId19"/>
    <p:sldId id="276" r:id="rId20"/>
    <p:sldId id="277" r:id="rId21"/>
    <p:sldId id="281" r:id="rId22"/>
    <p:sldId id="278" r:id="rId23"/>
    <p:sldId id="283" r:id="rId24"/>
    <p:sldId id="284" r:id="rId25"/>
    <p:sldId id="286" r:id="rId26"/>
    <p:sldId id="287" r:id="rId27"/>
    <p:sldId id="288" r:id="rId28"/>
    <p:sldId id="289" r:id="rId29"/>
    <p:sldId id="290" r:id="rId30"/>
    <p:sldId id="291" r:id="rId31"/>
    <p:sldId id="292" r:id="rId32"/>
    <p:sldId id="293" r:id="rId33"/>
    <p:sldId id="294" r:id="rId34"/>
    <p:sldId id="296" r:id="rId35"/>
    <p:sldId id="297" r:id="rId36"/>
    <p:sldId id="298" r:id="rId37"/>
    <p:sldId id="299" r:id="rId38"/>
    <p:sldId id="300" r:id="rId39"/>
    <p:sldId id="301" r:id="rId40"/>
    <p:sldId id="302" r:id="rId41"/>
    <p:sldId id="303" r:id="rId42"/>
    <p:sldId id="304" r:id="rId43"/>
    <p:sldId id="306" r:id="rId44"/>
    <p:sldId id="305" r:id="rId45"/>
    <p:sldId id="307" r:id="rId46"/>
    <p:sldId id="308" r:id="rId47"/>
    <p:sldId id="309" r:id="rId48"/>
    <p:sldId id="310" r:id="rId49"/>
    <p:sldId id="311" r:id="rId50"/>
    <p:sldId id="312" r:id="rId51"/>
    <p:sldId id="333"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4" r:id="rId73"/>
    <p:sldId id="337" r:id="rId74"/>
    <p:sldId id="338" r:id="rId75"/>
    <p:sldId id="339" r:id="rId76"/>
    <p:sldId id="340" r:id="rId77"/>
    <p:sldId id="335" r:id="rId78"/>
    <p:sldId id="336" r:id="rId79"/>
    <p:sldId id="341" r:id="rId80"/>
    <p:sldId id="342" r:id="rId81"/>
    <p:sldId id="343" r:id="rId8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938E069-0F33-42D1-80FC-E3AEB03B4459}">
          <p14:sldIdLst>
            <p14:sldId id="256"/>
            <p14:sldId id="258"/>
            <p14:sldId id="285"/>
          </p14:sldIdLst>
        </p14:section>
        <p14:section name="CLOUD COMPUTING" id="{6E635229-FED9-44F1-9246-F4A91EC1F264}">
          <p14:sldIdLst>
            <p14:sldId id="264"/>
            <p14:sldId id="263"/>
            <p14:sldId id="265"/>
            <p14:sldId id="266"/>
            <p14:sldId id="267"/>
            <p14:sldId id="268"/>
            <p14:sldId id="269"/>
            <p14:sldId id="270"/>
            <p14:sldId id="271"/>
            <p14:sldId id="272"/>
            <p14:sldId id="275"/>
            <p14:sldId id="279"/>
            <p14:sldId id="273"/>
            <p14:sldId id="274"/>
            <p14:sldId id="280"/>
            <p14:sldId id="276"/>
            <p14:sldId id="277"/>
            <p14:sldId id="281"/>
            <p14:sldId id="278"/>
          </p14:sldIdLst>
        </p14:section>
        <p14:section name="DAAS" id="{60316E07-1D5B-498A-B290-E2A7BEB72ACC}">
          <p14:sldIdLst>
            <p14:sldId id="283"/>
            <p14:sldId id="284"/>
            <p14:sldId id="286"/>
            <p14:sldId id="287"/>
            <p14:sldId id="288"/>
            <p14:sldId id="289"/>
            <p14:sldId id="290"/>
            <p14:sldId id="291"/>
            <p14:sldId id="292"/>
            <p14:sldId id="293"/>
          </p14:sldIdLst>
        </p14:section>
        <p14:section name="ARQUITETURA" id="{DF530ED8-5512-407E-B1B4-7080B732E0ED}">
          <p14:sldIdLst>
            <p14:sldId id="294"/>
            <p14:sldId id="296"/>
            <p14:sldId id="297"/>
            <p14:sldId id="298"/>
            <p14:sldId id="299"/>
            <p14:sldId id="300"/>
            <p14:sldId id="301"/>
            <p14:sldId id="302"/>
            <p14:sldId id="303"/>
            <p14:sldId id="304"/>
          </p14:sldIdLst>
        </p14:section>
        <p14:section name="Implementação do DaaS" id="{FE2A4FB7-077E-4514-A9CF-1D81A12CDBBB}">
          <p14:sldIdLst>
            <p14:sldId id="306"/>
            <p14:sldId id="305"/>
            <p14:sldId id="307"/>
            <p14:sldId id="308"/>
            <p14:sldId id="309"/>
            <p14:sldId id="310"/>
            <p14:sldId id="311"/>
            <p14:sldId id="312"/>
          </p14:sldIdLst>
        </p14:section>
        <p14:section name="Cenários de Uso do DaaS" id="{5D6F4655-88AE-4918-BB7A-44F758BB7610}">
          <p14:sldIdLst>
            <p14:sldId id="333"/>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 name="Conceitos" id="{2886CF4D-8A4F-403A-8210-9E8A605A4841}">
          <p14:sldIdLst>
            <p14:sldId id="337"/>
            <p14:sldId id="338"/>
            <p14:sldId id="339"/>
            <p14:sldId id="340"/>
            <p14:sldId id="335"/>
            <p14:sldId id="336"/>
            <p14:sldId id="341"/>
            <p14:sldId id="342"/>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622"/>
    <a:srgbClr val="FBD1D3"/>
    <a:srgbClr val="EE54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F47FA-6553-4F91-A2AE-9E630307BA25}" v="144" dt="2023-10-01T19:13:59.33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6357" autoAdjust="0"/>
  </p:normalViewPr>
  <p:slideViewPr>
    <p:cSldViewPr snapToGrid="0">
      <p:cViewPr varScale="1">
        <p:scale>
          <a:sx n="114" d="100"/>
          <a:sy n="114" d="100"/>
        </p:scale>
        <p:origin x="594" y="8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414A4-BF22-3B8B-0B7A-4EB6E6ED34A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F51F52-C318-B1BD-6324-BC6555766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0E301CF-7FB9-2D97-92E1-E05A1B2C6233}"/>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173E8B1D-B512-3988-772E-C84CAEE222A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E4BA11-1B8F-DF4F-3CB1-DFFF1B2E1F29}"/>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54703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C5F59-07FC-721E-341A-75FED8FE49F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29A809-8666-A3FB-05C7-DE715134F5F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E6993EB-D052-03D5-FB48-48BF7FE2FC12}"/>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A9154A86-F007-F667-7985-14CA20B604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672E804-E2DE-8A5F-1A42-D32F662C2F0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0425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3BFD13-A5FE-0B0D-5AD5-D6B5700EB24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1EAF25A-FF2F-61BE-783F-B019CD2CF31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FE1C5C-8EC9-C127-AD6F-1F3223E989AD}"/>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77027E45-4E8A-8C4A-36D2-AD69614F0E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215E433-B882-D71E-3D7E-775B3335FAAD}"/>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19646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05B5C-4DA2-9FBB-3134-AA806883F1A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97B45D4-08D5-FCE1-C951-16AF0C32B9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AF30399-B78C-5C09-4ABD-476FBBAAA03E}"/>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17AD44DA-8C87-597D-A356-949F8D6B5B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0F2A2A-C8AA-2ED6-5FB8-DE4181C7B232}"/>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169983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C5410-DBCC-E6B7-2BF4-98DFCCE816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D476C12-7B48-D8C2-EE56-688849276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A6F0149-6F6E-8F23-2AA3-096FC34561CB}"/>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1CA0016D-BAEE-C2D2-9040-9D81EBF54F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B0AC3E1-F00D-81E6-20D0-28C30709585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46566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03757-68B6-25DA-1496-34B016E95CF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5D7B51D-A7DA-7273-908F-1F78C0D671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465C46-CAD4-D987-411C-C0CCBD8B847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09C1DF7-E592-5F7E-B2C0-9CE0609CC71D}"/>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6" name="Espaço Reservado para Rodapé 5">
            <a:extLst>
              <a:ext uri="{FF2B5EF4-FFF2-40B4-BE49-F238E27FC236}">
                <a16:creationId xmlns:a16="http://schemas.microsoft.com/office/drawing/2014/main" id="{C4A01043-7975-4195-5516-2CADACB25B6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B4E3DB0-5252-04B7-A9A0-8A89FF4234E7}"/>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2191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41519-5324-4F33-5C20-C59D74F2CFF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986F26C-23CE-6C06-F97B-97A46B6EC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96CAA8A-9C0F-4F0F-FC8A-AD13E7BE94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B097B8B-8CE7-E05A-3ECB-DE825D38F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AF1EDF2-2AA8-DE12-9876-182C11104B6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88D43FD-6945-ED73-78EE-36AC44E70285}"/>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8" name="Espaço Reservado para Rodapé 7">
            <a:extLst>
              <a:ext uri="{FF2B5EF4-FFF2-40B4-BE49-F238E27FC236}">
                <a16:creationId xmlns:a16="http://schemas.microsoft.com/office/drawing/2014/main" id="{29F6B160-57AB-DE5A-7ADA-BE53BDAD929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A75CEAA-7B88-FB43-6A68-1ED8EB866B5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9703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BD589-7ACC-C692-A3A6-ECB3C394320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544C83E-52C4-3843-840F-B04D1694121D}"/>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4" name="Espaço Reservado para Rodapé 3">
            <a:extLst>
              <a:ext uri="{FF2B5EF4-FFF2-40B4-BE49-F238E27FC236}">
                <a16:creationId xmlns:a16="http://schemas.microsoft.com/office/drawing/2014/main" id="{51674BEA-EA6F-CC79-85DA-3937DED7324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AB6618-4E99-AFF2-D766-45F8ECC2249A}"/>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34175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A830734-9A23-5FDF-F4B0-505BD3238732}"/>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3" name="Espaço Reservado para Rodapé 2">
            <a:extLst>
              <a:ext uri="{FF2B5EF4-FFF2-40B4-BE49-F238E27FC236}">
                <a16:creationId xmlns:a16="http://schemas.microsoft.com/office/drawing/2014/main" id="{C0B06434-D7EF-B8F9-3919-91A497088EE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FEFE77B-EE85-72AB-F36B-C2E3060C6E94}"/>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892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12308-EAB5-87BB-E4C2-4EB972D69D0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CED0835-9981-4DD5-5688-97EFFFD56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67826CE-E5E3-DD2A-C6D8-35DE2C8AC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BFAE2A9-0C45-58DC-61A1-F0965B190985}"/>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6" name="Espaço Reservado para Rodapé 5">
            <a:extLst>
              <a:ext uri="{FF2B5EF4-FFF2-40B4-BE49-F238E27FC236}">
                <a16:creationId xmlns:a16="http://schemas.microsoft.com/office/drawing/2014/main" id="{064E2951-3908-7936-4C98-1589B5CDB3D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34817D1-B2E9-CC8E-14BE-D83C2E3E7BA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29554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16FCE-4A63-597D-D2EA-F97D33F39C1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67DD75D-55D6-B6B0-0FD4-4D5FC00A8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395C9B2-DFF0-B251-2C34-F06F11CF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737BFEF-9CDD-7DD7-75F0-8F3C8E64B43C}"/>
              </a:ext>
            </a:extLst>
          </p:cNvPr>
          <p:cNvSpPr>
            <a:spLocks noGrp="1"/>
          </p:cNvSpPr>
          <p:nvPr>
            <p:ph type="dt" sz="half" idx="10"/>
          </p:nvPr>
        </p:nvSpPr>
        <p:spPr/>
        <p:txBody>
          <a:bodyPr/>
          <a:lstStyle/>
          <a:p>
            <a:fld id="{528E3AF9-5C32-4632-8C53-F06D145C9B36}" type="datetimeFigureOut">
              <a:rPr lang="pt-BR" smtClean="0"/>
              <a:t>06/06/2024</a:t>
            </a:fld>
            <a:endParaRPr lang="pt-BR"/>
          </a:p>
        </p:txBody>
      </p:sp>
      <p:sp>
        <p:nvSpPr>
          <p:cNvPr id="6" name="Espaço Reservado para Rodapé 5">
            <a:extLst>
              <a:ext uri="{FF2B5EF4-FFF2-40B4-BE49-F238E27FC236}">
                <a16:creationId xmlns:a16="http://schemas.microsoft.com/office/drawing/2014/main" id="{EECE1B8E-E168-D753-A73D-0556FD3B053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407CB25-249E-0B6A-1B1A-F1FF2DE17436}"/>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8043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41C9E1A-F158-B32A-1C43-D78F1C41E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0CE8646-1E73-A3D8-BE61-15D134F32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127CFD-FEA8-83EE-CB03-FE6A958AD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E3AF9-5C32-4632-8C53-F06D145C9B36}" type="datetimeFigureOut">
              <a:rPr lang="pt-BR" smtClean="0"/>
              <a:t>06/06/2024</a:t>
            </a:fld>
            <a:endParaRPr lang="pt-BR"/>
          </a:p>
        </p:txBody>
      </p:sp>
      <p:sp>
        <p:nvSpPr>
          <p:cNvPr id="5" name="Espaço Reservado para Rodapé 4">
            <a:extLst>
              <a:ext uri="{FF2B5EF4-FFF2-40B4-BE49-F238E27FC236}">
                <a16:creationId xmlns:a16="http://schemas.microsoft.com/office/drawing/2014/main" id="{B67A024D-C96A-9E7C-5BE8-84FA65F98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5FC4E0B-5D77-7603-0DCC-E46012773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EEF00-BC71-43C7-AF78-822ED982E090}" type="slidenum">
              <a:rPr lang="pt-BR" smtClean="0"/>
              <a:t>‹nº›</a:t>
            </a:fld>
            <a:endParaRPr lang="pt-BR"/>
          </a:p>
        </p:txBody>
      </p:sp>
    </p:spTree>
    <p:extLst>
      <p:ext uri="{BB962C8B-B14F-4D97-AF65-F5344CB8AC3E}">
        <p14:creationId xmlns:p14="http://schemas.microsoft.com/office/powerpoint/2010/main" val="268020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agem 5">
            <a:extLst>
              <a:ext uri="{FF2B5EF4-FFF2-40B4-BE49-F238E27FC236}">
                <a16:creationId xmlns:a16="http://schemas.microsoft.com/office/drawing/2014/main" id="{C4F28DA2-E6C0-A6ED-1E06-D5C06CAA0199}"/>
              </a:ext>
            </a:extLst>
          </p:cNvPr>
          <p:cNvPicPr>
            <a:picLocks noChangeAspect="1"/>
          </p:cNvPicPr>
          <p:nvPr/>
        </p:nvPicPr>
        <p:blipFill rotWithShape="1">
          <a:blip r:embed="rId2"/>
          <a:srcRect b="900"/>
          <a:stretch/>
        </p:blipFill>
        <p:spPr>
          <a:xfrm>
            <a:off x="20" y="1282"/>
            <a:ext cx="12191980" cy="6856718"/>
          </a:xfrm>
          <a:prstGeom prst="rect">
            <a:avLst/>
          </a:prstGeom>
        </p:spPr>
      </p:pic>
    </p:spTree>
    <p:extLst>
      <p:ext uri="{BB962C8B-B14F-4D97-AF65-F5344CB8AC3E}">
        <p14:creationId xmlns:p14="http://schemas.microsoft.com/office/powerpoint/2010/main" val="101988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APPLICATIONS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r>
              <a:rPr lang="pt-BR" b="1" dirty="0" err="1">
                <a:solidFill>
                  <a:schemeClr val="tx1">
                    <a:lumMod val="65000"/>
                    <a:lumOff val="35000"/>
                  </a:schemeClr>
                </a:solidFill>
              </a:rPr>
              <a:t>Applications</a:t>
            </a:r>
            <a:r>
              <a:rPr lang="pt-BR" dirty="0">
                <a:solidFill>
                  <a:schemeClr val="tx1">
                    <a:lumMod val="65000"/>
                    <a:lumOff val="35000"/>
                  </a:schemeClr>
                </a:solidFill>
              </a:rPr>
              <a:t>: Aplicativos na nuvem são programas ou software que são executados em infraestrutura de computação em nuvem e são acessíveis aos usuários pela internet.</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WorkMail</a:t>
            </a:r>
            <a:r>
              <a:rPr lang="pt-BR" dirty="0">
                <a:solidFill>
                  <a:schemeClr val="tx1">
                    <a:lumMod val="65000"/>
                    <a:lumOff val="35000"/>
                  </a:schemeClr>
                </a:solidFill>
              </a:rPr>
              <a:t> é um serviço de e-mail e calendário gerenciado na nuvem que oferece uma alternativa ao Gmail. Ele permite que você crie e gerencie caixas de correio de forma escalável e segura, com integração com outros serviços da AWS, como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(S3) para armazenamento de anexos.</a:t>
            </a:r>
          </a:p>
          <a:p>
            <a:pPr algn="just"/>
            <a:r>
              <a:rPr lang="pt-BR" dirty="0">
                <a:solidFill>
                  <a:schemeClr val="tx1">
                    <a:lumMod val="65000"/>
                    <a:lumOff val="35000"/>
                  </a:schemeClr>
                </a:solidFill>
              </a:rPr>
              <a:t>Ao combinar esses serviços da AWS, é possível criar uma suíte de aplicativos de produtividade baseada em nuvem semelhante ao Google </a:t>
            </a:r>
            <a:r>
              <a:rPr lang="pt-BR" dirty="0" err="1">
                <a:solidFill>
                  <a:schemeClr val="tx1">
                    <a:lumMod val="65000"/>
                    <a:lumOff val="35000"/>
                  </a:schemeClr>
                </a:solidFill>
              </a:rPr>
              <a:t>Workspace</a:t>
            </a:r>
            <a:r>
              <a:rPr lang="pt-BR" dirty="0">
                <a:solidFill>
                  <a:schemeClr val="tx1">
                    <a:lumMod val="65000"/>
                    <a:lumOff val="35000"/>
                  </a:schemeClr>
                </a:solidFill>
              </a:rPr>
              <a:t>. Cada serviço é executado na infraestrutura de nuvem da AWS e pode ser acessado pelos usuários através de navegadores web, proporcionando uma experiência de colaboração eficiente e escalável.</a:t>
            </a:r>
          </a:p>
        </p:txBody>
      </p:sp>
      <p:pic>
        <p:nvPicPr>
          <p:cNvPr id="6146" name="Picture 2" descr="Build a Basic Web Application on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019" y="2580049"/>
            <a:ext cx="6767100" cy="289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SERVICES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Service</a:t>
            </a:r>
            <a:r>
              <a:rPr lang="pt-BR" dirty="0">
                <a:solidFill>
                  <a:schemeClr val="tx1">
                    <a:lumMod val="65000"/>
                    <a:lumOff val="35000"/>
                  </a:schemeClr>
                </a:solidFill>
              </a:rPr>
              <a:t>: Serviços na nuvem são recursos ou funcionalidades disponibilizadas como serviços pela internet, permitindo que os usuários consumam esses recursos sob demanda.</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AWS Lambda é um serviço de computação </a:t>
            </a:r>
            <a:r>
              <a:rPr lang="pt-BR" dirty="0" err="1">
                <a:solidFill>
                  <a:schemeClr val="tx1">
                    <a:lumMod val="65000"/>
                    <a:lumOff val="35000"/>
                  </a:schemeClr>
                </a:solidFill>
              </a:rPr>
              <a:t>serverless</a:t>
            </a:r>
            <a:r>
              <a:rPr lang="pt-BR" dirty="0">
                <a:solidFill>
                  <a:schemeClr val="tx1">
                    <a:lumMod val="65000"/>
                    <a:lumOff val="35000"/>
                  </a:schemeClr>
                </a:solidFill>
              </a:rPr>
              <a:t> da AWS que permite executar código sem provisionar ou gerenciar servidores. é uma ferramenta poderosa e flexível que permite aos desenvolvedores executar código de forma eficiente e econômica na nuvem, sem se preocupar com a infraestrutura subjacente. Ele oferece escala automática, pagamento por uso e integração perfeita com outros serviços da AWS, tornando-o uma escolha popular para uma ampla variedade de cargas de trabalho e aplicativos na nuvem.</a:t>
            </a:r>
          </a:p>
        </p:txBody>
      </p:sp>
      <p:pic>
        <p:nvPicPr>
          <p:cNvPr id="8194" name="Picture 2" descr="Intro to AWS - The Most Important Services To Learn"/>
          <p:cNvPicPr>
            <a:picLocks noChangeAspect="1" noChangeArrowheads="1"/>
          </p:cNvPicPr>
          <p:nvPr/>
        </p:nvPicPr>
        <p:blipFill rotWithShape="1">
          <a:blip r:embed="rId2">
            <a:extLst>
              <a:ext uri="{28A0092B-C50C-407E-A947-70E740481C1C}">
                <a14:useLocalDpi xmlns:a14="http://schemas.microsoft.com/office/drawing/2010/main" val="0"/>
              </a:ext>
            </a:extLst>
          </a:blip>
          <a:srcRect l="4414" t="13861" r="4125"/>
          <a:stretch/>
        </p:blipFill>
        <p:spPr bwMode="auto">
          <a:xfrm>
            <a:off x="0" y="1913837"/>
            <a:ext cx="6854888" cy="363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1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SERVICES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a:solidFill>
                  <a:schemeClr val="tx1">
                    <a:lumMod val="65000"/>
                    <a:lumOff val="35000"/>
                  </a:schemeClr>
                </a:solidFill>
              </a:rPr>
              <a:t>Os serviços mais comuns disponíveis na nuvem são: </a:t>
            </a:r>
          </a:p>
          <a:p>
            <a:pPr marL="742950" lvl="1" indent="-285750" algn="just">
              <a:buFont typeface="Arial" panose="020B0604020202020204" pitchFamily="34" charset="0"/>
              <a:buChar char="•"/>
            </a:pPr>
            <a:r>
              <a:rPr lang="pt-BR" b="1" dirty="0" err="1">
                <a:solidFill>
                  <a:schemeClr val="tx1">
                    <a:lumMod val="65000"/>
                    <a:lumOff val="35000"/>
                  </a:schemeClr>
                </a:solidFill>
              </a:rPr>
              <a:t>IaaS</a:t>
            </a:r>
            <a:r>
              <a:rPr lang="pt-BR" b="1" dirty="0">
                <a:solidFill>
                  <a:schemeClr val="tx1">
                    <a:lumMod val="65000"/>
                    <a:lumOff val="35000"/>
                  </a:schemeClr>
                </a:solidFill>
              </a:rPr>
              <a:t> </a:t>
            </a:r>
            <a:r>
              <a:rPr lang="pt-BR" dirty="0">
                <a:solidFill>
                  <a:schemeClr val="tx1">
                    <a:lumMod val="65000"/>
                    <a:lumOff val="35000"/>
                  </a:schemeClr>
                </a:solidFill>
              </a:rPr>
              <a:t>(</a:t>
            </a:r>
            <a:r>
              <a:rPr lang="pt-BR" dirty="0" err="1">
                <a:solidFill>
                  <a:schemeClr val="tx1">
                    <a:lumMod val="65000"/>
                    <a:lumOff val="35000"/>
                  </a:schemeClr>
                </a:solidFill>
              </a:rPr>
              <a:t>Infrastructure</a:t>
            </a:r>
            <a:r>
              <a:rPr lang="pt-BR" dirty="0">
                <a:solidFill>
                  <a:schemeClr val="tx1">
                    <a:lumMod val="65000"/>
                    <a:lumOff val="35000"/>
                  </a:schemeClr>
                </a:solidFill>
              </a:rPr>
              <a:t> as a Service);</a:t>
            </a:r>
          </a:p>
          <a:p>
            <a:pPr marL="742950" lvl="1" indent="-285750" algn="just">
              <a:buFont typeface="Arial" panose="020B0604020202020204" pitchFamily="34" charset="0"/>
              <a:buChar char="•"/>
            </a:pPr>
            <a:r>
              <a:rPr lang="pt-BR" b="1" dirty="0" err="1">
                <a:solidFill>
                  <a:schemeClr val="tx1">
                    <a:lumMod val="65000"/>
                    <a:lumOff val="35000"/>
                  </a:schemeClr>
                </a:solidFill>
              </a:rPr>
              <a:t>SaaS</a:t>
            </a:r>
            <a:r>
              <a:rPr lang="pt-BR" dirty="0">
                <a:solidFill>
                  <a:schemeClr val="tx1">
                    <a:lumMod val="65000"/>
                    <a:lumOff val="35000"/>
                  </a:schemeClr>
                </a:solidFill>
              </a:rPr>
              <a:t> (Software as a Service);</a:t>
            </a:r>
          </a:p>
          <a:p>
            <a:pPr marL="742950" lvl="1" indent="-285750" algn="just">
              <a:buFont typeface="Arial" panose="020B0604020202020204" pitchFamily="34" charset="0"/>
              <a:buChar char="•"/>
            </a:pPr>
            <a:r>
              <a:rPr lang="pt-BR" b="1" dirty="0" err="1">
                <a:solidFill>
                  <a:schemeClr val="tx1">
                    <a:lumMod val="65000"/>
                    <a:lumOff val="35000"/>
                  </a:schemeClr>
                </a:solidFill>
              </a:rPr>
              <a:t>PaaS</a:t>
            </a:r>
            <a:r>
              <a:rPr lang="pt-BR" dirty="0">
                <a:solidFill>
                  <a:schemeClr val="tx1">
                    <a:lumMod val="65000"/>
                    <a:lumOff val="35000"/>
                  </a:schemeClr>
                </a:solidFill>
              </a:rPr>
              <a:t> (Platform as a Service);</a:t>
            </a:r>
          </a:p>
          <a:p>
            <a:pPr marL="742950" lvl="1" indent="-285750" algn="just">
              <a:buFont typeface="Arial" panose="020B0604020202020204" pitchFamily="34" charset="0"/>
              <a:buChar char="•"/>
            </a:pPr>
            <a:r>
              <a:rPr lang="pt-BR" b="1" dirty="0" err="1">
                <a:solidFill>
                  <a:schemeClr val="tx1">
                    <a:lumMod val="65000"/>
                    <a:lumOff val="35000"/>
                  </a:schemeClr>
                </a:solidFill>
              </a:rPr>
              <a:t>CaaS</a:t>
            </a:r>
            <a:r>
              <a:rPr lang="pt-BR" dirty="0">
                <a:solidFill>
                  <a:schemeClr val="tx1">
                    <a:lumMod val="65000"/>
                    <a:lumOff val="35000"/>
                  </a:schemeClr>
                </a:solidFill>
              </a:rPr>
              <a:t> (Container as a Service);</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Como essas ferramentas da plataforma são acessadas livremente pela Internet, e não através de um sistema operacional ou pacote instalado em uma máquina local, os desenvolvedores não precisam se preocupar com a logística de montar algo que será instalado em um computador do cliente, pois tudo é mantido na própria nuvem. Qualquer pessoa com um navegador da web pode acessar o aplicativo. </a:t>
            </a:r>
          </a:p>
        </p:txBody>
      </p:sp>
      <p:pic>
        <p:nvPicPr>
          <p:cNvPr id="1026" name="Picture 2" descr="SaaS, PaaS, IaaS: what does it mean? | Combell"/>
          <p:cNvPicPr>
            <a:picLocks noChangeAspect="1" noChangeArrowheads="1"/>
          </p:cNvPicPr>
          <p:nvPr/>
        </p:nvPicPr>
        <p:blipFill rotWithShape="1">
          <a:blip r:embed="rId2">
            <a:extLst>
              <a:ext uri="{28A0092B-C50C-407E-A947-70E740481C1C}">
                <a14:useLocalDpi xmlns:a14="http://schemas.microsoft.com/office/drawing/2010/main" val="0"/>
              </a:ext>
            </a:extLst>
          </a:blip>
          <a:srcRect l="8064" t="12374" r="10544" b="11923"/>
          <a:stretch/>
        </p:blipFill>
        <p:spPr bwMode="auto">
          <a:xfrm>
            <a:off x="0" y="1998995"/>
            <a:ext cx="6677891" cy="266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8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IAAS (INFRASTRUCTURE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a:solidFill>
                  <a:schemeClr val="tx1">
                    <a:lumMod val="65000"/>
                    <a:lumOff val="35000"/>
                  </a:schemeClr>
                </a:solidFill>
              </a:rPr>
              <a:t>A </a:t>
            </a:r>
            <a:r>
              <a:rPr lang="pt-BR" b="1" dirty="0">
                <a:solidFill>
                  <a:schemeClr val="tx1">
                    <a:lumMod val="65000"/>
                    <a:lumOff val="35000"/>
                  </a:schemeClr>
                </a:solidFill>
              </a:rPr>
              <a:t>Infraestrutura como Serviço</a:t>
            </a:r>
            <a:r>
              <a:rPr lang="pt-BR" dirty="0">
                <a:solidFill>
                  <a:schemeClr val="tx1">
                    <a:lumMod val="65000"/>
                    <a:lumOff val="35000"/>
                  </a:schemeClr>
                </a:solidFill>
              </a:rPr>
              <a:t>, como o próprio nome sugere, fornece infraestrutura de computação em nuvem, incluindo servidores, rede, sistemas operacionais e armazenamento por meio da tecnologia de virtualização.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Esses servidores em nuvem geralmente são fornecidos à organização por meio de um painel ou uma API, proporcionando aos clientes controle total sobre toda a infraestrutura. O </a:t>
            </a:r>
            <a:r>
              <a:rPr lang="pt-BR" dirty="0" err="1">
                <a:solidFill>
                  <a:schemeClr val="tx1">
                    <a:lumMod val="65000"/>
                    <a:lumOff val="35000"/>
                  </a:schemeClr>
                </a:solidFill>
              </a:rPr>
              <a:t>IaaS</a:t>
            </a:r>
            <a:r>
              <a:rPr lang="pt-BR" dirty="0">
                <a:solidFill>
                  <a:schemeClr val="tx1">
                    <a:lumMod val="65000"/>
                    <a:lumOff val="35000"/>
                  </a:schemeClr>
                </a:solidFill>
              </a:rPr>
              <a:t> fornece as mesmas tecnologias e recursos que um data center tradicional, sem a necessidade de manter ou gerenciar fisicamente tudo.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Os clientes de </a:t>
            </a:r>
            <a:r>
              <a:rPr lang="pt-BR" dirty="0" err="1">
                <a:solidFill>
                  <a:schemeClr val="tx1">
                    <a:lumMod val="65000"/>
                    <a:lumOff val="35000"/>
                  </a:schemeClr>
                </a:solidFill>
              </a:rPr>
              <a:t>IaaS</a:t>
            </a:r>
            <a:r>
              <a:rPr lang="pt-BR" dirty="0">
                <a:solidFill>
                  <a:schemeClr val="tx1">
                    <a:lumMod val="65000"/>
                    <a:lumOff val="35000"/>
                  </a:schemeClr>
                </a:solidFill>
              </a:rPr>
              <a:t> ainda podem acessar seus servidores e armazenamento diretamente, mas tudo é terceirizado por meio de um “datacenter virtual” na nuvem.</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IAAS (INFRASTRUCTURE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dirty="0">
                <a:solidFill>
                  <a:schemeClr val="tx1">
                    <a:lumMod val="65000"/>
                    <a:lumOff val="35000"/>
                  </a:schemeClr>
                </a:solidFill>
              </a:rPr>
              <a:t>A interligação entre </a:t>
            </a:r>
            <a:r>
              <a:rPr lang="pt-BR" dirty="0" err="1">
                <a:solidFill>
                  <a:schemeClr val="tx1">
                    <a:lumMod val="65000"/>
                    <a:lumOff val="35000"/>
                  </a:schemeClr>
                </a:solidFill>
              </a:rPr>
              <a:t>IaaS</a:t>
            </a:r>
            <a:r>
              <a:rPr lang="pt-BR" dirty="0">
                <a:solidFill>
                  <a:schemeClr val="tx1">
                    <a:lumMod val="65000"/>
                    <a:lumOff val="35000"/>
                  </a:schemeClr>
                </a:solidFill>
              </a:rPr>
              <a:t> e Engenharia de Dados pode ser feita de várias maneiras para suportar efetivamente o fluxo de trabalho de engenharia de dados. Aqui estão algumas abordagens:</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Provisionamento de Infraestrutura;</a:t>
            </a:r>
          </a:p>
          <a:p>
            <a:pPr marL="857250" lvl="1" indent="-400050" algn="just">
              <a:buFont typeface="+mj-lt"/>
              <a:buAutoNum type="romanUcPeriod"/>
            </a:pPr>
            <a:r>
              <a:rPr lang="pt-BR" i="1" dirty="0">
                <a:solidFill>
                  <a:schemeClr val="tx1">
                    <a:lumMod val="65000"/>
                    <a:lumOff val="35000"/>
                  </a:schemeClr>
                </a:solidFill>
              </a:rPr>
              <a:t>Implantação de Ferramentas de Engenharia de Dados;</a:t>
            </a:r>
          </a:p>
          <a:p>
            <a:pPr marL="857250" lvl="1" indent="-400050" algn="just">
              <a:buFont typeface="+mj-lt"/>
              <a:buAutoNum type="romanUcPeriod"/>
            </a:pPr>
            <a:r>
              <a:rPr lang="pt-BR" i="1" dirty="0">
                <a:solidFill>
                  <a:schemeClr val="tx1">
                    <a:lumMod val="65000"/>
                    <a:lumOff val="35000"/>
                  </a:schemeClr>
                </a:solidFill>
              </a:rPr>
              <a:t>Escala Automática;</a:t>
            </a:r>
          </a:p>
          <a:p>
            <a:pPr marL="857250" lvl="1" indent="-400050" algn="just">
              <a:buFont typeface="+mj-lt"/>
              <a:buAutoNum type="romanUcPeriod"/>
            </a:pPr>
            <a:r>
              <a:rPr lang="pt-BR" i="1" dirty="0">
                <a:solidFill>
                  <a:schemeClr val="tx1">
                    <a:lumMod val="65000"/>
                    <a:lumOff val="35000"/>
                  </a:schemeClr>
                </a:solidFill>
              </a:rPr>
              <a:t>Armazenamento de Dados;</a:t>
            </a:r>
          </a:p>
          <a:p>
            <a:pPr marL="857250" lvl="1" indent="-400050" algn="just">
              <a:buFont typeface="+mj-lt"/>
              <a:buAutoNum type="romanUcPeriod"/>
            </a:pPr>
            <a:r>
              <a:rPr lang="pt-BR" i="1" dirty="0">
                <a:solidFill>
                  <a:schemeClr val="tx1">
                    <a:lumMod val="65000"/>
                    <a:lumOff val="35000"/>
                  </a:schemeClr>
                </a:solidFill>
              </a:rPr>
              <a:t>Segurança e Conformidade;</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Podemos construir uma infraestrutura flexível, escalável e segura para suportar todas as etapas do ciclo de vida dos dados, desde a ingestão até a análise e a tomada de decisões.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49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IAAS (INFRASTRUCTURE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Cenário</a:t>
            </a:r>
            <a:r>
              <a:rPr lang="pt-BR" dirty="0">
                <a:solidFill>
                  <a:schemeClr val="tx1">
                    <a:lumMod val="65000"/>
                    <a:lumOff val="35000"/>
                  </a:schemeClr>
                </a:solidFill>
              </a:rPr>
              <a:t>: Uma empresa de comércio eletrônico precisa lidar com grandes volumes de dados de transações de clientes e deseja construir um sistema de análise de dados para entender o comportamento do cliente e otimizar as recomendações de produtos.</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IaaS</a:t>
            </a:r>
            <a:r>
              <a:rPr lang="pt-BR" dirty="0">
                <a:solidFill>
                  <a:schemeClr val="tx1">
                    <a:lumMod val="65000"/>
                    <a:lumOff val="35000"/>
                  </a:schemeClr>
                </a:solidFill>
              </a:rPr>
              <a:t>: A empresa pode usar serviços de </a:t>
            </a:r>
            <a:r>
              <a:rPr lang="pt-BR" dirty="0" err="1">
                <a:solidFill>
                  <a:schemeClr val="tx1">
                    <a:lumMod val="65000"/>
                    <a:lumOff val="35000"/>
                  </a:schemeClr>
                </a:solidFill>
              </a:rPr>
              <a:t>IaaS</a:t>
            </a:r>
            <a:r>
              <a:rPr lang="pt-BR" dirty="0">
                <a:solidFill>
                  <a:schemeClr val="tx1">
                    <a:lumMod val="65000"/>
                    <a:lumOff val="35000"/>
                  </a:schemeClr>
                </a:solidFill>
              </a:rPr>
              <a:t>, como </a:t>
            </a:r>
            <a:r>
              <a:rPr lang="pt-BR" dirty="0" err="1">
                <a:solidFill>
                  <a:schemeClr val="tx1">
                    <a:lumMod val="65000"/>
                    <a:lumOff val="35000"/>
                  </a:schemeClr>
                </a:solidFill>
              </a:rPr>
              <a:t>Amazon</a:t>
            </a:r>
            <a:r>
              <a:rPr lang="pt-BR" dirty="0">
                <a:solidFill>
                  <a:schemeClr val="tx1">
                    <a:lumMod val="65000"/>
                    <a:lumOff val="35000"/>
                  </a:schemeClr>
                </a:solidFill>
              </a:rPr>
              <a:t> Web Services (AWS) ou Microsoft </a:t>
            </a:r>
            <a:r>
              <a:rPr lang="pt-BR" dirty="0" err="1">
                <a:solidFill>
                  <a:schemeClr val="tx1">
                    <a:lumMod val="65000"/>
                    <a:lumOff val="35000"/>
                  </a:schemeClr>
                </a:solidFill>
              </a:rPr>
              <a:t>Azure</a:t>
            </a:r>
            <a:r>
              <a:rPr lang="pt-BR" dirty="0">
                <a:solidFill>
                  <a:schemeClr val="tx1">
                    <a:lumMod val="65000"/>
                    <a:lumOff val="35000"/>
                  </a:schemeClr>
                </a:solidFill>
              </a:rPr>
              <a:t>, para provisionar recursos de computação e armazenamento conforme necessário. Eles podem implantar máquinas virtuais para executar clusters de processamento de big data, como Apache </a:t>
            </a:r>
            <a:r>
              <a:rPr lang="pt-BR" dirty="0" err="1">
                <a:solidFill>
                  <a:schemeClr val="tx1">
                    <a:lumMod val="65000"/>
                    <a:lumOff val="35000"/>
                  </a:schemeClr>
                </a:solidFill>
              </a:rPr>
              <a:t>Hadoop</a:t>
            </a:r>
            <a:r>
              <a:rPr lang="pt-BR" dirty="0">
                <a:solidFill>
                  <a:schemeClr val="tx1">
                    <a:lumMod val="65000"/>
                    <a:lumOff val="35000"/>
                  </a:schemeClr>
                </a:solidFill>
              </a:rPr>
              <a:t> ou Apache </a:t>
            </a:r>
            <a:r>
              <a:rPr lang="pt-BR" dirty="0" err="1">
                <a:solidFill>
                  <a:schemeClr val="tx1">
                    <a:lumMod val="65000"/>
                    <a:lumOff val="35000"/>
                  </a:schemeClr>
                </a:solidFill>
              </a:rPr>
              <a:t>Spark</a:t>
            </a:r>
            <a:r>
              <a:rPr lang="pt-BR" dirty="0">
                <a:solidFill>
                  <a:schemeClr val="tx1">
                    <a:lumMod val="65000"/>
                    <a:lumOff val="35000"/>
                  </a:schemeClr>
                </a:solidFill>
              </a:rPr>
              <a:t>. Além disso, eles podem usar serviços de armazenamento escalável, como </a:t>
            </a:r>
            <a:r>
              <a:rPr lang="pt-BR" dirty="0" err="1">
                <a:solidFill>
                  <a:schemeClr val="tx1">
                    <a:lumMod val="65000"/>
                    <a:lumOff val="35000"/>
                  </a:schemeClr>
                </a:solidFill>
              </a:rPr>
              <a:t>Amazon</a:t>
            </a:r>
            <a:r>
              <a:rPr lang="pt-BR" dirty="0">
                <a:solidFill>
                  <a:schemeClr val="tx1">
                    <a:lumMod val="65000"/>
                    <a:lumOff val="35000"/>
                  </a:schemeClr>
                </a:solidFill>
              </a:rPr>
              <a:t> S3 ou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Blob</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para armazenar grandes conjuntos de dados brutos e processados.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6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SAAS (SOFTWARE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just"/>
            <a:r>
              <a:rPr lang="pt-BR" dirty="0">
                <a:solidFill>
                  <a:schemeClr val="tx1">
                    <a:lumMod val="65000"/>
                    <a:lumOff val="35000"/>
                  </a:schemeClr>
                </a:solidFill>
              </a:rPr>
              <a:t>O </a:t>
            </a:r>
            <a:r>
              <a:rPr lang="pt-BR" b="1" dirty="0">
                <a:solidFill>
                  <a:schemeClr val="tx1">
                    <a:lumMod val="65000"/>
                    <a:lumOff val="35000"/>
                  </a:schemeClr>
                </a:solidFill>
              </a:rPr>
              <a:t>Software como Serviço</a:t>
            </a:r>
            <a:r>
              <a:rPr lang="pt-BR" dirty="0">
                <a:solidFill>
                  <a:schemeClr val="tx1">
                    <a:lumMod val="65000"/>
                    <a:lumOff val="35000"/>
                  </a:schemeClr>
                </a:solidFill>
              </a:rPr>
              <a:t> é a opção mais utilizada para empresas no mercado de nuvem.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SaaS</a:t>
            </a:r>
            <a:r>
              <a:rPr lang="pt-BR" dirty="0">
                <a:solidFill>
                  <a:schemeClr val="tx1">
                    <a:lumMod val="65000"/>
                    <a:lumOff val="35000"/>
                  </a:schemeClr>
                </a:solidFill>
              </a:rPr>
              <a:t> utiliza a Internet para entregar aplicativos aos clientes, sendo gerenciados por um fornecedor terceirizado.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 maioria dos aplicativos </a:t>
            </a:r>
            <a:r>
              <a:rPr lang="pt-BR" dirty="0" err="1">
                <a:solidFill>
                  <a:schemeClr val="tx1">
                    <a:lumMod val="65000"/>
                    <a:lumOff val="35000"/>
                  </a:schemeClr>
                </a:solidFill>
              </a:rPr>
              <a:t>SaaS</a:t>
            </a:r>
            <a:r>
              <a:rPr lang="pt-BR" dirty="0">
                <a:solidFill>
                  <a:schemeClr val="tx1">
                    <a:lumMod val="65000"/>
                    <a:lumOff val="35000"/>
                  </a:schemeClr>
                </a:solidFill>
              </a:rPr>
              <a:t> é executado diretamente no navegador de web, o que significa que eles não exigem nenhum download ou instalação por parte do cliente.</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1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SAAS (SOFTWARE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dirty="0" err="1">
                <a:solidFill>
                  <a:schemeClr val="tx1">
                    <a:lumMod val="65000"/>
                    <a:lumOff val="35000"/>
                  </a:schemeClr>
                </a:solidFill>
              </a:rPr>
              <a:t>SaaS</a:t>
            </a:r>
            <a:r>
              <a:rPr lang="pt-BR" dirty="0">
                <a:solidFill>
                  <a:schemeClr val="tx1">
                    <a:lumMod val="65000"/>
                    <a:lumOff val="35000"/>
                  </a:schemeClr>
                </a:solidFill>
              </a:rPr>
              <a:t> e Engenharia de dados se interligam de várias maneiras, onde são aproveitados recursos para facilitar processos.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Ao interligar </a:t>
            </a:r>
            <a:r>
              <a:rPr lang="pt-BR" dirty="0" err="1">
                <a:solidFill>
                  <a:schemeClr val="tx1">
                    <a:lumMod val="65000"/>
                    <a:lumOff val="35000"/>
                  </a:schemeClr>
                </a:solidFill>
              </a:rPr>
              <a:t>SaaS</a:t>
            </a:r>
            <a:r>
              <a:rPr lang="pt-BR" dirty="0">
                <a:solidFill>
                  <a:schemeClr val="tx1">
                    <a:lumMod val="65000"/>
                    <a:lumOff val="35000"/>
                  </a:schemeClr>
                </a:solidFill>
              </a:rPr>
              <a:t> com engenharia de dados, você pode aproveitar as vantagens dos aplicativos </a:t>
            </a:r>
            <a:r>
              <a:rPr lang="pt-BR" dirty="0" err="1">
                <a:solidFill>
                  <a:schemeClr val="tx1">
                    <a:lumMod val="65000"/>
                    <a:lumOff val="35000"/>
                  </a:schemeClr>
                </a:solidFill>
              </a:rPr>
              <a:t>SaaS</a:t>
            </a:r>
            <a:r>
              <a:rPr lang="pt-BR" dirty="0">
                <a:solidFill>
                  <a:schemeClr val="tx1">
                    <a:lumMod val="65000"/>
                    <a:lumOff val="35000"/>
                  </a:schemeClr>
                </a:solidFill>
              </a:rPr>
              <a:t> para coletar, gerenciar e analisar dados, melhorando assim a eficiência operacional e impulsionando a tomada de decisões baseada em dados.</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Integração</a:t>
            </a:r>
            <a:r>
              <a:rPr lang="pt-BR" i="1" dirty="0"/>
              <a:t> </a:t>
            </a:r>
            <a:r>
              <a:rPr lang="pt-BR" i="1" dirty="0">
                <a:solidFill>
                  <a:schemeClr val="tx1">
                    <a:lumMod val="65000"/>
                    <a:lumOff val="35000"/>
                  </a:schemeClr>
                </a:solidFill>
              </a:rPr>
              <a:t>de Dados;</a:t>
            </a:r>
          </a:p>
          <a:p>
            <a:pPr marL="857250" lvl="1" indent="-400050" algn="just">
              <a:buFont typeface="+mj-lt"/>
              <a:buAutoNum type="romanUcPeriod"/>
            </a:pPr>
            <a:r>
              <a:rPr lang="pt-BR" i="1" dirty="0">
                <a:solidFill>
                  <a:schemeClr val="tx1">
                    <a:lumMod val="65000"/>
                    <a:lumOff val="35000"/>
                  </a:schemeClr>
                </a:solidFill>
              </a:rPr>
              <a:t>Análise de Dados;</a:t>
            </a:r>
          </a:p>
          <a:p>
            <a:pPr marL="857250" lvl="1" indent="-400050" algn="just">
              <a:buFont typeface="+mj-lt"/>
              <a:buAutoNum type="romanUcPeriod"/>
            </a:pPr>
            <a:r>
              <a:rPr lang="pt-BR" i="1" dirty="0">
                <a:solidFill>
                  <a:schemeClr val="tx1">
                    <a:lumMod val="65000"/>
                    <a:lumOff val="35000"/>
                  </a:schemeClr>
                </a:solidFill>
              </a:rPr>
              <a:t>Automação de Processos;</a:t>
            </a:r>
          </a:p>
          <a:p>
            <a:pPr marL="857250" lvl="1" indent="-400050" algn="just">
              <a:buFont typeface="+mj-lt"/>
              <a:buAutoNum type="romanUcPeriod"/>
            </a:pPr>
            <a:r>
              <a:rPr lang="pt-BR" i="1" dirty="0">
                <a:solidFill>
                  <a:schemeClr val="tx1">
                    <a:lumMod val="65000"/>
                    <a:lumOff val="35000"/>
                  </a:schemeClr>
                </a:solidFill>
              </a:rPr>
              <a:t>Gerenciamento de Dados;</a:t>
            </a:r>
          </a:p>
          <a:p>
            <a:pPr marL="857250" lvl="1" indent="-400050" algn="just">
              <a:buFont typeface="+mj-lt"/>
              <a:buAutoNum type="romanUcPeriod"/>
            </a:pPr>
            <a:r>
              <a:rPr lang="pt-BR" i="1" dirty="0">
                <a:solidFill>
                  <a:schemeClr val="tx1">
                    <a:lumMod val="65000"/>
                    <a:lumOff val="35000"/>
                  </a:schemeClr>
                </a:solidFill>
              </a:rPr>
              <a:t>Colaboração e Compartilhamento de Dados;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6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SAAS (SOFTWARE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b="1" dirty="0">
                <a:solidFill>
                  <a:schemeClr val="tx1">
                    <a:lumMod val="65000"/>
                    <a:lumOff val="35000"/>
                  </a:schemeClr>
                </a:solidFill>
              </a:rPr>
              <a:t>Cenário</a:t>
            </a:r>
            <a:r>
              <a:rPr lang="pt-BR" dirty="0">
                <a:solidFill>
                  <a:schemeClr val="tx1">
                    <a:lumMod val="65000"/>
                    <a:lumOff val="35000"/>
                  </a:schemeClr>
                </a:solidFill>
              </a:rPr>
              <a:t>: Uma empresa de marketing precisa analisar o desempenho de suas campanhas de marketing em várias plataformas de mídia social e anúncios online.</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SaaS</a:t>
            </a:r>
            <a:r>
              <a:rPr lang="pt-BR" dirty="0">
                <a:solidFill>
                  <a:schemeClr val="tx1">
                    <a:lumMod val="65000"/>
                    <a:lumOff val="35000"/>
                  </a:schemeClr>
                </a:solidFill>
              </a:rPr>
              <a:t>: A empresa pode utilizar plataformas de análise de marketing como Google </a:t>
            </a:r>
            <a:r>
              <a:rPr lang="pt-BR" dirty="0" err="1">
                <a:solidFill>
                  <a:schemeClr val="tx1">
                    <a:lumMod val="65000"/>
                    <a:lumOff val="35000"/>
                  </a:schemeClr>
                </a:solidFill>
              </a:rPr>
              <a:t>Analytics</a:t>
            </a:r>
            <a:r>
              <a:rPr lang="pt-BR" dirty="0">
                <a:solidFill>
                  <a:schemeClr val="tx1">
                    <a:lumMod val="65000"/>
                    <a:lumOff val="35000"/>
                  </a:schemeClr>
                </a:solidFill>
              </a:rPr>
              <a:t>, </a:t>
            </a:r>
            <a:r>
              <a:rPr lang="pt-BR" dirty="0" err="1">
                <a:solidFill>
                  <a:schemeClr val="tx1">
                    <a:lumMod val="65000"/>
                    <a:lumOff val="35000"/>
                  </a:schemeClr>
                </a:solidFill>
              </a:rPr>
              <a:t>HubSpot</a:t>
            </a:r>
            <a:r>
              <a:rPr lang="pt-BR" dirty="0">
                <a:solidFill>
                  <a:schemeClr val="tx1">
                    <a:lumMod val="65000"/>
                    <a:lumOff val="35000"/>
                  </a:schemeClr>
                </a:solidFill>
              </a:rPr>
              <a:t> ou Adobe </a:t>
            </a:r>
            <a:r>
              <a:rPr lang="pt-BR" dirty="0" err="1">
                <a:solidFill>
                  <a:schemeClr val="tx1">
                    <a:lumMod val="65000"/>
                    <a:lumOff val="35000"/>
                  </a:schemeClr>
                </a:solidFill>
              </a:rPr>
              <a:t>Analytics</a:t>
            </a:r>
            <a:r>
              <a:rPr lang="pt-BR" dirty="0">
                <a:solidFill>
                  <a:schemeClr val="tx1">
                    <a:lumMod val="65000"/>
                    <a:lumOff val="35000"/>
                  </a:schemeClr>
                </a:solidFill>
              </a:rPr>
              <a:t>, que são exemplos de </a:t>
            </a:r>
            <a:r>
              <a:rPr lang="pt-BR" dirty="0" err="1">
                <a:solidFill>
                  <a:schemeClr val="tx1">
                    <a:lumMod val="65000"/>
                    <a:lumOff val="35000"/>
                  </a:schemeClr>
                </a:solidFill>
              </a:rPr>
              <a:t>SaaS</a:t>
            </a:r>
            <a:r>
              <a:rPr lang="pt-BR" dirty="0">
                <a:solidFill>
                  <a:schemeClr val="tx1">
                    <a:lumMod val="65000"/>
                    <a:lumOff val="35000"/>
                  </a:schemeClr>
                </a:solidFill>
              </a:rPr>
              <a:t>. Essas plataformas oferecem recursos poderosos de análise de dados, permitindo que a empresa acompanhe métricas-chave, como tráfego do site, conversões, ROI de campanhas e engajamento nas redes sociais. Os dados podem ser facilmente acessados através da interface web do </a:t>
            </a:r>
            <a:r>
              <a:rPr lang="pt-BR" dirty="0" err="1">
                <a:solidFill>
                  <a:schemeClr val="tx1">
                    <a:lumMod val="65000"/>
                    <a:lumOff val="35000"/>
                  </a:schemeClr>
                </a:solidFill>
              </a:rPr>
              <a:t>SaaS</a:t>
            </a:r>
            <a:r>
              <a:rPr lang="pt-BR" dirty="0">
                <a:solidFill>
                  <a:schemeClr val="tx1">
                    <a:lumMod val="65000"/>
                    <a:lumOff val="35000"/>
                  </a:schemeClr>
                </a:solidFill>
              </a:rPr>
              <a:t>, sem a necessidade de configuração de infraestrutura adicional.</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9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PAAS (PLATAFORM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a:solidFill>
                  <a:schemeClr val="tx1">
                    <a:lumMod val="65000"/>
                    <a:lumOff val="35000"/>
                  </a:schemeClr>
                </a:solidFill>
              </a:rPr>
              <a:t>A </a:t>
            </a:r>
            <a:r>
              <a:rPr lang="pt-BR" b="1" dirty="0">
                <a:solidFill>
                  <a:schemeClr val="tx1">
                    <a:lumMod val="65000"/>
                    <a:lumOff val="35000"/>
                  </a:schemeClr>
                </a:solidFill>
              </a:rPr>
              <a:t>Plataforma como Serviço</a:t>
            </a:r>
            <a:r>
              <a:rPr lang="pt-BR" dirty="0">
                <a:solidFill>
                  <a:schemeClr val="tx1">
                    <a:lumMod val="65000"/>
                    <a:lumOff val="35000"/>
                  </a:schemeClr>
                </a:solidFill>
              </a:rPr>
              <a:t> fornece componentes em nuvem para determinado software enquanto são usados ​​principalmente para aplicativos.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PaaS</a:t>
            </a:r>
            <a:r>
              <a:rPr lang="pt-BR" dirty="0">
                <a:solidFill>
                  <a:schemeClr val="tx1">
                    <a:lumMod val="65000"/>
                    <a:lumOff val="35000"/>
                  </a:schemeClr>
                </a:solidFill>
              </a:rPr>
              <a:t> fornece uma estrutura para desenvolvedores desenvolver e usar para criar aplicativos personalizados. Todos os servidores, armazenamento e rede podem ser gerenciados pela empresa ou por um provedor de terceiros, enquanto os desenvolvedores podem manter o gerenciamento dos aplicativos.</a:t>
            </a:r>
            <a:br>
              <a:rPr lang="pt-BR" dirty="0">
                <a:solidFill>
                  <a:schemeClr val="tx1">
                    <a:lumMod val="65000"/>
                    <a:lumOff val="35000"/>
                  </a:schemeClr>
                </a:solidFill>
              </a:rPr>
            </a:br>
            <a:endParaRPr lang="pt-BR" dirty="0">
              <a:solidFill>
                <a:schemeClr val="tx1">
                  <a:lumMod val="65000"/>
                  <a:lumOff val="35000"/>
                </a:schemeClr>
              </a:solidFill>
            </a:endParaRPr>
          </a:p>
          <a:p>
            <a:pPr algn="just"/>
            <a:r>
              <a:rPr lang="pt-BR" dirty="0">
                <a:solidFill>
                  <a:schemeClr val="tx1">
                    <a:lumMod val="65000"/>
                    <a:lumOff val="35000"/>
                  </a:schemeClr>
                </a:solidFill>
              </a:rPr>
              <a:t>O modelo do </a:t>
            </a:r>
            <a:r>
              <a:rPr lang="pt-BR" dirty="0" err="1">
                <a:solidFill>
                  <a:schemeClr val="tx1">
                    <a:lumMod val="65000"/>
                    <a:lumOff val="35000"/>
                  </a:schemeClr>
                </a:solidFill>
              </a:rPr>
              <a:t>PaaS</a:t>
            </a:r>
            <a:r>
              <a:rPr lang="pt-BR" dirty="0">
                <a:solidFill>
                  <a:schemeClr val="tx1">
                    <a:lumMod val="65000"/>
                    <a:lumOff val="35000"/>
                  </a:schemeClr>
                </a:solidFill>
              </a:rPr>
              <a:t> é semelhante ao </a:t>
            </a:r>
            <a:r>
              <a:rPr lang="pt-BR" dirty="0" err="1">
                <a:solidFill>
                  <a:schemeClr val="tx1">
                    <a:lumMod val="65000"/>
                    <a:lumOff val="35000"/>
                  </a:schemeClr>
                </a:solidFill>
              </a:rPr>
              <a:t>SaaS</a:t>
            </a:r>
            <a:r>
              <a:rPr lang="pt-BR" dirty="0">
                <a:solidFill>
                  <a:schemeClr val="tx1">
                    <a:lumMod val="65000"/>
                    <a:lumOff val="35000"/>
                  </a:schemeClr>
                </a:solidFill>
              </a:rPr>
              <a:t>, exceto que, ao invés de entregar o software pela Internet, o </a:t>
            </a:r>
            <a:r>
              <a:rPr lang="pt-BR" dirty="0" err="1">
                <a:solidFill>
                  <a:schemeClr val="tx1">
                    <a:lumMod val="65000"/>
                    <a:lumOff val="35000"/>
                  </a:schemeClr>
                </a:solidFill>
              </a:rPr>
              <a:t>PaaS</a:t>
            </a:r>
            <a:r>
              <a:rPr lang="pt-BR" dirty="0">
                <a:solidFill>
                  <a:schemeClr val="tx1">
                    <a:lumMod val="65000"/>
                    <a:lumOff val="35000"/>
                  </a:schemeClr>
                </a:solidFill>
              </a:rPr>
              <a:t> fornece uma plataforma para criação de software. Essa plataforma é fornecida via web, oferecendo aos desenvolvedores a liberdade de se concentrar na criação do software sem se preocupar com sistemas operacionais, atualizações de software, armazenamento ou infraestrutura.</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22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tângulo: Cantos Arredondados 1">
            <a:extLst>
              <a:ext uri="{FF2B5EF4-FFF2-40B4-BE49-F238E27FC236}">
                <a16:creationId xmlns:a16="http://schemas.microsoft.com/office/drawing/2014/main" id="{D9D11F55-F6EA-1FFE-C97C-DBEB1D6A0B70}"/>
              </a:ext>
            </a:extLst>
          </p:cNvPr>
          <p:cNvSpPr/>
          <p:nvPr/>
        </p:nvSpPr>
        <p:spPr>
          <a:xfrm>
            <a:off x="6735118" y="1894457"/>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Logotipo&#10;&#10;Descrição gerada automaticamente">
            <a:extLst>
              <a:ext uri="{FF2B5EF4-FFF2-40B4-BE49-F238E27FC236}">
                <a16:creationId xmlns:a16="http://schemas.microsoft.com/office/drawing/2014/main" id="{747D8C9B-CBB5-CE66-36BC-2A2EEA5F9960}"/>
              </a:ext>
            </a:extLst>
          </p:cNvPr>
          <p:cNvPicPr>
            <a:picLocks noChangeAspect="1"/>
          </p:cNvPicPr>
          <p:nvPr/>
        </p:nvPicPr>
        <p:blipFill rotWithShape="1">
          <a:blip r:embed="rId2">
            <a:extLst>
              <a:ext uri="{28A0092B-C50C-407E-A947-70E740481C1C}">
                <a14:useLocalDpi xmlns:a14="http://schemas.microsoft.com/office/drawing/2010/main" val="0"/>
              </a:ext>
            </a:extLst>
          </a:blip>
          <a:srcRect t="16602" b="21324"/>
          <a:stretch/>
        </p:blipFill>
        <p:spPr>
          <a:xfrm>
            <a:off x="232500" y="241907"/>
            <a:ext cx="1648792" cy="511730"/>
          </a:xfrm>
          <a:prstGeom prst="rect">
            <a:avLst/>
          </a:prstGeom>
          <a:ln>
            <a:noFill/>
          </a:ln>
        </p:spPr>
      </p:pic>
      <p:sp>
        <p:nvSpPr>
          <p:cNvPr id="6" name="Retângulo: Cantos Arredondados 5">
            <a:extLst>
              <a:ext uri="{FF2B5EF4-FFF2-40B4-BE49-F238E27FC236}">
                <a16:creationId xmlns:a16="http://schemas.microsoft.com/office/drawing/2014/main" id="{3F45CA82-402A-978E-EC3F-E04392BAA0D7}"/>
              </a:ext>
            </a:extLst>
          </p:cNvPr>
          <p:cNvSpPr/>
          <p:nvPr/>
        </p:nvSpPr>
        <p:spPr>
          <a:xfrm rot="10800000">
            <a:off x="4335600" y="2435740"/>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D083675A-481A-4DD3-E8DF-FD17E66CF3F6}"/>
              </a:ext>
            </a:extLst>
          </p:cNvPr>
          <p:cNvSpPr/>
          <p:nvPr/>
        </p:nvSpPr>
        <p:spPr>
          <a:xfrm>
            <a:off x="3938874" y="2977022"/>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id="{36BA2F33-3915-B1D6-45C7-3825B959A771}"/>
              </a:ext>
            </a:extLst>
          </p:cNvPr>
          <p:cNvSpPr/>
          <p:nvPr/>
        </p:nvSpPr>
        <p:spPr>
          <a:xfrm rot="10800000">
            <a:off x="3938874" y="3518304"/>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a16="http://schemas.microsoft.com/office/drawing/2014/main" id="{18B56E9B-347A-6897-1C4D-871E612B1843}"/>
              </a:ext>
            </a:extLst>
          </p:cNvPr>
          <p:cNvSpPr/>
          <p:nvPr/>
        </p:nvSpPr>
        <p:spPr>
          <a:xfrm rot="10800000">
            <a:off x="8686056" y="6301506"/>
            <a:ext cx="2457900" cy="242654"/>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a16="http://schemas.microsoft.com/office/drawing/2014/main" id="{E74938B3-EC5F-0E2C-7F75-AA29729B0070}"/>
              </a:ext>
            </a:extLst>
          </p:cNvPr>
          <p:cNvSpPr/>
          <p:nvPr/>
        </p:nvSpPr>
        <p:spPr>
          <a:xfrm rot="10800000">
            <a:off x="9905257" y="6301506"/>
            <a:ext cx="1680630" cy="242655"/>
          </a:xfrm>
          <a:prstGeom prst="roundRect">
            <a:avLst>
              <a:gd name="adj" fmla="val 50000"/>
            </a:avLst>
          </a:prstGeom>
          <a:no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a:extLst>
              <a:ext uri="{FF2B5EF4-FFF2-40B4-BE49-F238E27FC236}">
                <a16:creationId xmlns:a16="http://schemas.microsoft.com/office/drawing/2014/main" id="{7DF006D3-B629-A479-6E43-D4A01C4A9A6F}"/>
              </a:ext>
            </a:extLst>
          </p:cNvPr>
          <p:cNvCxnSpPr/>
          <p:nvPr/>
        </p:nvCxnSpPr>
        <p:spPr>
          <a:xfrm>
            <a:off x="6739775" y="1473287"/>
            <a:ext cx="0" cy="2683435"/>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5E5830C-9BE0-B419-D93D-1E0D1914A877}"/>
              </a:ext>
            </a:extLst>
          </p:cNvPr>
          <p:cNvSpPr/>
          <p:nvPr/>
        </p:nvSpPr>
        <p:spPr>
          <a:xfrm>
            <a:off x="6705531" y="1391239"/>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a16="http://schemas.microsoft.com/office/drawing/2014/main" id="{3F1C81BE-2986-DAF5-D3A8-FB2E999874A4}"/>
              </a:ext>
            </a:extLst>
          </p:cNvPr>
          <p:cNvCxnSpPr>
            <a:cxnSpLocks/>
          </p:cNvCxnSpPr>
          <p:nvPr/>
        </p:nvCxnSpPr>
        <p:spPr>
          <a:xfrm>
            <a:off x="9193248" y="2313025"/>
            <a:ext cx="0" cy="10392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4902E6C1-9395-5ECF-7FC5-20EEA086EF98}"/>
              </a:ext>
            </a:extLst>
          </p:cNvPr>
          <p:cNvSpPr/>
          <p:nvPr/>
        </p:nvSpPr>
        <p:spPr>
          <a:xfrm>
            <a:off x="6705531" y="415584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D9F0940B-5E1D-CED7-7ABF-EF084BBCC7C9}"/>
              </a:ext>
            </a:extLst>
          </p:cNvPr>
          <p:cNvSpPr/>
          <p:nvPr/>
        </p:nvSpPr>
        <p:spPr>
          <a:xfrm>
            <a:off x="9158122" y="2243432"/>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9CA80106-E43D-ACB4-C821-1DC5F8839CEA}"/>
              </a:ext>
            </a:extLst>
          </p:cNvPr>
          <p:cNvSpPr/>
          <p:nvPr/>
        </p:nvSpPr>
        <p:spPr>
          <a:xfrm>
            <a:off x="9158122" y="334051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3ED1471A-F5B0-994E-B4C2-E3959F21C7A7}"/>
              </a:ext>
            </a:extLst>
          </p:cNvPr>
          <p:cNvSpPr txBox="1"/>
          <p:nvPr/>
        </p:nvSpPr>
        <p:spPr>
          <a:xfrm>
            <a:off x="-107743" y="5278100"/>
            <a:ext cx="4287194" cy="707886"/>
          </a:xfrm>
          <a:prstGeom prst="rect">
            <a:avLst/>
          </a:prstGeom>
          <a:noFill/>
        </p:spPr>
        <p:txBody>
          <a:bodyPr wrap="square" rtlCol="0">
            <a:spAutoFit/>
          </a:bodyPr>
          <a:lstStyle/>
          <a:p>
            <a:pPr algn="ctr"/>
            <a:r>
              <a:rPr lang="pt-BR" sz="4000" b="1" spc="600" dirty="0">
                <a:solidFill>
                  <a:schemeClr val="tx1">
                    <a:lumMod val="75000"/>
                    <a:lumOff val="25000"/>
                  </a:schemeClr>
                </a:solidFill>
              </a:rPr>
              <a:t>ENGENHARIA</a:t>
            </a:r>
          </a:p>
        </p:txBody>
      </p:sp>
      <p:sp>
        <p:nvSpPr>
          <p:cNvPr id="23" name="CaixaDeTexto 22">
            <a:extLst>
              <a:ext uri="{FF2B5EF4-FFF2-40B4-BE49-F238E27FC236}">
                <a16:creationId xmlns:a16="http://schemas.microsoft.com/office/drawing/2014/main" id="{EB7E079A-C3E6-AE85-CF81-53C9557A7056}"/>
              </a:ext>
            </a:extLst>
          </p:cNvPr>
          <p:cNvSpPr txBox="1"/>
          <p:nvPr/>
        </p:nvSpPr>
        <p:spPr>
          <a:xfrm rot="16200000">
            <a:off x="90702" y="6092601"/>
            <a:ext cx="570548" cy="523220"/>
          </a:xfrm>
          <a:prstGeom prst="rect">
            <a:avLst/>
          </a:prstGeom>
          <a:noFill/>
        </p:spPr>
        <p:txBody>
          <a:bodyPr wrap="square" rtlCol="0">
            <a:spAutoFit/>
          </a:bodyPr>
          <a:lstStyle/>
          <a:p>
            <a:pPr algn="ctr"/>
            <a:r>
              <a:rPr lang="pt-BR" sz="2800" b="1" i="1" spc="-150" dirty="0">
                <a:solidFill>
                  <a:schemeClr val="tx1">
                    <a:lumMod val="75000"/>
                    <a:lumOff val="25000"/>
                  </a:schemeClr>
                </a:solidFill>
              </a:rPr>
              <a:t>DE</a:t>
            </a:r>
          </a:p>
        </p:txBody>
      </p:sp>
      <p:sp>
        <p:nvSpPr>
          <p:cNvPr id="24" name="CaixaDeTexto 23">
            <a:extLst>
              <a:ext uri="{FF2B5EF4-FFF2-40B4-BE49-F238E27FC236}">
                <a16:creationId xmlns:a16="http://schemas.microsoft.com/office/drawing/2014/main" id="{64932987-3497-4DE9-07D6-3DF21D4227D7}"/>
              </a:ext>
            </a:extLst>
          </p:cNvPr>
          <p:cNvSpPr txBox="1"/>
          <p:nvPr/>
        </p:nvSpPr>
        <p:spPr>
          <a:xfrm>
            <a:off x="411168" y="5440482"/>
            <a:ext cx="3531473" cy="1446550"/>
          </a:xfrm>
          <a:prstGeom prst="rect">
            <a:avLst/>
          </a:prstGeom>
          <a:noFill/>
        </p:spPr>
        <p:txBody>
          <a:bodyPr wrap="square" rtlCol="0">
            <a:spAutoFit/>
          </a:bodyPr>
          <a:lstStyle/>
          <a:p>
            <a:pPr algn="ctr"/>
            <a:r>
              <a:rPr lang="pt-BR" sz="8800" b="1" dirty="0">
                <a:solidFill>
                  <a:srgbClr val="E11622"/>
                </a:solidFill>
              </a:rPr>
              <a:t>DADOS</a:t>
            </a:r>
          </a:p>
        </p:txBody>
      </p:sp>
      <p:pic>
        <p:nvPicPr>
          <p:cNvPr id="25" name="Imagem 24" descr="Logotipo&#10;&#10;Descrição gerada automaticamente">
            <a:extLst>
              <a:ext uri="{FF2B5EF4-FFF2-40B4-BE49-F238E27FC236}">
                <a16:creationId xmlns:a16="http://schemas.microsoft.com/office/drawing/2014/main" id="{92182756-603A-0C40-B053-7FF8A834DE74}"/>
              </a:ext>
            </a:extLst>
          </p:cNvPr>
          <p:cNvPicPr>
            <a:picLocks noChangeAspect="1"/>
          </p:cNvPicPr>
          <p:nvPr/>
        </p:nvPicPr>
        <p:blipFill rotWithShape="1">
          <a:blip r:embed="rId2">
            <a:extLst>
              <a:ext uri="{28A0092B-C50C-407E-A947-70E740481C1C}">
                <a14:useLocalDpi xmlns:a14="http://schemas.microsoft.com/office/drawing/2010/main" val="0"/>
              </a:ext>
            </a:extLst>
          </a:blip>
          <a:srcRect l="1332" t="21160" r="73826" b="21324"/>
          <a:stretch/>
        </p:blipFill>
        <p:spPr>
          <a:xfrm>
            <a:off x="251398" y="5818669"/>
            <a:ext cx="289059" cy="334633"/>
          </a:xfrm>
          <a:prstGeom prst="rect">
            <a:avLst/>
          </a:prstGeom>
          <a:ln>
            <a:noFill/>
          </a:ln>
        </p:spPr>
      </p:pic>
      <p:cxnSp>
        <p:nvCxnSpPr>
          <p:cNvPr id="31" name="Conector reto 30">
            <a:extLst>
              <a:ext uri="{FF2B5EF4-FFF2-40B4-BE49-F238E27FC236}">
                <a16:creationId xmlns:a16="http://schemas.microsoft.com/office/drawing/2014/main" id="{11A86B59-6796-F284-3B82-DDE074A5F8DB}"/>
              </a:ext>
            </a:extLst>
          </p:cNvPr>
          <p:cNvCxnSpPr>
            <a:cxnSpLocks/>
          </p:cNvCxnSpPr>
          <p:nvPr/>
        </p:nvCxnSpPr>
        <p:spPr>
          <a:xfrm>
            <a:off x="4335600" y="5461748"/>
            <a:ext cx="0" cy="110367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a16="http://schemas.microsoft.com/office/drawing/2014/main" id="{6E907648-66ED-74D6-1053-6683598B50F8}"/>
              </a:ext>
            </a:extLst>
          </p:cNvPr>
          <p:cNvSpPr txBox="1"/>
          <p:nvPr/>
        </p:nvSpPr>
        <p:spPr>
          <a:xfrm>
            <a:off x="4167506" y="6026650"/>
            <a:ext cx="4287194" cy="707886"/>
          </a:xfrm>
          <a:prstGeom prst="rect">
            <a:avLst/>
          </a:prstGeom>
          <a:noFill/>
        </p:spPr>
        <p:txBody>
          <a:bodyPr wrap="square" rtlCol="0">
            <a:spAutoFit/>
          </a:bodyPr>
          <a:lstStyle/>
          <a:p>
            <a:pPr algn="ctr"/>
            <a:r>
              <a:rPr lang="pt-BR" sz="4000" b="1" spc="2140" dirty="0">
                <a:solidFill>
                  <a:srgbClr val="E11622"/>
                </a:solidFill>
              </a:rPr>
              <a:t>BELICI</a:t>
            </a:r>
          </a:p>
        </p:txBody>
      </p:sp>
      <p:sp>
        <p:nvSpPr>
          <p:cNvPr id="34" name="CaixaDeTexto 33">
            <a:extLst>
              <a:ext uri="{FF2B5EF4-FFF2-40B4-BE49-F238E27FC236}">
                <a16:creationId xmlns:a16="http://schemas.microsoft.com/office/drawing/2014/main" id="{8661CACE-B20D-F3B2-06B8-69DBE2F80C0E}"/>
              </a:ext>
            </a:extLst>
          </p:cNvPr>
          <p:cNvSpPr txBox="1"/>
          <p:nvPr/>
        </p:nvSpPr>
        <p:spPr>
          <a:xfrm>
            <a:off x="4351591" y="5092902"/>
            <a:ext cx="3534167" cy="1446550"/>
          </a:xfrm>
          <a:prstGeom prst="rect">
            <a:avLst/>
          </a:prstGeom>
          <a:noFill/>
        </p:spPr>
        <p:txBody>
          <a:bodyPr wrap="square" rtlCol="0">
            <a:spAutoFit/>
          </a:bodyPr>
          <a:lstStyle/>
          <a:p>
            <a:pPr algn="ctr"/>
            <a:r>
              <a:rPr lang="pt-BR" sz="8800" b="1" spc="-300" dirty="0">
                <a:solidFill>
                  <a:schemeClr val="tx1">
                    <a:lumMod val="75000"/>
                    <a:lumOff val="25000"/>
                  </a:schemeClr>
                </a:solidFill>
              </a:rPr>
              <a:t>LAYSA</a:t>
            </a:r>
          </a:p>
        </p:txBody>
      </p:sp>
      <p:cxnSp>
        <p:nvCxnSpPr>
          <p:cNvPr id="35" name="Conector reto 34">
            <a:extLst>
              <a:ext uri="{FF2B5EF4-FFF2-40B4-BE49-F238E27FC236}">
                <a16:creationId xmlns:a16="http://schemas.microsoft.com/office/drawing/2014/main" id="{C060F428-173E-1934-5225-45D2B26D9572}"/>
              </a:ext>
            </a:extLst>
          </p:cNvPr>
          <p:cNvCxnSpPr>
            <a:cxnSpLocks/>
            <a:stCxn id="36" idx="4"/>
            <a:endCxn id="37" idx="0"/>
          </p:cNvCxnSpPr>
          <p:nvPr/>
        </p:nvCxnSpPr>
        <p:spPr>
          <a:xfrm>
            <a:off x="11588006" y="3421591"/>
            <a:ext cx="0" cy="46020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88740F5A-6918-89CD-A84C-A05D93FAF21C}"/>
              </a:ext>
            </a:extLst>
          </p:cNvPr>
          <p:cNvSpPr/>
          <p:nvPr/>
        </p:nvSpPr>
        <p:spPr>
          <a:xfrm>
            <a:off x="11549704" y="3344988"/>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D1286167-2F69-FB3D-19C1-437B694B5735}"/>
              </a:ext>
            </a:extLst>
          </p:cNvPr>
          <p:cNvSpPr/>
          <p:nvPr/>
        </p:nvSpPr>
        <p:spPr>
          <a:xfrm>
            <a:off x="11549704" y="3881797"/>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0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PAAS (PLATAFORM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err="1">
                <a:solidFill>
                  <a:schemeClr val="tx1">
                    <a:lumMod val="65000"/>
                    <a:lumOff val="35000"/>
                  </a:schemeClr>
                </a:solidFill>
              </a:rPr>
              <a:t>PaaS</a:t>
            </a:r>
            <a:r>
              <a:rPr lang="pt-BR" dirty="0">
                <a:solidFill>
                  <a:schemeClr val="tx1">
                    <a:lumMod val="65000"/>
                    <a:lumOff val="35000"/>
                  </a:schemeClr>
                </a:solidFill>
              </a:rPr>
              <a:t> fornece uma plataforma completa para desenvolver, implantar e gerenciar aplicativos, o que pode ser aproveitado para facilitar o trabalho de Engenharia de Dados:</a:t>
            </a:r>
          </a:p>
          <a:p>
            <a:pPr algn="just"/>
            <a:endParaRPr lang="pt-BR" dirty="0">
              <a:solidFill>
                <a:schemeClr val="tx1">
                  <a:lumMod val="65000"/>
                  <a:lumOff val="35000"/>
                </a:schemeClr>
              </a:solidFill>
            </a:endParaRPr>
          </a:p>
          <a:p>
            <a:pPr marL="857250" lvl="1" indent="-400050">
              <a:buFont typeface="+mj-lt"/>
              <a:buAutoNum type="romanUcPeriod"/>
            </a:pPr>
            <a:r>
              <a:rPr lang="pt-BR" i="1" dirty="0">
                <a:solidFill>
                  <a:schemeClr val="tx1">
                    <a:lumMod val="65000"/>
                    <a:lumOff val="35000"/>
                  </a:schemeClr>
                </a:solidFill>
              </a:rPr>
              <a:t>Ferramentas de Processamento de Dados;</a:t>
            </a:r>
          </a:p>
          <a:p>
            <a:pPr marL="857250" lvl="1" indent="-400050">
              <a:buFont typeface="+mj-lt"/>
              <a:buAutoNum type="romanUcPeriod"/>
            </a:pPr>
            <a:r>
              <a:rPr lang="pt-BR" i="1" dirty="0">
                <a:solidFill>
                  <a:schemeClr val="tx1">
                    <a:lumMod val="65000"/>
                    <a:lumOff val="35000"/>
                  </a:schemeClr>
                </a:solidFill>
              </a:rPr>
              <a:t>Bancos de Dados Gerenciados;</a:t>
            </a:r>
          </a:p>
          <a:p>
            <a:pPr marL="857250" lvl="1" indent="-400050">
              <a:buFont typeface="+mj-lt"/>
              <a:buAutoNum type="romanUcPeriod"/>
            </a:pPr>
            <a:r>
              <a:rPr lang="pt-BR" i="1" dirty="0" err="1">
                <a:solidFill>
                  <a:schemeClr val="tx1">
                    <a:lumMod val="65000"/>
                    <a:lumOff val="35000"/>
                  </a:schemeClr>
                </a:solidFill>
              </a:rPr>
              <a:t>APIs</a:t>
            </a:r>
            <a:r>
              <a:rPr lang="pt-BR" i="1" dirty="0">
                <a:solidFill>
                  <a:schemeClr val="tx1">
                    <a:lumMod val="65000"/>
                    <a:lumOff val="35000"/>
                  </a:schemeClr>
                </a:solidFill>
              </a:rPr>
              <a:t> para Integração de Dados;</a:t>
            </a:r>
          </a:p>
          <a:p>
            <a:pPr marL="857250" lvl="1" indent="-400050">
              <a:buFont typeface="+mj-lt"/>
              <a:buAutoNum type="romanUcPeriod"/>
            </a:pPr>
            <a:r>
              <a:rPr lang="pt-BR" i="1" dirty="0">
                <a:solidFill>
                  <a:schemeClr val="tx1">
                    <a:lumMod val="65000"/>
                    <a:lumOff val="35000"/>
                  </a:schemeClr>
                </a:solidFill>
              </a:rPr>
              <a:t>Automação de Processos;</a:t>
            </a:r>
          </a:p>
          <a:p>
            <a:pPr marL="857250" lvl="1" indent="-400050">
              <a:buFont typeface="+mj-lt"/>
              <a:buAutoNum type="romanUcPeriod"/>
            </a:pPr>
            <a:r>
              <a:rPr lang="pt-BR" i="1" dirty="0">
                <a:solidFill>
                  <a:schemeClr val="tx1">
                    <a:lumMod val="65000"/>
                    <a:lumOff val="35000"/>
                  </a:schemeClr>
                </a:solidFill>
              </a:rPr>
              <a:t>Desenvolvimento de Aplicações de Análise;</a:t>
            </a:r>
          </a:p>
          <a:p>
            <a:pPr marL="857250" lvl="1" indent="-400050">
              <a:buFont typeface="+mj-lt"/>
              <a:buAutoNum type="romanUcPeriod"/>
            </a:pPr>
            <a:r>
              <a:rPr lang="pt-BR" i="1" dirty="0">
                <a:solidFill>
                  <a:schemeClr val="tx1">
                    <a:lumMod val="65000"/>
                    <a:lumOff val="35000"/>
                  </a:schemeClr>
                </a:solidFill>
              </a:rPr>
              <a:t>Colaboração e Compartilhamento de Dados;</a:t>
            </a:r>
          </a:p>
          <a:p>
            <a:endParaRPr lang="pt-BR" dirty="0">
              <a:solidFill>
                <a:schemeClr val="tx1">
                  <a:lumMod val="65000"/>
                  <a:lumOff val="35000"/>
                </a:schemeClr>
              </a:solidFill>
            </a:endParaRPr>
          </a:p>
          <a:p>
            <a:r>
              <a:rPr lang="pt-BR" dirty="0">
                <a:solidFill>
                  <a:schemeClr val="tx1">
                    <a:lumMod val="65000"/>
                    <a:lumOff val="35000"/>
                  </a:schemeClr>
                </a:solidFill>
              </a:rPr>
              <a:t>Ao interligar </a:t>
            </a:r>
            <a:r>
              <a:rPr lang="pt-BR" dirty="0" err="1">
                <a:solidFill>
                  <a:schemeClr val="tx1">
                    <a:lumMod val="65000"/>
                    <a:lumOff val="35000"/>
                  </a:schemeClr>
                </a:solidFill>
              </a:rPr>
              <a:t>PaaS</a:t>
            </a:r>
            <a:r>
              <a:rPr lang="pt-BR" dirty="0">
                <a:solidFill>
                  <a:schemeClr val="tx1">
                    <a:lumMod val="65000"/>
                    <a:lumOff val="35000"/>
                  </a:schemeClr>
                </a:solidFill>
              </a:rPr>
              <a:t> com Engenharia de Dados, podemos criar um ambiente integrado e eficiente para desenvolver, implantar e gerenciar pipelines de dados, análises e aplicativos de dados personalizados. Isso pode ajudar a melhorar a eficiência, acelerar o ciclo de desenvolvimento e fornecer insights valiosos para o seu negócio.</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PAAS (PLATAFORM AS A SERVICE)</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a:solidFill>
                  <a:schemeClr val="tx1">
                    <a:lumMod val="65000"/>
                    <a:lumOff val="35000"/>
                  </a:schemeClr>
                </a:solidFill>
              </a:rPr>
              <a:t>Cenário</a:t>
            </a:r>
            <a:r>
              <a:rPr lang="pt-BR" dirty="0">
                <a:solidFill>
                  <a:schemeClr val="tx1">
                    <a:lumMod val="65000"/>
                    <a:lumOff val="35000"/>
                  </a:schemeClr>
                </a:solidFill>
              </a:rPr>
              <a:t>: Uma startup de tecnologia está desenvolvendo um aplicativo de análise de dados para processar e visualizar grandes conjuntos de dados de sensores </a:t>
            </a:r>
            <a:r>
              <a:rPr lang="pt-BR" dirty="0" err="1">
                <a:solidFill>
                  <a:schemeClr val="tx1">
                    <a:lumMod val="65000"/>
                    <a:lumOff val="35000"/>
                  </a:schemeClr>
                </a:solidFill>
              </a:rPr>
              <a:t>IoT</a:t>
            </a:r>
            <a:r>
              <a:rPr lang="pt-BR" dirty="0">
                <a:solidFill>
                  <a:schemeClr val="tx1">
                    <a:lumMod val="65000"/>
                    <a:lumOff val="35000"/>
                  </a:schemeClr>
                </a:solidFill>
              </a:rPr>
              <a:t> (Internet das Coisas).</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PaaS</a:t>
            </a:r>
            <a:r>
              <a:rPr lang="pt-BR" dirty="0">
                <a:solidFill>
                  <a:schemeClr val="tx1">
                    <a:lumMod val="65000"/>
                    <a:lumOff val="35000"/>
                  </a:schemeClr>
                </a:solidFill>
              </a:rPr>
              <a:t>: A startup pode usar uma plataforma </a:t>
            </a:r>
            <a:r>
              <a:rPr lang="pt-BR" dirty="0" err="1">
                <a:solidFill>
                  <a:schemeClr val="tx1">
                    <a:lumMod val="65000"/>
                    <a:lumOff val="35000"/>
                  </a:schemeClr>
                </a:solidFill>
              </a:rPr>
              <a:t>PaaS</a:t>
            </a:r>
            <a:r>
              <a:rPr lang="pt-BR" dirty="0">
                <a:solidFill>
                  <a:schemeClr val="tx1">
                    <a:lumMod val="65000"/>
                    <a:lumOff val="35000"/>
                  </a:schemeClr>
                </a:solidFill>
              </a:rPr>
              <a:t>, como Microsoft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IoT</a:t>
            </a:r>
            <a:r>
              <a:rPr lang="pt-BR" dirty="0">
                <a:solidFill>
                  <a:schemeClr val="tx1">
                    <a:lumMod val="65000"/>
                    <a:lumOff val="35000"/>
                  </a:schemeClr>
                </a:solidFill>
              </a:rPr>
              <a:t> Hub ou AWS </a:t>
            </a:r>
            <a:r>
              <a:rPr lang="pt-BR" dirty="0" err="1">
                <a:solidFill>
                  <a:schemeClr val="tx1">
                    <a:lumMod val="65000"/>
                    <a:lumOff val="35000"/>
                  </a:schemeClr>
                </a:solidFill>
              </a:rPr>
              <a:t>IoT</a:t>
            </a:r>
            <a:r>
              <a:rPr lang="pt-BR" dirty="0">
                <a:solidFill>
                  <a:schemeClr val="tx1">
                    <a:lumMod val="65000"/>
                    <a:lumOff val="35000"/>
                  </a:schemeClr>
                </a:solidFill>
              </a:rPr>
              <a:t> Core, para gerenciar a ingestão e processamento de dados de sensores </a:t>
            </a:r>
            <a:r>
              <a:rPr lang="pt-BR" dirty="0" err="1">
                <a:solidFill>
                  <a:schemeClr val="tx1">
                    <a:lumMod val="65000"/>
                    <a:lumOff val="35000"/>
                  </a:schemeClr>
                </a:solidFill>
              </a:rPr>
              <a:t>IoT</a:t>
            </a:r>
            <a:r>
              <a:rPr lang="pt-BR" dirty="0">
                <a:solidFill>
                  <a:schemeClr val="tx1">
                    <a:lumMod val="65000"/>
                    <a:lumOff val="35000"/>
                  </a:schemeClr>
                </a:solidFill>
              </a:rPr>
              <a:t>. Essas plataformas fornecem serviços gerenciados para coleta, armazenamento e análise de dados de dispositivos </a:t>
            </a:r>
            <a:r>
              <a:rPr lang="pt-BR" dirty="0" err="1">
                <a:solidFill>
                  <a:schemeClr val="tx1">
                    <a:lumMod val="65000"/>
                    <a:lumOff val="35000"/>
                  </a:schemeClr>
                </a:solidFill>
              </a:rPr>
              <a:t>IoT</a:t>
            </a:r>
            <a:r>
              <a:rPr lang="pt-BR" dirty="0">
                <a:solidFill>
                  <a:schemeClr val="tx1">
                    <a:lumMod val="65000"/>
                    <a:lumOff val="35000"/>
                  </a:schemeClr>
                </a:solidFill>
              </a:rPr>
              <a:t>. Além disso, a startup pode utilizar serviços de análise de dados em tempo real, como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Stream</a:t>
            </a:r>
            <a:r>
              <a:rPr lang="pt-BR" dirty="0">
                <a:solidFill>
                  <a:schemeClr val="tx1">
                    <a:lumMod val="65000"/>
                    <a:lumOff val="35000"/>
                  </a:schemeClr>
                </a:solidFill>
              </a:rPr>
              <a:t> </a:t>
            </a:r>
            <a:r>
              <a:rPr lang="pt-BR" dirty="0" err="1">
                <a:solidFill>
                  <a:schemeClr val="tx1">
                    <a:lumMod val="65000"/>
                    <a:lumOff val="35000"/>
                  </a:schemeClr>
                </a:solidFill>
              </a:rPr>
              <a:t>Analytics</a:t>
            </a:r>
            <a:r>
              <a:rPr lang="pt-BR" dirty="0">
                <a:solidFill>
                  <a:schemeClr val="tx1">
                    <a:lumMod val="65000"/>
                    <a:lumOff val="35000"/>
                  </a:schemeClr>
                </a:solidFill>
              </a:rPr>
              <a:t> ou AWS </a:t>
            </a:r>
            <a:r>
              <a:rPr lang="pt-BR" dirty="0" err="1">
                <a:solidFill>
                  <a:schemeClr val="tx1">
                    <a:lumMod val="65000"/>
                    <a:lumOff val="35000"/>
                  </a:schemeClr>
                </a:solidFill>
              </a:rPr>
              <a:t>Kinesis</a:t>
            </a:r>
            <a:r>
              <a:rPr lang="pt-BR" dirty="0">
                <a:solidFill>
                  <a:schemeClr val="tx1">
                    <a:lumMod val="65000"/>
                    <a:lumOff val="35000"/>
                  </a:schemeClr>
                </a:solidFill>
              </a:rPr>
              <a:t>, para processar e analisar os dados dos sensores. Eles também podem usar serviços de banco de dados gerenciados, como </a:t>
            </a:r>
            <a:r>
              <a:rPr lang="pt-BR" dirty="0" err="1">
                <a:solidFill>
                  <a:schemeClr val="tx1">
                    <a:lumMod val="65000"/>
                    <a:lumOff val="35000"/>
                  </a:schemeClr>
                </a:solidFill>
              </a:rPr>
              <a:t>Azure</a:t>
            </a:r>
            <a:r>
              <a:rPr lang="pt-BR" dirty="0">
                <a:solidFill>
                  <a:schemeClr val="tx1">
                    <a:lumMod val="65000"/>
                    <a:lumOff val="35000"/>
                  </a:schemeClr>
                </a:solidFill>
              </a:rPr>
              <a:t> Cosmos DB ou AWS </a:t>
            </a:r>
            <a:r>
              <a:rPr lang="pt-BR" dirty="0" err="1">
                <a:solidFill>
                  <a:schemeClr val="tx1">
                    <a:lumMod val="65000"/>
                    <a:lumOff val="35000"/>
                  </a:schemeClr>
                </a:solidFill>
              </a:rPr>
              <a:t>DynamoDB</a:t>
            </a:r>
            <a:r>
              <a:rPr lang="pt-BR" dirty="0">
                <a:solidFill>
                  <a:schemeClr val="tx1">
                    <a:lumMod val="65000"/>
                    <a:lumOff val="35000"/>
                  </a:schemeClr>
                </a:solidFill>
              </a:rPr>
              <a:t>, para armazenar os dados processados e permitir consultas rápidas e escaláveis.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4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VANTAGENS</a:t>
            </a:r>
          </a:p>
        </p:txBody>
      </p:sp>
      <p:graphicFrame>
        <p:nvGraphicFramePr>
          <p:cNvPr id="6" name="Tabela 5"/>
          <p:cNvGraphicFramePr>
            <a:graphicFrameLocks noGrp="1"/>
          </p:cNvGraphicFramePr>
          <p:nvPr>
            <p:extLst>
              <p:ext uri="{D42A27DB-BD31-4B8C-83A1-F6EECF244321}">
                <p14:modId xmlns:p14="http://schemas.microsoft.com/office/powerpoint/2010/main" val="3171804561"/>
              </p:ext>
            </p:extLst>
          </p:nvPr>
        </p:nvGraphicFramePr>
        <p:xfrm>
          <a:off x="147782" y="964573"/>
          <a:ext cx="11780982" cy="4759960"/>
        </p:xfrm>
        <a:graphic>
          <a:graphicData uri="http://schemas.openxmlformats.org/drawingml/2006/table">
            <a:tbl>
              <a:tblPr firstRow="1" bandRow="1">
                <a:tableStyleId>{5C22544A-7EE6-4342-B048-85BDC9FD1C3A}</a:tableStyleId>
              </a:tblPr>
              <a:tblGrid>
                <a:gridCol w="1339545">
                  <a:extLst>
                    <a:ext uri="{9D8B030D-6E8A-4147-A177-3AD203B41FA5}">
                      <a16:colId xmlns:a16="http://schemas.microsoft.com/office/drawing/2014/main" val="20000"/>
                    </a:ext>
                  </a:extLst>
                </a:gridCol>
                <a:gridCol w="6147871">
                  <a:extLst>
                    <a:ext uri="{9D8B030D-6E8A-4147-A177-3AD203B41FA5}">
                      <a16:colId xmlns:a16="http://schemas.microsoft.com/office/drawing/2014/main" val="20001"/>
                    </a:ext>
                  </a:extLst>
                </a:gridCol>
                <a:gridCol w="4293566">
                  <a:extLst>
                    <a:ext uri="{9D8B030D-6E8A-4147-A177-3AD203B41FA5}">
                      <a16:colId xmlns:a16="http://schemas.microsoft.com/office/drawing/2014/main" val="20002"/>
                    </a:ext>
                  </a:extLst>
                </a:gridCol>
              </a:tblGrid>
              <a:tr h="370840">
                <a:tc>
                  <a:txBody>
                    <a:bodyPr/>
                    <a:lstStyle/>
                    <a:p>
                      <a:pPr algn="ctr"/>
                      <a:r>
                        <a:rPr lang="pt-BR" sz="1800" kern="1200" dirty="0">
                          <a:solidFill>
                            <a:schemeClr val="bg1"/>
                          </a:solidFill>
                          <a:latin typeface="+mn-lt"/>
                          <a:ea typeface="+mn-ea"/>
                          <a:cs typeface="+mn-cs"/>
                        </a:rPr>
                        <a:t>SERVIÇO</a:t>
                      </a:r>
                    </a:p>
                  </a:txBody>
                  <a:tcPr anchor="ctr">
                    <a:solidFill>
                      <a:srgbClr val="C00000"/>
                    </a:solidFill>
                  </a:tcPr>
                </a:tc>
                <a:tc>
                  <a:txBody>
                    <a:bodyPr/>
                    <a:lstStyle/>
                    <a:p>
                      <a:pPr algn="ctr"/>
                      <a:r>
                        <a:rPr lang="pt-BR" sz="1800" kern="1200" dirty="0">
                          <a:solidFill>
                            <a:schemeClr val="bg1"/>
                          </a:solidFill>
                          <a:latin typeface="+mn-lt"/>
                          <a:ea typeface="+mn-ea"/>
                          <a:cs typeface="+mn-cs"/>
                        </a:rPr>
                        <a:t>VANTAGEM</a:t>
                      </a:r>
                    </a:p>
                  </a:txBody>
                  <a:tcPr anchor="ctr">
                    <a:solidFill>
                      <a:srgbClr val="C00000"/>
                    </a:solidFill>
                  </a:tcPr>
                </a:tc>
                <a:tc>
                  <a:txBody>
                    <a:bodyPr/>
                    <a:lstStyle/>
                    <a:p>
                      <a:pPr algn="ctr"/>
                      <a:r>
                        <a:rPr lang="pt-BR" sz="1800" kern="1200" dirty="0">
                          <a:solidFill>
                            <a:schemeClr val="bg1"/>
                          </a:solidFill>
                          <a:latin typeface="+mn-lt"/>
                          <a:ea typeface="+mn-ea"/>
                          <a:cs typeface="+mn-cs"/>
                        </a:rPr>
                        <a:t>APLICAÇÃO</a:t>
                      </a:r>
                    </a:p>
                  </a:txBody>
                  <a:tcPr anchor="ctr">
                    <a:solidFill>
                      <a:srgbClr val="C00000"/>
                    </a:solidFill>
                  </a:tcPr>
                </a:tc>
                <a:extLst>
                  <a:ext uri="{0D108BD9-81ED-4DB2-BD59-A6C34878D82A}">
                    <a16:rowId xmlns:a16="http://schemas.microsoft.com/office/drawing/2014/main" val="10000"/>
                  </a:ext>
                </a:extLst>
              </a:tr>
              <a:tr h="370840">
                <a:tc>
                  <a:txBody>
                    <a:bodyPr/>
                    <a:lstStyle/>
                    <a:p>
                      <a:pPr algn="ctr"/>
                      <a:r>
                        <a:rPr lang="pt-BR" sz="1800" b="1" kern="1200" dirty="0" err="1">
                          <a:solidFill>
                            <a:schemeClr val="tx1">
                              <a:lumMod val="65000"/>
                              <a:lumOff val="35000"/>
                            </a:schemeClr>
                          </a:solidFill>
                          <a:latin typeface="+mn-lt"/>
                          <a:ea typeface="+mn-ea"/>
                          <a:cs typeface="+mn-cs"/>
                        </a:rPr>
                        <a:t>IaaS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a:solidFill>
                            <a:schemeClr val="tx1">
                              <a:lumMod val="65000"/>
                              <a:lumOff val="35000"/>
                            </a:schemeClr>
                          </a:solidFill>
                          <a:latin typeface="+mn-lt"/>
                          <a:ea typeface="+mn-ea"/>
                          <a:cs typeface="+mn-cs"/>
                        </a:rPr>
                        <a:t>O </a:t>
                      </a:r>
                      <a:r>
                        <a:rPr lang="pt-BR" sz="1800" kern="1200" dirty="0" err="1">
                          <a:solidFill>
                            <a:schemeClr val="tx1">
                              <a:lumMod val="65000"/>
                              <a:lumOff val="35000"/>
                            </a:schemeClr>
                          </a:solidFill>
                          <a:latin typeface="+mn-lt"/>
                          <a:ea typeface="+mn-ea"/>
                          <a:cs typeface="+mn-cs"/>
                        </a:rPr>
                        <a:t>IaaS</a:t>
                      </a:r>
                      <a:r>
                        <a:rPr lang="pt-BR" sz="1800" kern="1200" dirty="0">
                          <a:solidFill>
                            <a:schemeClr val="tx1">
                              <a:lumMod val="65000"/>
                              <a:lumOff val="35000"/>
                            </a:schemeClr>
                          </a:solidFill>
                          <a:latin typeface="+mn-lt"/>
                          <a:ea typeface="+mn-ea"/>
                          <a:cs typeface="+mn-cs"/>
                        </a:rPr>
                        <a:t> é o modelo de Computação em Nuvem mais flexível, pois os recursos de hardware podem ser adquiridos conforme a necessidade. Além disso, o modelo é fácil de automatizar e é altamente escalável. Os clientes, portanto, mantêm o controle completo de sua infraestrutura.</a:t>
                      </a:r>
                    </a:p>
                  </a:txBody>
                  <a:tcPr anchor="ctr">
                    <a:solidFill>
                      <a:schemeClr val="bg1">
                        <a:lumMod val="95000"/>
                      </a:schemeClr>
                    </a:solidFill>
                  </a:tcPr>
                </a:tc>
                <a:tc>
                  <a:txBody>
                    <a:bodyPr/>
                    <a:lstStyle/>
                    <a:p>
                      <a:pPr algn="ctr"/>
                      <a:r>
                        <a:rPr lang="pt-BR" sz="1800" kern="1200" dirty="0">
                          <a:solidFill>
                            <a:schemeClr val="tx1">
                              <a:lumMod val="65000"/>
                              <a:lumOff val="35000"/>
                            </a:schemeClr>
                          </a:solidFill>
                          <a:latin typeface="+mn-lt"/>
                          <a:ea typeface="+mn-ea"/>
                          <a:cs typeface="+mn-cs"/>
                        </a:rPr>
                        <a:t>AWS EC2</a:t>
                      </a:r>
                    </a:p>
                    <a:p>
                      <a:pPr algn="ctr"/>
                      <a:r>
                        <a:rPr lang="pt-BR" sz="1800" kern="1200" dirty="0">
                          <a:solidFill>
                            <a:schemeClr val="tx1">
                              <a:lumMod val="65000"/>
                              <a:lumOff val="35000"/>
                            </a:schemeClr>
                          </a:solidFill>
                          <a:latin typeface="+mn-lt"/>
                          <a:ea typeface="+mn-ea"/>
                          <a:cs typeface="+mn-cs"/>
                        </a:rPr>
                        <a:t>Google Compute </a:t>
                      </a:r>
                      <a:r>
                        <a:rPr lang="pt-BR" sz="1800" kern="1200" dirty="0" err="1">
                          <a:solidFill>
                            <a:schemeClr val="tx1">
                              <a:lumMod val="65000"/>
                              <a:lumOff val="35000"/>
                            </a:schemeClr>
                          </a:solidFill>
                          <a:latin typeface="+mn-lt"/>
                          <a:ea typeface="+mn-ea"/>
                          <a:cs typeface="+mn-cs"/>
                        </a:rPr>
                        <a:t>Engine</a:t>
                      </a:r>
                      <a:r>
                        <a:rPr lang="pt-BR" sz="1800" kern="1200" dirty="0">
                          <a:solidFill>
                            <a:schemeClr val="tx1">
                              <a:lumMod val="65000"/>
                              <a:lumOff val="35000"/>
                            </a:schemeClr>
                          </a:solidFill>
                          <a:latin typeface="+mn-lt"/>
                          <a:ea typeface="+mn-ea"/>
                          <a:cs typeface="+mn-cs"/>
                        </a:rPr>
                        <a:t> (GCE)</a:t>
                      </a:r>
                    </a:p>
                    <a:p>
                      <a:pPr algn="ctr"/>
                      <a:r>
                        <a:rPr lang="pt-BR" sz="1800" kern="1200" dirty="0" err="1">
                          <a:solidFill>
                            <a:schemeClr val="tx1">
                              <a:lumMod val="65000"/>
                              <a:lumOff val="35000"/>
                            </a:schemeClr>
                          </a:solidFill>
                          <a:latin typeface="+mn-lt"/>
                          <a:ea typeface="+mn-ea"/>
                          <a:cs typeface="+mn-cs"/>
                        </a:rPr>
                        <a:t>Huawei</a:t>
                      </a:r>
                      <a:r>
                        <a:rPr lang="pt-BR" sz="1800" kern="1200" dirty="0">
                          <a:solidFill>
                            <a:schemeClr val="tx1">
                              <a:lumMod val="65000"/>
                              <a:lumOff val="35000"/>
                            </a:schemeClr>
                          </a:solidFill>
                          <a:latin typeface="+mn-lt"/>
                          <a:ea typeface="+mn-ea"/>
                          <a:cs typeface="+mn-cs"/>
                        </a:rPr>
                        <a:t> </a:t>
                      </a:r>
                      <a:r>
                        <a:rPr lang="pt-BR" sz="1800" kern="1200" dirty="0" err="1">
                          <a:solidFill>
                            <a:schemeClr val="tx1">
                              <a:lumMod val="65000"/>
                              <a:lumOff val="35000"/>
                            </a:schemeClr>
                          </a:solidFill>
                          <a:latin typeface="+mn-lt"/>
                          <a:ea typeface="+mn-ea"/>
                          <a:cs typeface="+mn-cs"/>
                        </a:rPr>
                        <a:t>Kunpeng</a:t>
                      </a:r>
                      <a:r>
                        <a:rPr lang="pt-BR" sz="1800" kern="1200" dirty="0">
                          <a:solidFill>
                            <a:schemeClr val="tx1">
                              <a:lumMod val="65000"/>
                              <a:lumOff val="35000"/>
                            </a:schemeClr>
                          </a:solidFill>
                          <a:latin typeface="+mn-lt"/>
                          <a:ea typeface="+mn-ea"/>
                          <a:cs typeface="+mn-cs"/>
                        </a:rPr>
                        <a:t> </a:t>
                      </a:r>
                      <a:r>
                        <a:rPr lang="pt-BR" sz="1800" kern="1200" dirty="0" err="1">
                          <a:solidFill>
                            <a:schemeClr val="tx1">
                              <a:lumMod val="65000"/>
                              <a:lumOff val="35000"/>
                            </a:schemeClr>
                          </a:solidFill>
                          <a:latin typeface="+mn-lt"/>
                          <a:ea typeface="+mn-ea"/>
                          <a:cs typeface="+mn-cs"/>
                        </a:rPr>
                        <a:t>Cloud</a:t>
                      </a:r>
                      <a:r>
                        <a:rPr lang="pt-BR" sz="1800" kern="1200" dirty="0">
                          <a:solidFill>
                            <a:schemeClr val="tx1">
                              <a:lumMod val="65000"/>
                              <a:lumOff val="35000"/>
                            </a:schemeClr>
                          </a:solidFill>
                          <a:latin typeface="+mn-lt"/>
                          <a:ea typeface="+mn-ea"/>
                          <a:cs typeface="+mn-cs"/>
                        </a:rPr>
                        <a:t> Services.</a:t>
                      </a:r>
                    </a:p>
                  </a:txBody>
                  <a:tcPr anchor="ct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pt-BR" sz="1800" b="1" kern="1200" dirty="0" err="1">
                          <a:solidFill>
                            <a:schemeClr val="tx1">
                              <a:lumMod val="65000"/>
                              <a:lumOff val="35000"/>
                            </a:schemeClr>
                          </a:solidFill>
                          <a:latin typeface="+mn-lt"/>
                          <a:ea typeface="+mn-ea"/>
                          <a:cs typeface="+mn-cs"/>
                        </a:rPr>
                        <a:t>SaaS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a:solidFill>
                            <a:schemeClr val="tx1">
                              <a:lumMod val="65000"/>
                              <a:lumOff val="35000"/>
                            </a:schemeClr>
                          </a:solidFill>
                          <a:latin typeface="+mn-lt"/>
                          <a:ea typeface="+mn-ea"/>
                          <a:cs typeface="+mn-cs"/>
                        </a:rPr>
                        <a:t>Devido ao seu modelo de entrega na web, o </a:t>
                      </a:r>
                      <a:r>
                        <a:rPr lang="pt-BR" sz="1800" kern="1200" dirty="0" err="1">
                          <a:solidFill>
                            <a:schemeClr val="tx1">
                              <a:lumMod val="65000"/>
                              <a:lumOff val="35000"/>
                            </a:schemeClr>
                          </a:solidFill>
                          <a:latin typeface="+mn-lt"/>
                          <a:ea typeface="+mn-ea"/>
                          <a:cs typeface="+mn-cs"/>
                        </a:rPr>
                        <a:t>SaaS</a:t>
                      </a:r>
                      <a:r>
                        <a:rPr lang="pt-BR" sz="1800" kern="1200" dirty="0">
                          <a:solidFill>
                            <a:schemeClr val="tx1">
                              <a:lumMod val="65000"/>
                              <a:lumOff val="35000"/>
                            </a:schemeClr>
                          </a:solidFill>
                          <a:latin typeface="+mn-lt"/>
                          <a:ea typeface="+mn-ea"/>
                          <a:cs typeface="+mn-cs"/>
                        </a:rPr>
                        <a:t> elimina a necessidade de a equipe de TI fazer o download e instalar aplicativos em cada computador. Com o </a:t>
                      </a:r>
                      <a:r>
                        <a:rPr lang="pt-BR" sz="1800" kern="1200" dirty="0" err="1">
                          <a:solidFill>
                            <a:schemeClr val="tx1">
                              <a:lumMod val="65000"/>
                              <a:lumOff val="35000"/>
                            </a:schemeClr>
                          </a:solidFill>
                          <a:latin typeface="+mn-lt"/>
                          <a:ea typeface="+mn-ea"/>
                          <a:cs typeface="+mn-cs"/>
                        </a:rPr>
                        <a:t>SaaS</a:t>
                      </a:r>
                      <a:r>
                        <a:rPr lang="pt-BR" sz="1800" kern="1200" dirty="0">
                          <a:solidFill>
                            <a:schemeClr val="tx1">
                              <a:lumMod val="65000"/>
                              <a:lumOff val="35000"/>
                            </a:schemeClr>
                          </a:solidFill>
                          <a:latin typeface="+mn-lt"/>
                          <a:ea typeface="+mn-ea"/>
                          <a:cs typeface="+mn-cs"/>
                        </a:rPr>
                        <a:t>, os fornecedores gerenciam todos os possíveis problemas técnicos como dados, middleware, servidores e armazenamento, resultando em uma manutenção e suporte otimizados para o seu negócio.</a:t>
                      </a:r>
                    </a:p>
                  </a:txBody>
                  <a:tcPr anchor="ctr">
                    <a:solidFill>
                      <a:schemeClr val="bg1">
                        <a:lumMod val="95000"/>
                      </a:schemeClr>
                    </a:solidFill>
                  </a:tcPr>
                </a:tc>
                <a:tc>
                  <a:txBody>
                    <a:bodyPr/>
                    <a:lstStyle/>
                    <a:p>
                      <a:pPr algn="ctr"/>
                      <a:r>
                        <a:rPr lang="fr-FR" sz="1800" kern="1200" dirty="0">
                          <a:solidFill>
                            <a:schemeClr val="tx1">
                              <a:lumMod val="65000"/>
                              <a:lumOff val="35000"/>
                            </a:schemeClr>
                          </a:solidFill>
                          <a:latin typeface="+mn-lt"/>
                          <a:ea typeface="+mn-ea"/>
                          <a:cs typeface="+mn-cs"/>
                        </a:rPr>
                        <a:t>G Suite,</a:t>
                      </a:r>
                    </a:p>
                    <a:p>
                      <a:pPr algn="ctr"/>
                      <a:r>
                        <a:rPr lang="fr-FR" sz="1800" kern="1200" dirty="0">
                          <a:solidFill>
                            <a:schemeClr val="tx1">
                              <a:lumMod val="65000"/>
                              <a:lumOff val="35000"/>
                            </a:schemeClr>
                          </a:solidFill>
                          <a:latin typeface="+mn-lt"/>
                          <a:ea typeface="+mn-ea"/>
                          <a:cs typeface="+mn-cs"/>
                        </a:rPr>
                        <a:t>Salesforce, </a:t>
                      </a:r>
                    </a:p>
                    <a:p>
                      <a:pPr algn="ctr"/>
                      <a:r>
                        <a:rPr lang="fr-FR" sz="1800" kern="1200" dirty="0">
                          <a:solidFill>
                            <a:schemeClr val="tx1">
                              <a:lumMod val="65000"/>
                              <a:lumOff val="35000"/>
                            </a:schemeClr>
                          </a:solidFill>
                          <a:latin typeface="+mn-lt"/>
                          <a:ea typeface="+mn-ea"/>
                          <a:cs typeface="+mn-cs"/>
                        </a:rPr>
                        <a:t>Mailchimp, </a:t>
                      </a:r>
                    </a:p>
                    <a:p>
                      <a:pPr algn="ctr"/>
                      <a:r>
                        <a:rPr lang="fr-FR" sz="1800" kern="1200" dirty="0">
                          <a:solidFill>
                            <a:schemeClr val="tx1">
                              <a:lumMod val="65000"/>
                              <a:lumOff val="35000"/>
                            </a:schemeClr>
                          </a:solidFill>
                          <a:latin typeface="+mn-lt"/>
                          <a:ea typeface="+mn-ea"/>
                          <a:cs typeface="+mn-cs"/>
                        </a:rPr>
                        <a:t>Google Analytics,</a:t>
                      </a:r>
                    </a:p>
                    <a:p>
                      <a:pPr algn="ctr"/>
                      <a:r>
                        <a:rPr lang="fr-FR" sz="1800" kern="1200" dirty="0">
                          <a:solidFill>
                            <a:schemeClr val="tx1">
                              <a:lumMod val="65000"/>
                              <a:lumOff val="35000"/>
                            </a:schemeClr>
                          </a:solidFill>
                          <a:latin typeface="+mn-lt"/>
                          <a:ea typeface="+mn-ea"/>
                          <a:cs typeface="+mn-cs"/>
                        </a:rPr>
                        <a:t>Dropbox.</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pt-BR" sz="1800" b="1" kern="1200" dirty="0" err="1">
                          <a:solidFill>
                            <a:schemeClr val="tx1">
                              <a:lumMod val="65000"/>
                              <a:lumOff val="35000"/>
                            </a:schemeClr>
                          </a:solidFill>
                          <a:latin typeface="+mn-lt"/>
                          <a:ea typeface="+mn-ea"/>
                          <a:cs typeface="+mn-cs"/>
                        </a:rPr>
                        <a:t>PaaS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a:solidFill>
                            <a:schemeClr val="tx1">
                              <a:lumMod val="65000"/>
                              <a:lumOff val="35000"/>
                            </a:schemeClr>
                          </a:solidFill>
                          <a:latin typeface="+mn-lt"/>
                          <a:ea typeface="+mn-ea"/>
                          <a:cs typeface="+mn-cs"/>
                        </a:rPr>
                        <a:t>Os benefícios do </a:t>
                      </a:r>
                      <a:r>
                        <a:rPr lang="pt-BR" sz="1800" kern="1200" dirty="0" err="1">
                          <a:solidFill>
                            <a:schemeClr val="tx1">
                              <a:lumMod val="65000"/>
                              <a:lumOff val="35000"/>
                            </a:schemeClr>
                          </a:solidFill>
                          <a:latin typeface="+mn-lt"/>
                          <a:ea typeface="+mn-ea"/>
                          <a:cs typeface="+mn-cs"/>
                        </a:rPr>
                        <a:t>PaaS</a:t>
                      </a:r>
                      <a:r>
                        <a:rPr lang="pt-BR" sz="1800" kern="1200" dirty="0">
                          <a:solidFill>
                            <a:schemeClr val="tx1">
                              <a:lumMod val="65000"/>
                              <a:lumOff val="35000"/>
                            </a:schemeClr>
                          </a:solidFill>
                          <a:latin typeface="+mn-lt"/>
                          <a:ea typeface="+mn-ea"/>
                          <a:cs typeface="+mn-cs"/>
                        </a:rPr>
                        <a:t> incluem desenvolvimento e implementação simples e econômica,  que é altamente disponível. Além disso, os desenvolvedores podem focar na personalização dos aplicativos.</a:t>
                      </a:r>
                    </a:p>
                  </a:txBody>
                  <a:tcPr anchor="ctr">
                    <a:solidFill>
                      <a:schemeClr val="bg1">
                        <a:lumMod val="95000"/>
                      </a:schemeClr>
                    </a:solidFill>
                  </a:tcPr>
                </a:tc>
                <a:tc>
                  <a:txBody>
                    <a:bodyPr/>
                    <a:lstStyle/>
                    <a:p>
                      <a:pPr algn="ctr"/>
                      <a:r>
                        <a:rPr lang="en-US" sz="1800" kern="1200" dirty="0">
                          <a:solidFill>
                            <a:schemeClr val="tx1">
                              <a:lumMod val="65000"/>
                              <a:lumOff val="35000"/>
                            </a:schemeClr>
                          </a:solidFill>
                          <a:latin typeface="+mn-lt"/>
                          <a:ea typeface="+mn-ea"/>
                          <a:cs typeface="+mn-cs"/>
                        </a:rPr>
                        <a:t>AWS Beanstalk,</a:t>
                      </a:r>
                    </a:p>
                    <a:p>
                      <a:pPr algn="ctr"/>
                      <a:r>
                        <a:rPr lang="en-US" sz="1800" kern="1200" dirty="0">
                          <a:solidFill>
                            <a:schemeClr val="tx1">
                              <a:lumMod val="65000"/>
                              <a:lumOff val="35000"/>
                            </a:schemeClr>
                          </a:solidFill>
                          <a:latin typeface="+mn-lt"/>
                          <a:ea typeface="+mn-ea"/>
                          <a:cs typeface="+mn-cs"/>
                        </a:rPr>
                        <a:t>AWS RDS,</a:t>
                      </a:r>
                    </a:p>
                    <a:p>
                      <a:pPr algn="ctr"/>
                      <a:r>
                        <a:rPr lang="en-US" sz="1800" kern="1200" dirty="0">
                          <a:solidFill>
                            <a:schemeClr val="tx1">
                              <a:lumMod val="65000"/>
                              <a:lumOff val="35000"/>
                            </a:schemeClr>
                          </a:solidFill>
                          <a:latin typeface="+mn-lt"/>
                          <a:ea typeface="+mn-ea"/>
                          <a:cs typeface="+mn-cs"/>
                        </a:rPr>
                        <a:t>GCP App Engine. </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915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p>
          <a:p>
            <a:pPr marL="742950" lvl="1" indent="-285750" algn="just">
              <a:buFont typeface="Arial" panose="020B0604020202020204" pitchFamily="34" charset="0"/>
              <a:buChar char="•"/>
            </a:pPr>
            <a:r>
              <a:rPr lang="pt-BR" sz="1600"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806186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DEFINIÇÃO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fontAlgn="base"/>
            <a:r>
              <a:rPr lang="pt-BR" b="1" dirty="0">
                <a:solidFill>
                  <a:schemeClr val="tx1">
                    <a:lumMod val="65000"/>
                    <a:lumOff val="35000"/>
                  </a:schemeClr>
                </a:solidFill>
              </a:rPr>
              <a:t>Dados como serviço </a:t>
            </a:r>
            <a:r>
              <a:rPr lang="pt-BR" dirty="0">
                <a:solidFill>
                  <a:schemeClr val="tx1">
                    <a:lumMod val="65000"/>
                    <a:lumOff val="35000"/>
                  </a:schemeClr>
                </a:solidFill>
              </a:rPr>
              <a:t>é uma variedade de soluções baseadas em nuvem usadas para trabalhar com dados. Essas soluções são oferecidas por fornecedores de DaaS, que disponibilizam dados de negócios prontamente sob demanda pela Internet. </a:t>
            </a: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DaaS é frequentemente descrito como uma estratégia de gerenciamento de dados que emprega a nuvem para fornecer armazenamento de dados, realizar monitoramento, processar dados e assim por diante. </a:t>
            </a: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Semelhante ao </a:t>
            </a:r>
            <a:r>
              <a:rPr lang="pt-BR" dirty="0" err="1">
                <a:solidFill>
                  <a:schemeClr val="tx1">
                    <a:lumMod val="65000"/>
                    <a:lumOff val="35000"/>
                  </a:schemeClr>
                </a:solidFill>
              </a:rPr>
              <a:t>SaaS</a:t>
            </a:r>
            <a:r>
              <a:rPr lang="pt-BR" dirty="0">
                <a:solidFill>
                  <a:schemeClr val="tx1">
                    <a:lumMod val="65000"/>
                    <a:lumOff val="35000"/>
                  </a:schemeClr>
                </a:solidFill>
              </a:rPr>
              <a:t> (Software as a Service), o DaaS elimina a necessidade de baixar e gerenciar software localmente. Essa característica torna o serviço em nuvem popular entre empresas que desejam migrar seu armazenamento de dados de servidores locais para a nuvem.</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7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DEFINIÇÃO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dirty="0">
                <a:solidFill>
                  <a:schemeClr val="tx1">
                    <a:lumMod val="65000"/>
                    <a:lumOff val="35000"/>
                  </a:schemeClr>
                </a:solidFill>
              </a:rPr>
              <a:t>Numerosos benefícios do DaaS que podem influenciar significativamente o desempenho dos negócios atraem grandes e pequenas empresas em todo o mundo. </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Maior acessibilidade</a:t>
            </a:r>
            <a:r>
              <a:rPr lang="pt-BR" dirty="0">
                <a:solidFill>
                  <a:schemeClr val="tx1">
                    <a:lumMod val="65000"/>
                    <a:lumOff val="35000"/>
                  </a:schemeClr>
                </a:solidFill>
              </a:rPr>
              <a:t> – As empresas que adotam DaaS não estão vinculadas a sistemas e servidores de armazenamento locais, uma vez que armazenam dados remotamente. Portanto, podem colaborar com parceiros globais de forma eficiente. Simultaneamente, os funcionários podem acessar dados sem precisar ir ao escritório, economizando tempo e energia.</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Produtos melhores</a:t>
            </a:r>
            <a:r>
              <a:rPr lang="pt-BR" dirty="0">
                <a:solidFill>
                  <a:schemeClr val="tx1">
                    <a:lumMod val="65000"/>
                    <a:lumOff val="35000"/>
                  </a:schemeClr>
                </a:solidFill>
              </a:rPr>
              <a:t> – o DaaS ajuda as empresas a perceber os pontos fracos e fortes de seus produtos. Com base nisso, eles podem minimizar os pontos fracos e aproveitar os pontos fortes, levando a melhorias no produto. </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2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DEFINIÇÃO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b="1" dirty="0">
                <a:solidFill>
                  <a:schemeClr val="tx1">
                    <a:lumMod val="65000"/>
                    <a:lumOff val="35000"/>
                  </a:schemeClr>
                </a:solidFill>
              </a:rPr>
              <a:t>Custo-benefício</a:t>
            </a:r>
            <a:r>
              <a:rPr lang="pt-BR" dirty="0">
                <a:solidFill>
                  <a:schemeClr val="tx1">
                    <a:lumMod val="65000"/>
                    <a:lumOff val="35000"/>
                  </a:schemeClr>
                </a:solidFill>
              </a:rPr>
              <a:t> – Quem entende perfeitamente o que é DaaS enfatiza que sua vantagem mais considerável é o custo-benefício. Com o DaaS, não há necessidade de investir recursos financeiros na manutenção e gerenciamento de dados porque tudo é feito pelos fornecedores de DaaS.</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Pouco tempo de configuração</a:t>
            </a:r>
            <a:r>
              <a:rPr lang="pt-BR" dirty="0">
                <a:solidFill>
                  <a:schemeClr val="tx1">
                    <a:lumMod val="65000"/>
                    <a:lumOff val="35000"/>
                  </a:schemeClr>
                </a:solidFill>
              </a:rPr>
              <a:t> – As empresas podem começar a armazenar e processar dados imediatamente ao empregar DaaS. Por outro lado, as empresas que mantêm os dados localmente gastam muito mais tempo na configuração. </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Experiência do usuário aprimorada</a:t>
            </a:r>
            <a:r>
              <a:rPr lang="pt-BR" dirty="0">
                <a:solidFill>
                  <a:schemeClr val="tx1">
                    <a:lumMod val="65000"/>
                    <a:lumOff val="35000"/>
                  </a:schemeClr>
                </a:solidFill>
              </a:rPr>
              <a:t> – As empresas que estão cientes do que é DaaS tomam decisões baseadas em dados que melhoram a experiência do cliente. Portanto, eles observam melhorias na retenção de clientes e no valor da vida útil do cliente. </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2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TRADICIONAL X MODERNO</a:t>
            </a:r>
          </a:p>
        </p:txBody>
      </p:sp>
      <p:graphicFrame>
        <p:nvGraphicFramePr>
          <p:cNvPr id="5" name="Tabela 4"/>
          <p:cNvGraphicFramePr>
            <a:graphicFrameLocks noGrp="1"/>
          </p:cNvGraphicFramePr>
          <p:nvPr>
            <p:extLst>
              <p:ext uri="{D42A27DB-BD31-4B8C-83A1-F6EECF244321}">
                <p14:modId xmlns:p14="http://schemas.microsoft.com/office/powerpoint/2010/main" val="823714774"/>
              </p:ext>
            </p:extLst>
          </p:nvPr>
        </p:nvGraphicFramePr>
        <p:xfrm>
          <a:off x="130629" y="906517"/>
          <a:ext cx="11858173" cy="5857240"/>
        </p:xfrm>
        <a:graphic>
          <a:graphicData uri="http://schemas.openxmlformats.org/drawingml/2006/table">
            <a:tbl>
              <a:tblPr firstRow="1" bandRow="1">
                <a:tableStyleId>{5C22544A-7EE6-4342-B048-85BDC9FD1C3A}</a:tableStyleId>
              </a:tblPr>
              <a:tblGrid>
                <a:gridCol w="1698171">
                  <a:extLst>
                    <a:ext uri="{9D8B030D-6E8A-4147-A177-3AD203B41FA5}">
                      <a16:colId xmlns:a16="http://schemas.microsoft.com/office/drawing/2014/main" val="20000"/>
                    </a:ext>
                  </a:extLst>
                </a:gridCol>
                <a:gridCol w="4528457">
                  <a:extLst>
                    <a:ext uri="{9D8B030D-6E8A-4147-A177-3AD203B41FA5}">
                      <a16:colId xmlns:a16="http://schemas.microsoft.com/office/drawing/2014/main" val="20001"/>
                    </a:ext>
                  </a:extLst>
                </a:gridCol>
                <a:gridCol w="5631545">
                  <a:extLst>
                    <a:ext uri="{9D8B030D-6E8A-4147-A177-3AD203B41FA5}">
                      <a16:colId xmlns:a16="http://schemas.microsoft.com/office/drawing/2014/main" val="20002"/>
                    </a:ext>
                  </a:extLst>
                </a:gridCol>
              </a:tblGrid>
              <a:tr h="370840">
                <a:tc>
                  <a:txBody>
                    <a:bodyPr/>
                    <a:lstStyle/>
                    <a:p>
                      <a:pPr algn="ctr"/>
                      <a:r>
                        <a:rPr lang="pt-BR" sz="1600" dirty="0"/>
                        <a:t>ABORDAGEM</a:t>
                      </a:r>
                    </a:p>
                  </a:txBody>
                  <a:tcPr anchor="ctr">
                    <a:solidFill>
                      <a:srgbClr val="C00000"/>
                    </a:solidFill>
                  </a:tcPr>
                </a:tc>
                <a:tc>
                  <a:txBody>
                    <a:bodyPr/>
                    <a:lstStyle/>
                    <a:p>
                      <a:pPr algn="ctr"/>
                      <a:r>
                        <a:rPr lang="pt-BR" sz="1600" dirty="0"/>
                        <a:t>TRADICIONAL</a:t>
                      </a:r>
                    </a:p>
                  </a:txBody>
                  <a:tcPr anchor="ctr">
                    <a:solidFill>
                      <a:srgbClr val="C00000"/>
                    </a:solidFill>
                  </a:tcPr>
                </a:tc>
                <a:tc>
                  <a:txBody>
                    <a:bodyPr/>
                    <a:lstStyle/>
                    <a:p>
                      <a:pPr algn="ctr"/>
                      <a:r>
                        <a:rPr lang="pt-BR" sz="1600" dirty="0"/>
                        <a:t>DAAS</a:t>
                      </a:r>
                    </a:p>
                  </a:txBody>
                  <a:tcPr anchor="ctr">
                    <a:solidFill>
                      <a:srgbClr val="C00000"/>
                    </a:solidFill>
                  </a:tcPr>
                </a:tc>
                <a:extLst>
                  <a:ext uri="{0D108BD9-81ED-4DB2-BD59-A6C34878D82A}">
                    <a16:rowId xmlns:a16="http://schemas.microsoft.com/office/drawing/2014/main" val="10000"/>
                  </a:ext>
                </a:extLst>
              </a:tr>
              <a:tr h="370840">
                <a:tc>
                  <a:txBody>
                    <a:bodyPr/>
                    <a:lstStyle/>
                    <a:p>
                      <a:pPr algn="l"/>
                      <a:r>
                        <a:rPr lang="pt-BR" sz="1600" b="1" i="0" kern="1200" dirty="0">
                          <a:solidFill>
                            <a:schemeClr val="dk1"/>
                          </a:solidFill>
                          <a:effectLst/>
                          <a:latin typeface="+mn-lt"/>
                          <a:ea typeface="+mn-ea"/>
                          <a:cs typeface="+mn-cs"/>
                        </a:rPr>
                        <a:t>Acesso aos Dados:</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a:solidFill>
                            <a:schemeClr val="dk1"/>
                          </a:solidFill>
                          <a:effectLst/>
                          <a:latin typeface="+mn-lt"/>
                          <a:ea typeface="+mn-ea"/>
                          <a:cs typeface="+mn-cs"/>
                        </a:rPr>
                        <a:t>Nos métodos tradicionais, os dados são armazenados localmente em servidores ou infraestrutura de TI da própria organização. O acesso aos dados geralmente requer uma infraestrutura de hardware e software dedicada dentro da organização.</a:t>
                      </a:r>
                      <a:endParaRPr lang="pt-BR" sz="1600" dirty="0"/>
                    </a:p>
                  </a:txBody>
                  <a:tcPr anchor="ctr">
                    <a:solidFill>
                      <a:schemeClr val="bg2">
                        <a:lumMod val="90000"/>
                      </a:schemeClr>
                    </a:solidFill>
                  </a:tcPr>
                </a:tc>
                <a:tc>
                  <a:txBody>
                    <a:bodyPr/>
                    <a:lstStyle/>
                    <a:p>
                      <a:pPr algn="ctr"/>
                      <a:r>
                        <a:rPr lang="pt-BR" sz="1600" b="0" i="0" kern="1200" dirty="0">
                          <a:solidFill>
                            <a:schemeClr val="dk1"/>
                          </a:solidFill>
                          <a:effectLst/>
                          <a:latin typeface="+mn-lt"/>
                          <a:ea typeface="+mn-ea"/>
                          <a:cs typeface="+mn-cs"/>
                        </a:rPr>
                        <a:t>Os</a:t>
                      </a:r>
                      <a:r>
                        <a:rPr lang="pt-BR" sz="1600" b="0" i="0" kern="1200" baseline="0" dirty="0">
                          <a:solidFill>
                            <a:schemeClr val="dk1"/>
                          </a:solidFill>
                          <a:effectLst/>
                          <a:latin typeface="+mn-lt"/>
                          <a:ea typeface="+mn-ea"/>
                          <a:cs typeface="+mn-cs"/>
                        </a:rPr>
                        <a:t> </a:t>
                      </a:r>
                      <a:r>
                        <a:rPr lang="pt-BR" sz="1600" b="0" i="0" kern="1200" dirty="0">
                          <a:solidFill>
                            <a:schemeClr val="dk1"/>
                          </a:solidFill>
                          <a:effectLst/>
                          <a:latin typeface="+mn-lt"/>
                          <a:ea typeface="+mn-ea"/>
                          <a:cs typeface="+mn-cs"/>
                        </a:rPr>
                        <a:t>dados são disponibilizados como um serviço através da nuvem. Isso significa que os usuários podem acessar os dados remotamente pela internet, sem a necessidade de manter uma infraestrutura de TI local. Os dados são hospedados e gerenciados por um provedor de serviços em nuvem, que fornece acesso sob demanda aos dados conforme necessário.</a:t>
                      </a:r>
                      <a:endParaRPr lang="pt-BR" sz="1600" dirty="0"/>
                    </a:p>
                  </a:txBody>
                  <a:tcPr anchor="ctr">
                    <a:solidFill>
                      <a:schemeClr val="bg2">
                        <a:lumMod val="90000"/>
                      </a:schemeClr>
                    </a:solidFill>
                  </a:tcPr>
                </a:tc>
                <a:extLst>
                  <a:ext uri="{0D108BD9-81ED-4DB2-BD59-A6C34878D82A}">
                    <a16:rowId xmlns:a16="http://schemas.microsoft.com/office/drawing/2014/main" val="10001"/>
                  </a:ext>
                </a:extLst>
              </a:tr>
              <a:tr h="370840">
                <a:tc>
                  <a:txBody>
                    <a:bodyPr/>
                    <a:lstStyle/>
                    <a:p>
                      <a:pPr algn="l"/>
                      <a:r>
                        <a:rPr lang="pt-BR" sz="1600" b="1" i="0" kern="1200" dirty="0">
                          <a:solidFill>
                            <a:schemeClr val="dk1"/>
                          </a:solidFill>
                          <a:effectLst/>
                          <a:latin typeface="+mn-lt"/>
                          <a:ea typeface="+mn-ea"/>
                          <a:cs typeface="+mn-cs"/>
                        </a:rPr>
                        <a:t>Armazenamento de Dados:</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a:solidFill>
                            <a:schemeClr val="dk1"/>
                          </a:solidFill>
                          <a:effectLst/>
                          <a:latin typeface="+mn-lt"/>
                          <a:ea typeface="+mn-ea"/>
                          <a:cs typeface="+mn-cs"/>
                        </a:rPr>
                        <a:t>Nos métodos tradicionais, os dados são armazenados localmente em bancos de dados, servidores de arquivos ou sistemas de armazenamento próprios da organização. A capacidade de armazenamento é limitada pela infraestrutura de TI disponível.</a:t>
                      </a:r>
                    </a:p>
                  </a:txBody>
                  <a:tcPr anchor="ctr">
                    <a:solidFill>
                      <a:schemeClr val="bg1"/>
                    </a:solidFill>
                  </a:tcPr>
                </a:tc>
                <a:tc>
                  <a:txBody>
                    <a:bodyPr/>
                    <a:lstStyle/>
                    <a:p>
                      <a:pPr algn="ctr"/>
                      <a:r>
                        <a:rPr lang="pt-BR" sz="1600" b="0" i="0" kern="1200" dirty="0">
                          <a:solidFill>
                            <a:schemeClr val="dk1"/>
                          </a:solidFill>
                          <a:effectLst/>
                          <a:latin typeface="+mn-lt"/>
                          <a:ea typeface="+mn-ea"/>
                          <a:cs typeface="+mn-cs"/>
                        </a:rPr>
                        <a:t>Os dados são armazenados na nuvem pelo provedor de serviços. Isso permite uma escalabilidade quase ilimitada do armazenamento, conforme a demanda, sem a necessidade de investimentos em infraestrutura adicional por parte da organização.</a:t>
                      </a:r>
                    </a:p>
                  </a:txBody>
                  <a:tcPr anchor="ctr">
                    <a:solidFill>
                      <a:schemeClr val="bg1"/>
                    </a:solidFill>
                  </a:tcPr>
                </a:tc>
                <a:extLst>
                  <a:ext uri="{0D108BD9-81ED-4DB2-BD59-A6C34878D82A}">
                    <a16:rowId xmlns:a16="http://schemas.microsoft.com/office/drawing/2014/main" val="10002"/>
                  </a:ext>
                </a:extLst>
              </a:tr>
              <a:tr h="370840">
                <a:tc>
                  <a:txBody>
                    <a:bodyPr/>
                    <a:lstStyle/>
                    <a:p>
                      <a:pPr algn="l"/>
                      <a:r>
                        <a:rPr lang="pt-BR" sz="1600" b="1" i="0" kern="1200" dirty="0">
                          <a:solidFill>
                            <a:schemeClr val="dk1"/>
                          </a:solidFill>
                          <a:effectLst/>
                          <a:latin typeface="+mn-lt"/>
                          <a:ea typeface="+mn-ea"/>
                          <a:cs typeface="+mn-cs"/>
                        </a:rPr>
                        <a:t>Gerenciamento e Manutenção:</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a:solidFill>
                            <a:schemeClr val="dk1"/>
                          </a:solidFill>
                          <a:effectLst/>
                          <a:latin typeface="+mn-lt"/>
                          <a:ea typeface="+mn-ea"/>
                          <a:cs typeface="+mn-cs"/>
                        </a:rPr>
                        <a:t>A organização é responsável pelo gerenciamento e manutenção dos seus próprios dados. Isso inclui tarefas como backup, atualizações de software, segurança e monitoramento de desempenho.</a:t>
                      </a:r>
                    </a:p>
                  </a:txBody>
                  <a:tcPr anchor="ctr">
                    <a:solidFill>
                      <a:schemeClr val="bg2">
                        <a:lumMod val="90000"/>
                      </a:schemeClr>
                    </a:solidFill>
                  </a:tcPr>
                </a:tc>
                <a:tc>
                  <a:txBody>
                    <a:bodyPr/>
                    <a:lstStyle/>
                    <a:p>
                      <a:pPr algn="ctr"/>
                      <a:r>
                        <a:rPr lang="pt-BR" sz="1600" b="0" i="0" kern="1200" dirty="0">
                          <a:solidFill>
                            <a:schemeClr val="dk1"/>
                          </a:solidFill>
                          <a:effectLst/>
                          <a:latin typeface="+mn-lt"/>
                          <a:ea typeface="+mn-ea"/>
                          <a:cs typeface="+mn-cs"/>
                        </a:rPr>
                        <a:t>O provedor de serviços em nuvem é responsável pelo gerenciamento e manutenção dos dados. Isso inclui garantir a disponibilidade, segurança, conformidade e desempenho dos dados hospedados na nuvem.</a:t>
                      </a:r>
                    </a:p>
                  </a:txBody>
                  <a:tcPr anchor="ctr">
                    <a:solidFill>
                      <a:schemeClr val="bg2">
                        <a:lumMod val="90000"/>
                      </a:schemeClr>
                    </a:solidFill>
                  </a:tcPr>
                </a:tc>
                <a:extLst>
                  <a:ext uri="{0D108BD9-81ED-4DB2-BD59-A6C34878D82A}">
                    <a16:rowId xmlns:a16="http://schemas.microsoft.com/office/drawing/2014/main" val="10003"/>
                  </a:ext>
                </a:extLst>
              </a:tr>
              <a:tr h="370840">
                <a:tc>
                  <a:txBody>
                    <a:bodyPr/>
                    <a:lstStyle/>
                    <a:p>
                      <a:pPr algn="l"/>
                      <a:r>
                        <a:rPr lang="pt-BR" sz="1600" b="1" i="0" kern="1200" dirty="0">
                          <a:solidFill>
                            <a:schemeClr val="dk1"/>
                          </a:solidFill>
                          <a:effectLst/>
                          <a:latin typeface="+mn-lt"/>
                          <a:ea typeface="+mn-ea"/>
                          <a:cs typeface="+mn-cs"/>
                        </a:rPr>
                        <a:t>Custos e Flexibilidade:</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a:solidFill>
                            <a:schemeClr val="dk1"/>
                          </a:solidFill>
                          <a:effectLst/>
                          <a:latin typeface="+mn-lt"/>
                          <a:ea typeface="+mn-ea"/>
                          <a:cs typeface="+mn-cs"/>
                        </a:rPr>
                        <a:t>Os custos de infraestrutura de TI própria podem ser significativos, incluindo a compra de hardware, licenças de software e custos operacionais contínuos. A escalabilidade pode ser limitada pela capacidade da infraestrutura existente.</a:t>
                      </a:r>
                    </a:p>
                  </a:txBody>
                  <a:tcPr anchor="ctr">
                    <a:solidFill>
                      <a:schemeClr val="bg1"/>
                    </a:solidFill>
                  </a:tcPr>
                </a:tc>
                <a:tc>
                  <a:txBody>
                    <a:bodyPr/>
                    <a:lstStyle/>
                    <a:p>
                      <a:pPr algn="ctr"/>
                      <a:r>
                        <a:rPr lang="pt-BR" sz="1600" b="0" i="0" kern="1200" dirty="0">
                          <a:solidFill>
                            <a:schemeClr val="dk1"/>
                          </a:solidFill>
                          <a:effectLst/>
                          <a:latin typeface="+mn-lt"/>
                          <a:ea typeface="+mn-ea"/>
                          <a:cs typeface="+mn-cs"/>
                        </a:rPr>
                        <a:t>Custos são geralmente baseados no uso, o que significa que as organizações podem pagar apenas pelo que realmente utilizam. Além disso, a escalabilidade é facilitada, permitindo que as organizações aumentem ou diminuam facilmente a capacidade de armazenamento e processamento de dados conforme necessário.</a:t>
                      </a:r>
                    </a:p>
                  </a:txBody>
                  <a:tcPr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741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BENEFÍCIOS PARA EMPRESAS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just" fontAlgn="base"/>
            <a:r>
              <a:rPr lang="pt-BR" dirty="0">
                <a:solidFill>
                  <a:schemeClr val="tx1">
                    <a:lumMod val="65000"/>
                    <a:lumOff val="35000"/>
                  </a:schemeClr>
                </a:solidFill>
              </a:rPr>
              <a:t>Os benefícios do DaaS para organizações são significativos e podem transformar a maneira como lidam com dados.</a:t>
            </a:r>
          </a:p>
          <a:p>
            <a:pPr algn="just" fontAlgn="base"/>
            <a:endParaRPr lang="pt-BR" dirty="0">
              <a:solidFill>
                <a:schemeClr val="tx1">
                  <a:lumMod val="65000"/>
                  <a:lumOff val="35000"/>
                </a:schemeClr>
              </a:solidFill>
            </a:endParaRPr>
          </a:p>
          <a:p>
            <a:pPr algn="just"/>
            <a:r>
              <a:rPr lang="pt-BR" b="1" dirty="0">
                <a:solidFill>
                  <a:schemeClr val="tx1">
                    <a:lumMod val="65000"/>
                    <a:lumOff val="35000"/>
                  </a:schemeClr>
                </a:solidFill>
              </a:rPr>
              <a:t>Acesso Fácil a Conjuntos de Dados: </a:t>
            </a:r>
            <a:r>
              <a:rPr lang="pt-BR" dirty="0">
                <a:solidFill>
                  <a:schemeClr val="tx1">
                    <a:lumMod val="65000"/>
                    <a:lumOff val="35000"/>
                  </a:schemeClr>
                </a:solidFill>
              </a:rPr>
              <a:t>Com o DaaS, as organizações podem acessar uma ampla variedade de conjuntos de dados de forma fácil e rápida, muitas vezes por meio de </a:t>
            </a:r>
            <a:r>
              <a:rPr lang="pt-BR" dirty="0" err="1">
                <a:solidFill>
                  <a:schemeClr val="tx1">
                    <a:lumMod val="65000"/>
                    <a:lumOff val="35000"/>
                  </a:schemeClr>
                </a:solidFill>
              </a:rPr>
              <a:t>APIs</a:t>
            </a:r>
            <a:r>
              <a:rPr lang="pt-BR" dirty="0">
                <a:solidFill>
                  <a:schemeClr val="tx1">
                    <a:lumMod val="65000"/>
                    <a:lumOff val="35000"/>
                  </a:schemeClr>
                </a:solidFill>
              </a:rPr>
              <a:t> simples ou interfaces web amigáveis.</a:t>
            </a:r>
          </a:p>
          <a:p>
            <a:pPr algn="just"/>
            <a:endParaRPr lang="pt-BR"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entrega de utiliza as API do Google </a:t>
            </a:r>
            <a:r>
              <a:rPr lang="pt-BR" dirty="0" err="1">
                <a:solidFill>
                  <a:schemeClr val="tx1">
                    <a:lumMod val="65000"/>
                    <a:lumOff val="35000"/>
                  </a:schemeClr>
                </a:solidFill>
              </a:rPr>
              <a:t>Maps</a:t>
            </a:r>
            <a:r>
              <a:rPr lang="pt-BR" dirty="0">
                <a:solidFill>
                  <a:schemeClr val="tx1">
                    <a:lumMod val="65000"/>
                    <a:lumOff val="35000"/>
                  </a:schemeClr>
                </a:solidFill>
              </a:rPr>
              <a:t> Platform para integrar recursos de mapeamento em seu aplicativo. Eles usam a API de </a:t>
            </a:r>
            <a:r>
              <a:rPr lang="pt-BR" dirty="0" err="1">
                <a:solidFill>
                  <a:schemeClr val="tx1">
                    <a:lumMod val="65000"/>
                    <a:lumOff val="35000"/>
                  </a:schemeClr>
                </a:solidFill>
              </a:rPr>
              <a:t>Geocodificação</a:t>
            </a:r>
            <a:r>
              <a:rPr lang="pt-BR" dirty="0">
                <a:solidFill>
                  <a:schemeClr val="tx1">
                    <a:lumMod val="65000"/>
                    <a:lumOff val="35000"/>
                  </a:schemeClr>
                </a:solidFill>
              </a:rPr>
              <a:t> para converter endereços em coordenadas geográficas, a API de Roteamento para calcular rotas otimizadas e a API de Visualização de Mapa para exibir mapas interativos em seu </a:t>
            </a:r>
            <a:r>
              <a:rPr lang="pt-BR" dirty="0" err="1">
                <a:solidFill>
                  <a:schemeClr val="tx1">
                    <a:lumMod val="65000"/>
                    <a:lumOff val="35000"/>
                  </a:schemeClr>
                </a:solidFill>
              </a:rPr>
              <a:t>app</a:t>
            </a:r>
            <a:r>
              <a:rPr lang="pt-BR" dirty="0">
                <a:solidFill>
                  <a:schemeClr val="tx1">
                    <a:lumMod val="65000"/>
                    <a:lumOff val="35000"/>
                  </a:schemeClr>
                </a:solidFill>
              </a:rPr>
              <a:t>. Com isso a empresa fornece aos entregadores e clientes informações precisas de localização em tempo real, melhorando a eficiência e a experiência do usuário.</a:t>
            </a:r>
          </a:p>
        </p:txBody>
      </p:sp>
      <p:pic>
        <p:nvPicPr>
          <p:cNvPr id="13316" name="Picture 4" descr="Google Maps Platform」登場！その特徴と確認すべきことについて | Webマーケティングメディア「Grab」"/>
          <p:cNvPicPr>
            <a:picLocks noChangeAspect="1" noChangeArrowheads="1"/>
          </p:cNvPicPr>
          <p:nvPr/>
        </p:nvPicPr>
        <p:blipFill rotWithShape="1">
          <a:blip r:embed="rId2">
            <a:extLst>
              <a:ext uri="{28A0092B-C50C-407E-A947-70E740481C1C}">
                <a14:useLocalDpi xmlns:a14="http://schemas.microsoft.com/office/drawing/2010/main" val="0"/>
              </a:ext>
            </a:extLst>
          </a:blip>
          <a:srcRect l="8424" t="4064" r="8072" b="9333"/>
          <a:stretch/>
        </p:blipFill>
        <p:spPr bwMode="auto">
          <a:xfrm>
            <a:off x="1311363" y="2298826"/>
            <a:ext cx="4189551" cy="26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59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BENEFÍCIOS PARA EMPRESAS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Eliminação de Custos de Infraestrutura: </a:t>
            </a:r>
            <a:r>
              <a:rPr lang="pt-BR" dirty="0">
                <a:solidFill>
                  <a:schemeClr val="tx1">
                    <a:lumMod val="65000"/>
                    <a:lumOff val="35000"/>
                  </a:schemeClr>
                </a:solidFill>
              </a:rPr>
              <a:t>O DaaS elimina a necessidade de investimento em infraestrutura de TI dedicada para armazenamento, processamento e análise de dados.</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comércio eletrônico usa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para armazenar e analisar grandes volumes de dados de transações de clientes, histórico de compras e comportamento de navegação na web. Eles podem executar consultas complexas e gerar insights valiosos sobre padrões de compra, preferências do cliente e tendências de mercado sem precisar investir em infraestrutura de data </a:t>
            </a:r>
            <a:r>
              <a:rPr lang="pt-BR" dirty="0" err="1">
                <a:solidFill>
                  <a:schemeClr val="tx1">
                    <a:lumMod val="65000"/>
                    <a:lumOff val="35000"/>
                  </a:schemeClr>
                </a:solidFill>
              </a:rPr>
              <a:t>warehousing</a:t>
            </a:r>
            <a:r>
              <a:rPr lang="pt-BR" dirty="0">
                <a:solidFill>
                  <a:schemeClr val="tx1">
                    <a:lumMod val="65000"/>
                    <a:lumOff val="35000"/>
                  </a:schemeClr>
                </a:solidFill>
              </a:rPr>
              <a:t> dedicada. Isso permite que a empresa tome decisões de negócios mais informadas e eficazes para melhorar a experiência do cliente e impulsionar as vendas.</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dirty="0"/>
              <a:t>Definição de computação em nuvem.</a:t>
            </a:r>
          </a:p>
          <a:p>
            <a:pPr marL="742950" lvl="1" indent="-285750" algn="just">
              <a:buFont typeface="Arial" panose="020B0604020202020204" pitchFamily="34" charset="0"/>
              <a:buChar char="•"/>
            </a:pPr>
            <a:r>
              <a:rPr lang="pt-BR" sz="1600" dirty="0"/>
              <a:t>Benefícios da computação em nuvem, como escalabilidade, flexibilidade e redução de custos.</a:t>
            </a:r>
          </a:p>
          <a:p>
            <a:pPr marL="742950" lvl="1" indent="-285750" algn="just">
              <a:buFont typeface="Arial" panose="020B0604020202020204" pitchFamily="34" charset="0"/>
              <a:buChar char="•"/>
            </a:pPr>
            <a:r>
              <a:rPr lang="pt-BR" sz="1600" dirty="0"/>
              <a:t>Modelos de serviço em nuvem: </a:t>
            </a:r>
            <a:r>
              <a:rPr lang="pt-BR" sz="1600" dirty="0" err="1"/>
              <a:t>IaaS</a:t>
            </a:r>
            <a:r>
              <a:rPr lang="pt-BR" sz="1600" dirty="0"/>
              <a:t> (</a:t>
            </a:r>
            <a:r>
              <a:rPr lang="pt-BR" sz="1600" dirty="0" err="1"/>
              <a:t>Infrastructure</a:t>
            </a:r>
            <a:r>
              <a:rPr lang="pt-BR" sz="1600" dirty="0"/>
              <a:t> as a Service), </a:t>
            </a:r>
            <a:r>
              <a:rPr lang="pt-BR" sz="1600" dirty="0" err="1"/>
              <a:t>PaaS</a:t>
            </a:r>
            <a:r>
              <a:rPr lang="pt-BR" sz="1600" dirty="0"/>
              <a:t> (Platform as a Service) e </a:t>
            </a:r>
            <a:r>
              <a:rPr lang="pt-BR" sz="1600" dirty="0" err="1"/>
              <a:t>SaaS</a:t>
            </a:r>
            <a:r>
              <a:rPr lang="pt-BR" sz="1600"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p>
          <a:p>
            <a:pPr marL="742950" lvl="1" indent="-285750" algn="just">
              <a:buFont typeface="Arial" panose="020B0604020202020204" pitchFamily="34" charset="0"/>
              <a:buChar char="•"/>
            </a:pPr>
            <a:r>
              <a:rPr lang="pt-BR" sz="1600"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3578689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BENEFÍCIOS PARA EMPRESAS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2095774"/>
            <a:ext cx="5293486" cy="2308324"/>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é um serviço de data </a:t>
            </a:r>
            <a:r>
              <a:rPr lang="pt-BR" dirty="0" err="1">
                <a:solidFill>
                  <a:schemeClr val="tx1">
                    <a:lumMod val="65000"/>
                    <a:lumOff val="35000"/>
                  </a:schemeClr>
                </a:solidFill>
              </a:rPr>
              <a:t>warehousing</a:t>
            </a:r>
            <a:r>
              <a:rPr lang="pt-BR" dirty="0">
                <a:solidFill>
                  <a:schemeClr val="tx1">
                    <a:lumMod val="65000"/>
                    <a:lumOff val="35000"/>
                  </a:schemeClr>
                </a:solidFill>
              </a:rPr>
              <a:t> totalmente gerenciado que permite às organizações armazenar e analisar grandes volumes de dados de maneira eficiente e escalável na nuvem da AWS.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Ele oferece capacidade de armazenamento expansível, alta disponibilidade e desempenho rápido para cargas de trabalho de análise de dados. </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BENEFÍCIOS PARA EMPRESAS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Agilidade e Flexibilidade: </a:t>
            </a:r>
            <a:r>
              <a:rPr lang="pt-BR" dirty="0">
                <a:solidFill>
                  <a:schemeClr val="tx1">
                    <a:lumMod val="65000"/>
                    <a:lumOff val="35000"/>
                  </a:schemeClr>
                </a:solidFill>
              </a:rPr>
              <a:t>As organizações podem facilmente adicionar novos conjuntos de dados, alterar os requisitos de processamento ou análise e integrar-se a novas ferramentas ou plataformas conforme necessário.</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varejo online usa 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para armazenar e analisar dados de vendas, estoque, comportamento do cliente e marketing. Eles podem facilmente adicionar novos conjuntos de dados, como dados de mídia social, análises de sentimentos ou dados de localização, conforme necessário para melhorar suas análises e insights. Além disso, eles podem integrar-se a novas ferramentas de análise de dados e visualização de dados para fornecer uma visão abrangente de suas operações e desempenho de negócios.</a:t>
            </a: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4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BENEFÍCIOS PARA EMPRESAS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2315025"/>
            <a:ext cx="5293486" cy="2585323"/>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é uma plataforma de dados em nuvem que oferece armazenamento, processamento e compartilhamento de dados de maneira escalável e flexível.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Ele permite que as organizações armazenem e analisem uma ampla variedade de dados, incluindo dados estruturados, semiestruturados e não estruturados, em uma arquitetura de dados unificada.</a:t>
            </a: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28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p>
          <a:p>
            <a:pPr marL="742950" lvl="1" indent="-285750" algn="just">
              <a:buFont typeface="Arial" panose="020B0604020202020204" pitchFamily="34" charset="0"/>
              <a:buChar char="•"/>
            </a:pPr>
            <a:r>
              <a:rPr lang="pt-BR" sz="1600" strike="sngStrike"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2507064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ângulo de cantos arredondados 35"/>
          <p:cNvSpPr/>
          <p:nvPr/>
        </p:nvSpPr>
        <p:spPr>
          <a:xfrm>
            <a:off x="313396" y="2770385"/>
            <a:ext cx="11573803" cy="2277693"/>
          </a:xfrm>
          <a:prstGeom prst="roundRect">
            <a:avLst>
              <a:gd name="adj" fmla="val 2871"/>
            </a:avLst>
          </a:prstGeom>
          <a:solidFill>
            <a:schemeClr val="accent5">
              <a:lumMod val="60000"/>
              <a:lumOff val="40000"/>
            </a:schemeClr>
          </a:solidFill>
          <a:ln w="38100">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de cantos arredondados 27"/>
          <p:cNvSpPr/>
          <p:nvPr/>
        </p:nvSpPr>
        <p:spPr>
          <a:xfrm>
            <a:off x="465549"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de cantos arredondados 28"/>
          <p:cNvSpPr/>
          <p:nvPr/>
        </p:nvSpPr>
        <p:spPr>
          <a:xfrm>
            <a:off x="7286921"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562621"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924283"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a:solidFill>
                    <a:schemeClr val="tx1">
                      <a:lumMod val="75000"/>
                      <a:lumOff val="25000"/>
                    </a:schemeClr>
                  </a:solidFill>
                </a:rPr>
                <a:t>ARMAZENAMENTO</a:t>
              </a:r>
            </a:p>
            <a:p>
              <a:pPr algn="ctr"/>
              <a:r>
                <a:rPr lang="pt-BR" sz="1600" b="1" dirty="0">
                  <a:solidFill>
                    <a:schemeClr val="tx1">
                      <a:lumMod val="75000"/>
                      <a:lumOff val="25000"/>
                    </a:schemeClr>
                  </a:solidFill>
                </a:rPr>
                <a:t>&amp;</a:t>
              </a:r>
            </a:p>
            <a:p>
              <a:pPr algn="ctr"/>
              <a:r>
                <a:rPr lang="pt-BR" sz="1600" b="1" dirty="0">
                  <a:solidFill>
                    <a:schemeClr val="tx1">
                      <a:lumMod val="75000"/>
                      <a:lumOff val="25000"/>
                    </a:schemeClr>
                  </a:solidFill>
                </a:rPr>
                <a:t>PROCESSAMENTO</a:t>
              </a:r>
            </a:p>
          </p:txBody>
        </p:sp>
      </p:grpSp>
      <p:grpSp>
        <p:nvGrpSpPr>
          <p:cNvPr id="10" name="Grupo 9"/>
          <p:cNvGrpSpPr/>
          <p:nvPr/>
        </p:nvGrpSpPr>
        <p:grpSpPr>
          <a:xfrm>
            <a:off x="528594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a:solidFill>
                    <a:schemeClr val="tx1">
                      <a:lumMod val="75000"/>
                      <a:lumOff val="25000"/>
                    </a:schemeClr>
                  </a:solidFill>
                </a:rPr>
                <a:t>TRANSFORMAÇÃO</a:t>
              </a:r>
            </a:p>
            <a:p>
              <a:pPr algn="ctr"/>
              <a:r>
                <a:rPr lang="pt-BR" sz="1600" b="1" dirty="0">
                  <a:solidFill>
                    <a:schemeClr val="tx1">
                      <a:lumMod val="75000"/>
                      <a:lumOff val="25000"/>
                    </a:schemeClr>
                  </a:solidFill>
                </a:rPr>
                <a:t>DE DADOS</a:t>
              </a:r>
            </a:p>
          </p:txBody>
        </p:sp>
      </p:grpSp>
      <p:grpSp>
        <p:nvGrpSpPr>
          <p:cNvPr id="21" name="Grupo 20"/>
          <p:cNvGrpSpPr/>
          <p:nvPr/>
        </p:nvGrpSpPr>
        <p:grpSpPr>
          <a:xfrm>
            <a:off x="7404249" y="3885259"/>
            <a:ext cx="1800000" cy="801858"/>
            <a:chOff x="7820176" y="3366086"/>
            <a:chExt cx="1997612" cy="801858"/>
          </a:xfrm>
          <a:solidFill>
            <a:schemeClr val="bg1"/>
          </a:solidFill>
        </p:grpSpPr>
        <p:sp>
          <p:nvSpPr>
            <p:cNvPr id="15" name="Retângulo de cantos arredondados 14"/>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7916464" y="3460057"/>
              <a:ext cx="1805046" cy="584775"/>
            </a:xfrm>
            <a:prstGeom prst="rect">
              <a:avLst/>
            </a:prstGeom>
            <a:grpFill/>
          </p:spPr>
          <p:txBody>
            <a:bodyPr wrap="none">
              <a:spAutoFit/>
            </a:bodyPr>
            <a:lstStyle/>
            <a:p>
              <a:pPr algn="ctr"/>
              <a:r>
                <a:rPr lang="pt-BR" sz="1600" b="1" dirty="0">
                  <a:solidFill>
                    <a:schemeClr val="tx1">
                      <a:lumMod val="75000"/>
                      <a:lumOff val="25000"/>
                    </a:schemeClr>
                  </a:solidFill>
                </a:rPr>
                <a:t>DISPONIBILIZAÇÃO</a:t>
              </a:r>
            </a:p>
            <a:p>
              <a:pPr algn="ctr"/>
              <a:r>
                <a:rPr lang="pt-BR" sz="1600" b="1" dirty="0">
                  <a:solidFill>
                    <a:schemeClr val="tx1">
                      <a:lumMod val="75000"/>
                      <a:lumOff val="25000"/>
                    </a:schemeClr>
                  </a:solidFill>
                </a:rPr>
                <a:t>DE DADOS</a:t>
              </a:r>
            </a:p>
          </p:txBody>
        </p:sp>
      </p:gr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ARQUITETURA</a:t>
            </a:r>
          </a:p>
        </p:txBody>
      </p:sp>
      <p:grpSp>
        <p:nvGrpSpPr>
          <p:cNvPr id="22" name="Grupo 21"/>
          <p:cNvGrpSpPr/>
          <p:nvPr/>
        </p:nvGrpSpPr>
        <p:grpSpPr>
          <a:xfrm>
            <a:off x="9765910" y="3870690"/>
            <a:ext cx="1800000" cy="830997"/>
            <a:chOff x="10062708" y="3336947"/>
            <a:chExt cx="1997612" cy="830997"/>
          </a:xfrm>
          <a:solidFill>
            <a:schemeClr val="bg1"/>
          </a:solidFill>
        </p:grpSpPr>
        <p:sp>
          <p:nvSpPr>
            <p:cNvPr id="19" name="Retângulo de cantos arredondados 18"/>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0153163" y="3336947"/>
              <a:ext cx="1816716" cy="830997"/>
            </a:xfrm>
            <a:prstGeom prst="rect">
              <a:avLst/>
            </a:prstGeom>
            <a:noFill/>
          </p:spPr>
          <p:txBody>
            <a:bodyPr wrap="none">
              <a:spAutoFit/>
            </a:bodyPr>
            <a:lstStyle/>
            <a:p>
              <a:pPr algn="ctr"/>
              <a:r>
                <a:rPr lang="pt-BR" sz="1600" b="1" dirty="0">
                  <a:solidFill>
                    <a:schemeClr val="tx1">
                      <a:lumMod val="75000"/>
                      <a:lumOff val="25000"/>
                    </a:schemeClr>
                  </a:solidFill>
                </a:rPr>
                <a:t>MONITORAMENTO</a:t>
              </a:r>
            </a:p>
            <a:p>
              <a:pPr algn="ctr"/>
              <a:r>
                <a:rPr lang="pt-BR" sz="1600" b="1" dirty="0">
                  <a:solidFill>
                    <a:schemeClr val="tx1">
                      <a:lumMod val="75000"/>
                      <a:lumOff val="25000"/>
                    </a:schemeClr>
                  </a:solidFill>
                </a:rPr>
                <a:t>E</a:t>
              </a:r>
            </a:p>
            <a:p>
              <a:pPr algn="ctr"/>
              <a:r>
                <a:rPr lang="pt-BR" sz="1600" b="1" dirty="0">
                  <a:solidFill>
                    <a:schemeClr val="tx1">
                      <a:lumMod val="75000"/>
                      <a:lumOff val="25000"/>
                    </a:schemeClr>
                  </a:solidFill>
                </a:rPr>
                <a:t>GERENCIAMENTO</a:t>
              </a:r>
            </a:p>
          </p:txBody>
        </p:sp>
      </p:grpSp>
      <p:sp>
        <p:nvSpPr>
          <p:cNvPr id="26" name="Retângulo de cantos arredondados 25"/>
          <p:cNvSpPr/>
          <p:nvPr/>
        </p:nvSpPr>
        <p:spPr>
          <a:xfrm>
            <a:off x="172995" y="2469692"/>
            <a:ext cx="11829535" cy="2660765"/>
          </a:xfrm>
          <a:prstGeom prst="roundRect">
            <a:avLst>
              <a:gd name="adj" fmla="val 7693"/>
            </a:avLst>
          </a:prstGeom>
          <a:noFill/>
          <a:ln w="381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4739716" y="2306260"/>
            <a:ext cx="2695716" cy="338554"/>
          </a:xfrm>
          <a:prstGeom prst="rect">
            <a:avLst/>
          </a:prstGeom>
          <a:solidFill>
            <a:schemeClr val="bg1"/>
          </a:solidFill>
        </p:spPr>
        <p:txBody>
          <a:bodyPr wrap="square">
            <a:spAutoFit/>
          </a:bodyPr>
          <a:lstStyle/>
          <a:p>
            <a:pPr algn="ctr"/>
            <a:r>
              <a:rPr lang="pt-BR" sz="1600" b="1" dirty="0">
                <a:solidFill>
                  <a:schemeClr val="tx1">
                    <a:lumMod val="75000"/>
                    <a:lumOff val="25000"/>
                  </a:schemeClr>
                </a:solidFill>
              </a:rPr>
              <a:t>SEGURANÇA E PRIVACIDADE</a:t>
            </a:r>
          </a:p>
        </p:txBody>
      </p:sp>
      <p:sp>
        <p:nvSpPr>
          <p:cNvPr id="30" name="Retângulo de cantos arredondados 29"/>
          <p:cNvSpPr/>
          <p:nvPr/>
        </p:nvSpPr>
        <p:spPr>
          <a:xfrm>
            <a:off x="465549"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de cantos arredondados 30"/>
          <p:cNvSpPr/>
          <p:nvPr/>
        </p:nvSpPr>
        <p:spPr>
          <a:xfrm>
            <a:off x="7286921"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362621" y="3282708"/>
            <a:ext cx="2695716" cy="338554"/>
          </a:xfrm>
          <a:prstGeom prst="rect">
            <a:avLst/>
          </a:prstGeom>
          <a:noFill/>
        </p:spPr>
        <p:txBody>
          <a:bodyPr wrap="square">
            <a:spAutoFit/>
          </a:bodyPr>
          <a:lstStyle/>
          <a:p>
            <a:pPr algn="ctr"/>
            <a:r>
              <a:rPr lang="pt-BR" sz="1600" b="1" dirty="0">
                <a:solidFill>
                  <a:schemeClr val="bg1"/>
                </a:solidFill>
              </a:rPr>
              <a:t>AMBIENTE DEV/TESTE</a:t>
            </a:r>
          </a:p>
        </p:txBody>
      </p:sp>
      <p:sp>
        <p:nvSpPr>
          <p:cNvPr id="33" name="Retângulo 32"/>
          <p:cNvSpPr/>
          <p:nvPr/>
        </p:nvSpPr>
        <p:spPr>
          <a:xfrm>
            <a:off x="8139492" y="3272404"/>
            <a:ext cx="2695716" cy="338554"/>
          </a:xfrm>
          <a:prstGeom prst="rect">
            <a:avLst/>
          </a:prstGeom>
          <a:noFill/>
        </p:spPr>
        <p:txBody>
          <a:bodyPr wrap="square">
            <a:spAutoFit/>
          </a:bodyPr>
          <a:lstStyle/>
          <a:p>
            <a:pPr algn="ctr"/>
            <a:r>
              <a:rPr lang="pt-BR" sz="1600" b="1" dirty="0">
                <a:solidFill>
                  <a:schemeClr val="bg1"/>
                </a:solidFill>
              </a:rPr>
              <a:t>AMBIENTE PROD</a:t>
            </a:r>
          </a:p>
        </p:txBody>
      </p:sp>
      <p:sp>
        <p:nvSpPr>
          <p:cNvPr id="34" name="Retângulo de cantos arredondados 33"/>
          <p:cNvSpPr/>
          <p:nvPr/>
        </p:nvSpPr>
        <p:spPr>
          <a:xfrm>
            <a:off x="74142" y="2131138"/>
            <a:ext cx="12051956" cy="3151719"/>
          </a:xfrm>
          <a:prstGeom prst="roundRect">
            <a:avLst>
              <a:gd name="adj" fmla="val 7693"/>
            </a:avLst>
          </a:prstGeom>
          <a:noFill/>
          <a:ln w="381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5502201" y="1943375"/>
            <a:ext cx="1170746" cy="338554"/>
          </a:xfrm>
          <a:prstGeom prst="rect">
            <a:avLst/>
          </a:prstGeom>
          <a:solidFill>
            <a:schemeClr val="bg1"/>
          </a:solidFill>
        </p:spPr>
        <p:txBody>
          <a:bodyPr wrap="square">
            <a:spAutoFit/>
          </a:bodyPr>
          <a:lstStyle/>
          <a:p>
            <a:pPr algn="ctr"/>
            <a:r>
              <a:rPr lang="pt-BR" sz="1600" b="1" dirty="0">
                <a:solidFill>
                  <a:schemeClr val="tx1">
                    <a:lumMod val="75000"/>
                    <a:lumOff val="25000"/>
                  </a:schemeClr>
                </a:solidFill>
              </a:rPr>
              <a:t>DAAS</a:t>
            </a:r>
          </a:p>
        </p:txBody>
      </p:sp>
      <p:sp>
        <p:nvSpPr>
          <p:cNvPr id="37" name="Retângulo 36"/>
          <p:cNvSpPr/>
          <p:nvPr/>
        </p:nvSpPr>
        <p:spPr>
          <a:xfrm>
            <a:off x="5462830" y="2770385"/>
            <a:ext cx="1446229" cy="338554"/>
          </a:xfrm>
          <a:prstGeom prst="rect">
            <a:avLst/>
          </a:prstGeom>
          <a:solidFill>
            <a:schemeClr val="accent5">
              <a:lumMod val="60000"/>
              <a:lumOff val="40000"/>
            </a:schemeClr>
          </a:solidFill>
        </p:spPr>
        <p:txBody>
          <a:bodyPr wrap="square">
            <a:spAutoFit/>
          </a:bodyPr>
          <a:lstStyle/>
          <a:p>
            <a:pPr algn="ctr"/>
            <a:r>
              <a:rPr lang="pt-BR" sz="1600" b="1" dirty="0">
                <a:solidFill>
                  <a:schemeClr val="tx1">
                    <a:lumMod val="75000"/>
                    <a:lumOff val="25000"/>
                  </a:schemeClr>
                </a:solidFill>
              </a:rPr>
              <a:t>DATAOPS</a:t>
            </a:r>
          </a:p>
        </p:txBody>
      </p:sp>
      <p:sp>
        <p:nvSpPr>
          <p:cNvPr id="23" name="Seta para a direita 22"/>
          <p:cNvSpPr/>
          <p:nvPr/>
        </p:nvSpPr>
        <p:spPr>
          <a:xfrm>
            <a:off x="229788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650472"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Seta para a direita 38"/>
          <p:cNvSpPr/>
          <p:nvPr/>
        </p:nvSpPr>
        <p:spPr>
          <a:xfrm>
            <a:off x="915639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eta para a direita 39"/>
          <p:cNvSpPr/>
          <p:nvPr/>
        </p:nvSpPr>
        <p:spPr>
          <a:xfrm>
            <a:off x="6969425" y="4133373"/>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8" name="Picture 4" descr="Api - ícones de computador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14" y="5583586"/>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388" y="5712070"/>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ricks – Wikipédia, a enciclopédia livr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291" t="6705" r="10209" b="6627"/>
          <a:stretch/>
        </p:blipFill>
        <p:spPr bwMode="auto">
          <a:xfrm>
            <a:off x="5426192" y="5683951"/>
            <a:ext cx="1680672" cy="9618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gramação em Python e PySpark. Codificando aplicações Spark usando… | by  Patty Vader | Data Team Stone | Medium"/>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13000" y1="37472" x2="13000" y2="37472"/>
                        <a14:foregroundMark x1="22250" y1="46785" x2="22250" y2="46785"/>
                        <a14:foregroundMark x1="34875" y1="40576" x2="34875" y2="40576"/>
                        <a14:foregroundMark x1="44750" y1="44568" x2="44750" y2="44568"/>
                        <a14:foregroundMark x1="73250" y1="40576" x2="73500" y2="57428"/>
                        <a14:foregroundMark x1="63125" y1="55432" x2="56250" y2="45676"/>
                        <a14:foregroundMark x1="67125" y1="45233" x2="67125" y2="45233"/>
                        <a14:foregroundMark x1="47875" y1="45233" x2="47875" y2="45233"/>
                        <a14:foregroundMark x1="50500" y1="52328" x2="50500" y2="52328"/>
                        <a14:foregroundMark x1="36125" y1="47672" x2="36125" y2="47672"/>
                        <a14:backgroundMark x1="59625" y1="47450" x2="59625" y2="47450"/>
                        <a14:backgroundMark x1="60625" y1="48780" x2="60625" y2="48780"/>
                        <a14:backgroundMark x1="60625" y1="48780" x2="60625" y2="51885"/>
                        <a14:backgroundMark x1="58250" y1="47894" x2="60375" y2="53215"/>
                      </a14:backgroundRemoval>
                    </a14:imgEffect>
                  </a14:imgLayer>
                </a14:imgProps>
              </a:ext>
              <a:ext uri="{28A0092B-C50C-407E-A947-70E740481C1C}">
                <a14:useLocalDpi xmlns:a14="http://schemas.microsoft.com/office/drawing/2010/main" val="0"/>
              </a:ext>
            </a:extLst>
          </a:blip>
          <a:srcRect/>
          <a:stretch>
            <a:fillRect/>
          </a:stretch>
        </p:blipFill>
        <p:spPr bwMode="auto">
          <a:xfrm>
            <a:off x="5783096" y="5311015"/>
            <a:ext cx="966863" cy="54506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657" y="5683951"/>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 Ícones Social media e Logo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673"/>
          <a:stretch/>
        </p:blipFill>
        <p:spPr bwMode="auto">
          <a:xfrm>
            <a:off x="10028461" y="5621411"/>
            <a:ext cx="1708308" cy="896025"/>
          </a:xfrm>
          <a:prstGeom prst="rect">
            <a:avLst/>
          </a:prstGeom>
          <a:noFill/>
          <a:extLst>
            <a:ext uri="{909E8E84-426E-40DD-AFC4-6F175D3DCCD1}">
              <a14:hiddenFill xmlns:a14="http://schemas.microsoft.com/office/drawing/2010/main">
                <a:solidFill>
                  <a:srgbClr val="FFFFFF"/>
                </a:solidFill>
              </a14:hiddenFill>
            </a:ext>
          </a:extLst>
        </p:spPr>
      </p:pic>
      <p:sp>
        <p:nvSpPr>
          <p:cNvPr id="49" name="Seta para a direita 48"/>
          <p:cNvSpPr/>
          <p:nvPr/>
        </p:nvSpPr>
        <p:spPr>
          <a:xfrm>
            <a:off x="229788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Seta para a direita 49"/>
          <p:cNvSpPr/>
          <p:nvPr/>
        </p:nvSpPr>
        <p:spPr>
          <a:xfrm>
            <a:off x="4650472"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Seta para a direita 50"/>
          <p:cNvSpPr/>
          <p:nvPr/>
        </p:nvSpPr>
        <p:spPr>
          <a:xfrm>
            <a:off x="915639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Seta para a direita 51"/>
          <p:cNvSpPr/>
          <p:nvPr/>
        </p:nvSpPr>
        <p:spPr>
          <a:xfrm>
            <a:off x="6969425" y="5891191"/>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1022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a:solidFill>
                    <a:schemeClr val="tx1">
                      <a:lumMod val="75000"/>
                      <a:lumOff val="25000"/>
                    </a:schemeClr>
                  </a:solidFill>
                </a:rPr>
                <a:t>ARMAZENAMENTO</a:t>
              </a:r>
            </a:p>
            <a:p>
              <a:pPr algn="ctr"/>
              <a:r>
                <a:rPr lang="pt-BR" sz="1600" b="1" dirty="0">
                  <a:solidFill>
                    <a:schemeClr val="tx1">
                      <a:lumMod val="75000"/>
                      <a:lumOff val="25000"/>
                    </a:schemeClr>
                  </a:solidFill>
                </a:rPr>
                <a:t>&amp;</a:t>
              </a:r>
            </a:p>
            <a:p>
              <a:pPr algn="ctr"/>
              <a:r>
                <a:rPr lang="pt-BR" sz="1600" b="1" dirty="0">
                  <a:solidFill>
                    <a:schemeClr val="tx1">
                      <a:lumMod val="75000"/>
                      <a:lumOff val="25000"/>
                    </a:schemeClr>
                  </a:solidFill>
                </a:rPr>
                <a:t>PROCESSAMENTO</a:t>
              </a: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a:solidFill>
                    <a:schemeClr val="tx1">
                      <a:lumMod val="75000"/>
                      <a:lumOff val="25000"/>
                    </a:schemeClr>
                  </a:solidFill>
                </a:rPr>
                <a:t>TRANSFORMAÇÃO</a:t>
              </a:r>
            </a:p>
            <a:p>
              <a:pPr algn="ctr"/>
              <a:r>
                <a:rPr lang="pt-BR" sz="1600" b="1" dirty="0">
                  <a:solidFill>
                    <a:schemeClr val="tx1">
                      <a:lumMod val="75000"/>
                      <a:lumOff val="25000"/>
                    </a:schemeClr>
                  </a:solidFill>
                </a:rPr>
                <a:t>DE DADOS</a:t>
              </a:r>
            </a:p>
          </p:txBody>
        </p:sp>
      </p:gr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a:t>
            </a: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a:solidFill>
                  <a:schemeClr val="bg1"/>
                </a:solidFill>
              </a:rPr>
              <a:t>AMBIENTE DEV/TESTE</a:t>
            </a: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Definição de Requisitos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O processo começa com a definição clara dos requisitos de dados da organização. Isso pode incluir os tipos de dados necessários, os volumes esperados, os requisitos de segurança e privacidade,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Planejamento de Infraestrutura</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Com base nos requisitos definidos, é feito um planejamento da infraestrutura necessária para armazenar, processar e disponibilizar os dados. Isso pode incluir a seleção de tecnologias de armazenamento, processamento e segurança adequadas.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71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a:solidFill>
                    <a:schemeClr val="tx1">
                      <a:lumMod val="75000"/>
                      <a:lumOff val="25000"/>
                    </a:schemeClr>
                  </a:solidFill>
                </a:rPr>
                <a:t>ARMAZENAMENTO</a:t>
              </a:r>
            </a:p>
            <a:p>
              <a:pPr algn="ctr"/>
              <a:r>
                <a:rPr lang="pt-BR" sz="1600" b="1" dirty="0">
                  <a:solidFill>
                    <a:schemeClr val="tx1">
                      <a:lumMod val="75000"/>
                      <a:lumOff val="25000"/>
                    </a:schemeClr>
                  </a:solidFill>
                </a:rPr>
                <a:t>&amp;</a:t>
              </a:r>
            </a:p>
            <a:p>
              <a:pPr algn="ctr"/>
              <a:r>
                <a:rPr lang="pt-BR" sz="1600" b="1" dirty="0">
                  <a:solidFill>
                    <a:schemeClr val="tx1">
                      <a:lumMod val="75000"/>
                      <a:lumOff val="25000"/>
                    </a:schemeClr>
                  </a:solidFill>
                </a:rPr>
                <a:t>PROCESSAMENTO</a:t>
              </a: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a:solidFill>
                    <a:schemeClr val="tx1">
                      <a:lumMod val="75000"/>
                      <a:lumOff val="25000"/>
                    </a:schemeClr>
                  </a:solidFill>
                </a:rPr>
                <a:t>TRANSFORMAÇÃO</a:t>
              </a:r>
            </a:p>
            <a:p>
              <a:pPr algn="ctr"/>
              <a:r>
                <a:rPr lang="pt-BR" sz="1600" b="1" dirty="0">
                  <a:solidFill>
                    <a:schemeClr val="tx1">
                      <a:lumMod val="75000"/>
                      <a:lumOff val="25000"/>
                    </a:schemeClr>
                  </a:solidFill>
                </a:rPr>
                <a:t>DE DADOS</a:t>
              </a:r>
            </a:p>
          </p:txBody>
        </p:sp>
      </p:gr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a:t>
            </a: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a:solidFill>
                  <a:schemeClr val="bg1"/>
                </a:solidFill>
              </a:rPr>
              <a:t>AMBIENTE DEV/TESTE</a:t>
            </a: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Provisionamento de Recursos:</a:t>
            </a:r>
          </a:p>
          <a:p>
            <a:pPr marL="742950" lvl="1" indent="-285750" algn="just">
              <a:buFont typeface="Arial" panose="020B0604020202020204" pitchFamily="34" charset="0"/>
              <a:buChar char="•"/>
            </a:pPr>
            <a:r>
              <a:rPr lang="pt-BR" dirty="0">
                <a:solidFill>
                  <a:schemeClr val="tx1">
                    <a:lumMod val="65000"/>
                    <a:lumOff val="35000"/>
                  </a:schemeClr>
                </a:solidFill>
              </a:rPr>
              <a:t>Nesta etapa, os recursos de hardware e software são provisionados de acordo com o planejamento feito anteriormente. Isso pode envolver a compra ou alocação de servidores, sistemas de armazenamento, software de banco de dados, ferramentas de processamento de dados,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Configuração e Instalação:</a:t>
            </a:r>
          </a:p>
          <a:p>
            <a:pPr marL="742950" lvl="1" indent="-285750" algn="just">
              <a:buFont typeface="Arial" panose="020B0604020202020204" pitchFamily="34" charset="0"/>
              <a:buChar char="•"/>
            </a:pPr>
            <a:r>
              <a:rPr lang="pt-BR" dirty="0">
                <a:solidFill>
                  <a:schemeClr val="tx1">
                    <a:lumMod val="65000"/>
                    <a:lumOff val="35000"/>
                  </a:schemeClr>
                </a:solidFill>
              </a:rPr>
              <a:t>Uma vez provisionados, os recursos são configurados e instalados conforme as especificações do projeto. Isso pode incluir a configuração de servidores, a instalação e configuração de software, a configuração de redes e firewalls,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72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a:solidFill>
                    <a:schemeClr val="tx1">
                      <a:lumMod val="75000"/>
                      <a:lumOff val="25000"/>
                    </a:schemeClr>
                  </a:solidFill>
                </a:rPr>
                <a:t>ARMAZENAMENTO</a:t>
              </a:r>
            </a:p>
            <a:p>
              <a:pPr algn="ctr"/>
              <a:r>
                <a:rPr lang="pt-BR" sz="1600" b="1" dirty="0">
                  <a:solidFill>
                    <a:schemeClr val="tx1">
                      <a:lumMod val="75000"/>
                      <a:lumOff val="25000"/>
                    </a:schemeClr>
                  </a:solidFill>
                </a:rPr>
                <a:t>&amp;</a:t>
              </a:r>
            </a:p>
            <a:p>
              <a:pPr algn="ctr"/>
              <a:r>
                <a:rPr lang="pt-BR" sz="1600" b="1" dirty="0">
                  <a:solidFill>
                    <a:schemeClr val="tx1">
                      <a:lumMod val="75000"/>
                      <a:lumOff val="25000"/>
                    </a:schemeClr>
                  </a:solidFill>
                </a:rPr>
                <a:t>PROCESSAMENTO</a:t>
              </a: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a:solidFill>
                    <a:schemeClr val="tx1">
                      <a:lumMod val="75000"/>
                      <a:lumOff val="25000"/>
                    </a:schemeClr>
                  </a:solidFill>
                </a:rPr>
                <a:t>TRANSFORMAÇÃO</a:t>
              </a:r>
            </a:p>
            <a:p>
              <a:pPr algn="ctr"/>
              <a:r>
                <a:rPr lang="pt-BR" sz="1600" b="1" dirty="0">
                  <a:solidFill>
                    <a:schemeClr val="tx1">
                      <a:lumMod val="75000"/>
                      <a:lumOff val="25000"/>
                    </a:schemeClr>
                  </a:solidFill>
                </a:rPr>
                <a:t>DE DADOS</a:t>
              </a:r>
            </a:p>
          </p:txBody>
        </p:sp>
      </p:gr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a:t>
            </a: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a:solidFill>
                  <a:schemeClr val="bg1"/>
                </a:solidFill>
              </a:rPr>
              <a:t>AMBIENTE DEV/TESTE</a:t>
            </a: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Integração de Dados:</a:t>
            </a:r>
          </a:p>
          <a:p>
            <a:pPr marL="742950" lvl="1" indent="-285750" algn="just">
              <a:buFont typeface="Arial" panose="020B0604020202020204" pitchFamily="34" charset="0"/>
              <a:buChar char="•"/>
            </a:pPr>
            <a:r>
              <a:rPr lang="pt-BR" dirty="0">
                <a:solidFill>
                  <a:schemeClr val="tx1">
                    <a:lumMod val="65000"/>
                    <a:lumOff val="35000"/>
                  </a:schemeClr>
                </a:solidFill>
              </a:rPr>
              <a:t>Os dados são integrados a partir de diversas fontes, como bancos de dados internos, sistemas legados, </a:t>
            </a:r>
            <a:r>
              <a:rPr lang="pt-BR" dirty="0" err="1">
                <a:solidFill>
                  <a:schemeClr val="tx1">
                    <a:lumMod val="65000"/>
                    <a:lumOff val="35000"/>
                  </a:schemeClr>
                </a:solidFill>
              </a:rPr>
              <a:t>feeds</a:t>
            </a:r>
            <a:r>
              <a:rPr lang="pt-BR" dirty="0">
                <a:solidFill>
                  <a:schemeClr val="tx1">
                    <a:lumMod val="65000"/>
                    <a:lumOff val="35000"/>
                  </a:schemeClr>
                </a:solidFill>
              </a:rPr>
              <a:t> de dados externos, etc. Isso pode envolver o desenvolvimento de pipelines de dados para extrair, transformar e carregar (ETL) os dados para a infraestrutura de armazenamento.</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Implementação de Segurança:</a:t>
            </a:r>
          </a:p>
          <a:p>
            <a:pPr marL="742950" lvl="1" indent="-285750" algn="just">
              <a:buFont typeface="Arial" panose="020B0604020202020204" pitchFamily="34" charset="0"/>
              <a:buChar char="•"/>
            </a:pPr>
            <a:r>
              <a:rPr lang="pt-BR" dirty="0">
                <a:solidFill>
                  <a:schemeClr val="tx1">
                    <a:lumMod val="65000"/>
                    <a:lumOff val="35000"/>
                  </a:schemeClr>
                </a:solidFill>
              </a:rPr>
              <a:t>As medidas de segurança são implementadas para proteger os dados contra acesso não autorizado, perda de dados e outros riscos de segurança. Isso pode incluir a configuração de políticas de acesso, criptografia de dados, monitoramento de atividades suspeitas,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4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1994073"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 name="Grupo 9"/>
          <p:cNvGrpSpPr/>
          <p:nvPr/>
        </p:nvGrpSpPr>
        <p:grpSpPr>
          <a:xfrm>
            <a:off x="23887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a:solidFill>
                    <a:schemeClr val="tx1">
                      <a:lumMod val="75000"/>
                      <a:lumOff val="25000"/>
                    </a:schemeClr>
                  </a:solidFill>
                </a:rPr>
                <a:t>TRANSFORMAÇÃO</a:t>
              </a:r>
            </a:p>
            <a:p>
              <a:pPr algn="ctr"/>
              <a:r>
                <a:rPr lang="pt-BR" sz="1600" b="1" dirty="0">
                  <a:solidFill>
                    <a:schemeClr val="tx1">
                      <a:lumMod val="75000"/>
                      <a:lumOff val="25000"/>
                    </a:schemeClr>
                  </a:solidFill>
                </a:rPr>
                <a:t>DE DADOS</a:t>
              </a:r>
            </a:p>
          </p:txBody>
        </p:sp>
      </p:gr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a:t>
            </a:r>
          </a:p>
        </p:txBody>
      </p:sp>
      <p:sp>
        <p:nvSpPr>
          <p:cNvPr id="30" name="Retângulo de cantos arredondados 29"/>
          <p:cNvSpPr/>
          <p:nvPr/>
        </p:nvSpPr>
        <p:spPr>
          <a:xfrm>
            <a:off x="137491" y="3250123"/>
            <a:ext cx="1994073"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26693" y="3282708"/>
            <a:ext cx="2695716" cy="338554"/>
          </a:xfrm>
          <a:prstGeom prst="rect">
            <a:avLst/>
          </a:prstGeom>
          <a:noFill/>
        </p:spPr>
        <p:txBody>
          <a:bodyPr wrap="square">
            <a:spAutoFit/>
          </a:bodyPr>
          <a:lstStyle/>
          <a:p>
            <a:pPr algn="ctr"/>
            <a:r>
              <a:rPr lang="pt-BR" sz="1600" b="1" dirty="0">
                <a:solidFill>
                  <a:schemeClr val="bg1"/>
                </a:solidFill>
              </a:rPr>
              <a:t>AMBIENTE DEV/TESTE</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Testes e Validação:</a:t>
            </a:r>
          </a:p>
          <a:p>
            <a:pPr marL="742950" lvl="1" indent="-285750" algn="just">
              <a:buFont typeface="Arial" panose="020B0604020202020204" pitchFamily="34" charset="0"/>
              <a:buChar char="•"/>
            </a:pPr>
            <a:r>
              <a:rPr lang="pt-BR" dirty="0">
                <a:solidFill>
                  <a:schemeClr val="tx1">
                    <a:lumMod val="65000"/>
                    <a:lumOff val="35000"/>
                  </a:schemeClr>
                </a:solidFill>
              </a:rPr>
              <a:t>Antes de disponibilizar os serviços de dados para uso, são realizados testes e validações para garantir que tudo esteja funcionando conforme o esperado. Isso pode incluir testes de integridade de dados, testes de desempenho, testes de segurança,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Implantação e Disponibilização:</a:t>
            </a:r>
          </a:p>
          <a:p>
            <a:pPr marL="742950" lvl="1" indent="-285750" algn="just">
              <a:buFont typeface="Arial" panose="020B0604020202020204" pitchFamily="34" charset="0"/>
              <a:buChar char="•"/>
            </a:pPr>
            <a:r>
              <a:rPr lang="pt-BR" dirty="0">
                <a:solidFill>
                  <a:schemeClr val="tx1">
                    <a:lumMod val="65000"/>
                    <a:lumOff val="35000"/>
                  </a:schemeClr>
                </a:solidFill>
              </a:rPr>
              <a:t>Uma vez que os testes sejam bem-sucedidos, os serviços de dados são implantados e disponibilizados para uso pelos usuários finais. Isso pode envolver a configuração de interfaces de consulta, </a:t>
            </a:r>
            <a:r>
              <a:rPr lang="pt-BR" dirty="0" err="1">
                <a:solidFill>
                  <a:schemeClr val="tx1">
                    <a:lumMod val="65000"/>
                    <a:lumOff val="35000"/>
                  </a:schemeClr>
                </a:solidFill>
              </a:rPr>
              <a:t>APIs</a:t>
            </a:r>
            <a:r>
              <a:rPr lang="pt-BR" dirty="0">
                <a:solidFill>
                  <a:schemeClr val="tx1">
                    <a:lumMod val="65000"/>
                    <a:lumOff val="35000"/>
                  </a:schemeClr>
                </a:solidFill>
              </a:rPr>
              <a:t>, ferramentas de visualização de dados,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22" name="Retângulo de cantos arredondados 21"/>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5" name="Grupo 24"/>
          <p:cNvGrpSpPr/>
          <p:nvPr/>
        </p:nvGrpSpPr>
        <p:grpSpPr>
          <a:xfrm>
            <a:off x="2586351" y="3885259"/>
            <a:ext cx="1800000" cy="801858"/>
            <a:chOff x="7820176" y="3366086"/>
            <a:chExt cx="1997612" cy="801858"/>
          </a:xfrm>
          <a:solidFill>
            <a:schemeClr val="bg1"/>
          </a:solidFill>
        </p:grpSpPr>
        <p:sp>
          <p:nvSpPr>
            <p:cNvPr id="26" name="Retângulo de cantos arredondados 25"/>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7916464" y="3460057"/>
              <a:ext cx="1805046" cy="584775"/>
            </a:xfrm>
            <a:prstGeom prst="rect">
              <a:avLst/>
            </a:prstGeom>
            <a:grpFill/>
          </p:spPr>
          <p:txBody>
            <a:bodyPr wrap="none">
              <a:spAutoFit/>
            </a:bodyPr>
            <a:lstStyle/>
            <a:p>
              <a:pPr algn="ctr"/>
              <a:r>
                <a:rPr lang="pt-BR" sz="1600" b="1" dirty="0">
                  <a:solidFill>
                    <a:schemeClr val="tx1">
                      <a:lumMod val="75000"/>
                      <a:lumOff val="25000"/>
                    </a:schemeClr>
                  </a:solidFill>
                </a:rPr>
                <a:t>DISPONIBILIZAÇÃO</a:t>
              </a:r>
            </a:p>
            <a:p>
              <a:pPr algn="ctr"/>
              <a:r>
                <a:rPr lang="pt-BR" sz="1600" b="1" dirty="0">
                  <a:solidFill>
                    <a:schemeClr val="tx1">
                      <a:lumMod val="75000"/>
                      <a:lumOff val="25000"/>
                    </a:schemeClr>
                  </a:solidFill>
                </a:rPr>
                <a:t>DE DADOS</a:t>
              </a:r>
            </a:p>
          </p:txBody>
        </p:sp>
      </p:grpSp>
      <p:grpSp>
        <p:nvGrpSpPr>
          <p:cNvPr id="31" name="Grupo 30"/>
          <p:cNvGrpSpPr/>
          <p:nvPr/>
        </p:nvGrpSpPr>
        <p:grpSpPr>
          <a:xfrm>
            <a:off x="4948012" y="3870690"/>
            <a:ext cx="1800000" cy="830997"/>
            <a:chOff x="10062708" y="3336947"/>
            <a:chExt cx="1997612" cy="830997"/>
          </a:xfrm>
          <a:solidFill>
            <a:schemeClr val="bg1"/>
          </a:solidFill>
        </p:grpSpPr>
        <p:sp>
          <p:nvSpPr>
            <p:cNvPr id="33" name="Retângulo de cantos arredondados 32"/>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0153163" y="3336947"/>
              <a:ext cx="1816716" cy="830997"/>
            </a:xfrm>
            <a:prstGeom prst="rect">
              <a:avLst/>
            </a:prstGeom>
            <a:noFill/>
          </p:spPr>
          <p:txBody>
            <a:bodyPr wrap="none">
              <a:spAutoFit/>
            </a:bodyPr>
            <a:lstStyle/>
            <a:p>
              <a:pPr algn="ctr"/>
              <a:r>
                <a:rPr lang="pt-BR" sz="1600" b="1" dirty="0">
                  <a:solidFill>
                    <a:schemeClr val="tx1">
                      <a:lumMod val="75000"/>
                      <a:lumOff val="25000"/>
                    </a:schemeClr>
                  </a:solidFill>
                </a:rPr>
                <a:t>MONITORAMENTO</a:t>
              </a:r>
            </a:p>
            <a:p>
              <a:pPr algn="ctr"/>
              <a:r>
                <a:rPr lang="pt-BR" sz="1600" b="1" dirty="0">
                  <a:solidFill>
                    <a:schemeClr val="tx1">
                      <a:lumMod val="75000"/>
                      <a:lumOff val="25000"/>
                    </a:schemeClr>
                  </a:solidFill>
                </a:rPr>
                <a:t>E</a:t>
              </a:r>
            </a:p>
            <a:p>
              <a:pPr algn="ctr"/>
              <a:r>
                <a:rPr lang="pt-BR" sz="1600" b="1" dirty="0">
                  <a:solidFill>
                    <a:schemeClr val="tx1">
                      <a:lumMod val="75000"/>
                      <a:lumOff val="25000"/>
                    </a:schemeClr>
                  </a:solidFill>
                </a:rPr>
                <a:t>GERENCIAMENTO</a:t>
              </a:r>
            </a:p>
          </p:txBody>
        </p:sp>
      </p:grpSp>
      <p:sp>
        <p:nvSpPr>
          <p:cNvPr id="35" name="Retângulo de cantos arredondados 34"/>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3321594" y="3272404"/>
            <a:ext cx="2695716" cy="338554"/>
          </a:xfrm>
          <a:prstGeom prst="rect">
            <a:avLst/>
          </a:prstGeom>
          <a:noFill/>
        </p:spPr>
        <p:txBody>
          <a:bodyPr wrap="square">
            <a:spAutoFit/>
          </a:bodyPr>
          <a:lstStyle/>
          <a:p>
            <a:pPr algn="ctr"/>
            <a:r>
              <a:rPr lang="pt-BR" sz="1600" b="1" dirty="0">
                <a:solidFill>
                  <a:schemeClr val="bg1"/>
                </a:solidFill>
              </a:rPr>
              <a:t>AMBIENTE PROD</a:t>
            </a:r>
          </a:p>
        </p:txBody>
      </p:sp>
      <p:sp>
        <p:nvSpPr>
          <p:cNvPr id="37" name="Seta para a direita 36"/>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1949648"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73806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Monitoramento e Manutenção:</a:t>
            </a:r>
          </a:p>
          <a:p>
            <a:pPr marL="742950" lvl="1" indent="-285750" algn="just">
              <a:buFont typeface="Arial" panose="020B0604020202020204" pitchFamily="34" charset="0"/>
              <a:buChar char="•"/>
            </a:pPr>
            <a:r>
              <a:rPr lang="pt-BR" dirty="0">
                <a:solidFill>
                  <a:schemeClr val="tx1">
                    <a:lumMod val="65000"/>
                    <a:lumOff val="35000"/>
                  </a:schemeClr>
                </a:solidFill>
              </a:rPr>
              <a:t>Após a implantação, os serviços de dados são monitorados continuamente para garantir seu desempenho, disponibilidade e segurança. São realizadas atividades de manutenção preventiva, correção de problemas e atualizações conforme necessário.</a:t>
            </a: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b="1" dirty="0">
                <a:solidFill>
                  <a:schemeClr val="tx1">
                    <a:lumMod val="65000"/>
                    <a:lumOff val="35000"/>
                  </a:schemeClr>
                </a:solidFill>
              </a:rPr>
              <a:t>Otimização Contínua:</a:t>
            </a:r>
          </a:p>
          <a:p>
            <a:pPr marL="742950" lvl="1" indent="-285750" algn="just">
              <a:buFont typeface="Arial" panose="020B0604020202020204" pitchFamily="34" charset="0"/>
              <a:buChar char="•"/>
            </a:pPr>
            <a:r>
              <a:rPr lang="pt-BR" dirty="0">
                <a:solidFill>
                  <a:schemeClr val="tx1">
                    <a:lumMod val="65000"/>
                    <a:lumOff val="35000"/>
                  </a:schemeClr>
                </a:solidFill>
              </a:rPr>
              <a:t>O processo de provisionamento e gerenciamento de serviços de dados é um ciclo contínuo. À medida que os requisitos e as tecnologias evoluem, são feitas otimizações contínuas na infraestrutura, nos processos e nos serviços de dados para garantir que atendam às necessidades em constante mudança da organização.</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39" name="Retângulo de cantos arredondados 38"/>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0" name="Grupo 39"/>
          <p:cNvGrpSpPr/>
          <p:nvPr/>
        </p:nvGrpSpPr>
        <p:grpSpPr>
          <a:xfrm>
            <a:off x="2586351" y="3885259"/>
            <a:ext cx="1800000" cy="801858"/>
            <a:chOff x="7820176" y="3366086"/>
            <a:chExt cx="1997612" cy="801858"/>
          </a:xfrm>
          <a:solidFill>
            <a:schemeClr val="bg1"/>
          </a:solidFill>
        </p:grpSpPr>
        <p:sp>
          <p:nvSpPr>
            <p:cNvPr id="41" name="Retângulo de cantos arredondados 40"/>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7916464" y="3460057"/>
              <a:ext cx="1805046" cy="584775"/>
            </a:xfrm>
            <a:prstGeom prst="rect">
              <a:avLst/>
            </a:prstGeom>
            <a:grpFill/>
          </p:spPr>
          <p:txBody>
            <a:bodyPr wrap="none">
              <a:spAutoFit/>
            </a:bodyPr>
            <a:lstStyle/>
            <a:p>
              <a:pPr algn="ctr"/>
              <a:r>
                <a:rPr lang="pt-BR" sz="1600" b="1" dirty="0">
                  <a:solidFill>
                    <a:schemeClr val="tx1">
                      <a:lumMod val="75000"/>
                      <a:lumOff val="25000"/>
                    </a:schemeClr>
                  </a:solidFill>
                </a:rPr>
                <a:t>DISPONIBILIZAÇÃO</a:t>
              </a:r>
            </a:p>
            <a:p>
              <a:pPr algn="ctr"/>
              <a:r>
                <a:rPr lang="pt-BR" sz="1600" b="1" dirty="0">
                  <a:solidFill>
                    <a:schemeClr val="tx1">
                      <a:lumMod val="75000"/>
                      <a:lumOff val="25000"/>
                    </a:schemeClr>
                  </a:solidFill>
                </a:rPr>
                <a:t>DE DADOS</a:t>
              </a:r>
            </a:p>
          </p:txBody>
        </p:sp>
      </p:grpSp>
      <p:grpSp>
        <p:nvGrpSpPr>
          <p:cNvPr id="43" name="Grupo 42"/>
          <p:cNvGrpSpPr/>
          <p:nvPr/>
        </p:nvGrpSpPr>
        <p:grpSpPr>
          <a:xfrm>
            <a:off x="4948012" y="3870690"/>
            <a:ext cx="1800000" cy="830997"/>
            <a:chOff x="10062708" y="3336947"/>
            <a:chExt cx="1997612" cy="830997"/>
          </a:xfrm>
          <a:solidFill>
            <a:schemeClr val="bg1"/>
          </a:solidFill>
        </p:grpSpPr>
        <p:sp>
          <p:nvSpPr>
            <p:cNvPr id="44" name="Retângulo de cantos arredondados 43"/>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p:cNvSpPr/>
            <p:nvPr/>
          </p:nvSpPr>
          <p:spPr>
            <a:xfrm>
              <a:off x="10153163" y="3336947"/>
              <a:ext cx="1816716" cy="830997"/>
            </a:xfrm>
            <a:prstGeom prst="rect">
              <a:avLst/>
            </a:prstGeom>
            <a:noFill/>
          </p:spPr>
          <p:txBody>
            <a:bodyPr wrap="none">
              <a:spAutoFit/>
            </a:bodyPr>
            <a:lstStyle/>
            <a:p>
              <a:pPr algn="ctr"/>
              <a:r>
                <a:rPr lang="pt-BR" sz="1600" b="1" dirty="0">
                  <a:solidFill>
                    <a:schemeClr val="tx1">
                      <a:lumMod val="75000"/>
                      <a:lumOff val="25000"/>
                    </a:schemeClr>
                  </a:solidFill>
                </a:rPr>
                <a:t>MONITORAMENTO</a:t>
              </a:r>
            </a:p>
            <a:p>
              <a:pPr algn="ctr"/>
              <a:r>
                <a:rPr lang="pt-BR" sz="1600" b="1" dirty="0">
                  <a:solidFill>
                    <a:schemeClr val="tx1">
                      <a:lumMod val="75000"/>
                      <a:lumOff val="25000"/>
                    </a:schemeClr>
                  </a:solidFill>
                </a:rPr>
                <a:t>E</a:t>
              </a:r>
            </a:p>
            <a:p>
              <a:pPr algn="ctr"/>
              <a:r>
                <a:rPr lang="pt-BR" sz="1600" b="1" dirty="0">
                  <a:solidFill>
                    <a:schemeClr val="tx1">
                      <a:lumMod val="75000"/>
                      <a:lumOff val="25000"/>
                    </a:schemeClr>
                  </a:solidFill>
                </a:rPr>
                <a:t>GERENCIAMENTO</a:t>
              </a:r>
            </a:p>
          </p:txBody>
        </p:sp>
      </p:grpSp>
      <p:sp>
        <p:nvSpPr>
          <p:cNvPr id="46" name="Retângulo de cantos arredondados 45"/>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3321594" y="3272404"/>
            <a:ext cx="2695716" cy="338554"/>
          </a:xfrm>
          <a:prstGeom prst="rect">
            <a:avLst/>
          </a:prstGeom>
          <a:noFill/>
        </p:spPr>
        <p:txBody>
          <a:bodyPr wrap="square">
            <a:spAutoFit/>
          </a:bodyPr>
          <a:lstStyle/>
          <a:p>
            <a:pPr algn="ctr"/>
            <a:r>
              <a:rPr lang="pt-BR" sz="1600" b="1" dirty="0">
                <a:solidFill>
                  <a:schemeClr val="bg1"/>
                </a:solidFill>
              </a:rPr>
              <a:t>AMBIENTE PROD</a:t>
            </a:r>
          </a:p>
        </p:txBody>
      </p:sp>
      <p:sp>
        <p:nvSpPr>
          <p:cNvPr id="49" name="Seta para a direita 48"/>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3217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303B8ABE-1FCF-31F9-924D-62D5454E7348}"/>
              </a:ext>
            </a:extLst>
          </p:cNvPr>
          <p:cNvSpPr/>
          <p:nvPr/>
        </p:nvSpPr>
        <p:spPr>
          <a:xfrm>
            <a:off x="-757647" y="5577839"/>
            <a:ext cx="1998617" cy="1998617"/>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CCD49B0B-3A63-942B-32DD-264660C83F85}"/>
              </a:ext>
            </a:extLst>
          </p:cNvPr>
          <p:cNvSpPr/>
          <p:nvPr/>
        </p:nvSpPr>
        <p:spPr>
          <a:xfrm>
            <a:off x="9836331" y="-339634"/>
            <a:ext cx="1027610" cy="1027610"/>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10 Types of Cloud Computing You Should Know About"/>
          <p:cNvPicPr>
            <a:picLocks noChangeAspect="1" noChangeArrowheads="1"/>
          </p:cNvPicPr>
          <p:nvPr/>
        </p:nvPicPr>
        <p:blipFill rotWithShape="1">
          <a:blip r:embed="rId2">
            <a:extLst>
              <a:ext uri="{28A0092B-C50C-407E-A947-70E740481C1C}">
                <a14:useLocalDpi xmlns:a14="http://schemas.microsoft.com/office/drawing/2010/main" val="0"/>
              </a:ext>
            </a:extLst>
          </a:blip>
          <a:srcRect l="9981" t="13119" r="8782" b="12726"/>
          <a:stretch/>
        </p:blipFill>
        <p:spPr bwMode="auto">
          <a:xfrm>
            <a:off x="1794195" y="729541"/>
            <a:ext cx="9069746" cy="570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6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PROJETOS DADOS - RESUMO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ctr"/>
            <a:r>
              <a:rPr lang="pt-BR" b="1" dirty="0">
                <a:solidFill>
                  <a:schemeClr val="tx1">
                    <a:lumMod val="65000"/>
                    <a:lumOff val="35000"/>
                  </a:schemeClr>
                </a:solidFill>
              </a:rPr>
              <a:t>DESCRIÇÃO DO PROCESSO DE PROVISIONAMENTO E GERENCIAMENTO DE SERVIÇOS DE DADOS</a:t>
            </a:r>
            <a:endParaRPr lang="pt-BR" dirty="0"/>
          </a:p>
          <a:p>
            <a:pPr algn="just"/>
            <a:endParaRPr lang="pt-BR" b="1" dirty="0">
              <a:solidFill>
                <a:schemeClr val="tx1">
                  <a:lumMod val="65000"/>
                  <a:lumOff val="35000"/>
                </a:schemeClr>
              </a:solidFill>
            </a:endParaRPr>
          </a:p>
          <a:p>
            <a:pPr marL="342900" indent="-342900" algn="just">
              <a:buFont typeface="+mj-lt"/>
              <a:buAutoNum type="arabicPeriod"/>
            </a:pPr>
            <a:r>
              <a:rPr lang="pt-BR" b="1" dirty="0">
                <a:solidFill>
                  <a:schemeClr val="tx1">
                    <a:lumMod val="65000"/>
                    <a:lumOff val="35000"/>
                  </a:schemeClr>
                </a:solidFill>
              </a:rPr>
              <a:t>Definição de Requisitos</a:t>
            </a:r>
            <a:r>
              <a:rPr lang="pt-BR" dirty="0">
                <a:solidFill>
                  <a:schemeClr val="tx1">
                    <a:lumMod val="65000"/>
                    <a:lumOff val="35000"/>
                  </a:schemeClr>
                </a:solidFill>
              </a:rPr>
              <a:t>;</a:t>
            </a:r>
          </a:p>
          <a:p>
            <a:pPr marL="342900" indent="-342900" algn="just">
              <a:buFont typeface="+mj-lt"/>
              <a:buAutoNum type="arabicPeriod"/>
            </a:pPr>
            <a:r>
              <a:rPr lang="pt-BR" b="1" dirty="0">
                <a:solidFill>
                  <a:schemeClr val="tx1">
                    <a:lumMod val="65000"/>
                    <a:lumOff val="35000"/>
                  </a:schemeClr>
                </a:solidFill>
              </a:rPr>
              <a:t>Planejamento de Infraestrutura</a:t>
            </a:r>
            <a:r>
              <a:rPr lang="pt-BR" dirty="0">
                <a:solidFill>
                  <a:schemeClr val="tx1">
                    <a:lumMod val="65000"/>
                    <a:lumOff val="35000"/>
                  </a:schemeClr>
                </a:solidFill>
              </a:rPr>
              <a:t>;</a:t>
            </a:r>
          </a:p>
          <a:p>
            <a:pPr marL="342900" indent="-342900" algn="just">
              <a:buFont typeface="+mj-lt"/>
              <a:buAutoNum type="arabicPeriod"/>
            </a:pPr>
            <a:r>
              <a:rPr lang="pt-BR" b="1" dirty="0">
                <a:solidFill>
                  <a:schemeClr val="tx1">
                    <a:lumMod val="65000"/>
                    <a:lumOff val="35000"/>
                  </a:schemeClr>
                </a:solidFill>
              </a:rPr>
              <a:t>Provisionamento de Recursos;</a:t>
            </a:r>
          </a:p>
          <a:p>
            <a:pPr marL="342900" indent="-342900" algn="just">
              <a:buFont typeface="+mj-lt"/>
              <a:buAutoNum type="arabicPeriod"/>
            </a:pPr>
            <a:r>
              <a:rPr lang="pt-BR" b="1" dirty="0">
                <a:solidFill>
                  <a:schemeClr val="tx1">
                    <a:lumMod val="65000"/>
                    <a:lumOff val="35000"/>
                  </a:schemeClr>
                </a:solidFill>
              </a:rPr>
              <a:t>Configuração e Instalação;</a:t>
            </a:r>
          </a:p>
          <a:p>
            <a:pPr marL="342900" indent="-342900" algn="just">
              <a:buFont typeface="+mj-lt"/>
              <a:buAutoNum type="arabicPeriod"/>
            </a:pPr>
            <a:r>
              <a:rPr lang="pt-BR" b="1" dirty="0">
                <a:solidFill>
                  <a:schemeClr val="tx1">
                    <a:lumMod val="65000"/>
                    <a:lumOff val="35000"/>
                  </a:schemeClr>
                </a:solidFill>
              </a:rPr>
              <a:t>Integração de Dados;</a:t>
            </a:r>
          </a:p>
          <a:p>
            <a:pPr marL="342900" indent="-342900" algn="just">
              <a:buFont typeface="+mj-lt"/>
              <a:buAutoNum type="arabicPeriod"/>
            </a:pPr>
            <a:r>
              <a:rPr lang="pt-BR" b="1" dirty="0">
                <a:solidFill>
                  <a:schemeClr val="tx1">
                    <a:lumMod val="65000"/>
                    <a:lumOff val="35000"/>
                  </a:schemeClr>
                </a:solidFill>
              </a:rPr>
              <a:t>Implementação de Segurança;</a:t>
            </a:r>
          </a:p>
          <a:p>
            <a:pPr marL="342900" indent="-342900" algn="just">
              <a:buFont typeface="+mj-lt"/>
              <a:buAutoNum type="arabicPeriod"/>
            </a:pPr>
            <a:r>
              <a:rPr lang="pt-BR" b="1" dirty="0">
                <a:solidFill>
                  <a:schemeClr val="tx1">
                    <a:lumMod val="65000"/>
                    <a:lumOff val="35000"/>
                  </a:schemeClr>
                </a:solidFill>
              </a:rPr>
              <a:t>Testes e Validação;</a:t>
            </a:r>
          </a:p>
          <a:p>
            <a:pPr marL="342900" indent="-342900" algn="just">
              <a:buFont typeface="+mj-lt"/>
              <a:buAutoNum type="arabicPeriod"/>
            </a:pPr>
            <a:r>
              <a:rPr lang="pt-BR" b="1" dirty="0">
                <a:solidFill>
                  <a:schemeClr val="tx1">
                    <a:lumMod val="65000"/>
                    <a:lumOff val="35000"/>
                  </a:schemeClr>
                </a:solidFill>
              </a:rPr>
              <a:t>Implantação e Disponibilização;</a:t>
            </a:r>
          </a:p>
          <a:p>
            <a:pPr marL="342900" indent="-342900" algn="just">
              <a:buFont typeface="+mj-lt"/>
              <a:buAutoNum type="arabicPeriod"/>
            </a:pPr>
            <a:r>
              <a:rPr lang="pt-BR" b="1" dirty="0">
                <a:solidFill>
                  <a:schemeClr val="tx1">
                    <a:lumMod val="65000"/>
                    <a:lumOff val="35000"/>
                  </a:schemeClr>
                </a:solidFill>
              </a:rPr>
              <a:t>Monitoramento e Manutenção;</a:t>
            </a:r>
          </a:p>
          <a:p>
            <a:pPr marL="342900" indent="-342900" algn="just">
              <a:buFont typeface="+mj-lt"/>
              <a:buAutoNum type="arabicPeriod"/>
            </a:pPr>
            <a:r>
              <a:rPr lang="pt-BR" b="1" dirty="0">
                <a:solidFill>
                  <a:schemeClr val="tx1">
                    <a:lumMod val="65000"/>
                    <a:lumOff val="35000"/>
                  </a:schemeClr>
                </a:solidFill>
              </a:rPr>
              <a:t>Otimização Contínua;</a:t>
            </a:r>
          </a:p>
        </p:txBody>
      </p:sp>
      <p:pic>
        <p:nvPicPr>
          <p:cNvPr id="2050" name="Picture 2" descr="Projeto - ícones de negócios e finanças grá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39" y="2320684"/>
            <a:ext cx="2975216" cy="29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71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p>
          <a:p>
            <a:pPr marL="742950" lvl="1" indent="-285750" algn="just">
              <a:buFont typeface="Arial" panose="020B0604020202020204" pitchFamily="34" charset="0"/>
              <a:buChar char="•"/>
            </a:pPr>
            <a:r>
              <a:rPr lang="pt-BR" sz="1600" strike="sngStrike"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823310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VERDADEIRO OU FALSO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819481"/>
            <a:ext cx="5791200" cy="6032421"/>
          </a:xfrm>
          <a:prstGeom prst="rect">
            <a:avLst/>
          </a:prstGeom>
          <a:noFill/>
        </p:spPr>
        <p:txBody>
          <a:bodyPr wrap="square">
            <a:spAutoFit/>
          </a:bodyPr>
          <a:lstStyle/>
          <a:p>
            <a:pPr algn="just"/>
            <a:r>
              <a:rPr lang="pt-BR" sz="1400" dirty="0"/>
              <a:t>1 - O modelo DaaS permite aos usuários acessar dados sob demanda através da internet.</a:t>
            </a:r>
          </a:p>
          <a:p>
            <a:pPr algn="just"/>
            <a:endParaRPr lang="pt-BR" sz="1400" dirty="0"/>
          </a:p>
          <a:p>
            <a:pPr algn="just"/>
            <a:r>
              <a:rPr lang="pt-BR" sz="1400" dirty="0"/>
              <a:t>2 - DaaS é exclusivamente implementado no modelo de nuvem pública.</a:t>
            </a:r>
          </a:p>
          <a:p>
            <a:pPr algn="just"/>
            <a:endParaRPr lang="pt-BR" sz="1400" dirty="0"/>
          </a:p>
          <a:p>
            <a:pPr algn="just"/>
            <a:r>
              <a:rPr lang="pt-BR" sz="1400" dirty="0"/>
              <a:t>3 - No modelo DaaS público, os dados são armazenados e processados em infraestrutura própria da organização.</a:t>
            </a:r>
          </a:p>
          <a:p>
            <a:pPr algn="just"/>
            <a:endParaRPr lang="pt-BR" sz="1400" dirty="0"/>
          </a:p>
          <a:p>
            <a:pPr algn="just"/>
            <a:r>
              <a:rPr lang="pt-BR" sz="1400" dirty="0"/>
              <a:t>4 - DaaS Privado oferece maior controle sobre a segurança e privacidade dos dados.</a:t>
            </a:r>
          </a:p>
          <a:p>
            <a:pPr algn="just"/>
            <a:endParaRPr lang="pt-BR" sz="1400" dirty="0"/>
          </a:p>
          <a:p>
            <a:pPr algn="just"/>
            <a:r>
              <a:rPr lang="pt-BR" sz="1400" dirty="0"/>
              <a:t>5 - DaaS Híbrido combina elementos de infraestrutura local e serviços de nuvem pública.</a:t>
            </a:r>
          </a:p>
          <a:p>
            <a:pPr algn="just"/>
            <a:endParaRPr lang="pt-BR" sz="1400" dirty="0"/>
          </a:p>
          <a:p>
            <a:pPr algn="just"/>
            <a:r>
              <a:rPr lang="pt-BR" sz="1400" dirty="0"/>
              <a:t>6 - DaaS é exclusivamente utilizado por grandes empresas de tecnologia.</a:t>
            </a:r>
          </a:p>
          <a:p>
            <a:pPr algn="just"/>
            <a:endParaRPr lang="pt-BR" sz="1400" dirty="0"/>
          </a:p>
          <a:p>
            <a:pPr algn="just"/>
            <a:r>
              <a:rPr lang="pt-BR" sz="1400" dirty="0"/>
              <a:t>7 - O modelo DaaS público é mais adequado para organizações que precisam de controle total sobre seus dados.</a:t>
            </a:r>
          </a:p>
          <a:p>
            <a:pPr algn="just"/>
            <a:endParaRPr lang="pt-BR" sz="1400" dirty="0"/>
          </a:p>
          <a:p>
            <a:pPr algn="just"/>
            <a:r>
              <a:rPr lang="pt-BR" sz="1400" dirty="0"/>
              <a:t>8 - DaaS pode incluir serviços de integração de dados, limpeza de dados e enriquecimento de dados.</a:t>
            </a:r>
          </a:p>
          <a:p>
            <a:pPr algn="just"/>
            <a:endParaRPr lang="pt-BR" sz="1400" dirty="0"/>
          </a:p>
          <a:p>
            <a:pPr algn="just"/>
            <a:r>
              <a:rPr lang="pt-BR" sz="1400" dirty="0"/>
              <a:t>9 - No modelo DaaS Privado, os recursos de dados são compartilhados entre várias organizações.</a:t>
            </a:r>
          </a:p>
          <a:p>
            <a:pPr algn="just"/>
            <a:endParaRPr lang="pt-BR" sz="1400" dirty="0"/>
          </a:p>
          <a:p>
            <a:pPr algn="just"/>
            <a:r>
              <a:rPr lang="pt-BR" sz="1400" dirty="0"/>
              <a:t>10 - O modelo DaaS Híbrido oferece flexibilidade ao combinar infraestrutura local e serviços de nuvem pública.</a:t>
            </a:r>
          </a:p>
        </p:txBody>
      </p:sp>
      <p:sp>
        <p:nvSpPr>
          <p:cNvPr id="8" name="CaixaDeTexto 7">
            <a:extLst>
              <a:ext uri="{FF2B5EF4-FFF2-40B4-BE49-F238E27FC236}">
                <a16:creationId xmlns:a16="http://schemas.microsoft.com/office/drawing/2014/main" id="{96E3256B-9AFC-290F-82DF-A3AE9CEAA732}"/>
              </a:ext>
            </a:extLst>
          </p:cNvPr>
          <p:cNvSpPr txBox="1"/>
          <p:nvPr/>
        </p:nvSpPr>
        <p:spPr>
          <a:xfrm>
            <a:off x="6400800" y="964573"/>
            <a:ext cx="5791200" cy="5693866"/>
          </a:xfrm>
          <a:prstGeom prst="rect">
            <a:avLst/>
          </a:prstGeom>
          <a:noFill/>
        </p:spPr>
        <p:txBody>
          <a:bodyPr wrap="square">
            <a:spAutoFit/>
          </a:bodyPr>
          <a:lstStyle/>
          <a:p>
            <a:pPr algn="just"/>
            <a:r>
              <a:rPr lang="pt-BR" sz="1400" dirty="0">
                <a:solidFill>
                  <a:schemeClr val="bg1"/>
                </a:solidFill>
              </a:rPr>
              <a:t>1 - Verdadeiro - Correto, o DaaS permite acesso sob demanda pela internet.</a:t>
            </a:r>
          </a:p>
          <a:p>
            <a:pPr algn="just"/>
            <a:endParaRPr lang="pt-BR" sz="1400" dirty="0">
              <a:solidFill>
                <a:schemeClr val="bg1"/>
              </a:solidFill>
            </a:endParaRPr>
          </a:p>
          <a:p>
            <a:pPr algn="just"/>
            <a:r>
              <a:rPr lang="pt-BR" sz="1400" dirty="0">
                <a:solidFill>
                  <a:schemeClr val="bg1"/>
                </a:solidFill>
              </a:rPr>
              <a:t>2 - Falso - Correto, DaaS pode ser implementado em diferentes modelos de nuvem.</a:t>
            </a:r>
          </a:p>
          <a:p>
            <a:pPr algn="just"/>
            <a:endParaRPr lang="pt-BR" sz="1400" dirty="0">
              <a:solidFill>
                <a:schemeClr val="bg1"/>
              </a:solidFill>
            </a:endParaRPr>
          </a:p>
          <a:p>
            <a:pPr algn="just"/>
            <a:r>
              <a:rPr lang="pt-BR" sz="1400" dirty="0">
                <a:solidFill>
                  <a:schemeClr val="bg1"/>
                </a:solidFill>
              </a:rPr>
              <a:t>3 - Falso - Correto, no modelo público, os dados são armazenados na infraestrutura do provedor.</a:t>
            </a:r>
          </a:p>
          <a:p>
            <a:pPr algn="just"/>
            <a:endParaRPr lang="pt-BR" sz="1400" dirty="0">
              <a:solidFill>
                <a:schemeClr val="bg1"/>
              </a:solidFill>
            </a:endParaRPr>
          </a:p>
          <a:p>
            <a:pPr algn="just"/>
            <a:r>
              <a:rPr lang="pt-BR" sz="1400" dirty="0">
                <a:solidFill>
                  <a:schemeClr val="bg1"/>
                </a:solidFill>
              </a:rPr>
              <a:t>4 - Verdadeiro - Correto, DaaS privado oferece maior controle sobre segurança e privacidade.</a:t>
            </a:r>
          </a:p>
          <a:p>
            <a:pPr algn="just"/>
            <a:endParaRPr lang="pt-BR" sz="1400" dirty="0">
              <a:solidFill>
                <a:schemeClr val="bg1"/>
              </a:solidFill>
            </a:endParaRPr>
          </a:p>
          <a:p>
            <a:pPr algn="just"/>
            <a:r>
              <a:rPr lang="pt-BR" sz="1400" dirty="0">
                <a:solidFill>
                  <a:schemeClr val="bg1"/>
                </a:solidFill>
              </a:rPr>
              <a:t>5 - Verdadeiro - Correto, DaaS híbrido combina elementos de infraestrutura local e nuvem pública.</a:t>
            </a:r>
          </a:p>
          <a:p>
            <a:pPr algn="just"/>
            <a:endParaRPr lang="pt-BR" sz="1400" dirty="0">
              <a:solidFill>
                <a:schemeClr val="bg1"/>
              </a:solidFill>
            </a:endParaRPr>
          </a:p>
          <a:p>
            <a:pPr algn="just"/>
            <a:r>
              <a:rPr lang="pt-BR" sz="1400" dirty="0">
                <a:solidFill>
                  <a:schemeClr val="bg1"/>
                </a:solidFill>
              </a:rPr>
              <a:t>6 - Falso - Correto, DaaS é utilizado por organizações de diversos setores.</a:t>
            </a:r>
          </a:p>
          <a:p>
            <a:pPr algn="just"/>
            <a:endParaRPr lang="pt-BR" sz="1400" dirty="0">
              <a:solidFill>
                <a:schemeClr val="bg1"/>
              </a:solidFill>
            </a:endParaRPr>
          </a:p>
          <a:p>
            <a:pPr algn="just"/>
            <a:r>
              <a:rPr lang="pt-BR" sz="1400" dirty="0">
                <a:solidFill>
                  <a:schemeClr val="bg1"/>
                </a:solidFill>
              </a:rPr>
              <a:t>7 - Falso - Correto, o modelo público é mais adequado para acesso rápido sem infraestrutura própria.</a:t>
            </a:r>
          </a:p>
          <a:p>
            <a:pPr algn="just"/>
            <a:endParaRPr lang="pt-BR" sz="1400" dirty="0">
              <a:solidFill>
                <a:schemeClr val="bg1"/>
              </a:solidFill>
            </a:endParaRPr>
          </a:p>
          <a:p>
            <a:pPr algn="just"/>
            <a:r>
              <a:rPr lang="pt-BR" sz="1400" dirty="0">
                <a:solidFill>
                  <a:schemeClr val="bg1"/>
                </a:solidFill>
              </a:rPr>
              <a:t>8 - Verdadeiro - Correto, DaaS pode incluir vários serviços de dados.</a:t>
            </a:r>
          </a:p>
          <a:p>
            <a:pPr algn="just"/>
            <a:endParaRPr lang="pt-BR" sz="1400" dirty="0">
              <a:solidFill>
                <a:schemeClr val="bg1"/>
              </a:solidFill>
            </a:endParaRPr>
          </a:p>
          <a:p>
            <a:pPr algn="just"/>
            <a:r>
              <a:rPr lang="pt-BR" sz="1400" dirty="0">
                <a:solidFill>
                  <a:schemeClr val="bg1"/>
                </a:solidFill>
              </a:rPr>
              <a:t>9 - Falso - Correto, no modelo privado, os recursos são dedicados à organização que os provisionou.</a:t>
            </a:r>
          </a:p>
          <a:p>
            <a:pPr algn="just"/>
            <a:endParaRPr lang="pt-BR" sz="1400" dirty="0">
              <a:solidFill>
                <a:schemeClr val="bg1"/>
              </a:solidFill>
            </a:endParaRPr>
          </a:p>
          <a:p>
            <a:pPr algn="just"/>
            <a:r>
              <a:rPr lang="pt-BR" sz="1400" dirty="0">
                <a:solidFill>
                  <a:schemeClr val="bg1"/>
                </a:solidFill>
              </a:rPr>
              <a:t>10 - Verdadeiro - Correto, DaaS híbrido oferece flexibilidade com combinação de infraestruturas.</a:t>
            </a:r>
          </a:p>
        </p:txBody>
      </p:sp>
    </p:spTree>
    <p:extLst>
      <p:ext uri="{BB962C8B-B14F-4D97-AF65-F5344CB8AC3E}">
        <p14:creationId xmlns:p14="http://schemas.microsoft.com/office/powerpoint/2010/main" val="2617675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p>
          <a:p>
            <a:pPr marL="742950" lvl="1" indent="-285750" algn="just">
              <a:buFont typeface="Arial" panose="020B0604020202020204" pitchFamily="34" charset="0"/>
              <a:buChar char="•"/>
            </a:pPr>
            <a:r>
              <a:rPr lang="pt-BR" sz="1600" strike="sngStrike"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3440837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just"/>
            <a:r>
              <a:rPr lang="pt-BR" dirty="0">
                <a:solidFill>
                  <a:schemeClr val="tx1">
                    <a:lumMod val="65000"/>
                    <a:lumOff val="35000"/>
                  </a:schemeClr>
                </a:solidFill>
              </a:rPr>
              <a:t>Implementação do Data as a Service (</a:t>
            </a:r>
            <a:r>
              <a:rPr lang="pt-BR" dirty="0" err="1">
                <a:solidFill>
                  <a:schemeClr val="tx1">
                    <a:lumMod val="65000"/>
                    <a:lumOff val="35000"/>
                  </a:schemeClr>
                </a:solidFill>
              </a:rPr>
              <a:t>DaaS</a:t>
            </a:r>
            <a:r>
              <a:rPr lang="pt-BR" dirty="0">
                <a:solidFill>
                  <a:schemeClr val="tx1">
                    <a:lumMod val="65000"/>
                    <a:lumOff val="35000"/>
                  </a:schemeClr>
                </a:solidFill>
              </a:rPr>
              <a:t>) é um tópico crucial no contexto da gestão de dados moderna. </a:t>
            </a:r>
          </a:p>
          <a:p>
            <a:pPr algn="just"/>
            <a:endParaRPr lang="pt-BR" dirty="0">
              <a:solidFill>
                <a:schemeClr val="tx1">
                  <a:lumMod val="65000"/>
                  <a:lumOff val="35000"/>
                </a:schemeClr>
              </a:solidFill>
            </a:endParaRPr>
          </a:p>
          <a:p>
            <a:pPr algn="just"/>
            <a:r>
              <a:rPr lang="pt-BR" dirty="0" err="1">
                <a:solidFill>
                  <a:schemeClr val="tx1">
                    <a:lumMod val="65000"/>
                    <a:lumOff val="35000"/>
                  </a:schemeClr>
                </a:solidFill>
              </a:rPr>
              <a:t>DaaS</a:t>
            </a:r>
            <a:r>
              <a:rPr lang="pt-BR" dirty="0">
                <a:solidFill>
                  <a:schemeClr val="tx1">
                    <a:lumMod val="65000"/>
                    <a:lumOff val="35000"/>
                  </a:schemeClr>
                </a:solidFill>
              </a:rPr>
              <a:t> é uma abordagem que permite às organizações acessarem dados de forma conveniente e eficiente, sem a necessidade de possuir ou gerenciar a infraestrutura subjacente.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Em vez disso, os dados são disponibilizados como um serviço, geralmente por meio da nuvem, permitindo que as empresas os consumam conforme necessário, pagando apenas pelo que utilizam.</a:t>
            </a:r>
          </a:p>
        </p:txBody>
      </p:sp>
      <p:pic>
        <p:nvPicPr>
          <p:cNvPr id="22" name="Picture 4" descr="Big Data Stakeholders - list of stakeholders in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6313"/>
            <a:ext cx="6854888" cy="368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65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a:solidFill>
                  <a:schemeClr val="tx1">
                    <a:lumMod val="65000"/>
                    <a:lumOff val="35000"/>
                  </a:schemeClr>
                </a:solidFill>
              </a:rPr>
              <a:t>A avaliação da melhor plataforma de </a:t>
            </a:r>
            <a:r>
              <a:rPr lang="pt-BR" dirty="0" err="1">
                <a:solidFill>
                  <a:schemeClr val="tx1">
                    <a:lumMod val="65000"/>
                    <a:lumOff val="35000"/>
                  </a:schemeClr>
                </a:solidFill>
              </a:rPr>
              <a:t>DaaS</a:t>
            </a:r>
            <a:r>
              <a:rPr lang="pt-BR" dirty="0">
                <a:solidFill>
                  <a:schemeClr val="tx1">
                    <a:lumMod val="65000"/>
                    <a:lumOff val="35000"/>
                  </a:schemeClr>
                </a:solidFill>
              </a:rPr>
              <a:t> envolve considerar uma série de fatores-chave que atendam às necessidades específicas da sua organização.</a:t>
            </a:r>
          </a:p>
          <a:p>
            <a:pPr algn="just"/>
            <a:endParaRPr lang="pt-BR" dirty="0">
              <a:solidFill>
                <a:schemeClr val="tx1">
                  <a:lumMod val="65000"/>
                  <a:lumOff val="35000"/>
                </a:schemeClr>
              </a:solidFill>
            </a:endParaRPr>
          </a:p>
          <a:p>
            <a:pPr lvl="0" algn="just"/>
            <a:r>
              <a:rPr lang="pt-BR" b="1" dirty="0">
                <a:solidFill>
                  <a:schemeClr val="tx1">
                    <a:lumMod val="65000"/>
                    <a:lumOff val="35000"/>
                  </a:schemeClr>
                </a:solidFill>
              </a:rPr>
              <a:t>Requisitos de Negócios e Tecnológicos</a:t>
            </a:r>
            <a:r>
              <a:rPr lang="pt-BR" dirty="0">
                <a:solidFill>
                  <a:schemeClr val="tx1">
                    <a:lumMod val="65000"/>
                    <a:lumOff val="35000"/>
                  </a:schemeClr>
                </a:solidFill>
              </a:rPr>
              <a:t>: Comece entendendo os requisitos de dados da sua organização. Isso inclui o volume de dados, tipos de dados (estruturados, não estruturados), integração com sistemas existentes, necessidades de segurança e conformidade, entre outros.</a:t>
            </a:r>
          </a:p>
          <a:p>
            <a:pPr lvl="0" algn="just"/>
            <a:endParaRPr lang="pt-BR" dirty="0">
              <a:solidFill>
                <a:schemeClr val="tx1">
                  <a:lumMod val="65000"/>
                  <a:lumOff val="35000"/>
                </a:schemeClr>
              </a:solidFill>
            </a:endParaRPr>
          </a:p>
          <a:p>
            <a:pPr algn="just"/>
            <a:r>
              <a:rPr lang="pt-BR" u="sng" dirty="0">
                <a:solidFill>
                  <a:schemeClr val="tx1">
                    <a:lumMod val="65000"/>
                    <a:lumOff val="35000"/>
                  </a:schemeClr>
                </a:solidFill>
              </a:rPr>
              <a:t>Como:</a:t>
            </a:r>
          </a:p>
          <a:p>
            <a:pPr algn="just"/>
            <a:r>
              <a:rPr lang="pt-BR" dirty="0">
                <a:solidFill>
                  <a:schemeClr val="tx1">
                    <a:lumMod val="65000"/>
                    <a:lumOff val="35000"/>
                  </a:schemeClr>
                </a:solidFill>
              </a:rPr>
              <a:t>Identificação das Partes Interessadas (</a:t>
            </a:r>
            <a:r>
              <a:rPr lang="pt-BR" dirty="0" err="1">
                <a:solidFill>
                  <a:schemeClr val="tx1">
                    <a:lumMod val="65000"/>
                    <a:lumOff val="35000"/>
                  </a:schemeClr>
                </a:solidFill>
              </a:rPr>
              <a:t>Stakeholders</a:t>
            </a:r>
            <a:r>
              <a:rPr lang="pt-BR" dirty="0">
                <a:solidFill>
                  <a:schemeClr val="tx1">
                    <a:lumMod val="65000"/>
                    <a:lumOff val="35000"/>
                  </a:schemeClr>
                </a:solidFill>
              </a:rPr>
              <a:t>);</a:t>
            </a:r>
          </a:p>
          <a:p>
            <a:pPr algn="just"/>
            <a:r>
              <a:rPr lang="pt-BR" dirty="0" err="1">
                <a:solidFill>
                  <a:schemeClr val="tx1">
                    <a:lumMod val="65000"/>
                    <a:lumOff val="35000"/>
                  </a:schemeClr>
                </a:solidFill>
              </a:rPr>
              <a:t>Elicitação</a:t>
            </a:r>
            <a:r>
              <a:rPr lang="pt-BR" dirty="0">
                <a:solidFill>
                  <a:schemeClr val="tx1">
                    <a:lumMod val="65000"/>
                    <a:lumOff val="35000"/>
                  </a:schemeClr>
                </a:solidFill>
              </a:rPr>
              <a:t> de Requisitos (Coleta de informações);</a:t>
            </a:r>
          </a:p>
          <a:p>
            <a:pPr algn="just"/>
            <a:r>
              <a:rPr lang="pt-BR" dirty="0">
                <a:solidFill>
                  <a:schemeClr val="tx1">
                    <a:lumMod val="65000"/>
                    <a:lumOff val="35000"/>
                  </a:schemeClr>
                </a:solidFill>
              </a:rPr>
              <a:t>Análise de Requisitos (Analisar informações);</a:t>
            </a:r>
          </a:p>
          <a:p>
            <a:pPr algn="just"/>
            <a:r>
              <a:rPr lang="pt-BR" dirty="0">
                <a:solidFill>
                  <a:schemeClr val="tx1">
                    <a:lumMod val="65000"/>
                    <a:lumOff val="35000"/>
                  </a:schemeClr>
                </a:solidFill>
              </a:rPr>
              <a:t>Documentação de Requisitos;</a:t>
            </a:r>
          </a:p>
          <a:p>
            <a:pPr algn="just"/>
            <a:r>
              <a:rPr lang="pt-BR" dirty="0">
                <a:solidFill>
                  <a:schemeClr val="tx1">
                    <a:lumMod val="65000"/>
                    <a:lumOff val="35000"/>
                  </a:schemeClr>
                </a:solidFill>
              </a:rPr>
              <a:t>Validação de Requisitos;</a:t>
            </a:r>
          </a:p>
          <a:p>
            <a:pPr algn="just"/>
            <a:r>
              <a:rPr lang="pt-BR" dirty="0">
                <a:solidFill>
                  <a:schemeClr val="tx1">
                    <a:lumMod val="65000"/>
                    <a:lumOff val="35000"/>
                  </a:schemeClr>
                </a:solidFill>
              </a:rPr>
              <a:t>Gestão de Mudanças;</a:t>
            </a:r>
          </a:p>
        </p:txBody>
      </p:sp>
      <p:pic>
        <p:nvPicPr>
          <p:cNvPr id="1028" name="Picture 4" descr="Big Data Stakeholders - list of stakeholders in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6313"/>
            <a:ext cx="6854888" cy="368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96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Analise os Objetivos de Negócios</a:t>
            </a:r>
            <a:r>
              <a:rPr lang="pt-BR" dirty="0">
                <a:solidFill>
                  <a:schemeClr val="tx1">
                    <a:lumMod val="65000"/>
                    <a:lumOff val="35000"/>
                  </a:schemeClr>
                </a:solidFill>
              </a:rPr>
              <a:t>: Identifique os objetivos estratégicos da organização e como os dados podem ajudar a alcançá-los. Por exemplo, se a meta é aumentar as vendas, os requisitos de dados podem incluir informações sobre clientes, produtos e desempenho de vendas.</a:t>
            </a:r>
          </a:p>
          <a:p>
            <a:pPr algn="just"/>
            <a:endParaRPr lang="pt-BR" u="sng" dirty="0">
              <a:solidFill>
                <a:schemeClr val="tx1">
                  <a:lumMod val="65000"/>
                  <a:lumOff val="35000"/>
                </a:schemeClr>
              </a:solidFill>
            </a:endParaRPr>
          </a:p>
          <a:p>
            <a:pPr algn="just"/>
            <a:r>
              <a:rPr lang="pt-BR" u="sng" dirty="0">
                <a:solidFill>
                  <a:schemeClr val="tx1">
                    <a:lumMod val="65000"/>
                    <a:lumOff val="35000"/>
                  </a:schemeClr>
                </a:solidFill>
              </a:rPr>
              <a:t>Como:</a:t>
            </a:r>
          </a:p>
          <a:p>
            <a:pPr algn="just"/>
            <a:r>
              <a:rPr lang="pt-BR" dirty="0">
                <a:solidFill>
                  <a:schemeClr val="tx1">
                    <a:lumMod val="65000"/>
                    <a:lumOff val="35000"/>
                  </a:schemeClr>
                </a:solidFill>
              </a:rPr>
              <a:t>Identificação dos Objetivos de Negócios (Estratégias);</a:t>
            </a:r>
          </a:p>
          <a:p>
            <a:pPr algn="just"/>
            <a:r>
              <a:rPr lang="pt-BR" dirty="0">
                <a:solidFill>
                  <a:schemeClr val="tx1">
                    <a:lumMod val="65000"/>
                    <a:lumOff val="35000"/>
                  </a:schemeClr>
                </a:solidFill>
              </a:rPr>
              <a:t>Entendimento do Contexto Organizacional (Missão);</a:t>
            </a:r>
          </a:p>
          <a:p>
            <a:pPr algn="just"/>
            <a:r>
              <a:rPr lang="pt-BR" dirty="0">
                <a:solidFill>
                  <a:schemeClr val="tx1">
                    <a:lumMod val="65000"/>
                    <a:lumOff val="35000"/>
                  </a:schemeClr>
                </a:solidFill>
              </a:rPr>
              <a:t>Análise de </a:t>
            </a:r>
            <a:r>
              <a:rPr lang="pt-BR" dirty="0" err="1">
                <a:solidFill>
                  <a:schemeClr val="tx1">
                    <a:lumMod val="65000"/>
                    <a:lumOff val="35000"/>
                  </a:schemeClr>
                </a:solidFill>
              </a:rPr>
              <a:t>Stakeholders</a:t>
            </a:r>
            <a:r>
              <a:rPr lang="pt-BR" dirty="0">
                <a:solidFill>
                  <a:schemeClr val="tx1">
                    <a:lumMod val="65000"/>
                    <a:lumOff val="35000"/>
                  </a:schemeClr>
                </a:solidFill>
              </a:rPr>
              <a:t> (Interessados)</a:t>
            </a:r>
          </a:p>
          <a:p>
            <a:pPr algn="just"/>
            <a:r>
              <a:rPr lang="pt-BR" dirty="0">
                <a:solidFill>
                  <a:schemeClr val="tx1">
                    <a:lumMod val="65000"/>
                    <a:lumOff val="35000"/>
                  </a:schemeClr>
                </a:solidFill>
              </a:rPr>
              <a:t>Mapeamento de Objetivos para Requisitos de Dados;</a:t>
            </a:r>
          </a:p>
          <a:p>
            <a:pPr algn="just"/>
            <a:r>
              <a:rPr lang="pt-BR" dirty="0">
                <a:solidFill>
                  <a:schemeClr val="tx1">
                    <a:lumMod val="65000"/>
                    <a:lumOff val="35000"/>
                  </a:schemeClr>
                </a:solidFill>
              </a:rPr>
              <a:t>Priorização de Objetivos e Requisitos de Dados;</a:t>
            </a:r>
          </a:p>
          <a:p>
            <a:pPr algn="just"/>
            <a:r>
              <a:rPr lang="pt-BR" dirty="0">
                <a:solidFill>
                  <a:schemeClr val="tx1">
                    <a:lumMod val="65000"/>
                    <a:lumOff val="35000"/>
                  </a:schemeClr>
                </a:solidFill>
              </a:rPr>
              <a:t>Análise de Lacunas;</a:t>
            </a:r>
          </a:p>
          <a:p>
            <a:pPr algn="just"/>
            <a:r>
              <a:rPr lang="pt-BR" dirty="0">
                <a:solidFill>
                  <a:schemeClr val="tx1">
                    <a:lumMod val="65000"/>
                    <a:lumOff val="35000"/>
                  </a:schemeClr>
                </a:solidFill>
              </a:rPr>
              <a:t>Definição de Métricas de Sucesso (KPI - indicadores-chave de desempenho);</a:t>
            </a:r>
          </a:p>
        </p:txBody>
      </p:sp>
      <p:pic>
        <p:nvPicPr>
          <p:cNvPr id="2050" name="Picture 2" descr="Ferramentas de Gestão: conheça as principais e como funcionam"/>
          <p:cNvPicPr>
            <a:picLocks noChangeAspect="1" noChangeArrowheads="1"/>
          </p:cNvPicPr>
          <p:nvPr/>
        </p:nvPicPr>
        <p:blipFill rotWithShape="1">
          <a:blip r:embed="rId2">
            <a:extLst>
              <a:ext uri="{28A0092B-C50C-407E-A947-70E740481C1C}">
                <a14:useLocalDpi xmlns:a14="http://schemas.microsoft.com/office/drawing/2010/main" val="0"/>
              </a:ext>
            </a:extLst>
          </a:blip>
          <a:srcRect l="8380" t="13585" r="7892" b="20752"/>
          <a:stretch/>
        </p:blipFill>
        <p:spPr bwMode="auto">
          <a:xfrm>
            <a:off x="100999" y="1132880"/>
            <a:ext cx="6542786" cy="513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726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Avalie o Volume e os Tipos de Dados</a:t>
            </a:r>
            <a:r>
              <a:rPr lang="pt-BR" dirty="0">
                <a:solidFill>
                  <a:schemeClr val="tx1">
                    <a:lumMod val="65000"/>
                    <a:lumOff val="35000"/>
                  </a:schemeClr>
                </a:solidFill>
              </a:rPr>
              <a:t>: Analise o volume de dados que a organização lida atualmente e prevê lidar no futuro. Além disso, identifique os diferentes tipos de dados, como dados estruturados (por exemplo, bancos de dados SQL), dados não estruturados (por exemplo, documentos, mídia social) e dados </a:t>
            </a:r>
            <a:r>
              <a:rPr lang="pt-BR" dirty="0" err="1">
                <a:solidFill>
                  <a:schemeClr val="tx1">
                    <a:lumMod val="65000"/>
                    <a:lumOff val="35000"/>
                  </a:schemeClr>
                </a:solidFill>
              </a:rPr>
              <a:t>semi-estruturados</a:t>
            </a:r>
            <a:r>
              <a:rPr lang="pt-BR" dirty="0">
                <a:solidFill>
                  <a:schemeClr val="tx1">
                    <a:lumMod val="65000"/>
                    <a:lumOff val="35000"/>
                  </a:schemeClr>
                </a:solidFill>
              </a:rPr>
              <a:t> (por exemplo, XML, JSON).</a:t>
            </a:r>
          </a:p>
          <a:p>
            <a:pPr algn="just"/>
            <a:endParaRPr lang="pt-BR" u="sng" dirty="0">
              <a:solidFill>
                <a:schemeClr val="tx1">
                  <a:lumMod val="65000"/>
                  <a:lumOff val="35000"/>
                </a:schemeClr>
              </a:solidFill>
            </a:endParaRPr>
          </a:p>
          <a:p>
            <a:pPr algn="just"/>
            <a:r>
              <a:rPr lang="pt-BR" u="sng" dirty="0">
                <a:solidFill>
                  <a:schemeClr val="tx1">
                    <a:lumMod val="65000"/>
                    <a:lumOff val="35000"/>
                  </a:schemeClr>
                </a:solidFill>
              </a:rPr>
              <a:t>Como:</a:t>
            </a:r>
          </a:p>
          <a:p>
            <a:r>
              <a:rPr lang="pt-BR" dirty="0">
                <a:solidFill>
                  <a:schemeClr val="tx1">
                    <a:lumMod val="65000"/>
                    <a:lumOff val="35000"/>
                  </a:schemeClr>
                </a:solidFill>
              </a:rPr>
              <a:t>Identificação das Fontes de Dados;</a:t>
            </a:r>
          </a:p>
          <a:p>
            <a:r>
              <a:rPr lang="pt-BR" dirty="0">
                <a:solidFill>
                  <a:schemeClr val="tx1">
                    <a:lumMod val="65000"/>
                    <a:lumOff val="35000"/>
                  </a:schemeClr>
                </a:solidFill>
              </a:rPr>
              <a:t>Análise do Volume de Dados (Armazenados);</a:t>
            </a:r>
          </a:p>
          <a:p>
            <a:r>
              <a:rPr lang="pt-BR" dirty="0">
                <a:solidFill>
                  <a:schemeClr val="tx1">
                    <a:lumMod val="65000"/>
                    <a:lumOff val="35000"/>
                  </a:schemeClr>
                </a:solidFill>
              </a:rPr>
              <a:t>Previsão de Crescimento de Dados (Custos futuros);</a:t>
            </a:r>
          </a:p>
          <a:p>
            <a:r>
              <a:rPr lang="pt-BR" dirty="0">
                <a:solidFill>
                  <a:schemeClr val="tx1">
                    <a:lumMod val="65000"/>
                    <a:lumOff val="35000"/>
                  </a:schemeClr>
                </a:solidFill>
              </a:rPr>
              <a:t>Classificação dos Tipos de Dados (Estruturados, não-estruturados ou </a:t>
            </a:r>
            <a:r>
              <a:rPr lang="pt-BR" dirty="0" err="1">
                <a:solidFill>
                  <a:schemeClr val="tx1">
                    <a:lumMod val="65000"/>
                    <a:lumOff val="35000"/>
                  </a:schemeClr>
                </a:solidFill>
              </a:rPr>
              <a:t>semi-estruturados</a:t>
            </a:r>
            <a:r>
              <a:rPr lang="pt-BR" dirty="0">
                <a:solidFill>
                  <a:schemeClr val="tx1">
                    <a:lumMod val="65000"/>
                    <a:lumOff val="35000"/>
                  </a:schemeClr>
                </a:solidFill>
              </a:rPr>
              <a:t>);</a:t>
            </a:r>
          </a:p>
          <a:p>
            <a:r>
              <a:rPr lang="pt-BR" dirty="0">
                <a:solidFill>
                  <a:schemeClr val="tx1">
                    <a:lumMod val="65000"/>
                    <a:lumOff val="35000"/>
                  </a:schemeClr>
                </a:solidFill>
              </a:rPr>
              <a:t>Avaliação da Capacidade de Gerenciamento de Dados Atual (identificação de pontos de atenção ou risco);</a:t>
            </a:r>
          </a:p>
        </p:txBody>
      </p:sp>
      <p:pic>
        <p:nvPicPr>
          <p:cNvPr id="3" name="Imagem 2"/>
          <p:cNvPicPr>
            <a:picLocks noChangeAspect="1"/>
          </p:cNvPicPr>
          <p:nvPr/>
        </p:nvPicPr>
        <p:blipFill>
          <a:blip r:embed="rId2"/>
          <a:stretch>
            <a:fillRect/>
          </a:stretch>
        </p:blipFill>
        <p:spPr>
          <a:xfrm>
            <a:off x="351991" y="833123"/>
            <a:ext cx="6040801" cy="5810237"/>
          </a:xfrm>
          <a:prstGeom prst="rect">
            <a:avLst/>
          </a:prstGeom>
        </p:spPr>
      </p:pic>
    </p:spTree>
    <p:extLst>
      <p:ext uri="{BB962C8B-B14F-4D97-AF65-F5344CB8AC3E}">
        <p14:creationId xmlns:p14="http://schemas.microsoft.com/office/powerpoint/2010/main" val="2960687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b="1" dirty="0">
                <a:solidFill>
                  <a:schemeClr val="tx1">
                    <a:lumMod val="65000"/>
                    <a:lumOff val="35000"/>
                  </a:schemeClr>
                </a:solidFill>
              </a:rPr>
              <a:t>Avalie a Integração com Sistemas Existentes: </a:t>
            </a:r>
            <a:r>
              <a:rPr lang="pt-BR" dirty="0">
                <a:solidFill>
                  <a:schemeClr val="tx1">
                    <a:lumMod val="65000"/>
                    <a:lumOff val="35000"/>
                  </a:schemeClr>
                </a:solidFill>
              </a:rPr>
              <a:t>Entenda quais sistemas e aplicativos existentes na organização precisam integrar-se com a plataforma de </a:t>
            </a:r>
            <a:r>
              <a:rPr lang="pt-BR" dirty="0" err="1">
                <a:solidFill>
                  <a:schemeClr val="tx1">
                    <a:lumMod val="65000"/>
                    <a:lumOff val="35000"/>
                  </a:schemeClr>
                </a:solidFill>
              </a:rPr>
              <a:t>DaaS</a:t>
            </a:r>
            <a:r>
              <a:rPr lang="pt-BR" dirty="0">
                <a:solidFill>
                  <a:schemeClr val="tx1">
                    <a:lumMod val="65000"/>
                    <a:lumOff val="35000"/>
                  </a:schemeClr>
                </a:solidFill>
              </a:rPr>
              <a:t>. Isso pode incluir sistemas de CRM, ERP, sistemas de gestão de conteúdo, entre outros.</a:t>
            </a:r>
          </a:p>
          <a:p>
            <a:pPr algn="just"/>
            <a:endParaRPr lang="pt-BR" u="sng" dirty="0">
              <a:solidFill>
                <a:schemeClr val="tx1">
                  <a:lumMod val="65000"/>
                  <a:lumOff val="35000"/>
                </a:schemeClr>
              </a:solidFill>
            </a:endParaRPr>
          </a:p>
          <a:p>
            <a:pPr algn="just"/>
            <a:r>
              <a:rPr lang="pt-BR" u="sng" dirty="0">
                <a:solidFill>
                  <a:schemeClr val="tx1">
                    <a:lumMod val="65000"/>
                    <a:lumOff val="35000"/>
                  </a:schemeClr>
                </a:solidFill>
              </a:rPr>
              <a:t>Como:</a:t>
            </a:r>
          </a:p>
          <a:p>
            <a:r>
              <a:rPr lang="pt-BR" dirty="0">
                <a:solidFill>
                  <a:schemeClr val="tx1">
                    <a:lumMod val="65000"/>
                    <a:lumOff val="35000"/>
                  </a:schemeClr>
                </a:solidFill>
              </a:rPr>
              <a:t>Mapeamento dos Sistemas e Aplicativos Existentes;</a:t>
            </a:r>
          </a:p>
          <a:p>
            <a:r>
              <a:rPr lang="pt-BR" dirty="0">
                <a:solidFill>
                  <a:schemeClr val="tx1">
                    <a:lumMod val="65000"/>
                    <a:lumOff val="35000"/>
                  </a:schemeClr>
                </a:solidFill>
              </a:rPr>
              <a:t>Entendimento dos Fluxos de Dados;</a:t>
            </a:r>
          </a:p>
          <a:p>
            <a:r>
              <a:rPr lang="pt-BR" dirty="0">
                <a:solidFill>
                  <a:schemeClr val="tx1">
                    <a:lumMod val="65000"/>
                    <a:lumOff val="35000"/>
                  </a:schemeClr>
                </a:solidFill>
              </a:rPr>
              <a:t>Análise das Integrações Atuais;</a:t>
            </a:r>
          </a:p>
          <a:p>
            <a:r>
              <a:rPr lang="pt-BR" dirty="0">
                <a:solidFill>
                  <a:schemeClr val="tx1">
                    <a:lumMod val="65000"/>
                    <a:lumOff val="35000"/>
                  </a:schemeClr>
                </a:solidFill>
              </a:rPr>
              <a:t>Priorização das Integrações;</a:t>
            </a:r>
          </a:p>
          <a:p>
            <a:r>
              <a:rPr lang="pt-BR" dirty="0">
                <a:solidFill>
                  <a:schemeClr val="tx1">
                    <a:lumMod val="65000"/>
                    <a:lumOff val="35000"/>
                  </a:schemeClr>
                </a:solidFill>
              </a:rPr>
              <a:t>Avaliação da Viabilidade Técnica;</a:t>
            </a:r>
          </a:p>
          <a:p>
            <a:r>
              <a:rPr lang="pt-BR" dirty="0">
                <a:solidFill>
                  <a:schemeClr val="tx1">
                    <a:lumMod val="65000"/>
                    <a:lumOff val="35000"/>
                  </a:schemeClr>
                </a:solidFill>
              </a:rPr>
              <a:t>Definição de Requisitos de Integração;</a:t>
            </a:r>
          </a:p>
          <a:p>
            <a:r>
              <a:rPr lang="pt-BR" dirty="0">
                <a:solidFill>
                  <a:schemeClr val="tx1">
                    <a:lumMod val="65000"/>
                    <a:lumOff val="35000"/>
                  </a:schemeClr>
                </a:solidFill>
              </a:rPr>
              <a:t>Comunicação com as Partes Interessadas;</a:t>
            </a: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05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b="1" dirty="0">
                <a:solidFill>
                  <a:schemeClr val="tx1">
                    <a:lumMod val="65000"/>
                    <a:lumOff val="35000"/>
                  </a:schemeClr>
                </a:solidFill>
              </a:rPr>
              <a:t>Identifique Necessidades de Segurança e Conformidade: </a:t>
            </a:r>
            <a:r>
              <a:rPr lang="pt-BR" dirty="0">
                <a:solidFill>
                  <a:schemeClr val="tx1">
                    <a:lumMod val="65000"/>
                    <a:lumOff val="35000"/>
                  </a:schemeClr>
                </a:solidFill>
              </a:rPr>
              <a:t>Avalie os requisitos de segurança e conformidade da sua organização, incluindo regulamentos específicos, políticas internas de segurança de dados e necessidades de privacidade dos clientes.</a:t>
            </a:r>
          </a:p>
          <a:p>
            <a:pPr algn="just"/>
            <a:endParaRPr lang="pt-BR" u="sng" dirty="0">
              <a:solidFill>
                <a:schemeClr val="tx1">
                  <a:lumMod val="65000"/>
                  <a:lumOff val="35000"/>
                </a:schemeClr>
              </a:solidFill>
            </a:endParaRPr>
          </a:p>
          <a:p>
            <a:pPr algn="just"/>
            <a:r>
              <a:rPr lang="pt-BR" u="sng" dirty="0">
                <a:solidFill>
                  <a:schemeClr val="tx1">
                    <a:lumMod val="65000"/>
                    <a:lumOff val="35000"/>
                  </a:schemeClr>
                </a:solidFill>
              </a:rPr>
              <a:t>Como:</a:t>
            </a:r>
          </a:p>
          <a:p>
            <a:r>
              <a:rPr lang="pt-BR" dirty="0">
                <a:solidFill>
                  <a:schemeClr val="tx1">
                    <a:lumMod val="65000"/>
                    <a:lumOff val="35000"/>
                  </a:schemeClr>
                </a:solidFill>
              </a:rPr>
              <a:t>Levantamento dos Regulamentos e Políticas Relevantes;</a:t>
            </a:r>
          </a:p>
          <a:p>
            <a:r>
              <a:rPr lang="pt-BR" dirty="0">
                <a:solidFill>
                  <a:schemeClr val="tx1">
                    <a:lumMod val="65000"/>
                    <a:lumOff val="35000"/>
                  </a:schemeClr>
                </a:solidFill>
              </a:rPr>
              <a:t>Análise das Políticas Internas de Segurança de Dados;</a:t>
            </a:r>
          </a:p>
          <a:p>
            <a:r>
              <a:rPr lang="pt-BR" dirty="0">
                <a:solidFill>
                  <a:schemeClr val="tx1">
                    <a:lumMod val="65000"/>
                    <a:lumOff val="35000"/>
                  </a:schemeClr>
                </a:solidFill>
              </a:rPr>
              <a:t>Identificação dos Dados Sensíveis e PII (Informações Pessoais Identificáveis);</a:t>
            </a:r>
          </a:p>
          <a:p>
            <a:r>
              <a:rPr lang="pt-BR" dirty="0">
                <a:solidFill>
                  <a:schemeClr val="tx1">
                    <a:lumMod val="65000"/>
                    <a:lumOff val="35000"/>
                  </a:schemeClr>
                </a:solidFill>
              </a:rPr>
              <a:t>Avaliação de Riscos de Segurança de Dados;</a:t>
            </a:r>
          </a:p>
          <a:p>
            <a:r>
              <a:rPr lang="pt-BR" dirty="0">
                <a:solidFill>
                  <a:schemeClr val="tx1">
                    <a:lumMod val="65000"/>
                    <a:lumOff val="35000"/>
                  </a:schemeClr>
                </a:solidFill>
              </a:rPr>
              <a:t>Definição de Requisitos de Segurança e Conformidade;</a:t>
            </a:r>
          </a:p>
          <a:p>
            <a:r>
              <a:rPr lang="pt-BR" dirty="0">
                <a:solidFill>
                  <a:schemeClr val="tx1">
                    <a:lumMod val="65000"/>
                    <a:lumOff val="35000"/>
                  </a:schemeClr>
                </a:solidFill>
              </a:rPr>
              <a:t>Implementação de Medidas de Segurança e Conformidade;</a:t>
            </a:r>
          </a:p>
          <a:p>
            <a:r>
              <a:rPr lang="pt-BR" dirty="0">
                <a:solidFill>
                  <a:schemeClr val="tx1">
                    <a:lumMod val="65000"/>
                    <a:lumOff val="35000"/>
                  </a:schemeClr>
                </a:solidFill>
              </a:rPr>
              <a:t>Revisão e Atualização Regular;</a:t>
            </a: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INTRODUÇÃO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a:solidFill>
                  <a:schemeClr val="tx1">
                    <a:lumMod val="65000"/>
                    <a:lumOff val="35000"/>
                  </a:schemeClr>
                </a:solidFill>
              </a:rPr>
              <a:t>É a entrega de recursos computacionais por demanda, ou seja conforme são necessários.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Essa escala é entregue através de plataformas, como por exemplo:</a:t>
            </a:r>
          </a:p>
          <a:p>
            <a:pPr marL="742950" lvl="1" indent="-285750" algn="just">
              <a:buFont typeface="Arial" panose="020B0604020202020204" pitchFamily="34" charset="0"/>
              <a:buChar char="•"/>
            </a:pPr>
            <a:r>
              <a:rPr lang="pt-BR" dirty="0">
                <a:solidFill>
                  <a:schemeClr val="tx1">
                    <a:lumMod val="65000"/>
                    <a:lumOff val="35000"/>
                  </a:schemeClr>
                </a:solidFill>
              </a:rPr>
              <a:t>AWS</a:t>
            </a:r>
          </a:p>
          <a:p>
            <a:pPr marL="742950" lvl="1" indent="-285750" algn="just">
              <a:buFont typeface="Arial" panose="020B0604020202020204" pitchFamily="34" charset="0"/>
              <a:buChar char="•"/>
            </a:pPr>
            <a:r>
              <a:rPr lang="pt-BR" dirty="0" err="1">
                <a:solidFill>
                  <a:schemeClr val="tx1">
                    <a:lumMod val="65000"/>
                    <a:lumOff val="35000"/>
                  </a:schemeClr>
                </a:solidFill>
              </a:rPr>
              <a:t>Azure</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dirty="0">
                <a:solidFill>
                  <a:schemeClr val="tx1">
                    <a:lumMod val="65000"/>
                    <a:lumOff val="35000"/>
                  </a:schemeClr>
                </a:solidFill>
              </a:rPr>
              <a:t>IBM </a:t>
            </a:r>
            <a:r>
              <a:rPr lang="pt-BR" dirty="0" err="1">
                <a:solidFill>
                  <a:schemeClr val="tx1">
                    <a:lumMod val="65000"/>
                    <a:lumOff val="35000"/>
                  </a:schemeClr>
                </a:solidFill>
              </a:rPr>
              <a:t>Cloud</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dirty="0">
                <a:solidFill>
                  <a:schemeClr val="tx1">
                    <a:lumMod val="65000"/>
                    <a:lumOff val="35000"/>
                  </a:schemeClr>
                </a:solidFill>
              </a:rPr>
              <a:t>Oracle OCI</a:t>
            </a:r>
          </a:p>
          <a:p>
            <a:pPr marL="742950" lvl="1" indent="-285750" algn="just">
              <a:buFont typeface="Arial" panose="020B0604020202020204" pitchFamily="34" charset="0"/>
              <a:buChar char="•"/>
            </a:pPr>
            <a:r>
              <a:rPr lang="pt-BR" dirty="0">
                <a:solidFill>
                  <a:schemeClr val="tx1">
                    <a:lumMod val="65000"/>
                    <a:lumOff val="35000"/>
                  </a:schemeClr>
                </a:solidFill>
              </a:rPr>
              <a:t>Google </a:t>
            </a:r>
            <a:r>
              <a:rPr lang="pt-BR" dirty="0" err="1">
                <a:solidFill>
                  <a:schemeClr val="tx1">
                    <a:lumMod val="65000"/>
                    <a:lumOff val="35000"/>
                  </a:schemeClr>
                </a:solidFill>
              </a:rPr>
              <a:t>Cloud</a:t>
            </a:r>
            <a:r>
              <a:rPr lang="pt-BR" dirty="0">
                <a:solidFill>
                  <a:schemeClr val="tx1">
                    <a:lumMod val="65000"/>
                    <a:lumOff val="35000"/>
                  </a:schemeClr>
                </a:solidFill>
              </a:rPr>
              <a:t> </a:t>
            </a:r>
            <a:r>
              <a:rPr lang="pt-BR" dirty="0" err="1">
                <a:solidFill>
                  <a:schemeClr val="tx1">
                    <a:lumMod val="65000"/>
                    <a:lumOff val="35000"/>
                  </a:schemeClr>
                </a:solidFill>
              </a:rPr>
              <a:t>Plataform</a:t>
            </a:r>
            <a:endParaRPr lang="pt-BR" dirty="0">
              <a:solidFill>
                <a:schemeClr val="tx1">
                  <a:lumMod val="65000"/>
                  <a:lumOff val="35000"/>
                </a:schemeClr>
              </a:solidFill>
            </a:endParaRP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dirty="0" err="1">
                <a:solidFill>
                  <a:schemeClr val="tx1">
                    <a:lumMod val="65000"/>
                    <a:lumOff val="35000"/>
                  </a:schemeClr>
                </a:solidFill>
              </a:rPr>
              <a:t>Cloud</a:t>
            </a:r>
            <a:r>
              <a:rPr lang="pt-BR" dirty="0">
                <a:solidFill>
                  <a:schemeClr val="tx1">
                    <a:lumMod val="65000"/>
                    <a:lumOff val="35000"/>
                  </a:schemeClr>
                </a:solidFill>
              </a:rPr>
              <a:t> abrangem tudo desde aplicativo até datacenter.</a:t>
            </a:r>
          </a:p>
          <a:p>
            <a:pPr algn="just"/>
            <a:r>
              <a:rPr lang="pt-BR" dirty="0">
                <a:solidFill>
                  <a:schemeClr val="tx1">
                    <a:lumMod val="65000"/>
                    <a:lumOff val="35000"/>
                  </a:schemeClr>
                </a:solidFill>
              </a:rPr>
              <a:t>E é pago conforme o uso.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Esse é o conceito de </a:t>
            </a:r>
            <a:r>
              <a:rPr lang="pt-BR" dirty="0" err="1">
                <a:solidFill>
                  <a:schemeClr val="tx1">
                    <a:lumMod val="65000"/>
                    <a:lumOff val="35000"/>
                  </a:schemeClr>
                </a:solidFill>
              </a:rPr>
              <a:t>PaaS</a:t>
            </a:r>
            <a:r>
              <a:rPr lang="pt-BR" dirty="0">
                <a:solidFill>
                  <a:schemeClr val="tx1">
                    <a:lumMod val="65000"/>
                    <a:lumOff val="35000"/>
                  </a:schemeClr>
                </a:solidFill>
              </a:rPr>
              <a:t> (Platform as a Service), onde ao invés do desenvolvedor demandar tempo para preparo de infraestrutura, isso já é fornecido em um modelo padrão e configurável.</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IMPLEMENTAÇÃO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a:solidFill>
                  <a:schemeClr val="tx1">
                    <a:lumMod val="65000"/>
                    <a:lumOff val="35000"/>
                  </a:schemeClr>
                </a:solidFill>
              </a:rPr>
              <a:t>Considerações ao Escolher um Provedor de </a:t>
            </a:r>
            <a:r>
              <a:rPr lang="pt-BR" b="1" dirty="0" err="1">
                <a:solidFill>
                  <a:schemeClr val="tx1">
                    <a:lumMod val="65000"/>
                    <a:lumOff val="35000"/>
                  </a:schemeClr>
                </a:solidFill>
              </a:rPr>
              <a:t>DaaS</a:t>
            </a:r>
            <a:r>
              <a:rPr lang="pt-BR" b="1" dirty="0">
                <a:solidFill>
                  <a:schemeClr val="tx1">
                    <a:lumMod val="65000"/>
                    <a:lumOff val="35000"/>
                  </a:schemeClr>
                </a:solidFill>
              </a:rPr>
              <a:t>:</a:t>
            </a:r>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Escalabilidade:</a:t>
            </a:r>
            <a:r>
              <a:rPr lang="pt-BR" dirty="0">
                <a:solidFill>
                  <a:schemeClr val="tx1">
                    <a:lumMod val="65000"/>
                    <a:lumOff val="35000"/>
                  </a:schemeClr>
                </a:solidFill>
              </a:rPr>
              <a:t> A capacidade do serviço de lidar com volumes crescentes de dados conforme a demanda.</a:t>
            </a:r>
          </a:p>
          <a:p>
            <a:pPr algn="just"/>
            <a:r>
              <a:rPr lang="pt-BR" b="1" dirty="0">
                <a:solidFill>
                  <a:schemeClr val="tx1">
                    <a:lumMod val="65000"/>
                    <a:lumOff val="35000"/>
                  </a:schemeClr>
                </a:solidFill>
              </a:rPr>
              <a:t>Custo:</a:t>
            </a:r>
            <a:r>
              <a:rPr lang="pt-BR" dirty="0">
                <a:solidFill>
                  <a:schemeClr val="tx1">
                    <a:lumMod val="65000"/>
                    <a:lumOff val="35000"/>
                  </a:schemeClr>
                </a:solidFill>
              </a:rPr>
              <a:t> Modelos de precificação variáveis, dependendo do volume de dados, frequência de acesso e complexidade das consultas.</a:t>
            </a:r>
          </a:p>
          <a:p>
            <a:pPr algn="just"/>
            <a:r>
              <a:rPr lang="pt-BR" b="1" dirty="0">
                <a:solidFill>
                  <a:schemeClr val="tx1">
                    <a:lumMod val="65000"/>
                    <a:lumOff val="35000"/>
                  </a:schemeClr>
                </a:solidFill>
              </a:rPr>
              <a:t>Integração:</a:t>
            </a:r>
            <a:r>
              <a:rPr lang="pt-BR" dirty="0">
                <a:solidFill>
                  <a:schemeClr val="tx1">
                    <a:lumMod val="65000"/>
                    <a:lumOff val="35000"/>
                  </a:schemeClr>
                </a:solidFill>
              </a:rPr>
              <a:t> Facilidade de integração com sistemas existentes e outras ferramentas de análise e processamento de dados.</a:t>
            </a:r>
          </a:p>
          <a:p>
            <a:pPr algn="just"/>
            <a:r>
              <a:rPr lang="pt-BR" b="1" dirty="0">
                <a:solidFill>
                  <a:schemeClr val="tx1">
                    <a:lumMod val="65000"/>
                    <a:lumOff val="35000"/>
                  </a:schemeClr>
                </a:solidFill>
              </a:rPr>
              <a:t>Segurança:</a:t>
            </a:r>
            <a:r>
              <a:rPr lang="pt-BR" dirty="0">
                <a:solidFill>
                  <a:schemeClr val="tx1">
                    <a:lumMod val="65000"/>
                    <a:lumOff val="35000"/>
                  </a:schemeClr>
                </a:solidFill>
              </a:rPr>
              <a:t> Medidas de segurança implementadas para proteger os dados em trânsito e em repouso.</a:t>
            </a:r>
          </a:p>
          <a:p>
            <a:pPr algn="just"/>
            <a:r>
              <a:rPr lang="pt-BR" b="1" dirty="0">
                <a:solidFill>
                  <a:schemeClr val="tx1">
                    <a:lumMod val="65000"/>
                    <a:lumOff val="35000"/>
                  </a:schemeClr>
                </a:solidFill>
              </a:rPr>
              <a:t>Facilidade de Uso:</a:t>
            </a:r>
            <a:r>
              <a:rPr lang="pt-BR" dirty="0">
                <a:solidFill>
                  <a:schemeClr val="tx1">
                    <a:lumMod val="65000"/>
                    <a:lumOff val="35000"/>
                  </a:schemeClr>
                </a:solidFill>
              </a:rPr>
              <a:t> Interface intuitiva e facilidade de configuração e uso.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 escolha ideal depende das necessidades específicas da sua organização, incluindo orçamento, volume de dados, requisitos de segurança e preferências de integração.</a:t>
            </a: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44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p>
          <a:p>
            <a:pPr marL="742950" lvl="1" indent="-285750" algn="just">
              <a:buFont typeface="Arial" panose="020B0604020202020204" pitchFamily="34" charset="0"/>
              <a:buChar char="•"/>
            </a:pPr>
            <a:r>
              <a:rPr lang="pt-BR" sz="1600" strike="sngStrike"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strike="sngStrike"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strike="sngStrike"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3311053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Contexto</a:t>
            </a:r>
          </a:p>
          <a:p>
            <a:pPr algn="just"/>
            <a:r>
              <a:rPr lang="pt-BR" dirty="0">
                <a:solidFill>
                  <a:schemeClr val="tx1">
                    <a:lumMod val="65000"/>
                    <a:lumOff val="35000"/>
                  </a:schemeClr>
                </a:solidFill>
              </a:rPr>
              <a:t>Uma empresa de marketing deseja personalizar campanhas publicitárias para diferentes segmentos de clientes com base em dados comportamentais, demográficos e de compra.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Para isso, a empresa precisa acessar, integrar e analisar grandes volumes de dados provenientes de várias fontes, incluindo: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Redes sociais;</a:t>
            </a:r>
          </a:p>
          <a:p>
            <a:pPr algn="just"/>
            <a:r>
              <a:rPr lang="pt-BR" dirty="0">
                <a:solidFill>
                  <a:schemeClr val="tx1">
                    <a:lumMod val="65000"/>
                    <a:lumOff val="35000"/>
                  </a:schemeClr>
                </a:solidFill>
              </a:rPr>
              <a:t>Histórico de compras;</a:t>
            </a:r>
          </a:p>
          <a:p>
            <a:pPr algn="just"/>
            <a:r>
              <a:rPr lang="pt-BR" dirty="0">
                <a:solidFill>
                  <a:schemeClr val="tx1">
                    <a:lumMod val="65000"/>
                    <a:lumOff val="35000"/>
                  </a:schemeClr>
                </a:solidFill>
              </a:rPr>
              <a:t>Interações em sites;</a:t>
            </a:r>
          </a:p>
          <a:p>
            <a:pPr algn="just"/>
            <a:r>
              <a:rPr lang="pt-BR" dirty="0">
                <a:solidFill>
                  <a:schemeClr val="tx1">
                    <a:lumMod val="65000"/>
                    <a:lumOff val="35000"/>
                  </a:schemeClr>
                </a:solidFill>
              </a:rPr>
              <a:t>Dados demográficos.</a:t>
            </a:r>
          </a:p>
        </p:txBody>
      </p:sp>
      <p:pic>
        <p:nvPicPr>
          <p:cNvPr id="5122" name="Picture 2" descr="What is a Desktop-as-a-Service - DaaS? W365 vs AVD Comparis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475" y="1955799"/>
            <a:ext cx="5864549"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447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Solução </a:t>
            </a:r>
            <a:r>
              <a:rPr lang="pt-BR" b="1" dirty="0" err="1">
                <a:solidFill>
                  <a:schemeClr val="tx1">
                    <a:lumMod val="65000"/>
                    <a:lumOff val="35000"/>
                  </a:schemeClr>
                </a:solidFill>
              </a:rPr>
              <a:t>DaaS</a:t>
            </a:r>
            <a:endParaRPr lang="pt-BR" b="1" dirty="0">
              <a:solidFill>
                <a:schemeClr val="tx1">
                  <a:lumMod val="65000"/>
                  <a:lumOff val="35000"/>
                </a:schemeClr>
              </a:solidFill>
            </a:endParaRPr>
          </a:p>
          <a:p>
            <a:pPr algn="just"/>
            <a:r>
              <a:rPr lang="pt-BR" dirty="0">
                <a:solidFill>
                  <a:schemeClr val="tx1">
                    <a:lumMod val="65000"/>
                    <a:lumOff val="35000"/>
                  </a:schemeClr>
                </a:solidFill>
              </a:rPr>
              <a:t>A empresa decide utilizar um serviço </a:t>
            </a:r>
            <a:r>
              <a:rPr lang="pt-BR" dirty="0" err="1">
                <a:solidFill>
                  <a:schemeClr val="tx1">
                    <a:lumMod val="65000"/>
                    <a:lumOff val="35000"/>
                  </a:schemeClr>
                </a:solidFill>
              </a:rPr>
              <a:t>DaaS</a:t>
            </a:r>
            <a:r>
              <a:rPr lang="pt-BR" dirty="0">
                <a:solidFill>
                  <a:schemeClr val="tx1">
                    <a:lumMod val="65000"/>
                    <a:lumOff val="35000"/>
                  </a:schemeClr>
                </a:solidFill>
              </a:rPr>
              <a:t> para centralizar e fornecer os dados necessários.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DaaS</a:t>
            </a:r>
            <a:r>
              <a:rPr lang="pt-BR" dirty="0">
                <a:solidFill>
                  <a:schemeClr val="tx1">
                    <a:lumMod val="65000"/>
                    <a:lumOff val="35000"/>
                  </a:schemeClr>
                </a:solidFill>
              </a:rPr>
              <a:t> facilita o acesso a dados atualizados em tempo real, integra dados de múltiplas fontes e oferece ferramentas de análise robustas.</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Detalhes Técnicos:</a:t>
            </a:r>
          </a:p>
          <a:p>
            <a:pPr marL="400050" indent="-400050" algn="just">
              <a:buFont typeface="+mj-lt"/>
              <a:buAutoNum type="romanUcPeriod"/>
            </a:pPr>
            <a:r>
              <a:rPr lang="pt-BR" dirty="0">
                <a:solidFill>
                  <a:schemeClr val="tx1">
                    <a:lumMod val="65000"/>
                    <a:lumOff val="35000"/>
                  </a:schemeClr>
                </a:solidFill>
              </a:rPr>
              <a:t>Coleta e Integração de Dados</a:t>
            </a:r>
          </a:p>
          <a:p>
            <a:pPr marL="400050" indent="-400050" algn="just">
              <a:buFont typeface="+mj-lt"/>
              <a:buAutoNum type="romanUcPeriod"/>
            </a:pPr>
            <a:r>
              <a:rPr lang="pt-BR" dirty="0">
                <a:solidFill>
                  <a:schemeClr val="tx1">
                    <a:lumMod val="65000"/>
                    <a:lumOff val="35000"/>
                  </a:schemeClr>
                </a:solidFill>
              </a:rPr>
              <a:t>Armazenamento de Dados</a:t>
            </a:r>
          </a:p>
          <a:p>
            <a:pPr marL="400050" indent="-400050" algn="just">
              <a:buFont typeface="+mj-lt"/>
              <a:buAutoNum type="romanUcPeriod"/>
            </a:pPr>
            <a:r>
              <a:rPr lang="pt-BR" dirty="0">
                <a:solidFill>
                  <a:schemeClr val="tx1">
                    <a:lumMod val="65000"/>
                    <a:lumOff val="35000"/>
                  </a:schemeClr>
                </a:solidFill>
              </a:rPr>
              <a:t>Processamento e Análise de Dados</a:t>
            </a:r>
          </a:p>
          <a:p>
            <a:pPr marL="400050" indent="-400050" algn="just">
              <a:buFont typeface="+mj-lt"/>
              <a:buAutoNum type="romanUcPeriod"/>
            </a:pPr>
            <a:r>
              <a:rPr lang="pt-BR" dirty="0">
                <a:solidFill>
                  <a:schemeClr val="tx1">
                    <a:lumMod val="65000"/>
                    <a:lumOff val="35000"/>
                  </a:schemeClr>
                </a:solidFill>
              </a:rPr>
              <a:t>Segurança e Governança de Dados</a:t>
            </a:r>
          </a:p>
          <a:p>
            <a:pPr marL="400050" indent="-400050" algn="just">
              <a:buFont typeface="+mj-lt"/>
              <a:buAutoNum type="romanUcPeriod"/>
            </a:pPr>
            <a:r>
              <a:rPr lang="pt-BR" dirty="0">
                <a:solidFill>
                  <a:schemeClr val="tx1">
                    <a:lumMod val="65000"/>
                    <a:lumOff val="35000"/>
                  </a:schemeClr>
                </a:solidFill>
              </a:rPr>
              <a:t>Entrega de Dados e Integração com Ferramentas de Marketing</a:t>
            </a:r>
          </a:p>
        </p:txBody>
      </p:sp>
      <p:pic>
        <p:nvPicPr>
          <p:cNvPr id="5122" name="Picture 2" descr="What is a Desktop-as-a-Service - DaaS? W365 vs AVD Comparis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475" y="1955799"/>
            <a:ext cx="5864549"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96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Coleta e Integração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Fontes de Dados:</a:t>
            </a:r>
            <a:r>
              <a:rPr lang="pt-BR" dirty="0">
                <a:solidFill>
                  <a:schemeClr val="tx1">
                    <a:lumMod val="65000"/>
                    <a:lumOff val="35000"/>
                  </a:schemeClr>
                </a:solidFill>
              </a:rPr>
              <a:t> Redes sociais (</a:t>
            </a:r>
            <a:r>
              <a:rPr lang="pt-BR" dirty="0" err="1">
                <a:solidFill>
                  <a:schemeClr val="tx1">
                    <a:lumMod val="65000"/>
                    <a:lumOff val="35000"/>
                  </a:schemeClr>
                </a:solidFill>
              </a:rPr>
              <a:t>Facebook</a:t>
            </a:r>
            <a:r>
              <a:rPr lang="pt-BR" dirty="0">
                <a:solidFill>
                  <a:schemeClr val="tx1">
                    <a:lumMod val="65000"/>
                    <a:lumOff val="35000"/>
                  </a:schemeClr>
                </a:solidFill>
              </a:rPr>
              <a:t>, </a:t>
            </a:r>
            <a:r>
              <a:rPr lang="pt-BR" dirty="0" err="1">
                <a:solidFill>
                  <a:schemeClr val="tx1">
                    <a:lumMod val="65000"/>
                    <a:lumOff val="35000"/>
                  </a:schemeClr>
                </a:solidFill>
              </a:rPr>
              <a:t>Twitter</a:t>
            </a:r>
            <a:r>
              <a:rPr lang="pt-BR" dirty="0">
                <a:solidFill>
                  <a:schemeClr val="tx1">
                    <a:lumMod val="65000"/>
                    <a:lumOff val="35000"/>
                  </a:schemeClr>
                </a:solidFill>
              </a:rPr>
              <a:t>), CRM, sistemas de e-commerce, Google </a:t>
            </a:r>
            <a:r>
              <a:rPr lang="pt-BR" dirty="0" err="1">
                <a:solidFill>
                  <a:schemeClr val="tx1">
                    <a:lumMod val="65000"/>
                    <a:lumOff val="35000"/>
                  </a:schemeClr>
                </a:solidFill>
              </a:rPr>
              <a:t>Analytics</a:t>
            </a:r>
            <a:r>
              <a:rPr lang="pt-BR" dirty="0">
                <a:solidFill>
                  <a:schemeClr val="tx1">
                    <a:lumMod val="65000"/>
                    <a:lumOff val="35000"/>
                  </a:schemeClr>
                </a:solidFill>
              </a:rPr>
              <a:t>, bancos de dados demográficos.</a:t>
            </a:r>
          </a:p>
          <a:p>
            <a:pPr marL="742950" lvl="1" indent="-285750" algn="just">
              <a:buFont typeface="Arial" panose="020B0604020202020204" pitchFamily="34" charset="0"/>
              <a:buChar char="•"/>
            </a:pPr>
            <a:r>
              <a:rPr lang="pt-BR" b="1" dirty="0" err="1">
                <a:solidFill>
                  <a:schemeClr val="tx1">
                    <a:lumMod val="65000"/>
                    <a:lumOff val="35000"/>
                  </a:schemeClr>
                </a:solidFill>
              </a:rPr>
              <a:t>APIs</a:t>
            </a:r>
            <a:r>
              <a:rPr lang="pt-BR" b="1" dirty="0">
                <a:solidFill>
                  <a:schemeClr val="tx1">
                    <a:lumMod val="65000"/>
                    <a:lumOff val="35000"/>
                  </a:schemeClr>
                </a:solidFill>
              </a:rPr>
              <a:t> e </a:t>
            </a:r>
            <a:r>
              <a:rPr lang="pt-BR" b="1" u="sng" dirty="0">
                <a:solidFill>
                  <a:schemeClr val="tx1">
                    <a:lumMod val="65000"/>
                    <a:lumOff val="35000"/>
                  </a:schemeClr>
                </a:solidFill>
              </a:rPr>
              <a:t>ETL (</a:t>
            </a:r>
            <a:r>
              <a:rPr lang="pt-BR" b="1" u="sng" dirty="0" err="1">
                <a:solidFill>
                  <a:schemeClr val="tx1">
                    <a:lumMod val="65000"/>
                    <a:lumOff val="35000"/>
                  </a:schemeClr>
                </a:solidFill>
              </a:rPr>
              <a:t>Extract</a:t>
            </a:r>
            <a:r>
              <a:rPr lang="pt-BR" b="1" u="sng" dirty="0">
                <a:solidFill>
                  <a:schemeClr val="tx1">
                    <a:lumMod val="65000"/>
                    <a:lumOff val="35000"/>
                  </a:schemeClr>
                </a:solidFill>
              </a:rPr>
              <a:t>, </a:t>
            </a:r>
            <a:r>
              <a:rPr lang="pt-BR" b="1" u="sng" dirty="0" err="1">
                <a:solidFill>
                  <a:schemeClr val="tx1">
                    <a:lumMod val="65000"/>
                    <a:lumOff val="35000"/>
                  </a:schemeClr>
                </a:solidFill>
              </a:rPr>
              <a:t>Transform</a:t>
            </a:r>
            <a:r>
              <a:rPr lang="pt-BR" b="1" u="sng" dirty="0">
                <a:solidFill>
                  <a:schemeClr val="tx1">
                    <a:lumMod val="65000"/>
                    <a:lumOff val="35000"/>
                  </a:schemeClr>
                </a:solidFill>
              </a:rPr>
              <a:t>, </a:t>
            </a:r>
            <a:r>
              <a:rPr lang="pt-BR" b="1" u="sng" dirty="0" err="1">
                <a:solidFill>
                  <a:schemeClr val="tx1">
                    <a:lumMod val="65000"/>
                    <a:lumOff val="35000"/>
                  </a:schemeClr>
                </a:solidFill>
              </a:rPr>
              <a:t>Load</a:t>
            </a:r>
            <a:r>
              <a:rPr lang="pt-BR" b="1" u="sng" dirty="0">
                <a:solidFill>
                  <a:schemeClr val="tx1">
                    <a:lumMod val="65000"/>
                    <a:lumOff val="35000"/>
                  </a:schemeClr>
                </a:solidFill>
              </a:rPr>
              <a:t>)</a:t>
            </a:r>
            <a:r>
              <a:rPr lang="pt-BR" b="1" dirty="0">
                <a:solidFill>
                  <a:schemeClr val="tx1">
                    <a:lumMod val="65000"/>
                    <a:lumOff val="35000"/>
                  </a:schemeClr>
                </a:solidFill>
              </a:rPr>
              <a:t>:</a:t>
            </a:r>
            <a:r>
              <a:rPr lang="pt-BR" dirty="0">
                <a:solidFill>
                  <a:schemeClr val="tx1">
                    <a:lumMod val="65000"/>
                    <a:lumOff val="35000"/>
                  </a:schemeClr>
                </a:solidFill>
              </a:rPr>
              <a:t> O </a:t>
            </a:r>
            <a:r>
              <a:rPr lang="pt-BR" dirty="0" err="1">
                <a:solidFill>
                  <a:schemeClr val="tx1">
                    <a:lumMod val="65000"/>
                    <a:lumOff val="35000"/>
                  </a:schemeClr>
                </a:solidFill>
              </a:rPr>
              <a:t>DaaS</a:t>
            </a:r>
            <a:r>
              <a:rPr lang="pt-BR" dirty="0">
                <a:solidFill>
                  <a:schemeClr val="tx1">
                    <a:lumMod val="65000"/>
                    <a:lumOff val="35000"/>
                  </a:schemeClr>
                </a:solidFill>
              </a:rPr>
              <a:t> utiliza </a:t>
            </a:r>
            <a:r>
              <a:rPr lang="pt-BR" dirty="0" err="1">
                <a:solidFill>
                  <a:schemeClr val="tx1">
                    <a:lumMod val="65000"/>
                    <a:lumOff val="35000"/>
                  </a:schemeClr>
                </a:solidFill>
              </a:rPr>
              <a:t>APIs</a:t>
            </a:r>
            <a:r>
              <a:rPr lang="pt-BR" dirty="0">
                <a:solidFill>
                  <a:schemeClr val="tx1">
                    <a:lumMod val="65000"/>
                    <a:lumOff val="35000"/>
                  </a:schemeClr>
                </a:solidFill>
              </a:rPr>
              <a:t> para coletar dados em tempo real de redes sociais e outras plataformas. Processos ETL são implementados para transformar e carregar dados de sistemas legados e bancos de dados locais para a plataforma </a:t>
            </a:r>
            <a:r>
              <a:rPr lang="pt-BR" dirty="0" err="1">
                <a:solidFill>
                  <a:schemeClr val="tx1">
                    <a:lumMod val="65000"/>
                    <a:lumOff val="35000"/>
                  </a:schemeClr>
                </a:solidFill>
              </a:rPr>
              <a:t>DaaS</a:t>
            </a:r>
            <a:r>
              <a:rPr lang="pt-BR" dirty="0">
                <a:solidFill>
                  <a:schemeClr val="tx1">
                    <a:lumMod val="65000"/>
                    <a:lumOff val="35000"/>
                  </a:schemeClr>
                </a:solidFill>
              </a:rPr>
              <a:t>.</a:t>
            </a:r>
          </a:p>
        </p:txBody>
      </p:sp>
      <p:pic>
        <p:nvPicPr>
          <p:cNvPr id="9220" name="Picture 4" descr="ETL vs ELT e Mode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8" y="1790700"/>
            <a:ext cx="6661067" cy="411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601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ETL &amp; ELT</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a:solidFill>
                  <a:schemeClr val="tx1">
                    <a:lumMod val="65000"/>
                    <a:lumOff val="35000"/>
                  </a:schemeClr>
                </a:solidFill>
              </a:rPr>
              <a:t>Nas últimas décadas, o ETL (extrair, transformar, carregar) tem sido a abordagem tradicional para armazenamento e análise de dados. A abordagem ELT (extrair, carregar, transformar) muda o antigo paradigma.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Mas, o que realmente acontece quando o “T” e o “L” são trocados?</a:t>
            </a:r>
          </a:p>
          <a:p>
            <a:pPr algn="just"/>
            <a:endParaRPr lang="pt-BR" dirty="0">
              <a:solidFill>
                <a:schemeClr val="tx1">
                  <a:lumMod val="65000"/>
                  <a:lumOff val="35000"/>
                </a:schemeClr>
              </a:solidFill>
            </a:endParaRPr>
          </a:p>
          <a:p>
            <a:pPr lvl="0" algn="just"/>
            <a:r>
              <a:rPr lang="pt-BR" b="1" dirty="0">
                <a:solidFill>
                  <a:schemeClr val="tx1">
                    <a:lumMod val="65000"/>
                    <a:lumOff val="35000"/>
                  </a:schemeClr>
                </a:solidFill>
              </a:rPr>
              <a:t>ETL e ELT resolvem a mesma necessidade:</a:t>
            </a:r>
          </a:p>
          <a:p>
            <a:pPr algn="just"/>
            <a:endParaRPr lang="pt-BR" dirty="0">
              <a:solidFill>
                <a:schemeClr val="tx1">
                  <a:lumMod val="65000"/>
                  <a:lumOff val="35000"/>
                </a:schemeClr>
              </a:solidFill>
            </a:endParaRPr>
          </a:p>
          <a:p>
            <a:pPr lvl="0" algn="just"/>
            <a:r>
              <a:rPr lang="pt-BR" dirty="0">
                <a:solidFill>
                  <a:schemeClr val="tx1">
                    <a:lumMod val="65000"/>
                    <a:lumOff val="35000"/>
                  </a:schemeClr>
                </a:solidFill>
              </a:rPr>
              <a:t>Bilhões de dados e eventos precisam ser coletados, processados ​​e analisados ​​pelas empresas. </a:t>
            </a:r>
          </a:p>
          <a:p>
            <a:pPr lvl="0" algn="just"/>
            <a:r>
              <a:rPr lang="pt-BR" dirty="0">
                <a:solidFill>
                  <a:schemeClr val="tx1">
                    <a:lumMod val="65000"/>
                    <a:lumOff val="35000"/>
                  </a:schemeClr>
                </a:solidFill>
              </a:rPr>
              <a:t>Os dados precisam estar limpos, gerenciáveis ​​e prontos para análise. </a:t>
            </a:r>
          </a:p>
          <a:p>
            <a:pPr lvl="0" algn="just"/>
            <a:r>
              <a:rPr lang="pt-BR" dirty="0">
                <a:solidFill>
                  <a:schemeClr val="tx1">
                    <a:lumMod val="65000"/>
                    <a:lumOff val="35000"/>
                  </a:schemeClr>
                </a:solidFill>
              </a:rPr>
              <a:t>Precisam ser enriquecidos, moldados e transformados para torná-los significativos.</a:t>
            </a:r>
          </a:p>
        </p:txBody>
      </p:sp>
      <p:pic>
        <p:nvPicPr>
          <p:cNvPr id="9218" name="Picture 2" descr="As 5 Principais diferenças entre ETL vs ELT -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37" y="1715551"/>
            <a:ext cx="6751766" cy="38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14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ETL &amp; ELT</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just"/>
            <a:r>
              <a:rPr lang="pt-BR" b="1" dirty="0">
                <a:solidFill>
                  <a:schemeClr val="tx1">
                    <a:lumMod val="65000"/>
                    <a:lumOff val="35000"/>
                  </a:schemeClr>
                </a:solidFill>
              </a:rPr>
              <a:t>As diferenças tecnológicas: vamos primeiro alinhar os 3 estágios – E, T, L:</a:t>
            </a:r>
          </a:p>
          <a:p>
            <a:pPr algn="just"/>
            <a:endParaRPr lang="pt-BR" dirty="0">
              <a:solidFill>
                <a:schemeClr val="tx1">
                  <a:lumMod val="65000"/>
                  <a:lumOff val="35000"/>
                </a:schemeClr>
              </a:solidFill>
            </a:endParaRPr>
          </a:p>
          <a:p>
            <a:pPr algn="just" fontAlgn="base"/>
            <a:r>
              <a:rPr lang="pt-BR" b="1" dirty="0">
                <a:solidFill>
                  <a:schemeClr val="tx1">
                    <a:lumMod val="65000"/>
                    <a:lumOff val="35000"/>
                  </a:schemeClr>
                </a:solidFill>
              </a:rPr>
              <a:t>Extração</a:t>
            </a:r>
            <a:r>
              <a:rPr lang="pt-BR" dirty="0">
                <a:solidFill>
                  <a:schemeClr val="tx1">
                    <a:lumMod val="65000"/>
                    <a:lumOff val="35000"/>
                  </a:schemeClr>
                </a:solidFill>
              </a:rPr>
              <a:t> : recuperar dados brutos de um pool de dados não estruturado e migrá-los para um repositório de dados temporário.</a:t>
            </a:r>
          </a:p>
          <a:p>
            <a:pPr algn="just" fontAlgn="base"/>
            <a:r>
              <a:rPr lang="pt-BR" b="1" dirty="0">
                <a:solidFill>
                  <a:schemeClr val="tx1">
                    <a:lumMod val="65000"/>
                    <a:lumOff val="35000"/>
                  </a:schemeClr>
                </a:solidFill>
              </a:rPr>
              <a:t>Transformação</a:t>
            </a:r>
            <a:r>
              <a:rPr lang="pt-BR" dirty="0">
                <a:solidFill>
                  <a:schemeClr val="tx1">
                    <a:lumMod val="65000"/>
                    <a:lumOff val="35000"/>
                  </a:schemeClr>
                </a:solidFill>
              </a:rPr>
              <a:t> : Estruturar, enriquecer e converter os dados brutos para corresponder à fonte de destino.</a:t>
            </a:r>
          </a:p>
          <a:p>
            <a:pPr algn="just" fontAlgn="base"/>
            <a:r>
              <a:rPr lang="pt-BR" b="1" dirty="0">
                <a:solidFill>
                  <a:schemeClr val="tx1">
                    <a:lumMod val="65000"/>
                    <a:lumOff val="35000"/>
                  </a:schemeClr>
                </a:solidFill>
              </a:rPr>
              <a:t>Carregando</a:t>
            </a:r>
            <a:r>
              <a:rPr lang="pt-BR" dirty="0">
                <a:solidFill>
                  <a:schemeClr val="tx1">
                    <a:lumMod val="65000"/>
                    <a:lumOff val="35000"/>
                  </a:schemeClr>
                </a:solidFill>
              </a:rPr>
              <a:t> : Carregando os dados estruturados em um data </a:t>
            </a:r>
            <a:r>
              <a:rPr lang="pt-BR" dirty="0" err="1">
                <a:solidFill>
                  <a:schemeClr val="tx1">
                    <a:lumMod val="65000"/>
                    <a:lumOff val="35000"/>
                  </a:schemeClr>
                </a:solidFill>
              </a:rPr>
              <a:t>warehouse</a:t>
            </a:r>
            <a:r>
              <a:rPr lang="pt-BR" dirty="0">
                <a:solidFill>
                  <a:schemeClr val="tx1">
                    <a:lumMod val="65000"/>
                    <a:lumOff val="35000"/>
                  </a:schemeClr>
                </a:solidFill>
              </a:rPr>
              <a:t> para serem analisados ​​e usados ​​por ferramentas de business </a:t>
            </a:r>
            <a:r>
              <a:rPr lang="pt-BR" dirty="0" err="1">
                <a:solidFill>
                  <a:schemeClr val="tx1">
                    <a:lumMod val="65000"/>
                    <a:lumOff val="35000"/>
                  </a:schemeClr>
                </a:solidFill>
              </a:rPr>
              <a:t>intelligence</a:t>
            </a:r>
            <a:r>
              <a:rPr lang="pt-BR" dirty="0">
                <a:solidFill>
                  <a:schemeClr val="tx1">
                    <a:lumMod val="65000"/>
                    <a:lumOff val="35000"/>
                  </a:schemeClr>
                </a:solidFill>
              </a:rPr>
              <a:t> (BI).</a:t>
            </a:r>
          </a:p>
        </p:txBody>
      </p:sp>
      <p:pic>
        <p:nvPicPr>
          <p:cNvPr id="9218" name="Picture 2" descr="As 5 Principais diferenças entre ETL vs ELT -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37" y="1715551"/>
            <a:ext cx="6751766" cy="38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115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ETL &amp; ELT</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a:solidFill>
                  <a:schemeClr val="tx1">
                    <a:lumMod val="65000"/>
                    <a:lumOff val="35000"/>
                  </a:schemeClr>
                </a:solidFill>
              </a:rPr>
              <a:t>O ETL requer gerenciamento dos dados brutos, incluindo a extração das informações necessárias e a execução das transformações corretas para atender às necessidades de negócios.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Cada estágio – extração, transformação e carregamento – requer interação de engenheiros e desenvolvedores de dados e lidar com as limitações de capacidade de data </a:t>
            </a:r>
            <a:r>
              <a:rPr lang="pt-BR" dirty="0" err="1">
                <a:solidFill>
                  <a:schemeClr val="tx1">
                    <a:lumMod val="65000"/>
                    <a:lumOff val="35000"/>
                  </a:schemeClr>
                </a:solidFill>
              </a:rPr>
              <a:t>warehouses</a:t>
            </a:r>
            <a:r>
              <a:rPr lang="pt-BR" dirty="0">
                <a:solidFill>
                  <a:schemeClr val="tx1">
                    <a:lumMod val="65000"/>
                    <a:lumOff val="35000"/>
                  </a:schemeClr>
                </a:solidFill>
              </a:rPr>
              <a:t> tradicionais.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Usando ETL, analistas e outros </a:t>
            </a:r>
            <a:r>
              <a:rPr lang="pt-BR" b="1" dirty="0">
                <a:solidFill>
                  <a:schemeClr val="tx1">
                    <a:lumMod val="65000"/>
                    <a:lumOff val="35000"/>
                  </a:schemeClr>
                </a:solidFill>
              </a:rPr>
              <a:t>usuários de BI se acostumaram a esperar</a:t>
            </a:r>
            <a:r>
              <a:rPr lang="pt-BR" dirty="0">
                <a:solidFill>
                  <a:schemeClr val="tx1">
                    <a:lumMod val="65000"/>
                    <a:lumOff val="35000"/>
                  </a:schemeClr>
                </a:solidFill>
              </a:rPr>
              <a:t> , já que o simples acesso às informações não está disponível até que todo o processo de ETL seja concluído.</a:t>
            </a:r>
          </a:p>
        </p:txBody>
      </p:sp>
      <p:pic>
        <p:nvPicPr>
          <p:cNvPr id="3" name="Imagem 2"/>
          <p:cNvPicPr>
            <a:picLocks noChangeAspect="1"/>
          </p:cNvPicPr>
          <p:nvPr/>
        </p:nvPicPr>
        <p:blipFill rotWithShape="1">
          <a:blip r:embed="rId2"/>
          <a:srcRect l="1776" t="5301" r="1216"/>
          <a:stretch/>
        </p:blipFill>
        <p:spPr>
          <a:xfrm>
            <a:off x="114301" y="2269163"/>
            <a:ext cx="6740587" cy="2352560"/>
          </a:xfrm>
          <a:prstGeom prst="rect">
            <a:avLst/>
          </a:prstGeom>
        </p:spPr>
      </p:pic>
    </p:spTree>
    <p:extLst>
      <p:ext uri="{BB962C8B-B14F-4D97-AF65-F5344CB8AC3E}">
        <p14:creationId xmlns:p14="http://schemas.microsoft.com/office/powerpoint/2010/main" val="3563507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4301" y="2269163"/>
            <a:ext cx="6740587" cy="2368710"/>
          </a:xfrm>
          <a:prstGeom prst="rect">
            <a:avLst/>
          </a:prstGeom>
        </p:spPr>
      </p:pic>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ETL &amp; ELT</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dirty="0">
                <a:solidFill>
                  <a:schemeClr val="tx1">
                    <a:lumMod val="65000"/>
                    <a:lumOff val="35000"/>
                  </a:schemeClr>
                </a:solidFill>
              </a:rPr>
              <a:t>Na abordagem ELT, depois de extrair seus dados, você inicia imediatamente a fase de carregamento – movendo todas as fontes de dados em um único repositório de dados centralizado.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Com as tecnologias de infraestrutura atuais que usam a nuvem, os sistemas agora podem oferecer suporte a grande armazenamento e computação </a:t>
            </a:r>
            <a:r>
              <a:rPr lang="pt-BR" dirty="0" err="1">
                <a:solidFill>
                  <a:schemeClr val="tx1">
                    <a:lumMod val="65000"/>
                    <a:lumOff val="35000"/>
                  </a:schemeClr>
                </a:solidFill>
              </a:rPr>
              <a:t>escalonável</a:t>
            </a:r>
            <a:r>
              <a:rPr lang="pt-BR" dirty="0">
                <a:solidFill>
                  <a:schemeClr val="tx1">
                    <a:lumMod val="65000"/>
                    <a:lumOff val="35000"/>
                  </a:schemeClr>
                </a:solidFill>
              </a:rPr>
              <a:t>.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Portanto, um grande conjunto de dados em expansão e processamento rápido é virtualmente infinito para manter todos os dados brutos extraídos.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Dessa forma, a </a:t>
            </a:r>
            <a:r>
              <a:rPr lang="pt-BR" b="1" dirty="0">
                <a:solidFill>
                  <a:schemeClr val="tx1">
                    <a:lumMod val="65000"/>
                    <a:lumOff val="35000"/>
                  </a:schemeClr>
                </a:solidFill>
              </a:rPr>
              <a:t>abordagem ELT oferece uma alternativa moderna ao ETL</a:t>
            </a:r>
            <a:r>
              <a:rPr lang="pt-BR" dirty="0">
                <a:solidFill>
                  <a:schemeClr val="tx1">
                    <a:lumMod val="65000"/>
                    <a:lumOff val="35000"/>
                  </a:schemeClr>
                </a:solidFill>
              </a:rPr>
              <a:t> . </a:t>
            </a:r>
          </a:p>
          <a:p>
            <a:pPr algn="just"/>
            <a:endParaRPr lang="pt-BR" dirty="0">
              <a:solidFill>
                <a:schemeClr val="tx1">
                  <a:lumMod val="65000"/>
                  <a:lumOff val="35000"/>
                </a:schemeClr>
              </a:solidFill>
            </a:endParaRPr>
          </a:p>
        </p:txBody>
      </p:sp>
    </p:spTree>
    <p:extLst>
      <p:ext uri="{BB962C8B-B14F-4D97-AF65-F5344CB8AC3E}">
        <p14:creationId xmlns:p14="http://schemas.microsoft.com/office/powerpoint/2010/main" val="3239376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4301" y="2269163"/>
            <a:ext cx="6740587" cy="2368710"/>
          </a:xfrm>
          <a:prstGeom prst="rect">
            <a:avLst/>
          </a:prstGeom>
        </p:spPr>
      </p:pic>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ETL &amp; ELT</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2862322"/>
          </a:xfrm>
          <a:prstGeom prst="rect">
            <a:avLst/>
          </a:prstGeom>
          <a:noFill/>
        </p:spPr>
        <p:txBody>
          <a:bodyPr wrap="square">
            <a:spAutoFit/>
          </a:bodyPr>
          <a:lstStyle/>
          <a:p>
            <a:pPr algn="just"/>
            <a:r>
              <a:rPr lang="pt-BR" dirty="0">
                <a:solidFill>
                  <a:schemeClr val="tx1">
                    <a:lumMod val="65000"/>
                    <a:lumOff val="35000"/>
                  </a:schemeClr>
                </a:solidFill>
              </a:rPr>
              <a:t>No entanto, ainda está evoluindo. Portanto, as estruturas e ferramentas de suporte ao processo ELT nem sempre são totalmente desenvolvidas para facilitar o carregamento e o processamento de grande quantidade de dados. </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O lado positivo é muito promissor: </a:t>
            </a:r>
            <a:r>
              <a:rPr lang="pt-BR" dirty="0">
                <a:solidFill>
                  <a:schemeClr val="tx1">
                    <a:lumMod val="65000"/>
                    <a:lumOff val="35000"/>
                  </a:schemeClr>
                </a:solidFill>
              </a:rPr>
              <a:t>Permitindo acesso ilimitado a todos os seus dados a qualquer momento e economizando esforços e tempo dos desenvolvedores para analistas e usuários de BI .</a:t>
            </a:r>
          </a:p>
        </p:txBody>
      </p:sp>
    </p:spTree>
    <p:extLst>
      <p:ext uri="{BB962C8B-B14F-4D97-AF65-F5344CB8AC3E}">
        <p14:creationId xmlns:p14="http://schemas.microsoft.com/office/powerpoint/2010/main" val="107605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INTRODUÇÃO</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2585323"/>
          </a:xfrm>
          <a:prstGeom prst="rect">
            <a:avLst/>
          </a:prstGeom>
          <a:noFill/>
        </p:spPr>
        <p:txBody>
          <a:bodyPr wrap="square">
            <a:spAutoFit/>
          </a:bodyPr>
          <a:lstStyle/>
          <a:p>
            <a:pPr algn="just"/>
            <a:r>
              <a:rPr lang="pt-BR" dirty="0">
                <a:solidFill>
                  <a:schemeClr val="tx1">
                    <a:lumMod val="65000"/>
                    <a:lumOff val="35000"/>
                  </a:schemeClr>
                </a:solidFill>
              </a:rPr>
              <a:t>Exemplos básicos de recursos computacionais que operam em </a:t>
            </a:r>
            <a:r>
              <a:rPr lang="pt-BR" dirty="0" err="1">
                <a:solidFill>
                  <a:schemeClr val="tx1">
                    <a:lumMod val="65000"/>
                    <a:lumOff val="35000"/>
                  </a:schemeClr>
                </a:solidFill>
              </a:rPr>
              <a:t>Cloud</a:t>
            </a:r>
            <a:r>
              <a:rPr lang="pt-BR" dirty="0">
                <a:solidFill>
                  <a:schemeClr val="tx1">
                    <a:lumMod val="65000"/>
                    <a:lumOff val="35000"/>
                  </a:schemeClr>
                </a:solidFill>
              </a:rPr>
              <a:t> </a:t>
            </a:r>
            <a:r>
              <a:rPr lang="pt-BR" dirty="0" err="1">
                <a:solidFill>
                  <a:schemeClr val="tx1">
                    <a:lumMod val="65000"/>
                    <a:lumOff val="35000"/>
                  </a:schemeClr>
                </a:solidFill>
              </a:rPr>
              <a:t>Computing</a:t>
            </a:r>
            <a:r>
              <a:rPr lang="pt-BR" dirty="0">
                <a:solidFill>
                  <a:schemeClr val="tx1">
                    <a:lumMod val="65000"/>
                    <a:lumOff val="35000"/>
                  </a:schemeClr>
                </a:solidFill>
              </a:rPr>
              <a:t> e podem ser rapidamente provisionados são:</a:t>
            </a:r>
          </a:p>
          <a:p>
            <a:pPr algn="just"/>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dirty="0">
                <a:solidFill>
                  <a:schemeClr val="tx1">
                    <a:lumMod val="65000"/>
                    <a:lumOff val="35000"/>
                  </a:schemeClr>
                </a:solidFill>
              </a:rPr>
              <a:t>Redes (Networks)</a:t>
            </a:r>
          </a:p>
          <a:p>
            <a:pPr marL="742950" lvl="1" indent="-285750" algn="just">
              <a:buFont typeface="Arial" panose="020B0604020202020204" pitchFamily="34" charset="0"/>
              <a:buChar char="•"/>
            </a:pPr>
            <a:r>
              <a:rPr lang="pt-BR" dirty="0">
                <a:solidFill>
                  <a:schemeClr val="tx1">
                    <a:lumMod val="65000"/>
                    <a:lumOff val="35000"/>
                  </a:schemeClr>
                </a:solidFill>
              </a:rPr>
              <a:t>Servidores (Servers)</a:t>
            </a:r>
          </a:p>
          <a:p>
            <a:pPr marL="742950" lvl="1" indent="-285750" algn="just">
              <a:buFont typeface="Arial" panose="020B0604020202020204" pitchFamily="34" charset="0"/>
              <a:buChar char="•"/>
            </a:pPr>
            <a:r>
              <a:rPr lang="pt-BR" dirty="0">
                <a:solidFill>
                  <a:schemeClr val="tx1">
                    <a:lumMod val="65000"/>
                    <a:lumOff val="35000"/>
                  </a:schemeClr>
                </a:solidFill>
              </a:rPr>
              <a:t>Armazenamentos (</a:t>
            </a:r>
            <a:r>
              <a:rPr lang="pt-BR" dirty="0" err="1">
                <a:solidFill>
                  <a:schemeClr val="tx1">
                    <a:lumMod val="65000"/>
                    <a:lumOff val="35000"/>
                  </a:schemeClr>
                </a:solidFill>
              </a:rPr>
              <a:t>Storages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Aplicações (</a:t>
            </a:r>
            <a:r>
              <a:rPr lang="pt-BR" dirty="0" err="1">
                <a:solidFill>
                  <a:schemeClr val="tx1">
                    <a:lumMod val="65000"/>
                    <a:lumOff val="35000"/>
                  </a:schemeClr>
                </a:solidFill>
              </a:rPr>
              <a:t>Applications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Serviços (Services)</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57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Armazenamento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u="sng" dirty="0">
                <a:solidFill>
                  <a:schemeClr val="tx1">
                    <a:lumMod val="65000"/>
                    <a:lumOff val="35000"/>
                  </a:schemeClr>
                </a:solidFill>
              </a:rPr>
              <a:t>Data Lake e Data </a:t>
            </a:r>
            <a:r>
              <a:rPr lang="pt-BR" b="1" u="sng" dirty="0" err="1">
                <a:solidFill>
                  <a:schemeClr val="tx1">
                    <a:lumMod val="65000"/>
                    <a:lumOff val="35000"/>
                  </a:schemeClr>
                </a:solidFill>
              </a:rPr>
              <a:t>Warehouse</a:t>
            </a:r>
            <a:r>
              <a:rPr lang="pt-BR" b="1" dirty="0">
                <a:solidFill>
                  <a:schemeClr val="tx1">
                    <a:lumMod val="65000"/>
                    <a:lumOff val="35000"/>
                  </a:schemeClr>
                </a:solidFill>
              </a:rPr>
              <a:t>:</a:t>
            </a:r>
            <a:r>
              <a:rPr lang="pt-BR" dirty="0">
                <a:solidFill>
                  <a:schemeClr val="tx1">
                    <a:lumMod val="65000"/>
                    <a:lumOff val="35000"/>
                  </a:schemeClr>
                </a:solidFill>
              </a:rPr>
              <a:t> O </a:t>
            </a:r>
            <a:r>
              <a:rPr lang="pt-BR" dirty="0" err="1">
                <a:solidFill>
                  <a:schemeClr val="tx1">
                    <a:lumMod val="65000"/>
                    <a:lumOff val="35000"/>
                  </a:schemeClr>
                </a:solidFill>
              </a:rPr>
              <a:t>DaaS</a:t>
            </a:r>
            <a:r>
              <a:rPr lang="pt-BR" dirty="0">
                <a:solidFill>
                  <a:schemeClr val="tx1">
                    <a:lumMod val="65000"/>
                    <a:lumOff val="35000"/>
                  </a:schemeClr>
                </a:solidFill>
              </a:rPr>
              <a:t> armazena dados brutos em um Data Lake para permitir análise flexível e em larga escala. Dados estruturados e preparados para análise são armazenados em um Data </a:t>
            </a:r>
            <a:r>
              <a:rPr lang="pt-BR" dirty="0" err="1">
                <a:solidFill>
                  <a:schemeClr val="tx1">
                    <a:lumMod val="65000"/>
                    <a:lumOff val="35000"/>
                  </a:schemeClr>
                </a:solidFill>
              </a:rPr>
              <a:t>Warehouse</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dirty="0">
                <a:solidFill>
                  <a:schemeClr val="tx1">
                    <a:lumMod val="65000"/>
                    <a:lumOff val="35000"/>
                  </a:schemeClr>
                </a:solidFill>
              </a:rPr>
              <a:t>Tecnologias:</a:t>
            </a:r>
            <a:r>
              <a:rPr lang="pt-BR" dirty="0">
                <a:solidFill>
                  <a:schemeClr val="tx1">
                    <a:lumMod val="65000"/>
                    <a:lumOff val="35000"/>
                  </a:schemeClr>
                </a:solidFill>
              </a:rPr>
              <a:t> Utilização de serviços como </a:t>
            </a:r>
            <a:r>
              <a:rPr lang="pt-BR" dirty="0" err="1">
                <a:solidFill>
                  <a:schemeClr val="tx1">
                    <a:lumMod val="65000"/>
                    <a:lumOff val="35000"/>
                  </a:schemeClr>
                </a:solidFill>
              </a:rPr>
              <a:t>Amazon</a:t>
            </a:r>
            <a:r>
              <a:rPr lang="pt-BR" dirty="0">
                <a:solidFill>
                  <a:schemeClr val="tx1">
                    <a:lumMod val="65000"/>
                    <a:lumOff val="35000"/>
                  </a:schemeClr>
                </a:solidFill>
              </a:rPr>
              <a:t> S3 (para Data Lake) e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ou Google </a:t>
            </a:r>
            <a:r>
              <a:rPr lang="pt-BR" dirty="0" err="1">
                <a:solidFill>
                  <a:schemeClr val="tx1">
                    <a:lumMod val="65000"/>
                    <a:lumOff val="35000"/>
                  </a:schemeClr>
                </a:solidFill>
              </a:rPr>
              <a:t>BigQuery</a:t>
            </a:r>
            <a:r>
              <a:rPr lang="pt-BR" dirty="0">
                <a:solidFill>
                  <a:schemeClr val="tx1">
                    <a:lumMod val="65000"/>
                    <a:lumOff val="35000"/>
                  </a:schemeClr>
                </a:solidFill>
              </a:rPr>
              <a:t> (para Data </a:t>
            </a:r>
            <a:r>
              <a:rPr lang="pt-BR" dirty="0" err="1">
                <a:solidFill>
                  <a:schemeClr val="tx1">
                    <a:lumMod val="65000"/>
                    <a:lumOff val="35000"/>
                  </a:schemeClr>
                </a:solidFill>
              </a:rPr>
              <a:t>Warehouse</a:t>
            </a:r>
            <a:r>
              <a:rPr lang="pt-BR" dirty="0">
                <a:solidFill>
                  <a:schemeClr val="tx1">
                    <a:lumMod val="65000"/>
                    <a:lumOff val="35000"/>
                  </a:schemeClr>
                </a:solidFill>
              </a:rPr>
              <a:t>).</a:t>
            </a:r>
          </a:p>
        </p:txBody>
      </p:sp>
      <p:pic>
        <p:nvPicPr>
          <p:cNvPr id="17412" name="Picture 4" descr="Data Lake vs Data Warehouse: qual é o certo para você?"/>
          <p:cNvPicPr>
            <a:picLocks noChangeAspect="1" noChangeArrowheads="1"/>
          </p:cNvPicPr>
          <p:nvPr/>
        </p:nvPicPr>
        <p:blipFill rotWithShape="1">
          <a:blip r:embed="rId2">
            <a:extLst>
              <a:ext uri="{28A0092B-C50C-407E-A947-70E740481C1C}">
                <a14:useLocalDpi xmlns:a14="http://schemas.microsoft.com/office/drawing/2010/main" val="0"/>
              </a:ext>
            </a:extLst>
          </a:blip>
          <a:srcRect l="3046" t="23648" r="44766" b="7102"/>
          <a:stretch/>
        </p:blipFill>
        <p:spPr bwMode="auto">
          <a:xfrm>
            <a:off x="257174" y="833123"/>
            <a:ext cx="6362701"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ata Lake vs Data Warehouse: qual é o certo para você?"/>
          <p:cNvPicPr>
            <a:picLocks noChangeAspect="1" noChangeArrowheads="1"/>
          </p:cNvPicPr>
          <p:nvPr/>
        </p:nvPicPr>
        <p:blipFill rotWithShape="1">
          <a:blip r:embed="rId2">
            <a:extLst>
              <a:ext uri="{28A0092B-C50C-407E-A947-70E740481C1C}">
                <a14:useLocalDpi xmlns:a14="http://schemas.microsoft.com/office/drawing/2010/main" val="0"/>
              </a:ext>
            </a:extLst>
          </a:blip>
          <a:srcRect l="56172" t="23648" r="2500" b="7102"/>
          <a:stretch/>
        </p:blipFill>
        <p:spPr bwMode="auto">
          <a:xfrm>
            <a:off x="853029" y="3602999"/>
            <a:ext cx="503872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779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DATA LAKE X DATA WAREHOUSE</a:t>
            </a:r>
          </a:p>
        </p:txBody>
      </p:sp>
      <p:pic>
        <p:nvPicPr>
          <p:cNvPr id="17410" name="Picture 2" descr="Qual a diferença de Data Lake vs Data Warehouse? | by Eliéser de Freitas  Ribeiro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2986"/>
          <a:stretch/>
        </p:blipFill>
        <p:spPr bwMode="auto">
          <a:xfrm>
            <a:off x="1034433" y="845508"/>
            <a:ext cx="10243167" cy="593911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5562600" y="5981700"/>
            <a:ext cx="820876" cy="8029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7369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Processamento e Análise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Ferramentas de Análise:</a:t>
            </a:r>
            <a:r>
              <a:rPr lang="pt-BR" dirty="0">
                <a:solidFill>
                  <a:schemeClr val="tx1">
                    <a:lumMod val="65000"/>
                    <a:lumOff val="35000"/>
                  </a:schemeClr>
                </a:solidFill>
              </a:rPr>
              <a:t> Ferramentas de Business </a:t>
            </a:r>
            <a:r>
              <a:rPr lang="pt-BR" dirty="0" err="1">
                <a:solidFill>
                  <a:schemeClr val="tx1">
                    <a:lumMod val="65000"/>
                    <a:lumOff val="35000"/>
                  </a:schemeClr>
                </a:solidFill>
              </a:rPr>
              <a:t>Intelligence</a:t>
            </a:r>
            <a:r>
              <a:rPr lang="pt-BR" dirty="0">
                <a:solidFill>
                  <a:schemeClr val="tx1">
                    <a:lumMod val="65000"/>
                    <a:lumOff val="35000"/>
                  </a:schemeClr>
                </a:solidFill>
              </a:rPr>
              <a:t> (BI) como Tableau, Power BI, e ferramentas de </a:t>
            </a:r>
            <a:r>
              <a:rPr lang="pt-BR" dirty="0" err="1">
                <a:solidFill>
                  <a:schemeClr val="tx1">
                    <a:lumMod val="65000"/>
                    <a:lumOff val="35000"/>
                  </a:schemeClr>
                </a:solidFill>
              </a:rPr>
              <a:t>machine</a:t>
            </a:r>
            <a:r>
              <a:rPr lang="pt-BR" dirty="0">
                <a:solidFill>
                  <a:schemeClr val="tx1">
                    <a:lumMod val="65000"/>
                    <a:lumOff val="35000"/>
                  </a:schemeClr>
                </a:solidFill>
              </a:rPr>
              <a:t> </a:t>
            </a:r>
            <a:r>
              <a:rPr lang="pt-BR" dirty="0" err="1">
                <a:solidFill>
                  <a:schemeClr val="tx1">
                    <a:lumMod val="65000"/>
                    <a:lumOff val="35000"/>
                  </a:schemeClr>
                </a:solidFill>
              </a:rPr>
              <a:t>learning</a:t>
            </a:r>
            <a:r>
              <a:rPr lang="pt-BR" dirty="0">
                <a:solidFill>
                  <a:schemeClr val="tx1">
                    <a:lumMod val="65000"/>
                    <a:lumOff val="35000"/>
                  </a:schemeClr>
                </a:solidFill>
              </a:rPr>
              <a:t> como </a:t>
            </a:r>
            <a:r>
              <a:rPr lang="pt-BR" dirty="0" err="1">
                <a:solidFill>
                  <a:schemeClr val="tx1">
                    <a:lumMod val="65000"/>
                    <a:lumOff val="35000"/>
                  </a:schemeClr>
                </a:solidFill>
              </a:rPr>
              <a:t>TensorFlow</a:t>
            </a:r>
            <a:r>
              <a:rPr lang="pt-BR" dirty="0">
                <a:solidFill>
                  <a:schemeClr val="tx1">
                    <a:lumMod val="65000"/>
                    <a:lumOff val="35000"/>
                  </a:schemeClr>
                </a:solidFill>
              </a:rPr>
              <a:t> ou </a:t>
            </a:r>
            <a:r>
              <a:rPr lang="pt-BR" dirty="0" err="1">
                <a:solidFill>
                  <a:schemeClr val="tx1">
                    <a:lumMod val="65000"/>
                    <a:lumOff val="35000"/>
                  </a:schemeClr>
                </a:solidFill>
              </a:rPr>
              <a:t>Scikit-learn</a:t>
            </a:r>
            <a:r>
              <a:rPr lang="pt-BR" dirty="0">
                <a:solidFill>
                  <a:schemeClr val="tx1">
                    <a:lumMod val="65000"/>
                    <a:lumOff val="35000"/>
                  </a:schemeClr>
                </a:solidFill>
              </a:rPr>
              <a:t> são integradas ao </a:t>
            </a:r>
            <a:r>
              <a:rPr lang="pt-BR" dirty="0" err="1">
                <a:solidFill>
                  <a:schemeClr val="tx1">
                    <a:lumMod val="65000"/>
                    <a:lumOff val="35000"/>
                  </a:schemeClr>
                </a:solidFill>
              </a:rPr>
              <a:t>DaaS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u="sng" dirty="0">
                <a:solidFill>
                  <a:schemeClr val="tx1">
                    <a:lumMod val="65000"/>
                    <a:lumOff val="35000"/>
                  </a:schemeClr>
                </a:solidFill>
              </a:rPr>
              <a:t>Pipeline de Dados</a:t>
            </a:r>
            <a:r>
              <a:rPr lang="pt-BR" b="1" dirty="0">
                <a:solidFill>
                  <a:schemeClr val="tx1">
                    <a:lumMod val="65000"/>
                    <a:lumOff val="35000"/>
                  </a:schemeClr>
                </a:solidFill>
              </a:rPr>
              <a:t>:</a:t>
            </a:r>
            <a:r>
              <a:rPr lang="pt-BR" dirty="0">
                <a:solidFill>
                  <a:schemeClr val="tx1">
                    <a:lumMod val="65000"/>
                    <a:lumOff val="35000"/>
                  </a:schemeClr>
                </a:solidFill>
              </a:rPr>
              <a:t> Uso de Apache </a:t>
            </a:r>
            <a:r>
              <a:rPr lang="pt-BR" dirty="0" err="1">
                <a:solidFill>
                  <a:schemeClr val="tx1">
                    <a:lumMod val="65000"/>
                    <a:lumOff val="35000"/>
                  </a:schemeClr>
                </a:solidFill>
              </a:rPr>
              <a:t>Spark</a:t>
            </a:r>
            <a:r>
              <a:rPr lang="pt-BR" dirty="0">
                <a:solidFill>
                  <a:schemeClr val="tx1">
                    <a:lumMod val="65000"/>
                    <a:lumOff val="35000"/>
                  </a:schemeClr>
                </a:solidFill>
              </a:rPr>
              <a:t> para processamento distribuído de grandes volumes de dados. Pipelines de dados são configurados para processar dados em tempo real e batch.</a:t>
            </a:r>
          </a:p>
        </p:txBody>
      </p:sp>
      <p:pic>
        <p:nvPicPr>
          <p:cNvPr id="19458" name="Picture 2" descr="Arquitetura de pipeline de dados: tudo o que você precisa sa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6258"/>
            <a:ext cx="6772275" cy="272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76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73261" y="5282940"/>
            <a:ext cx="2634730" cy="1200329"/>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RDS (</a:t>
            </a:r>
            <a:r>
              <a:rPr lang="pt-BR" sz="1200" b="1" dirty="0" err="1">
                <a:solidFill>
                  <a:schemeClr val="tx1">
                    <a:lumMod val="65000"/>
                    <a:lumOff val="35000"/>
                  </a:schemeClr>
                </a:solidFill>
              </a:rPr>
              <a:t>Relational</a:t>
            </a:r>
            <a:r>
              <a:rPr lang="pt-BR" sz="1200" b="1" dirty="0">
                <a:solidFill>
                  <a:schemeClr val="tx1">
                    <a:lumMod val="65000"/>
                    <a:lumOff val="35000"/>
                  </a:schemeClr>
                </a:solidFill>
              </a:rPr>
              <a:t> </a:t>
            </a:r>
            <a:r>
              <a:rPr lang="pt-BR" sz="1200" b="1" dirty="0" err="1">
                <a:solidFill>
                  <a:schemeClr val="tx1">
                    <a:lumMod val="65000"/>
                    <a:lumOff val="35000"/>
                  </a:schemeClr>
                </a:solidFill>
              </a:rPr>
              <a:t>Database</a:t>
            </a:r>
            <a:r>
              <a:rPr lang="pt-BR" sz="1200" b="1" dirty="0">
                <a:solidFill>
                  <a:schemeClr val="tx1">
                    <a:lumMod val="65000"/>
                    <a:lumOff val="35000"/>
                  </a:schemeClr>
                </a:solidFill>
              </a:rPr>
              <a:t> Service)</a:t>
            </a:r>
            <a:r>
              <a:rPr lang="pt-BR" sz="1200" dirty="0">
                <a:solidFill>
                  <a:schemeClr val="tx1">
                    <a:lumMod val="65000"/>
                    <a:lumOff val="35000"/>
                  </a:schemeClr>
                </a:solidFill>
              </a:rPr>
              <a:t> é usado como a fonte de dados onde os dados transacionais são armazenados. </a:t>
            </a:r>
          </a:p>
          <a:p>
            <a:pPr algn="just"/>
            <a:r>
              <a:rPr lang="pt-BR" sz="1200" dirty="0">
                <a:solidFill>
                  <a:schemeClr val="tx1">
                    <a:lumMod val="65000"/>
                    <a:lumOff val="35000"/>
                  </a:schemeClr>
                </a:solidFill>
              </a:rPr>
              <a:t>Pode ser um banco de dados como MySQL, </a:t>
            </a:r>
            <a:r>
              <a:rPr lang="pt-BR" sz="1200" dirty="0" err="1">
                <a:solidFill>
                  <a:schemeClr val="tx1">
                    <a:lumMod val="65000"/>
                    <a:lumOff val="35000"/>
                  </a:schemeClr>
                </a:solidFill>
              </a:rPr>
              <a:t>PostgreSQL</a:t>
            </a:r>
            <a:r>
              <a:rPr lang="pt-BR" sz="1200" dirty="0">
                <a:solidFill>
                  <a:schemeClr val="tx1">
                    <a:lumMod val="65000"/>
                    <a:lumOff val="35000"/>
                  </a:schemeClr>
                </a:solidFill>
              </a:rPr>
              <a:t>, SQL Server, etc.</a:t>
            </a:r>
          </a:p>
        </p:txBody>
      </p:sp>
      <p:cxnSp>
        <p:nvCxnSpPr>
          <p:cNvPr id="7" name="Conector reto 6"/>
          <p:cNvCxnSpPr>
            <a:stCxn id="5" idx="0"/>
          </p:cNvCxnSpPr>
          <p:nvPr/>
        </p:nvCxnSpPr>
        <p:spPr>
          <a:xfrm flipH="1" flipV="1">
            <a:off x="1685925" y="4962191"/>
            <a:ext cx="4701" cy="3207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42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259086" y="5340090"/>
            <a:ext cx="5160764" cy="1384995"/>
          </a:xfrm>
          <a:prstGeom prst="rect">
            <a:avLst/>
          </a:prstGeom>
        </p:spPr>
        <p:txBody>
          <a:bodyPr wrap="square">
            <a:spAutoFit/>
          </a:bodyPr>
          <a:lstStyle/>
          <a:p>
            <a:pPr algn="just"/>
            <a:r>
              <a:rPr lang="pt-BR" sz="1200" b="1" dirty="0">
                <a:solidFill>
                  <a:schemeClr val="tx1">
                    <a:lumMod val="65000"/>
                    <a:lumOff val="35000"/>
                  </a:schemeClr>
                </a:solidFill>
              </a:rPr>
              <a:t>AWS </a:t>
            </a:r>
            <a:r>
              <a:rPr lang="pt-BR" sz="1200" b="1" dirty="0" err="1">
                <a:solidFill>
                  <a:schemeClr val="tx1">
                    <a:lumMod val="65000"/>
                    <a:lumOff val="35000"/>
                  </a:schemeClr>
                </a:solidFill>
              </a:rPr>
              <a:t>Glue</a:t>
            </a:r>
            <a:r>
              <a:rPr lang="pt-BR" sz="1200" b="1" dirty="0">
                <a:solidFill>
                  <a:schemeClr val="tx1">
                    <a:lumMod val="65000"/>
                    <a:lumOff val="35000"/>
                  </a:schemeClr>
                </a:solidFill>
              </a:rPr>
              <a:t>:</a:t>
            </a:r>
          </a:p>
          <a:p>
            <a:pPr algn="just"/>
            <a:r>
              <a:rPr lang="pt-BR" sz="1200" b="1" dirty="0" err="1">
                <a:solidFill>
                  <a:schemeClr val="tx1">
                    <a:lumMod val="65000"/>
                    <a:lumOff val="35000"/>
                  </a:schemeClr>
                </a:solidFill>
              </a:rPr>
              <a:t>Crawlers</a:t>
            </a:r>
            <a:r>
              <a:rPr lang="pt-BR" sz="1200" b="1" dirty="0">
                <a:solidFill>
                  <a:schemeClr val="tx1">
                    <a:lumMod val="65000"/>
                    <a:lumOff val="35000"/>
                  </a:schemeClr>
                </a:solidFill>
              </a:rPr>
              <a:t>:</a:t>
            </a:r>
            <a:r>
              <a:rPr lang="pt-BR" sz="1200" dirty="0">
                <a:solidFill>
                  <a:schemeClr val="tx1">
                    <a:lumMod val="65000"/>
                    <a:lumOff val="35000"/>
                  </a:schemeClr>
                </a:solidFill>
              </a:rPr>
              <a:t> AWS </a:t>
            </a:r>
            <a:r>
              <a:rPr lang="pt-BR" sz="1200" dirty="0" err="1">
                <a:solidFill>
                  <a:schemeClr val="tx1">
                    <a:lumMod val="65000"/>
                    <a:lumOff val="35000"/>
                  </a:schemeClr>
                </a:solidFill>
              </a:rPr>
              <a:t>Glue</a:t>
            </a:r>
            <a:r>
              <a:rPr lang="pt-BR" sz="1200" dirty="0">
                <a:solidFill>
                  <a:schemeClr val="tx1">
                    <a:lumMod val="65000"/>
                    <a:lumOff val="35000"/>
                  </a:schemeClr>
                </a:solidFill>
              </a:rPr>
              <a:t> </a:t>
            </a:r>
            <a:r>
              <a:rPr lang="pt-BR" sz="1200" dirty="0" err="1">
                <a:solidFill>
                  <a:schemeClr val="tx1">
                    <a:lumMod val="65000"/>
                    <a:lumOff val="35000"/>
                  </a:schemeClr>
                </a:solidFill>
              </a:rPr>
              <a:t>crawlers</a:t>
            </a:r>
            <a:r>
              <a:rPr lang="pt-BR" sz="1200" dirty="0">
                <a:solidFill>
                  <a:schemeClr val="tx1">
                    <a:lumMod val="65000"/>
                    <a:lumOff val="35000"/>
                  </a:schemeClr>
                </a:solidFill>
              </a:rPr>
              <a:t> são configurados para catalogar os dados em </a:t>
            </a:r>
            <a:r>
              <a:rPr lang="pt-BR" sz="1200" dirty="0" err="1">
                <a:solidFill>
                  <a:schemeClr val="tx1">
                    <a:lumMod val="65000"/>
                    <a:lumOff val="35000"/>
                  </a:schemeClr>
                </a:solidFill>
              </a:rPr>
              <a:t>Amazon</a:t>
            </a:r>
            <a:r>
              <a:rPr lang="pt-BR" sz="1200" dirty="0">
                <a:solidFill>
                  <a:schemeClr val="tx1">
                    <a:lumMod val="65000"/>
                    <a:lumOff val="35000"/>
                  </a:schemeClr>
                </a:solidFill>
              </a:rPr>
              <a:t> RDS. </a:t>
            </a:r>
            <a:r>
              <a:rPr lang="pt-BR" sz="1200" dirty="0" err="1">
                <a:solidFill>
                  <a:schemeClr val="tx1">
                    <a:lumMod val="65000"/>
                    <a:lumOff val="35000"/>
                  </a:schemeClr>
                </a:solidFill>
              </a:rPr>
              <a:t>Crawlers</a:t>
            </a:r>
            <a:r>
              <a:rPr lang="pt-BR" sz="1200" dirty="0">
                <a:solidFill>
                  <a:schemeClr val="tx1">
                    <a:lumMod val="65000"/>
                    <a:lumOff val="35000"/>
                  </a:schemeClr>
                </a:solidFill>
              </a:rPr>
              <a:t> </a:t>
            </a:r>
            <a:r>
              <a:rPr lang="pt-BR" sz="1200" dirty="0" err="1">
                <a:solidFill>
                  <a:schemeClr val="tx1">
                    <a:lumMod val="65000"/>
                    <a:lumOff val="35000"/>
                  </a:schemeClr>
                </a:solidFill>
              </a:rPr>
              <a:t>escaneiam</a:t>
            </a:r>
            <a:r>
              <a:rPr lang="pt-BR" sz="1200" dirty="0">
                <a:solidFill>
                  <a:schemeClr val="tx1">
                    <a:lumMod val="65000"/>
                    <a:lumOff val="35000"/>
                  </a:schemeClr>
                </a:solidFill>
              </a:rPr>
              <a:t> os dados e criam </a:t>
            </a:r>
            <a:r>
              <a:rPr lang="pt-BR" sz="1200" dirty="0" err="1">
                <a:solidFill>
                  <a:schemeClr val="tx1">
                    <a:lumMod val="65000"/>
                    <a:lumOff val="35000"/>
                  </a:schemeClr>
                </a:solidFill>
              </a:rPr>
              <a:t>metadados</a:t>
            </a:r>
            <a:r>
              <a:rPr lang="pt-BR" sz="1200" dirty="0">
                <a:solidFill>
                  <a:schemeClr val="tx1">
                    <a:lumMod val="65000"/>
                    <a:lumOff val="35000"/>
                  </a:schemeClr>
                </a:solidFill>
              </a:rPr>
              <a:t> no AWS </a:t>
            </a:r>
            <a:r>
              <a:rPr lang="pt-BR" sz="1200" dirty="0" err="1">
                <a:solidFill>
                  <a:schemeClr val="tx1">
                    <a:lumMod val="65000"/>
                    <a:lumOff val="35000"/>
                  </a:schemeClr>
                </a:solidFill>
              </a:rPr>
              <a:t>Glue</a:t>
            </a:r>
            <a:r>
              <a:rPr lang="pt-BR" sz="1200" dirty="0">
                <a:solidFill>
                  <a:schemeClr val="tx1">
                    <a:lumMod val="65000"/>
                    <a:lumOff val="35000"/>
                  </a:schemeClr>
                </a:solidFill>
              </a:rPr>
              <a:t> Data </a:t>
            </a:r>
            <a:r>
              <a:rPr lang="pt-BR" sz="1200" dirty="0" err="1">
                <a:solidFill>
                  <a:schemeClr val="tx1">
                    <a:lumMod val="65000"/>
                    <a:lumOff val="35000"/>
                  </a:schemeClr>
                </a:solidFill>
              </a:rPr>
              <a:t>Catalog</a:t>
            </a:r>
            <a:r>
              <a:rPr lang="pt-BR" sz="1200" dirty="0">
                <a:solidFill>
                  <a:schemeClr val="tx1">
                    <a:lumMod val="65000"/>
                    <a:lumOff val="35000"/>
                  </a:schemeClr>
                </a:solidFill>
              </a:rPr>
              <a:t>, facilitando a descoberta de dados.</a:t>
            </a:r>
          </a:p>
          <a:p>
            <a:pPr algn="just"/>
            <a:r>
              <a:rPr lang="pt-BR" sz="1200" b="1" dirty="0">
                <a:solidFill>
                  <a:schemeClr val="tx1">
                    <a:lumMod val="65000"/>
                    <a:lumOff val="35000"/>
                  </a:schemeClr>
                </a:solidFill>
              </a:rPr>
              <a:t>ETL Jobs:</a:t>
            </a:r>
            <a:r>
              <a:rPr lang="pt-BR" sz="1200" dirty="0">
                <a:solidFill>
                  <a:schemeClr val="tx1">
                    <a:lumMod val="65000"/>
                    <a:lumOff val="35000"/>
                  </a:schemeClr>
                </a:solidFill>
              </a:rPr>
              <a:t> Jobs ETL (</a:t>
            </a:r>
            <a:r>
              <a:rPr lang="pt-BR" sz="1200" dirty="0" err="1">
                <a:solidFill>
                  <a:schemeClr val="tx1">
                    <a:lumMod val="65000"/>
                    <a:lumOff val="35000"/>
                  </a:schemeClr>
                </a:solidFill>
              </a:rPr>
              <a:t>Extract</a:t>
            </a:r>
            <a:r>
              <a:rPr lang="pt-BR" sz="1200" dirty="0">
                <a:solidFill>
                  <a:schemeClr val="tx1">
                    <a:lumMod val="65000"/>
                    <a:lumOff val="35000"/>
                  </a:schemeClr>
                </a:solidFill>
              </a:rPr>
              <a:t>, </a:t>
            </a:r>
            <a:r>
              <a:rPr lang="pt-BR" sz="1200" dirty="0" err="1">
                <a:solidFill>
                  <a:schemeClr val="tx1">
                    <a:lumMod val="65000"/>
                    <a:lumOff val="35000"/>
                  </a:schemeClr>
                </a:solidFill>
              </a:rPr>
              <a:t>Transform</a:t>
            </a:r>
            <a:r>
              <a:rPr lang="pt-BR" sz="1200" dirty="0">
                <a:solidFill>
                  <a:schemeClr val="tx1">
                    <a:lumMod val="65000"/>
                    <a:lumOff val="35000"/>
                  </a:schemeClr>
                </a:solidFill>
              </a:rPr>
              <a:t>, </a:t>
            </a:r>
            <a:r>
              <a:rPr lang="pt-BR" sz="1200" dirty="0" err="1">
                <a:solidFill>
                  <a:schemeClr val="tx1">
                    <a:lumMod val="65000"/>
                    <a:lumOff val="35000"/>
                  </a:schemeClr>
                </a:solidFill>
              </a:rPr>
              <a:t>Load</a:t>
            </a:r>
            <a:r>
              <a:rPr lang="pt-BR" sz="1200" dirty="0">
                <a:solidFill>
                  <a:schemeClr val="tx1">
                    <a:lumMod val="65000"/>
                    <a:lumOff val="35000"/>
                  </a:schemeClr>
                </a:solidFill>
              </a:rPr>
              <a:t>) em AWS </a:t>
            </a:r>
            <a:r>
              <a:rPr lang="pt-BR" sz="1200" dirty="0" err="1">
                <a:solidFill>
                  <a:schemeClr val="tx1">
                    <a:lumMod val="65000"/>
                    <a:lumOff val="35000"/>
                  </a:schemeClr>
                </a:solidFill>
              </a:rPr>
              <a:t>Glue</a:t>
            </a:r>
            <a:r>
              <a:rPr lang="pt-BR" sz="1200" dirty="0">
                <a:solidFill>
                  <a:schemeClr val="tx1">
                    <a:lumMod val="65000"/>
                    <a:lumOff val="35000"/>
                  </a:schemeClr>
                </a:solidFill>
              </a:rPr>
              <a:t> são criados para extrair dados do RDS, transformar conforme necessário (limpeza, normalização, agregação), e carregar os dados transformados para </a:t>
            </a:r>
            <a:r>
              <a:rPr lang="pt-BR" sz="1200" dirty="0" err="1">
                <a:solidFill>
                  <a:schemeClr val="tx1">
                    <a:lumMod val="65000"/>
                    <a:lumOff val="35000"/>
                  </a:schemeClr>
                </a:solidFill>
              </a:rPr>
              <a:t>Amazon</a:t>
            </a:r>
            <a:r>
              <a:rPr lang="pt-BR" sz="1200" dirty="0">
                <a:solidFill>
                  <a:schemeClr val="tx1">
                    <a:lumMod val="65000"/>
                    <a:lumOff val="35000"/>
                  </a:schemeClr>
                </a:solidFill>
              </a:rPr>
              <a:t> S3.</a:t>
            </a:r>
          </a:p>
        </p:txBody>
      </p:sp>
      <p:cxnSp>
        <p:nvCxnSpPr>
          <p:cNvPr id="7" name="Conector reto 6"/>
          <p:cNvCxnSpPr>
            <a:stCxn id="5" idx="0"/>
          </p:cNvCxnSpPr>
          <p:nvPr/>
        </p:nvCxnSpPr>
        <p:spPr>
          <a:xfrm flipV="1">
            <a:off x="3839468" y="4956175"/>
            <a:ext cx="0" cy="3839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010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259086" y="5349615"/>
            <a:ext cx="5160764" cy="1569660"/>
          </a:xfrm>
          <a:prstGeom prst="rect">
            <a:avLst/>
          </a:prstGeom>
        </p:spPr>
        <p:txBody>
          <a:bodyPr wrap="square">
            <a:spAutoFit/>
          </a:bodyPr>
          <a:lstStyle/>
          <a:p>
            <a:r>
              <a:rPr lang="pt-BR" sz="1200" b="1" dirty="0">
                <a:solidFill>
                  <a:schemeClr val="tx1">
                    <a:lumMod val="65000"/>
                    <a:lumOff val="35000"/>
                  </a:schemeClr>
                </a:solidFill>
              </a:rPr>
              <a:t>AWS DMS (</a:t>
            </a:r>
            <a:r>
              <a:rPr lang="pt-BR" sz="1200" b="1" dirty="0" err="1">
                <a:solidFill>
                  <a:schemeClr val="tx1">
                    <a:lumMod val="65000"/>
                    <a:lumOff val="35000"/>
                  </a:schemeClr>
                </a:solidFill>
              </a:rPr>
              <a:t>Database</a:t>
            </a:r>
            <a:r>
              <a:rPr lang="pt-BR" sz="1200" b="1" dirty="0">
                <a:solidFill>
                  <a:schemeClr val="tx1">
                    <a:lumMod val="65000"/>
                    <a:lumOff val="35000"/>
                  </a:schemeClr>
                </a:solidFill>
              </a:rPr>
              <a:t> </a:t>
            </a:r>
            <a:r>
              <a:rPr lang="pt-BR" sz="1200" b="1" dirty="0" err="1">
                <a:solidFill>
                  <a:schemeClr val="tx1">
                    <a:lumMod val="65000"/>
                    <a:lumOff val="35000"/>
                  </a:schemeClr>
                </a:solidFill>
              </a:rPr>
              <a:t>Migration</a:t>
            </a:r>
            <a:r>
              <a:rPr lang="pt-BR" sz="1200" b="1" dirty="0">
                <a:solidFill>
                  <a:schemeClr val="tx1">
                    <a:lumMod val="65000"/>
                    <a:lumOff val="35000"/>
                  </a:schemeClr>
                </a:solidFill>
              </a:rPr>
              <a:t> Service):</a:t>
            </a:r>
          </a:p>
          <a:p>
            <a:r>
              <a:rPr lang="pt-BR" sz="1200" b="1" dirty="0">
                <a:solidFill>
                  <a:schemeClr val="tx1">
                    <a:lumMod val="65000"/>
                    <a:lumOff val="35000"/>
                  </a:schemeClr>
                </a:solidFill>
              </a:rPr>
              <a:t>Replicação de Dados:</a:t>
            </a:r>
            <a:r>
              <a:rPr lang="pt-BR" sz="1200" dirty="0">
                <a:solidFill>
                  <a:schemeClr val="tx1">
                    <a:lumMod val="65000"/>
                    <a:lumOff val="35000"/>
                  </a:schemeClr>
                </a:solidFill>
              </a:rPr>
              <a:t> AWS DMS é configurado para replicar dados de </a:t>
            </a:r>
            <a:r>
              <a:rPr lang="pt-BR" sz="1200" dirty="0" err="1">
                <a:solidFill>
                  <a:schemeClr val="tx1">
                    <a:lumMod val="65000"/>
                    <a:lumOff val="35000"/>
                  </a:schemeClr>
                </a:solidFill>
              </a:rPr>
              <a:t>Amazon</a:t>
            </a:r>
            <a:r>
              <a:rPr lang="pt-BR" sz="1200" dirty="0">
                <a:solidFill>
                  <a:schemeClr val="tx1">
                    <a:lumMod val="65000"/>
                    <a:lumOff val="35000"/>
                  </a:schemeClr>
                </a:solidFill>
              </a:rPr>
              <a:t> RDS para </a:t>
            </a:r>
            <a:r>
              <a:rPr lang="pt-BR" sz="1200" dirty="0" err="1">
                <a:solidFill>
                  <a:schemeClr val="tx1">
                    <a:lumMod val="65000"/>
                    <a:lumOff val="35000"/>
                  </a:schemeClr>
                </a:solidFill>
              </a:rPr>
              <a:t>Amazon</a:t>
            </a:r>
            <a:r>
              <a:rPr lang="pt-BR" sz="1200" dirty="0">
                <a:solidFill>
                  <a:schemeClr val="tx1">
                    <a:lumMod val="65000"/>
                    <a:lumOff val="35000"/>
                  </a:schemeClr>
                </a:solidFill>
              </a:rPr>
              <a:t> S3. Isso pode ser feito através de uma carga completa inicial, seguida de replicação contínua (CDC - </a:t>
            </a:r>
            <a:r>
              <a:rPr lang="pt-BR" sz="1200" dirty="0" err="1">
                <a:solidFill>
                  <a:schemeClr val="tx1">
                    <a:lumMod val="65000"/>
                    <a:lumOff val="35000"/>
                  </a:schemeClr>
                </a:solidFill>
              </a:rPr>
              <a:t>Change</a:t>
            </a:r>
            <a:r>
              <a:rPr lang="pt-BR" sz="1200" dirty="0">
                <a:solidFill>
                  <a:schemeClr val="tx1">
                    <a:lumMod val="65000"/>
                    <a:lumOff val="35000"/>
                  </a:schemeClr>
                </a:solidFill>
              </a:rPr>
              <a:t> Data Capture) para capturar mudanças em tempo real.</a:t>
            </a:r>
          </a:p>
          <a:p>
            <a:r>
              <a:rPr lang="pt-BR" sz="1200" b="1" dirty="0">
                <a:solidFill>
                  <a:schemeClr val="tx1">
                    <a:lumMod val="65000"/>
                    <a:lumOff val="35000"/>
                  </a:schemeClr>
                </a:solidFill>
              </a:rPr>
              <a:t>Transformação de Dados:</a:t>
            </a:r>
            <a:r>
              <a:rPr lang="pt-BR" sz="1200" dirty="0">
                <a:solidFill>
                  <a:schemeClr val="tx1">
                    <a:lumMod val="65000"/>
                    <a:lumOff val="35000"/>
                  </a:schemeClr>
                </a:solidFill>
              </a:rPr>
              <a:t> Embora o DMS seja focado na replicação de dados, ele suporta transformações básicas durante a migração, como alteração de tipos de dados e filtragem de colunas.</a:t>
            </a:r>
          </a:p>
        </p:txBody>
      </p:sp>
      <p:cxnSp>
        <p:nvCxnSpPr>
          <p:cNvPr id="7" name="Conector reto 6"/>
          <p:cNvCxnSpPr>
            <a:stCxn id="5" idx="0"/>
          </p:cNvCxnSpPr>
          <p:nvPr/>
        </p:nvCxnSpPr>
        <p:spPr>
          <a:xfrm flipV="1">
            <a:off x="3839468"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43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478411" y="5349615"/>
            <a:ext cx="5160764" cy="646331"/>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S3 (</a:t>
            </a:r>
            <a:r>
              <a:rPr lang="pt-BR" sz="1200" b="1" dirty="0" err="1">
                <a:solidFill>
                  <a:schemeClr val="tx1">
                    <a:lumMod val="65000"/>
                    <a:lumOff val="35000"/>
                  </a:schemeClr>
                </a:solidFill>
              </a:rPr>
              <a:t>Simple</a:t>
            </a:r>
            <a:r>
              <a:rPr lang="pt-BR" sz="1200" b="1" dirty="0">
                <a:solidFill>
                  <a:schemeClr val="tx1">
                    <a:lumMod val="65000"/>
                    <a:lumOff val="35000"/>
                  </a:schemeClr>
                </a:solidFill>
              </a:rPr>
              <a:t> </a:t>
            </a:r>
            <a:r>
              <a:rPr lang="pt-BR" sz="1200" b="1" dirty="0" err="1">
                <a:solidFill>
                  <a:schemeClr val="tx1">
                    <a:lumMod val="65000"/>
                    <a:lumOff val="35000"/>
                  </a:schemeClr>
                </a:solidFill>
              </a:rPr>
              <a:t>Storage</a:t>
            </a:r>
            <a:r>
              <a:rPr lang="pt-BR" sz="1200" b="1" dirty="0">
                <a:solidFill>
                  <a:schemeClr val="tx1">
                    <a:lumMod val="65000"/>
                    <a:lumOff val="35000"/>
                  </a:schemeClr>
                </a:solidFill>
              </a:rPr>
              <a:t> Service)</a:t>
            </a:r>
            <a:r>
              <a:rPr lang="pt-BR" sz="1200" dirty="0">
                <a:solidFill>
                  <a:schemeClr val="tx1">
                    <a:lumMod val="65000"/>
                    <a:lumOff val="35000"/>
                  </a:schemeClr>
                </a:solidFill>
              </a:rPr>
              <a:t> é usado para armazenar os dados ingeridos. Os dados são salvos em formatos otimizados para análise, como Parquet ou ORC, organizados em </a:t>
            </a:r>
            <a:r>
              <a:rPr lang="pt-BR" sz="1200" dirty="0" err="1">
                <a:solidFill>
                  <a:schemeClr val="tx1">
                    <a:lumMod val="65000"/>
                    <a:lumOff val="35000"/>
                  </a:schemeClr>
                </a:solidFill>
              </a:rPr>
              <a:t>buckets</a:t>
            </a:r>
            <a:r>
              <a:rPr lang="pt-BR" sz="1200" dirty="0">
                <a:solidFill>
                  <a:schemeClr val="tx1">
                    <a:lumMod val="65000"/>
                    <a:lumOff val="35000"/>
                  </a:schemeClr>
                </a:solidFill>
              </a:rPr>
              <a:t> e pastas específicas.</a:t>
            </a:r>
          </a:p>
        </p:txBody>
      </p:sp>
      <p:cxnSp>
        <p:nvCxnSpPr>
          <p:cNvPr id="7" name="Conector reto 6"/>
          <p:cNvCxnSpPr/>
          <p:nvPr/>
        </p:nvCxnSpPr>
        <p:spPr>
          <a:xfrm flipV="1">
            <a:off x="60587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74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5802511" y="5349615"/>
            <a:ext cx="5160764" cy="1200329"/>
          </a:xfrm>
          <a:prstGeom prst="rect">
            <a:avLst/>
          </a:prstGeom>
        </p:spPr>
        <p:txBody>
          <a:bodyPr wrap="square">
            <a:spAutoFit/>
          </a:bodyPr>
          <a:lstStyle/>
          <a:p>
            <a:pPr algn="just"/>
            <a:r>
              <a:rPr lang="pt-BR" sz="1200" b="1" dirty="0">
                <a:solidFill>
                  <a:schemeClr val="tx1">
                    <a:lumMod val="65000"/>
                    <a:lumOff val="35000"/>
                  </a:schemeClr>
                </a:solidFill>
              </a:rPr>
              <a:t>AWS Athena:</a:t>
            </a:r>
          </a:p>
          <a:p>
            <a:pPr algn="just"/>
            <a:r>
              <a:rPr lang="pt-BR" sz="1200" b="1" dirty="0">
                <a:solidFill>
                  <a:schemeClr val="tx1">
                    <a:lumMod val="65000"/>
                    <a:lumOff val="35000"/>
                  </a:schemeClr>
                </a:solidFill>
              </a:rPr>
              <a:t>Consulta de Dados:</a:t>
            </a:r>
            <a:r>
              <a:rPr lang="pt-BR" sz="1200" dirty="0">
                <a:solidFill>
                  <a:schemeClr val="tx1">
                    <a:lumMod val="65000"/>
                    <a:lumOff val="35000"/>
                  </a:schemeClr>
                </a:solidFill>
              </a:rPr>
              <a:t> AWS Athena permite consultar os dados armazenados no S3 diretamente usando SQL. Como Athena é um serviço de consulta sem servidor, você paga apenas pelas consultas que executa.</a:t>
            </a:r>
          </a:p>
          <a:p>
            <a:pPr algn="just"/>
            <a:r>
              <a:rPr lang="pt-BR" sz="1200" b="1" dirty="0">
                <a:solidFill>
                  <a:schemeClr val="tx1">
                    <a:lumMod val="65000"/>
                    <a:lumOff val="35000"/>
                  </a:schemeClr>
                </a:solidFill>
              </a:rPr>
              <a:t>Integração com </a:t>
            </a:r>
            <a:r>
              <a:rPr lang="pt-BR" sz="1200" b="1" dirty="0" err="1">
                <a:solidFill>
                  <a:schemeClr val="tx1">
                    <a:lumMod val="65000"/>
                    <a:lumOff val="35000"/>
                  </a:schemeClr>
                </a:solidFill>
              </a:rPr>
              <a:t>Glue</a:t>
            </a:r>
            <a:r>
              <a:rPr lang="pt-BR" sz="1200" b="1" dirty="0">
                <a:solidFill>
                  <a:schemeClr val="tx1">
                    <a:lumMod val="65000"/>
                    <a:lumOff val="35000"/>
                  </a:schemeClr>
                </a:solidFill>
              </a:rPr>
              <a:t> </a:t>
            </a:r>
            <a:r>
              <a:rPr lang="pt-BR" sz="1200" b="1" dirty="0" err="1">
                <a:solidFill>
                  <a:schemeClr val="tx1">
                    <a:lumMod val="65000"/>
                    <a:lumOff val="35000"/>
                  </a:schemeClr>
                </a:solidFill>
              </a:rPr>
              <a:t>Catalog</a:t>
            </a:r>
            <a:r>
              <a:rPr lang="pt-BR" sz="1200" b="1" dirty="0">
                <a:solidFill>
                  <a:schemeClr val="tx1">
                    <a:lumMod val="65000"/>
                    <a:lumOff val="35000"/>
                  </a:schemeClr>
                </a:solidFill>
              </a:rPr>
              <a:t>:</a:t>
            </a:r>
            <a:r>
              <a:rPr lang="pt-BR" sz="1200" dirty="0">
                <a:solidFill>
                  <a:schemeClr val="tx1">
                    <a:lumMod val="65000"/>
                    <a:lumOff val="35000"/>
                  </a:schemeClr>
                </a:solidFill>
              </a:rPr>
              <a:t> Athena usa o </a:t>
            </a:r>
            <a:r>
              <a:rPr lang="pt-BR" sz="1200" dirty="0" err="1">
                <a:solidFill>
                  <a:schemeClr val="tx1">
                    <a:lumMod val="65000"/>
                    <a:lumOff val="35000"/>
                  </a:schemeClr>
                </a:solidFill>
              </a:rPr>
              <a:t>Glue</a:t>
            </a:r>
            <a:r>
              <a:rPr lang="pt-BR" sz="1200" dirty="0">
                <a:solidFill>
                  <a:schemeClr val="tx1">
                    <a:lumMod val="65000"/>
                    <a:lumOff val="35000"/>
                  </a:schemeClr>
                </a:solidFill>
              </a:rPr>
              <a:t> Data </a:t>
            </a:r>
            <a:r>
              <a:rPr lang="pt-BR" sz="1200" dirty="0" err="1">
                <a:solidFill>
                  <a:schemeClr val="tx1">
                    <a:lumMod val="65000"/>
                    <a:lumOff val="35000"/>
                  </a:schemeClr>
                </a:solidFill>
              </a:rPr>
              <a:t>Catalog</a:t>
            </a:r>
            <a:r>
              <a:rPr lang="pt-BR" sz="1200" dirty="0">
                <a:solidFill>
                  <a:schemeClr val="tx1">
                    <a:lumMod val="65000"/>
                    <a:lumOff val="35000"/>
                  </a:schemeClr>
                </a:solidFill>
              </a:rPr>
              <a:t> para armazenar os </a:t>
            </a:r>
            <a:r>
              <a:rPr lang="pt-BR" sz="1200" dirty="0" err="1">
                <a:solidFill>
                  <a:schemeClr val="tx1">
                    <a:lumMod val="65000"/>
                    <a:lumOff val="35000"/>
                  </a:schemeClr>
                </a:solidFill>
              </a:rPr>
              <a:t>metadados</a:t>
            </a:r>
            <a:r>
              <a:rPr lang="pt-BR" sz="1200" dirty="0">
                <a:solidFill>
                  <a:schemeClr val="tx1">
                    <a:lumMod val="65000"/>
                    <a:lumOff val="35000"/>
                  </a:schemeClr>
                </a:solidFill>
              </a:rPr>
              <a:t> dos dados no S3, facilitando a descoberta e consulta dos dados.</a:t>
            </a:r>
          </a:p>
        </p:txBody>
      </p:sp>
      <p:cxnSp>
        <p:nvCxnSpPr>
          <p:cNvPr id="7" name="Conector reto 6"/>
          <p:cNvCxnSpPr/>
          <p:nvPr/>
        </p:nvCxnSpPr>
        <p:spPr>
          <a:xfrm flipV="1">
            <a:off x="83828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787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PIPELINE DE DADOS</a:t>
            </a: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5802511" y="5349615"/>
            <a:ext cx="5160764" cy="1384995"/>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a:t>
            </a:r>
            <a:r>
              <a:rPr lang="pt-BR" sz="1200" b="1" dirty="0" err="1">
                <a:solidFill>
                  <a:schemeClr val="tx1">
                    <a:lumMod val="65000"/>
                    <a:lumOff val="35000"/>
                  </a:schemeClr>
                </a:solidFill>
              </a:rPr>
              <a:t>Redshift</a:t>
            </a:r>
            <a:r>
              <a:rPr lang="pt-BR" sz="1200" b="1" dirty="0">
                <a:solidFill>
                  <a:schemeClr val="tx1">
                    <a:lumMod val="65000"/>
                    <a:lumOff val="35000"/>
                  </a:schemeClr>
                </a:solidFill>
              </a:rPr>
              <a:t>:</a:t>
            </a:r>
          </a:p>
          <a:p>
            <a:pPr algn="just"/>
            <a:r>
              <a:rPr lang="pt-BR" sz="1200" b="1" dirty="0">
                <a:solidFill>
                  <a:schemeClr val="tx1">
                    <a:lumMod val="65000"/>
                    <a:lumOff val="35000"/>
                  </a:schemeClr>
                </a:solidFill>
              </a:rPr>
              <a:t>Armazenamento e Análise:</a:t>
            </a:r>
            <a:r>
              <a:rPr lang="pt-BR" sz="1200" dirty="0">
                <a:solidFill>
                  <a:schemeClr val="tx1">
                    <a:lumMod val="65000"/>
                    <a:lumOff val="35000"/>
                  </a:schemeClr>
                </a:solidFill>
              </a:rPr>
              <a:t> </a:t>
            </a:r>
            <a:r>
              <a:rPr lang="pt-BR" sz="1200" dirty="0" err="1">
                <a:solidFill>
                  <a:schemeClr val="tx1">
                    <a:lumMod val="65000"/>
                    <a:lumOff val="35000"/>
                  </a:schemeClr>
                </a:solidFill>
              </a:rPr>
              <a:t>Amazon</a:t>
            </a:r>
            <a:r>
              <a:rPr lang="pt-BR" sz="1200" dirty="0">
                <a:solidFill>
                  <a:schemeClr val="tx1">
                    <a:lumMod val="65000"/>
                    <a:lumOff val="35000"/>
                  </a:schemeClr>
                </a:solidFill>
              </a:rPr>
              <a:t> </a:t>
            </a:r>
            <a:r>
              <a:rPr lang="pt-BR" sz="1200" dirty="0" err="1">
                <a:solidFill>
                  <a:schemeClr val="tx1">
                    <a:lumMod val="65000"/>
                    <a:lumOff val="35000"/>
                  </a:schemeClr>
                </a:solidFill>
              </a:rPr>
              <a:t>Redshift</a:t>
            </a:r>
            <a:r>
              <a:rPr lang="pt-BR" sz="1200" dirty="0">
                <a:solidFill>
                  <a:schemeClr val="tx1">
                    <a:lumMod val="65000"/>
                    <a:lumOff val="35000"/>
                  </a:schemeClr>
                </a:solidFill>
              </a:rPr>
              <a:t> é um data </a:t>
            </a:r>
            <a:r>
              <a:rPr lang="pt-BR" sz="1200" dirty="0" err="1">
                <a:solidFill>
                  <a:schemeClr val="tx1">
                    <a:lumMod val="65000"/>
                    <a:lumOff val="35000"/>
                  </a:schemeClr>
                </a:solidFill>
              </a:rPr>
              <a:t>warehouse</a:t>
            </a:r>
            <a:r>
              <a:rPr lang="pt-BR" sz="1200" dirty="0">
                <a:solidFill>
                  <a:schemeClr val="tx1">
                    <a:lumMod val="65000"/>
                    <a:lumOff val="35000"/>
                  </a:schemeClr>
                </a:solidFill>
              </a:rPr>
              <a:t> totalmente gerenciado para armazenar e analisar grandes volumes de dados.</a:t>
            </a:r>
          </a:p>
          <a:p>
            <a:pPr algn="just"/>
            <a:r>
              <a:rPr lang="pt-BR" sz="1200" b="1" dirty="0" err="1">
                <a:solidFill>
                  <a:schemeClr val="tx1">
                    <a:lumMod val="65000"/>
                    <a:lumOff val="35000"/>
                  </a:schemeClr>
                </a:solidFill>
              </a:rPr>
              <a:t>Redshift</a:t>
            </a:r>
            <a:r>
              <a:rPr lang="pt-BR" sz="1200" b="1" dirty="0">
                <a:solidFill>
                  <a:schemeClr val="tx1">
                    <a:lumMod val="65000"/>
                    <a:lumOff val="35000"/>
                  </a:schemeClr>
                </a:solidFill>
              </a:rPr>
              <a:t> Spectrum:</a:t>
            </a:r>
            <a:r>
              <a:rPr lang="pt-BR" sz="1200" dirty="0">
                <a:solidFill>
                  <a:schemeClr val="tx1">
                    <a:lumMod val="65000"/>
                    <a:lumOff val="35000"/>
                  </a:schemeClr>
                </a:solidFill>
              </a:rPr>
              <a:t> </a:t>
            </a:r>
            <a:r>
              <a:rPr lang="pt-BR" sz="1200" dirty="0" err="1">
                <a:solidFill>
                  <a:schemeClr val="tx1">
                    <a:lumMod val="65000"/>
                    <a:lumOff val="35000"/>
                  </a:schemeClr>
                </a:solidFill>
              </a:rPr>
              <a:t>Redshift</a:t>
            </a:r>
            <a:r>
              <a:rPr lang="pt-BR" sz="1200" dirty="0">
                <a:solidFill>
                  <a:schemeClr val="tx1">
                    <a:lumMod val="65000"/>
                    <a:lumOff val="35000"/>
                  </a:schemeClr>
                </a:solidFill>
              </a:rPr>
              <a:t> Spectrum permite a consulta direta dos dados no S3 sem mover os dados para o cluster </a:t>
            </a:r>
            <a:r>
              <a:rPr lang="pt-BR" sz="1200" dirty="0" err="1">
                <a:solidFill>
                  <a:schemeClr val="tx1">
                    <a:lumMod val="65000"/>
                    <a:lumOff val="35000"/>
                  </a:schemeClr>
                </a:solidFill>
              </a:rPr>
              <a:t>Redshift</a:t>
            </a:r>
            <a:r>
              <a:rPr lang="pt-BR" sz="1200" dirty="0">
                <a:solidFill>
                  <a:schemeClr val="tx1">
                    <a:lumMod val="65000"/>
                    <a:lumOff val="35000"/>
                  </a:schemeClr>
                </a:solidFill>
              </a:rPr>
              <a:t>, usando SQL.</a:t>
            </a:r>
          </a:p>
          <a:p>
            <a:pPr algn="just"/>
            <a:r>
              <a:rPr lang="pt-BR" sz="1200" b="1" dirty="0">
                <a:solidFill>
                  <a:schemeClr val="tx1">
                    <a:lumMod val="65000"/>
                    <a:lumOff val="35000"/>
                  </a:schemeClr>
                </a:solidFill>
              </a:rPr>
              <a:t>Carga de Dados:</a:t>
            </a:r>
            <a:r>
              <a:rPr lang="pt-BR" sz="1200" dirty="0">
                <a:solidFill>
                  <a:schemeClr val="tx1">
                    <a:lumMod val="65000"/>
                    <a:lumOff val="35000"/>
                  </a:schemeClr>
                </a:solidFill>
              </a:rPr>
              <a:t> Dados podem ser carregados do S3 para </a:t>
            </a:r>
            <a:r>
              <a:rPr lang="pt-BR" sz="1200" dirty="0" err="1">
                <a:solidFill>
                  <a:schemeClr val="tx1">
                    <a:lumMod val="65000"/>
                    <a:lumOff val="35000"/>
                  </a:schemeClr>
                </a:solidFill>
              </a:rPr>
              <a:t>Redshift</a:t>
            </a:r>
            <a:r>
              <a:rPr lang="pt-BR" sz="1200" dirty="0">
                <a:solidFill>
                  <a:schemeClr val="tx1">
                    <a:lumMod val="65000"/>
                    <a:lumOff val="35000"/>
                  </a:schemeClr>
                </a:solidFill>
              </a:rPr>
              <a:t> usando comandos COPY ou usando AWS </a:t>
            </a:r>
            <a:r>
              <a:rPr lang="pt-BR" sz="1200" dirty="0" err="1">
                <a:solidFill>
                  <a:schemeClr val="tx1">
                    <a:lumMod val="65000"/>
                    <a:lumOff val="35000"/>
                  </a:schemeClr>
                </a:solidFill>
              </a:rPr>
              <a:t>Glue</a:t>
            </a:r>
            <a:r>
              <a:rPr lang="pt-BR" sz="1200" dirty="0">
                <a:solidFill>
                  <a:schemeClr val="tx1">
                    <a:lumMod val="65000"/>
                    <a:lumOff val="35000"/>
                  </a:schemeClr>
                </a:solidFill>
              </a:rPr>
              <a:t> para ETL.</a:t>
            </a:r>
          </a:p>
        </p:txBody>
      </p:sp>
      <p:cxnSp>
        <p:nvCxnSpPr>
          <p:cNvPr id="7" name="Conector reto 6"/>
          <p:cNvCxnSpPr/>
          <p:nvPr/>
        </p:nvCxnSpPr>
        <p:spPr>
          <a:xfrm flipV="1">
            <a:off x="83828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38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Segurança e Governança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Controle de Acesso:</a:t>
            </a:r>
            <a:r>
              <a:rPr lang="pt-BR" dirty="0">
                <a:solidFill>
                  <a:schemeClr val="tx1">
                    <a:lumMod val="65000"/>
                    <a:lumOff val="35000"/>
                  </a:schemeClr>
                </a:solidFill>
              </a:rPr>
              <a:t> Implementação de políticas de controle de acesso baseadas em roles (RBAC) para garantir que apenas usuários autorizados possam acessar dados sensíveis.</a:t>
            </a:r>
          </a:p>
          <a:p>
            <a:pPr marL="742950" lvl="1" indent="-285750" algn="just">
              <a:buFont typeface="Arial" panose="020B0604020202020204" pitchFamily="34" charset="0"/>
              <a:buChar char="•"/>
            </a:pPr>
            <a:r>
              <a:rPr lang="pt-BR" b="1" dirty="0" err="1">
                <a:solidFill>
                  <a:schemeClr val="tx1">
                    <a:lumMod val="65000"/>
                    <a:lumOff val="35000"/>
                  </a:schemeClr>
                </a:solidFill>
              </a:rPr>
              <a:t>Compliance</a:t>
            </a:r>
            <a:r>
              <a:rPr lang="pt-BR" b="1" dirty="0">
                <a:solidFill>
                  <a:schemeClr val="tx1">
                    <a:lumMod val="65000"/>
                    <a:lumOff val="35000"/>
                  </a:schemeClr>
                </a:solidFill>
              </a:rPr>
              <a:t>:</a:t>
            </a:r>
            <a:r>
              <a:rPr lang="pt-BR" dirty="0">
                <a:solidFill>
                  <a:schemeClr val="tx1">
                    <a:lumMod val="65000"/>
                    <a:lumOff val="35000"/>
                  </a:schemeClr>
                </a:solidFill>
              </a:rPr>
              <a:t> Conformidade com regulamentações como GDPR e LGPD para proteger dados pessoais dos clientes.</a:t>
            </a:r>
          </a:p>
        </p:txBody>
      </p:sp>
      <p:pic>
        <p:nvPicPr>
          <p:cNvPr id="21506" name="Picture 2" descr="Lei Geral de Proteção de Dados | Morona Contabilidade"/>
          <p:cNvPicPr>
            <a:picLocks noChangeAspect="1" noChangeArrowheads="1"/>
          </p:cNvPicPr>
          <p:nvPr/>
        </p:nvPicPr>
        <p:blipFill rotWithShape="1">
          <a:blip r:embed="rId2">
            <a:extLst>
              <a:ext uri="{28A0092B-C50C-407E-A947-70E740481C1C}">
                <a14:useLocalDpi xmlns:a14="http://schemas.microsoft.com/office/drawing/2010/main" val="0"/>
              </a:ext>
            </a:extLst>
          </a:blip>
          <a:srcRect l="15329"/>
          <a:stretch/>
        </p:blipFill>
        <p:spPr bwMode="auto">
          <a:xfrm>
            <a:off x="114299" y="1432638"/>
            <a:ext cx="6706363" cy="443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1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NETWORKS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b="1" dirty="0">
                <a:solidFill>
                  <a:schemeClr val="tx1">
                    <a:lumMod val="65000"/>
                    <a:lumOff val="35000"/>
                  </a:schemeClr>
                </a:solidFill>
              </a:rPr>
              <a:t>Networks</a:t>
            </a:r>
            <a:r>
              <a:rPr lang="pt-BR" dirty="0">
                <a:solidFill>
                  <a:schemeClr val="tx1">
                    <a:lumMod val="65000"/>
                    <a:lumOff val="35000"/>
                  </a:schemeClr>
                </a:solidFill>
              </a:rPr>
              <a:t>: redes se referem às infraestruturas de comunicação que conectam todos os recursos e usuários dentro de um ambiente de computação em nuvem.</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p>
          <a:p>
            <a:pPr algn="just"/>
            <a:r>
              <a:rPr lang="pt-BR" dirty="0" err="1">
                <a:solidFill>
                  <a:schemeClr val="tx1">
                    <a:lumMod val="65000"/>
                    <a:lumOff val="35000"/>
                  </a:schemeClr>
                </a:solidFill>
              </a:rPr>
              <a:t>Amazon</a:t>
            </a:r>
            <a:r>
              <a:rPr lang="pt-BR" dirty="0">
                <a:solidFill>
                  <a:schemeClr val="tx1">
                    <a:lumMod val="65000"/>
                    <a:lumOff val="35000"/>
                  </a:schemeClr>
                </a:solidFill>
              </a:rPr>
              <a:t> Virtual Private </a:t>
            </a:r>
            <a:r>
              <a:rPr lang="pt-BR" dirty="0" err="1">
                <a:solidFill>
                  <a:schemeClr val="tx1">
                    <a:lumMod val="65000"/>
                    <a:lumOff val="35000"/>
                  </a:schemeClr>
                </a:solidFill>
              </a:rPr>
              <a:t>Cloud</a:t>
            </a:r>
            <a:r>
              <a:rPr lang="pt-BR" dirty="0">
                <a:solidFill>
                  <a:schemeClr val="tx1">
                    <a:lumMod val="65000"/>
                    <a:lumOff val="35000"/>
                  </a:schemeClr>
                </a:solidFill>
              </a:rPr>
              <a:t> (VPC) é um serviço da AWS que permite criar uma rede virtual na nuvem, isolada logicamente, onde você pode lançar recursos da AWS, como instâncias EC2 (servidores virtuais) e RDS (banco de dados relacional).</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Dentro de uma VPC, os usuários podem criar </a:t>
            </a:r>
            <a:r>
              <a:rPr lang="pt-BR" dirty="0" err="1">
                <a:solidFill>
                  <a:schemeClr val="tx1">
                    <a:lumMod val="65000"/>
                    <a:lumOff val="35000"/>
                  </a:schemeClr>
                </a:solidFill>
              </a:rPr>
              <a:t>sub-redes</a:t>
            </a:r>
            <a:r>
              <a:rPr lang="pt-BR" dirty="0">
                <a:solidFill>
                  <a:schemeClr val="tx1">
                    <a:lumMod val="65000"/>
                    <a:lumOff val="35000"/>
                  </a:schemeClr>
                </a:solidFill>
              </a:rPr>
              <a:t>, que são segmentos lógicos da rede que podem ser configurados com diferentes regras de acesso e políticas de segurança. Além disso, é possível configurar rotas de rede personalizadas para direcionar o tráfego entre </a:t>
            </a:r>
            <a:r>
              <a:rPr lang="pt-BR" dirty="0" err="1">
                <a:solidFill>
                  <a:schemeClr val="tx1">
                    <a:lumMod val="65000"/>
                    <a:lumOff val="35000"/>
                  </a:schemeClr>
                </a:solidFill>
              </a:rPr>
              <a:t>sub-redes</a:t>
            </a:r>
            <a:r>
              <a:rPr lang="pt-BR" dirty="0">
                <a:solidFill>
                  <a:schemeClr val="tx1">
                    <a:lumMod val="65000"/>
                    <a:lumOff val="35000"/>
                  </a:schemeClr>
                </a:solidFill>
              </a:rPr>
              <a:t> e para a internet.</a:t>
            </a:r>
          </a:p>
        </p:txBody>
      </p:sp>
      <p:pic>
        <p:nvPicPr>
          <p:cNvPr id="2050" name="Picture 2" descr="AWS Networking Fundamentals | Introduction and Basics"/>
          <p:cNvPicPr>
            <a:picLocks noChangeAspect="1" noChangeArrowheads="1"/>
          </p:cNvPicPr>
          <p:nvPr/>
        </p:nvPicPr>
        <p:blipFill rotWithShape="1">
          <a:blip r:embed="rId2">
            <a:extLst>
              <a:ext uri="{28A0092B-C50C-407E-A947-70E740481C1C}">
                <a14:useLocalDpi xmlns:a14="http://schemas.microsoft.com/office/drawing/2010/main" val="0"/>
              </a:ext>
            </a:extLst>
          </a:blip>
          <a:srcRect r="1805"/>
          <a:stretch/>
        </p:blipFill>
        <p:spPr bwMode="auto">
          <a:xfrm>
            <a:off x="69336" y="1601472"/>
            <a:ext cx="6785552" cy="418393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0" y="1607134"/>
            <a:ext cx="1759527" cy="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4676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CENÁRIOS DE USO</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Entrega de Dados e Integração com Ferramentas de Marketing</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u="sng" dirty="0" err="1">
                <a:solidFill>
                  <a:schemeClr val="tx1">
                    <a:lumMod val="65000"/>
                    <a:lumOff val="35000"/>
                  </a:schemeClr>
                </a:solidFill>
              </a:rPr>
              <a:t>APIs</a:t>
            </a:r>
            <a:r>
              <a:rPr lang="pt-BR" b="1" u="sng" dirty="0">
                <a:solidFill>
                  <a:schemeClr val="tx1">
                    <a:lumMod val="65000"/>
                    <a:lumOff val="35000"/>
                  </a:schemeClr>
                </a:solidFill>
              </a:rPr>
              <a:t> e </a:t>
            </a:r>
            <a:r>
              <a:rPr lang="pt-BR" b="1" u="sng" dirty="0" err="1">
                <a:solidFill>
                  <a:schemeClr val="tx1">
                    <a:lumMod val="65000"/>
                    <a:lumOff val="35000"/>
                  </a:schemeClr>
                </a:solidFill>
              </a:rPr>
              <a:t>Webhooks</a:t>
            </a:r>
            <a:r>
              <a:rPr lang="pt-BR" b="1" dirty="0">
                <a:solidFill>
                  <a:schemeClr val="tx1">
                    <a:lumMod val="65000"/>
                    <a:lumOff val="35000"/>
                  </a:schemeClr>
                </a:solidFill>
              </a:rPr>
              <a:t>:</a:t>
            </a:r>
            <a:r>
              <a:rPr lang="pt-BR" dirty="0">
                <a:solidFill>
                  <a:schemeClr val="tx1">
                    <a:lumMod val="65000"/>
                    <a:lumOff val="35000"/>
                  </a:schemeClr>
                </a:solidFill>
              </a:rPr>
              <a:t> </a:t>
            </a:r>
            <a:r>
              <a:rPr lang="pt-BR" dirty="0" err="1">
                <a:solidFill>
                  <a:schemeClr val="tx1">
                    <a:lumMod val="65000"/>
                    <a:lumOff val="35000"/>
                  </a:schemeClr>
                </a:solidFill>
              </a:rPr>
              <a:t>APIs</a:t>
            </a:r>
            <a:r>
              <a:rPr lang="pt-BR" dirty="0">
                <a:solidFill>
                  <a:schemeClr val="tx1">
                    <a:lumMod val="65000"/>
                    <a:lumOff val="35000"/>
                  </a:schemeClr>
                </a:solidFill>
              </a:rPr>
              <a:t> </a:t>
            </a:r>
            <a:r>
              <a:rPr lang="pt-BR" dirty="0" err="1">
                <a:solidFill>
                  <a:schemeClr val="tx1">
                    <a:lumMod val="65000"/>
                    <a:lumOff val="35000"/>
                  </a:schemeClr>
                </a:solidFill>
              </a:rPr>
              <a:t>RESTful</a:t>
            </a:r>
            <a:r>
              <a:rPr lang="pt-BR" dirty="0">
                <a:solidFill>
                  <a:schemeClr val="tx1">
                    <a:lumMod val="65000"/>
                    <a:lumOff val="35000"/>
                  </a:schemeClr>
                </a:solidFill>
              </a:rPr>
              <a:t> são utilizadas para entregar dados em tempo real para plataformas de marketing e automação de campanhas (como </a:t>
            </a:r>
            <a:r>
              <a:rPr lang="pt-BR" dirty="0" err="1">
                <a:solidFill>
                  <a:schemeClr val="tx1">
                    <a:lumMod val="65000"/>
                    <a:lumOff val="35000"/>
                  </a:schemeClr>
                </a:solidFill>
              </a:rPr>
              <a:t>HubSpot</a:t>
            </a:r>
            <a:r>
              <a:rPr lang="pt-BR" dirty="0">
                <a:solidFill>
                  <a:schemeClr val="tx1">
                    <a:lumMod val="65000"/>
                    <a:lumOff val="35000"/>
                  </a:schemeClr>
                </a:solidFill>
              </a:rPr>
              <a:t>, </a:t>
            </a:r>
            <a:r>
              <a:rPr lang="pt-BR" dirty="0" err="1">
                <a:solidFill>
                  <a:schemeClr val="tx1">
                    <a:lumMod val="65000"/>
                    <a:lumOff val="35000"/>
                  </a:schemeClr>
                </a:solidFill>
              </a:rPr>
              <a:t>Marketo</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dirty="0">
                <a:solidFill>
                  <a:schemeClr val="tx1">
                    <a:lumMod val="65000"/>
                    <a:lumOff val="35000"/>
                  </a:schemeClr>
                </a:solidFill>
              </a:rPr>
              <a:t>Painéis de Controle:</a:t>
            </a:r>
            <a:r>
              <a:rPr lang="pt-BR" dirty="0">
                <a:solidFill>
                  <a:schemeClr val="tx1">
                    <a:lumMod val="65000"/>
                    <a:lumOff val="35000"/>
                  </a:schemeClr>
                </a:solidFill>
              </a:rPr>
              <a:t> </a:t>
            </a:r>
            <a:r>
              <a:rPr lang="pt-BR" dirty="0" err="1">
                <a:solidFill>
                  <a:schemeClr val="tx1">
                    <a:lumMod val="65000"/>
                    <a:lumOff val="35000"/>
                  </a:schemeClr>
                </a:solidFill>
              </a:rPr>
              <a:t>Dashboards</a:t>
            </a:r>
            <a:r>
              <a:rPr lang="pt-BR" dirty="0">
                <a:solidFill>
                  <a:schemeClr val="tx1">
                    <a:lumMod val="65000"/>
                    <a:lumOff val="35000"/>
                  </a:schemeClr>
                </a:solidFill>
              </a:rPr>
              <a:t> interativos são criados utilizando ferramentas BI para permitir que os gerentes de marketing visualizem insights e métricas de desempenho das campanhas em tempo real.</a:t>
            </a:r>
          </a:p>
        </p:txBody>
      </p:sp>
      <p:pic>
        <p:nvPicPr>
          <p:cNvPr id="27650" name="Picture 2" descr="As 7 melhores ferramentas para criar dashboards online de suces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 y="1738382"/>
            <a:ext cx="6511925" cy="376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13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WEBHOOKS</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just"/>
            <a:r>
              <a:rPr lang="pt-BR" dirty="0">
                <a:solidFill>
                  <a:schemeClr val="tx1">
                    <a:lumMod val="65000"/>
                    <a:lumOff val="35000"/>
                  </a:schemeClr>
                </a:solidFill>
              </a:rPr>
              <a:t>O termo </a:t>
            </a:r>
            <a:r>
              <a:rPr lang="pt-BR" dirty="0" err="1">
                <a:solidFill>
                  <a:schemeClr val="tx1">
                    <a:lumMod val="65000"/>
                    <a:lumOff val="35000"/>
                  </a:schemeClr>
                </a:solidFill>
              </a:rPr>
              <a:t>webhook</a:t>
            </a:r>
            <a:r>
              <a:rPr lang="pt-BR" dirty="0">
                <a:solidFill>
                  <a:schemeClr val="tx1">
                    <a:lumMod val="65000"/>
                    <a:lumOff val="35000"/>
                  </a:schemeClr>
                </a:solidFill>
              </a:rPr>
              <a:t> foi criado em 2007, pelo desenvolvedor Jeff Lindsay, para definir o tratamento de </a:t>
            </a:r>
            <a:r>
              <a:rPr lang="pt-BR" dirty="0" err="1">
                <a:solidFill>
                  <a:schemeClr val="tx1">
                    <a:lumMod val="65000"/>
                    <a:lumOff val="35000"/>
                  </a:schemeClr>
                </a:solidFill>
              </a:rPr>
              <a:t>callback</a:t>
            </a:r>
            <a:r>
              <a:rPr lang="pt-BR" dirty="0">
                <a:solidFill>
                  <a:schemeClr val="tx1">
                    <a:lumMod val="65000"/>
                    <a:lumOff val="35000"/>
                  </a:schemeClr>
                </a:solidFill>
              </a:rPr>
              <a:t>, ou o retorno de uma requisição HTTP iniciada por um evento.</a:t>
            </a:r>
          </a:p>
          <a:p>
            <a:pPr algn="just"/>
            <a:r>
              <a:rPr lang="pt-BR" dirty="0">
                <a:solidFill>
                  <a:schemeClr val="tx1">
                    <a:lumMod val="65000"/>
                    <a:lumOff val="35000"/>
                  </a:schemeClr>
                </a:solidFill>
              </a:rPr>
              <a:t>Na prática, quando um evento acontece em um sistema, ele envia uma notificação para outro sistema, que será o receptor desse evento. Portanto, esse é um recurso utilizado para permitir a troca de dados entre duas aplicações.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Em engenharia de dados, um </a:t>
            </a:r>
            <a:r>
              <a:rPr lang="pt-BR" dirty="0" err="1">
                <a:solidFill>
                  <a:schemeClr val="tx1">
                    <a:lumMod val="65000"/>
                    <a:lumOff val="35000"/>
                  </a:schemeClr>
                </a:solidFill>
              </a:rPr>
              <a:t>webhook</a:t>
            </a:r>
            <a:r>
              <a:rPr lang="pt-BR" dirty="0">
                <a:solidFill>
                  <a:schemeClr val="tx1">
                    <a:lumMod val="65000"/>
                    <a:lumOff val="35000"/>
                  </a:schemeClr>
                </a:solidFill>
              </a:rPr>
              <a:t> pode ser utilizado para diversas finalidades, especialmente para automatizar processos e integrar sistemas.</a:t>
            </a:r>
          </a:p>
          <a:p>
            <a:pPr algn="just"/>
            <a:endParaRPr lang="pt-BR" dirty="0">
              <a:solidFill>
                <a:schemeClr val="tx1">
                  <a:lumMod val="65000"/>
                  <a:lumOff val="35000"/>
                </a:schemeClr>
              </a:solidFill>
            </a:endParaRPr>
          </a:p>
          <a:p>
            <a:r>
              <a:rPr lang="pt-BR" dirty="0" err="1">
                <a:solidFill>
                  <a:schemeClr val="tx1">
                    <a:lumMod val="65000"/>
                    <a:lumOff val="35000"/>
                  </a:schemeClr>
                </a:solidFill>
              </a:rPr>
              <a:t>Webhooks</a:t>
            </a:r>
            <a:r>
              <a:rPr lang="pt-BR" dirty="0">
                <a:solidFill>
                  <a:schemeClr val="tx1">
                    <a:lumMod val="65000"/>
                    <a:lumOff val="35000"/>
                  </a:schemeClr>
                </a:solidFill>
              </a:rPr>
              <a:t> podem ser usados para interagir com </a:t>
            </a:r>
            <a:r>
              <a:rPr lang="pt-BR" dirty="0" err="1">
                <a:solidFill>
                  <a:schemeClr val="tx1">
                    <a:lumMod val="65000"/>
                    <a:lumOff val="35000"/>
                  </a:schemeClr>
                </a:solidFill>
              </a:rPr>
              <a:t>APIs</a:t>
            </a:r>
            <a:r>
              <a:rPr lang="pt-BR" dirty="0">
                <a:solidFill>
                  <a:schemeClr val="tx1">
                    <a:lumMod val="65000"/>
                    <a:lumOff val="35000"/>
                  </a:schemeClr>
                </a:solidFill>
              </a:rPr>
              <a:t> externas e serviços de terceiros. Por exemplo:</a:t>
            </a:r>
          </a:p>
          <a:p>
            <a:r>
              <a:rPr lang="pt-BR" dirty="0">
                <a:solidFill>
                  <a:schemeClr val="tx1">
                    <a:lumMod val="65000"/>
                    <a:lumOff val="35000"/>
                  </a:schemeClr>
                </a:solidFill>
              </a:rPr>
              <a:t>Enviar dados processados para sistemas externos, como plataformas de análise ou serviços de nuvem.</a:t>
            </a:r>
          </a:p>
          <a:p>
            <a:r>
              <a:rPr lang="pt-BR" dirty="0">
                <a:solidFill>
                  <a:schemeClr val="tx1">
                    <a:lumMod val="65000"/>
                    <a:lumOff val="35000"/>
                  </a:schemeClr>
                </a:solidFill>
              </a:rPr>
              <a:t>Atualizar registros em sistemas externos com base em mudanças nos dados internos.</a:t>
            </a:r>
          </a:p>
        </p:txBody>
      </p:sp>
      <p:pic>
        <p:nvPicPr>
          <p:cNvPr id="28674" name="Picture 2" descr="HubSpot Community - Como implementar Webhooks na HubSpot e como eles  diferem de uma API? - HubSpot Community"/>
          <p:cNvPicPr>
            <a:picLocks noChangeAspect="1" noChangeArrowheads="1"/>
          </p:cNvPicPr>
          <p:nvPr/>
        </p:nvPicPr>
        <p:blipFill rotWithShape="1">
          <a:blip r:embed="rId2">
            <a:extLst>
              <a:ext uri="{28A0092B-C50C-407E-A947-70E740481C1C}">
                <a14:useLocalDpi xmlns:a14="http://schemas.microsoft.com/office/drawing/2010/main" val="0"/>
              </a:ext>
            </a:extLst>
          </a:blip>
          <a:srcRect r="53885"/>
          <a:stretch/>
        </p:blipFill>
        <p:spPr bwMode="auto">
          <a:xfrm>
            <a:off x="1384300" y="833123"/>
            <a:ext cx="3806825" cy="29777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ubSpot Community - Como implementar Webhooks na HubSpot e como eles  diferem de uma API? - HubSpot Community"/>
          <p:cNvPicPr>
            <a:picLocks noChangeAspect="1" noChangeArrowheads="1"/>
          </p:cNvPicPr>
          <p:nvPr/>
        </p:nvPicPr>
        <p:blipFill rotWithShape="1">
          <a:blip r:embed="rId2">
            <a:extLst>
              <a:ext uri="{28A0092B-C50C-407E-A947-70E740481C1C}">
                <a14:useLocalDpi xmlns:a14="http://schemas.microsoft.com/office/drawing/2010/main" val="0"/>
              </a:ext>
            </a:extLst>
          </a:blip>
          <a:srcRect l="52038" r="1847"/>
          <a:stretch/>
        </p:blipFill>
        <p:spPr bwMode="auto">
          <a:xfrm>
            <a:off x="1384299" y="3810879"/>
            <a:ext cx="3806825" cy="297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9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ENGENHARIA DE DADOS</a:t>
            </a:r>
          </a:p>
          <a:p>
            <a:r>
              <a:rPr lang="pt-BR" sz="2000" b="1" dirty="0">
                <a:solidFill>
                  <a:srgbClr val="C00000"/>
                </a:solidFill>
              </a:rPr>
              <a:t>TÓPICOS ABORDADOS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p>
          <a:p>
            <a:pPr marL="742950" lvl="1" indent="-285750" algn="just">
              <a:buFont typeface="Arial" panose="020B0604020202020204" pitchFamily="34" charset="0"/>
              <a:buChar char="•"/>
            </a:pPr>
            <a:r>
              <a:rPr lang="pt-BR" sz="1600" strike="sngStrike" dirty="0"/>
              <a:t>Benefícios do DaaS para organizações, como acesso fácil a conjuntos de dados, eliminação de custos de infraestrutura e capacidade de escalabilidade.</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p>
        </p:txBody>
      </p:sp>
      <p:sp>
        <p:nvSpPr>
          <p:cNvPr id="13" name="CaixaDeTexto 12">
            <a:extLst>
              <a:ext uri="{FF2B5EF4-FFF2-40B4-BE49-F238E27FC236}">
                <a16:creationId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strike="sngStrike"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strike="sngStrike"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strike="sngStrike" dirty="0"/>
              <a:t>Exemplos de casos de uso do DaaS em diferentes setores, como análise de dados, ciência de dados, aprendizado de máquina, </a:t>
            </a:r>
            <a:r>
              <a:rPr lang="pt-BR" sz="1600" strike="sngStrike" dirty="0" err="1"/>
              <a:t>IoT</a:t>
            </a:r>
            <a:r>
              <a:rPr lang="pt-BR" sz="1600" strike="sngStrike" dirty="0"/>
              <a:t> (Internet das Coisas) e análise preditiva.</a:t>
            </a:r>
          </a:p>
          <a:p>
            <a:pPr marL="742950" lvl="1" indent="-285750" algn="just">
              <a:buFont typeface="Arial" panose="020B0604020202020204" pitchFamily="34" charset="0"/>
              <a:buChar char="•"/>
            </a:pPr>
            <a:r>
              <a:rPr lang="pt-BR" sz="1600" strike="sngStrike" dirty="0"/>
              <a:t>Demonstração de como os usuários podem interagir com os dados fornecidos pelo DaaS e incorporá-los em suas próprias aplicações e processos de negócios.</a:t>
            </a:r>
          </a:p>
        </p:txBody>
      </p:sp>
    </p:spTree>
    <p:extLst>
      <p:ext uri="{BB962C8B-B14F-4D97-AF65-F5344CB8AC3E}">
        <p14:creationId xmlns:p14="http://schemas.microsoft.com/office/powerpoint/2010/main" val="1254110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a:solidFill>
                  <a:schemeClr val="tx1">
                    <a:lumMod val="65000"/>
                    <a:lumOff val="35000"/>
                  </a:schemeClr>
                </a:solidFill>
              </a:rPr>
              <a:t>A era da informação evoluiu para um paradigma onde dados não são apenas recursos valiosos, mas também o epicentro das decisões estratégicas em empresas.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cenário empresarial global está sendo profundamente transformado pela ascensão do paradigma data-</a:t>
            </a:r>
            <a:r>
              <a:rPr lang="pt-BR" dirty="0" err="1">
                <a:solidFill>
                  <a:schemeClr val="tx1">
                    <a:lumMod val="65000"/>
                    <a:lumOff val="35000"/>
                  </a:schemeClr>
                </a:solidFill>
              </a:rPr>
              <a:t>driven</a:t>
            </a:r>
            <a:r>
              <a:rPr lang="pt-BR" dirty="0">
                <a:solidFill>
                  <a:schemeClr val="tx1">
                    <a:lumMod val="65000"/>
                    <a:lumOff val="35000"/>
                  </a:schemeClr>
                </a:solidFill>
              </a:rPr>
              <a:t>.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Nesta nova era, dados não são apenas um recurso, mas o alicerce fundamental sobre o qual as estratégias de negócios são construídas e executadas.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Para empresas de todos os setores, tornar-se data-</a:t>
            </a:r>
            <a:r>
              <a:rPr lang="pt-BR" dirty="0" err="1">
                <a:solidFill>
                  <a:schemeClr val="tx1">
                    <a:lumMod val="65000"/>
                    <a:lumOff val="35000"/>
                  </a:schemeClr>
                </a:solidFill>
              </a:rPr>
              <a:t>driven</a:t>
            </a:r>
            <a:r>
              <a:rPr lang="pt-BR" dirty="0">
                <a:solidFill>
                  <a:schemeClr val="tx1">
                    <a:lumMod val="65000"/>
                    <a:lumOff val="35000"/>
                  </a:schemeClr>
                </a:solidFill>
              </a:rPr>
              <a:t> significa evoluir para um modelo onde decisões são embasadas em análises de dados profundas e insights que levam a tomada de decisões, uma mudança que não é apenas benéfica, mas essencial para a sobrevivência e o sucesso no mercado competitivo atual.</a:t>
            </a:r>
          </a:p>
        </p:txBody>
      </p:sp>
      <p:pic>
        <p:nvPicPr>
          <p:cNvPr id="5" name="Imagem 4" descr="Diagrama, Teams&#10;&#10;Descrição gerada automaticamente">
            <a:extLst>
              <a:ext uri="{FF2B5EF4-FFF2-40B4-BE49-F238E27FC236}">
                <a16:creationId xmlns:a16="http://schemas.microsoft.com/office/drawing/2014/main" id="{7907688A-D30D-2694-C2B0-12B9BD610C84}"/>
              </a:ext>
            </a:extLst>
          </p:cNvPr>
          <p:cNvPicPr>
            <a:picLocks noChangeAspect="1"/>
          </p:cNvPicPr>
          <p:nvPr/>
        </p:nvPicPr>
        <p:blipFill rotWithShape="1">
          <a:blip r:embed="rId2">
            <a:extLst>
              <a:ext uri="{28A0092B-C50C-407E-A947-70E740481C1C}">
                <a14:useLocalDpi xmlns:a14="http://schemas.microsoft.com/office/drawing/2010/main" val="0"/>
              </a:ext>
            </a:extLst>
          </a:blip>
          <a:srcRect l="1949" r="2151"/>
          <a:stretch/>
        </p:blipFill>
        <p:spPr>
          <a:xfrm>
            <a:off x="42255" y="2189527"/>
            <a:ext cx="6864049" cy="3390022"/>
          </a:xfrm>
          <a:prstGeom prst="rect">
            <a:avLst/>
          </a:prstGeom>
        </p:spPr>
      </p:pic>
    </p:spTree>
    <p:extLst>
      <p:ext uri="{BB962C8B-B14F-4D97-AF65-F5344CB8AC3E}">
        <p14:creationId xmlns:p14="http://schemas.microsoft.com/office/powerpoint/2010/main" val="1081139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a:solidFill>
                  <a:schemeClr val="tx1">
                    <a:lumMod val="65000"/>
                    <a:lumOff val="35000"/>
                  </a:schemeClr>
                </a:solidFill>
              </a:rPr>
              <a:t>Entre os principais benefícios de se tornar uma empresa data-</a:t>
            </a:r>
            <a:r>
              <a:rPr lang="pt-BR" dirty="0" err="1">
                <a:solidFill>
                  <a:schemeClr val="tx1">
                    <a:lumMod val="65000"/>
                    <a:lumOff val="35000"/>
                  </a:schemeClr>
                </a:solidFill>
              </a:rPr>
              <a:t>driven</a:t>
            </a:r>
            <a:r>
              <a:rPr lang="pt-BR" dirty="0">
                <a:solidFill>
                  <a:schemeClr val="tx1">
                    <a:lumMod val="65000"/>
                    <a:lumOff val="35000"/>
                  </a:schemeClr>
                </a:solidFill>
              </a:rPr>
              <a:t> está a capacidade de tomar decisões baseadas em evidências. </a:t>
            </a:r>
          </a:p>
          <a:p>
            <a:pPr algn="just"/>
            <a:r>
              <a:rPr lang="pt-BR" dirty="0">
                <a:solidFill>
                  <a:schemeClr val="tx1">
                    <a:lumMod val="65000"/>
                    <a:lumOff val="35000"/>
                  </a:schemeClr>
                </a:solidFill>
              </a:rPr>
              <a:t>Esta abordagem minimiza riscos e aumenta a precisão, permitindo que as empresas respondam de forma mais rápida e eficaz às mudanças do mercado.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Além disso, a análise de dados possibilita uma personalização sem precedentes de produtos e serviços, satisfazendo as necessidades dos clientes de forma mais direta e eficiente.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 otimização de processos é outra grande vantagem, onde a identificação de ineficiências operacionais através de análises de dados pode levar a economias significativas e aumento da produtividade. Integrar e harmonizar dados de diversas fontes em um formato coeso e acessível é uma tarefa complexa, que requer habilidades técnicas avançadas. </a:t>
            </a:r>
          </a:p>
        </p:txBody>
      </p:sp>
      <p:pic>
        <p:nvPicPr>
          <p:cNvPr id="5" name="Imagem 4" descr="Diagrama, Teams&#10;&#10;Descrição gerada automaticamente">
            <a:extLst>
              <a:ext uri="{FF2B5EF4-FFF2-40B4-BE49-F238E27FC236}">
                <a16:creationId xmlns:a16="http://schemas.microsoft.com/office/drawing/2014/main" id="{7907688A-D30D-2694-C2B0-12B9BD610C84}"/>
              </a:ext>
            </a:extLst>
          </p:cNvPr>
          <p:cNvPicPr>
            <a:picLocks noChangeAspect="1"/>
          </p:cNvPicPr>
          <p:nvPr/>
        </p:nvPicPr>
        <p:blipFill rotWithShape="1">
          <a:blip r:embed="rId2">
            <a:extLst>
              <a:ext uri="{28A0092B-C50C-407E-A947-70E740481C1C}">
                <a14:useLocalDpi xmlns:a14="http://schemas.microsoft.com/office/drawing/2010/main" val="0"/>
              </a:ext>
            </a:extLst>
          </a:blip>
          <a:srcRect l="1949" r="2151"/>
          <a:stretch/>
        </p:blipFill>
        <p:spPr>
          <a:xfrm>
            <a:off x="42255" y="2189527"/>
            <a:ext cx="6864049" cy="3390022"/>
          </a:xfrm>
          <a:prstGeom prst="rect">
            <a:avLst/>
          </a:prstGeom>
        </p:spPr>
      </p:pic>
    </p:spTree>
    <p:extLst>
      <p:ext uri="{BB962C8B-B14F-4D97-AF65-F5344CB8AC3E}">
        <p14:creationId xmlns:p14="http://schemas.microsoft.com/office/powerpoint/2010/main" val="803010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3" name="Retângulo: Cantos Arredondados 2">
            <a:extLst>
              <a:ext uri="{FF2B5EF4-FFF2-40B4-BE49-F238E27FC236}">
                <a16:creationId xmlns:a16="http://schemas.microsoft.com/office/drawing/2014/main" id="{EB33951A-D34C-E8A6-80E1-99D4F8E651C7}"/>
              </a:ext>
            </a:extLst>
          </p:cNvPr>
          <p:cNvSpPr/>
          <p:nvPr/>
        </p:nvSpPr>
        <p:spPr>
          <a:xfrm>
            <a:off x="2059114" y="1526796"/>
            <a:ext cx="3846735" cy="4848837"/>
          </a:xfrm>
          <a:prstGeom prst="roundRect">
            <a:avLst>
              <a:gd name="adj" fmla="val 3684"/>
            </a:avLst>
          </a:prstGeom>
          <a:solidFill>
            <a:schemeClr val="bg1"/>
          </a:solidFill>
          <a:ln w="28575">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E6931A07-40E3-11EF-B7C3-F35182B71690}"/>
              </a:ext>
            </a:extLst>
          </p:cNvPr>
          <p:cNvSpPr/>
          <p:nvPr/>
        </p:nvSpPr>
        <p:spPr>
          <a:xfrm>
            <a:off x="1999841" y="1493240"/>
            <a:ext cx="3970707" cy="707886"/>
          </a:xfrm>
          <a:prstGeom prst="roundRect">
            <a:avLst>
              <a:gd name="adj" fmla="val 3684"/>
            </a:avLst>
          </a:prstGeom>
          <a:solidFill>
            <a:srgbClr val="00206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effectLst/>
              </a:rPr>
              <a:t>BENEFÍCIOS</a:t>
            </a:r>
            <a:endParaRPr lang="pt-BR" dirty="0">
              <a:solidFill>
                <a:schemeClr val="bg1"/>
              </a:solidFill>
            </a:endParaRPr>
          </a:p>
        </p:txBody>
      </p:sp>
      <p:sp>
        <p:nvSpPr>
          <p:cNvPr id="7" name="Retângulo: Cantos Arredondados 6">
            <a:extLst>
              <a:ext uri="{FF2B5EF4-FFF2-40B4-BE49-F238E27FC236}">
                <a16:creationId xmlns:a16="http://schemas.microsoft.com/office/drawing/2014/main" id="{C999CDB7-DE5C-EB0E-7847-E8292FECE06A}"/>
              </a:ext>
            </a:extLst>
          </p:cNvPr>
          <p:cNvSpPr/>
          <p:nvPr/>
        </p:nvSpPr>
        <p:spPr>
          <a:xfrm>
            <a:off x="6407988" y="1526796"/>
            <a:ext cx="3846735" cy="4848837"/>
          </a:xfrm>
          <a:prstGeom prst="roundRect">
            <a:avLst>
              <a:gd name="adj" fmla="val 3684"/>
            </a:avLst>
          </a:prstGeom>
          <a:solidFill>
            <a:schemeClr val="bg1"/>
          </a:solidFill>
          <a:ln w="28575">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a16="http://schemas.microsoft.com/office/drawing/2014/main" id="{C66882C0-CE4F-1609-A715-8D9C0190383B}"/>
              </a:ext>
            </a:extLst>
          </p:cNvPr>
          <p:cNvSpPr/>
          <p:nvPr/>
        </p:nvSpPr>
        <p:spPr>
          <a:xfrm>
            <a:off x="6359051" y="1493240"/>
            <a:ext cx="3970707" cy="707886"/>
          </a:xfrm>
          <a:prstGeom prst="roundRect">
            <a:avLst>
              <a:gd name="adj" fmla="val 3684"/>
            </a:avLst>
          </a:prstGeom>
          <a:solidFill>
            <a:srgbClr val="C0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effectLst/>
              </a:rPr>
              <a:t>DESAFIOS</a:t>
            </a:r>
            <a:endParaRPr lang="pt-BR" dirty="0">
              <a:solidFill>
                <a:schemeClr val="bg1"/>
              </a:solidFill>
            </a:endParaRPr>
          </a:p>
        </p:txBody>
      </p:sp>
      <p:sp>
        <p:nvSpPr>
          <p:cNvPr id="9" name="CaixaDeTexto 8">
            <a:extLst>
              <a:ext uri="{FF2B5EF4-FFF2-40B4-BE49-F238E27FC236}">
                <a16:creationId xmlns:a16="http://schemas.microsoft.com/office/drawing/2014/main" id="{D0E9A626-DB63-EAC0-1144-5B4E0068881F}"/>
              </a:ext>
            </a:extLst>
          </p:cNvPr>
          <p:cNvSpPr txBox="1"/>
          <p:nvPr/>
        </p:nvSpPr>
        <p:spPr>
          <a:xfrm>
            <a:off x="2123813" y="2201126"/>
            <a:ext cx="3714925" cy="4031873"/>
          </a:xfrm>
          <a:prstGeom prst="rect">
            <a:avLst/>
          </a:prstGeom>
          <a:noFill/>
        </p:spPr>
        <p:txBody>
          <a:bodyPr wrap="square" rtlCol="0">
            <a:spAutoFit/>
          </a:bodyPr>
          <a:lstStyle/>
          <a:p>
            <a:pPr algn="just"/>
            <a:r>
              <a:rPr lang="pt-BR" sz="1600" b="1" dirty="0">
                <a:solidFill>
                  <a:srgbClr val="000000"/>
                </a:solidFill>
                <a:effectLst/>
              </a:rPr>
              <a:t>Tomada de Decisão Baseada em Evidências:</a:t>
            </a:r>
            <a:r>
              <a:rPr lang="pt-BR" sz="1600" dirty="0">
                <a:solidFill>
                  <a:srgbClr val="000000"/>
                </a:solidFill>
                <a:effectLst/>
              </a:rPr>
              <a:t> Com uma abordagem data-</a:t>
            </a:r>
            <a:r>
              <a:rPr lang="pt-BR" sz="1600" dirty="0" err="1">
                <a:solidFill>
                  <a:srgbClr val="000000"/>
                </a:solidFill>
                <a:effectLst/>
              </a:rPr>
              <a:t>driven</a:t>
            </a:r>
            <a:r>
              <a:rPr lang="pt-BR" sz="1600" dirty="0">
                <a:solidFill>
                  <a:srgbClr val="000000"/>
                </a:solidFill>
                <a:effectLst/>
              </a:rPr>
              <a:t>, as decisões são embasadas em análises de dados concretos, reduzindo a incerteza e aumentando a precisão.</a:t>
            </a:r>
          </a:p>
          <a:p>
            <a:pPr algn="just"/>
            <a:endParaRPr lang="pt-BR" sz="1600" dirty="0">
              <a:effectLst/>
            </a:endParaRPr>
          </a:p>
          <a:p>
            <a:pPr algn="just"/>
            <a:r>
              <a:rPr lang="pt-BR" sz="1600" b="1" dirty="0">
                <a:solidFill>
                  <a:srgbClr val="000000"/>
                </a:solidFill>
                <a:effectLst/>
              </a:rPr>
              <a:t>Personalização de Serviços e Produtos:</a:t>
            </a:r>
            <a:r>
              <a:rPr lang="pt-BR" sz="1600" dirty="0">
                <a:solidFill>
                  <a:srgbClr val="000000"/>
                </a:solidFill>
                <a:effectLst/>
              </a:rPr>
              <a:t> A análise de dados permite entender melhor os clientes, adaptando produtos e serviços para atender às suas necessidades específicas.</a:t>
            </a:r>
          </a:p>
          <a:p>
            <a:pPr algn="just"/>
            <a:endParaRPr lang="pt-BR" sz="1600" dirty="0">
              <a:effectLst/>
            </a:endParaRPr>
          </a:p>
          <a:p>
            <a:pPr algn="just"/>
            <a:r>
              <a:rPr lang="pt-BR" sz="1600" b="1" dirty="0">
                <a:solidFill>
                  <a:srgbClr val="000000"/>
                </a:solidFill>
                <a:effectLst/>
              </a:rPr>
              <a:t>Otimização de Processos: </a:t>
            </a:r>
            <a:r>
              <a:rPr lang="pt-BR" sz="1600" dirty="0">
                <a:solidFill>
                  <a:srgbClr val="000000"/>
                </a:solidFill>
                <a:effectLst/>
              </a:rPr>
              <a:t>A análise de dados ajuda a identificar gargalos operacionais, aprimorando a eficiência e reduzindo custos.</a:t>
            </a:r>
            <a:endParaRPr lang="pt-BR" sz="1600" dirty="0">
              <a:effectLst/>
            </a:endParaRPr>
          </a:p>
        </p:txBody>
      </p:sp>
      <p:sp>
        <p:nvSpPr>
          <p:cNvPr id="10" name="CaixaDeTexto 9">
            <a:extLst>
              <a:ext uri="{FF2B5EF4-FFF2-40B4-BE49-F238E27FC236}">
                <a16:creationId xmlns:a16="http://schemas.microsoft.com/office/drawing/2014/main" id="{ED26DCFE-CD6C-303E-0BDA-E05B80838669}"/>
              </a:ext>
            </a:extLst>
          </p:cNvPr>
          <p:cNvSpPr txBox="1"/>
          <p:nvPr/>
        </p:nvSpPr>
        <p:spPr>
          <a:xfrm>
            <a:off x="6474086" y="2201125"/>
            <a:ext cx="3714925" cy="3785652"/>
          </a:xfrm>
          <a:prstGeom prst="rect">
            <a:avLst/>
          </a:prstGeom>
          <a:noFill/>
        </p:spPr>
        <p:txBody>
          <a:bodyPr wrap="square" rtlCol="0">
            <a:spAutoFit/>
          </a:bodyPr>
          <a:lstStyle/>
          <a:p>
            <a:pPr algn="just"/>
            <a:r>
              <a:rPr lang="pt-BR" sz="1600" b="1" dirty="0">
                <a:solidFill>
                  <a:srgbClr val="000000"/>
                </a:solidFill>
                <a:effectLst/>
              </a:rPr>
              <a:t>Integração de Dados: </a:t>
            </a:r>
            <a:r>
              <a:rPr lang="pt-BR" sz="1600" dirty="0">
                <a:solidFill>
                  <a:srgbClr val="000000"/>
                </a:solidFill>
                <a:effectLst/>
              </a:rPr>
              <a:t>A consolidação de dados de diversas fontes em um formato coeso e útil é um desafio técnico significativo.</a:t>
            </a:r>
          </a:p>
          <a:p>
            <a:pPr algn="just"/>
            <a:endParaRPr lang="pt-BR" sz="1600" dirty="0">
              <a:effectLst/>
            </a:endParaRPr>
          </a:p>
          <a:p>
            <a:pPr algn="just"/>
            <a:r>
              <a:rPr lang="pt-BR" sz="1600" b="1" dirty="0">
                <a:solidFill>
                  <a:srgbClr val="000000"/>
                </a:solidFill>
                <a:effectLst/>
              </a:rPr>
              <a:t>Privacidade e Segurança de Dados: </a:t>
            </a:r>
            <a:r>
              <a:rPr lang="pt-BR" sz="1600" dirty="0">
                <a:solidFill>
                  <a:srgbClr val="000000"/>
                </a:solidFill>
                <a:effectLst/>
              </a:rPr>
              <a:t>Manter a segurança dos dados coletados e respeitar a privacidade dos indivíduos é essencial e desafiador.</a:t>
            </a:r>
          </a:p>
          <a:p>
            <a:pPr algn="just"/>
            <a:endParaRPr lang="pt-BR" sz="1600" dirty="0">
              <a:effectLst/>
            </a:endParaRPr>
          </a:p>
          <a:p>
            <a:pPr algn="just"/>
            <a:r>
              <a:rPr lang="pt-BR" sz="1600" b="1" dirty="0">
                <a:solidFill>
                  <a:srgbClr val="000000"/>
                </a:solidFill>
                <a:effectLst/>
              </a:rPr>
              <a:t>Resistência à Mudança: </a:t>
            </a:r>
            <a:r>
              <a:rPr lang="pt-BR" sz="1600" dirty="0">
                <a:solidFill>
                  <a:srgbClr val="000000"/>
                </a:solidFill>
                <a:effectLst/>
              </a:rPr>
              <a:t>A transformação cultural para uma abordagem data-</a:t>
            </a:r>
            <a:r>
              <a:rPr lang="pt-BR" sz="1600" dirty="0" err="1">
                <a:solidFill>
                  <a:srgbClr val="000000"/>
                </a:solidFill>
                <a:effectLst/>
              </a:rPr>
              <a:t>driven</a:t>
            </a:r>
            <a:r>
              <a:rPr lang="pt-BR" sz="1600" dirty="0">
                <a:solidFill>
                  <a:srgbClr val="000000"/>
                </a:solidFill>
                <a:effectLst/>
              </a:rPr>
              <a:t> pode enfrentar resistência interna, especialmente em organizações tradicionais.</a:t>
            </a:r>
            <a:endParaRPr lang="pt-BR" sz="1600" dirty="0">
              <a:effectLst/>
            </a:endParaRPr>
          </a:p>
        </p:txBody>
      </p:sp>
    </p:spTree>
    <p:extLst>
      <p:ext uri="{BB962C8B-B14F-4D97-AF65-F5344CB8AC3E}">
        <p14:creationId xmlns:p14="http://schemas.microsoft.com/office/powerpoint/2010/main" val="1958121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a:solidFill>
                  <a:schemeClr val="tx1">
                    <a:lumMod val="65000"/>
                    <a:lumOff val="35000"/>
                  </a:schemeClr>
                </a:solidFill>
              </a:rPr>
              <a:t>Empresas data-</a:t>
            </a:r>
            <a:r>
              <a:rPr lang="pt-BR" dirty="0" err="1">
                <a:solidFill>
                  <a:schemeClr val="tx1">
                    <a:lumMod val="65000"/>
                    <a:lumOff val="35000"/>
                  </a:schemeClr>
                </a:solidFill>
              </a:rPr>
              <a:t>driven</a:t>
            </a:r>
            <a:r>
              <a:rPr lang="pt-BR" dirty="0">
                <a:solidFill>
                  <a:schemeClr val="tx1">
                    <a:lumMod val="65000"/>
                    <a:lumOff val="35000"/>
                  </a:schemeClr>
                </a:solidFill>
              </a:rPr>
              <a:t> têm uma vantagem significativa no mercado.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Elas são capazes de antecipar tendências, responder rapidamente a mudanças no mercado e inovar com base em insights extraídos de dados. Essa agilidade e capacidade de inovação são essenciais para manter a competitividade em um ambiente de negócios cada vez mais volátil.</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Esta flexibilidade e capacidade de inovação contínua são fundamentais para manter uma posição de liderança em um ambiente de negócios em constante evolução.</a:t>
            </a:r>
          </a:p>
        </p:txBody>
      </p:sp>
      <p:pic>
        <p:nvPicPr>
          <p:cNvPr id="6" name="Imagem 5" descr="Linha do tempo&#10;&#10;Descrição gerada automaticamente">
            <a:extLst>
              <a:ext uri="{FF2B5EF4-FFF2-40B4-BE49-F238E27FC236}">
                <a16:creationId xmlns:a16="http://schemas.microsoft.com/office/drawing/2014/main" id="{F074DB62-F176-0D38-30F7-5D24662E0FBB}"/>
              </a:ext>
            </a:extLst>
          </p:cNvPr>
          <p:cNvPicPr>
            <a:picLocks noChangeAspect="1"/>
          </p:cNvPicPr>
          <p:nvPr/>
        </p:nvPicPr>
        <p:blipFill rotWithShape="1">
          <a:blip r:embed="rId2">
            <a:extLst>
              <a:ext uri="{28A0092B-C50C-407E-A947-70E740481C1C}">
                <a14:useLocalDpi xmlns:a14="http://schemas.microsoft.com/office/drawing/2010/main" val="0"/>
              </a:ext>
            </a:extLst>
          </a:blip>
          <a:srcRect l="2267" r="3626" b="12157"/>
          <a:stretch/>
        </p:blipFill>
        <p:spPr>
          <a:xfrm>
            <a:off x="126152" y="1677799"/>
            <a:ext cx="6534707" cy="4051882"/>
          </a:xfrm>
          <a:prstGeom prst="rect">
            <a:avLst/>
          </a:prstGeom>
        </p:spPr>
      </p:pic>
    </p:spTree>
    <p:extLst>
      <p:ext uri="{BB962C8B-B14F-4D97-AF65-F5344CB8AC3E}">
        <p14:creationId xmlns:p14="http://schemas.microsoft.com/office/powerpoint/2010/main" val="2005821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err="1">
                <a:solidFill>
                  <a:schemeClr val="tx1">
                    <a:lumMod val="65000"/>
                    <a:lumOff val="35000"/>
                  </a:schemeClr>
                </a:solidFill>
              </a:rPr>
              <a:t>DaaS</a:t>
            </a:r>
            <a:r>
              <a:rPr lang="pt-BR" dirty="0">
                <a:solidFill>
                  <a:schemeClr val="tx1">
                    <a:lumMod val="65000"/>
                    <a:lumOff val="35000"/>
                  </a:schemeClr>
                </a:solidFill>
              </a:rPr>
              <a:t> vem sendo considerado como um caminho para remodelar o mundo dos negócios por meio da inteligência competitiva. A importância crescente dos dados e análises está impulsionando a importância dos dados como um serviço.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Os serviços </a:t>
            </a:r>
            <a:r>
              <a:rPr lang="pt-BR" dirty="0" err="1">
                <a:solidFill>
                  <a:schemeClr val="tx1">
                    <a:lumMod val="65000"/>
                    <a:lumOff val="35000"/>
                  </a:schemeClr>
                </a:solidFill>
              </a:rPr>
              <a:t>DaaS</a:t>
            </a:r>
            <a:r>
              <a:rPr lang="pt-BR" dirty="0">
                <a:solidFill>
                  <a:schemeClr val="tx1">
                    <a:lumMod val="65000"/>
                    <a:lumOff val="35000"/>
                  </a:schemeClr>
                </a:solidFill>
              </a:rPr>
              <a:t> permitem que as empresas acessem facilmente dados externos, bem como tornam mais fácil para as empresas democratizar a análise e capacitar seus usuários de negócios.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Além disso é um grande facilitador na implantação de cultura Data-</a:t>
            </a:r>
            <a:r>
              <a:rPr lang="pt-BR" dirty="0" err="1">
                <a:solidFill>
                  <a:schemeClr val="tx1">
                    <a:lumMod val="65000"/>
                    <a:lumOff val="35000"/>
                  </a:schemeClr>
                </a:solidFill>
              </a:rPr>
              <a:t>Driven</a:t>
            </a:r>
            <a:r>
              <a:rPr lang="pt-BR" dirty="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Porém quanto mais você democratizar seus dados e análises, mais precisará ajustar sua abordagem às necessidades dos especialistas de domínio.</a:t>
            </a:r>
          </a:p>
        </p:txBody>
      </p:sp>
      <p:pic>
        <p:nvPicPr>
          <p:cNvPr id="7" name="Imagem 6">
            <a:extLst>
              <a:ext uri="{FF2B5EF4-FFF2-40B4-BE49-F238E27FC236}">
                <a16:creationId xmlns:a16="http://schemas.microsoft.com/office/drawing/2014/main" id="{41BB6080-5934-55B9-8D39-0744C76717D8}"/>
              </a:ext>
            </a:extLst>
          </p:cNvPr>
          <p:cNvPicPr>
            <a:picLocks noChangeAspect="1"/>
          </p:cNvPicPr>
          <p:nvPr/>
        </p:nvPicPr>
        <p:blipFill>
          <a:blip r:embed="rId2"/>
          <a:stretch>
            <a:fillRect/>
          </a:stretch>
        </p:blipFill>
        <p:spPr>
          <a:xfrm>
            <a:off x="1482073" y="873598"/>
            <a:ext cx="3551322" cy="2679346"/>
          </a:xfrm>
          <a:prstGeom prst="rect">
            <a:avLst/>
          </a:prstGeom>
        </p:spPr>
      </p:pic>
      <p:pic>
        <p:nvPicPr>
          <p:cNvPr id="9" name="Imagem 8">
            <a:extLst>
              <a:ext uri="{FF2B5EF4-FFF2-40B4-BE49-F238E27FC236}">
                <a16:creationId xmlns:a16="http://schemas.microsoft.com/office/drawing/2014/main" id="{DE492034-C951-FC65-378E-10F2D626B041}"/>
              </a:ext>
            </a:extLst>
          </p:cNvPr>
          <p:cNvPicPr>
            <a:picLocks noChangeAspect="1"/>
          </p:cNvPicPr>
          <p:nvPr/>
        </p:nvPicPr>
        <p:blipFill>
          <a:blip r:embed="rId3"/>
          <a:stretch>
            <a:fillRect/>
          </a:stretch>
        </p:blipFill>
        <p:spPr>
          <a:xfrm>
            <a:off x="1512858" y="3643919"/>
            <a:ext cx="3544318" cy="2747842"/>
          </a:xfrm>
          <a:prstGeom prst="rect">
            <a:avLst/>
          </a:prstGeom>
        </p:spPr>
      </p:pic>
      <p:pic>
        <p:nvPicPr>
          <p:cNvPr id="11" name="Imagem 10">
            <a:extLst>
              <a:ext uri="{FF2B5EF4-FFF2-40B4-BE49-F238E27FC236}">
                <a16:creationId xmlns:a16="http://schemas.microsoft.com/office/drawing/2014/main" id="{6837A032-E441-6E45-8C85-2F01C09D4F1E}"/>
              </a:ext>
            </a:extLst>
          </p:cNvPr>
          <p:cNvPicPr>
            <a:picLocks noChangeAspect="1"/>
          </p:cNvPicPr>
          <p:nvPr/>
        </p:nvPicPr>
        <p:blipFill>
          <a:blip r:embed="rId4"/>
          <a:stretch>
            <a:fillRect/>
          </a:stretch>
        </p:blipFill>
        <p:spPr>
          <a:xfrm>
            <a:off x="879619" y="6482736"/>
            <a:ext cx="4810796" cy="238158"/>
          </a:xfrm>
          <a:prstGeom prst="rect">
            <a:avLst/>
          </a:prstGeom>
        </p:spPr>
      </p:pic>
    </p:spTree>
    <p:extLst>
      <p:ext uri="{BB962C8B-B14F-4D97-AF65-F5344CB8AC3E}">
        <p14:creationId xmlns:p14="http://schemas.microsoft.com/office/powerpoint/2010/main" val="2306566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a:solidFill>
                  <a:schemeClr val="tx1">
                    <a:lumMod val="65000"/>
                    <a:lumOff val="35000"/>
                  </a:schemeClr>
                </a:solidFill>
              </a:rPr>
              <a:t>Os produtos de dados entrarão em jogo: de conjuntos de dados confiáveis a aplicações, modelos preditivos e painéis analíticos, os produtos de dados são configurados para se multiplicar e atender às necessidades do maior número possível de pessoas, sem exigir conhecimento avançado ou experiência em dados e IA.</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Ao contrário dos projetos com início e fim definidos, os produtos de dados são cíclicos.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Como tal, “produto de dados” abrange vários elementos, como propriedade, lançamento, manutenção e princípios de melhoria contínua. Trabalhar data </a:t>
            </a:r>
            <a:r>
              <a:rPr lang="pt-BR" dirty="0" err="1">
                <a:solidFill>
                  <a:schemeClr val="tx1">
                    <a:lumMod val="65000"/>
                    <a:lumOff val="35000"/>
                  </a:schemeClr>
                </a:solidFill>
              </a:rPr>
              <a:t>products</a:t>
            </a:r>
            <a:r>
              <a:rPr lang="pt-BR" dirty="0">
                <a:solidFill>
                  <a:schemeClr val="tx1">
                    <a:lumMod val="65000"/>
                    <a:lumOff val="35000"/>
                  </a:schemeClr>
                </a:solidFill>
              </a:rPr>
              <a:t> na mesma plataforma dos próprios dados já significa manter os mesmos princípios e regras de transparência, reforçando assim a confiança. </a:t>
            </a:r>
          </a:p>
        </p:txBody>
      </p:sp>
      <p:pic>
        <p:nvPicPr>
          <p:cNvPr id="7" name="Imagem 6">
            <a:extLst>
              <a:ext uri="{FF2B5EF4-FFF2-40B4-BE49-F238E27FC236}">
                <a16:creationId xmlns:a16="http://schemas.microsoft.com/office/drawing/2014/main" id="{41BB6080-5934-55B9-8D39-0744C76717D8}"/>
              </a:ext>
            </a:extLst>
          </p:cNvPr>
          <p:cNvPicPr>
            <a:picLocks noChangeAspect="1"/>
          </p:cNvPicPr>
          <p:nvPr/>
        </p:nvPicPr>
        <p:blipFill>
          <a:blip r:embed="rId2"/>
          <a:stretch>
            <a:fillRect/>
          </a:stretch>
        </p:blipFill>
        <p:spPr>
          <a:xfrm>
            <a:off x="1482073" y="873598"/>
            <a:ext cx="3551322" cy="2679346"/>
          </a:xfrm>
          <a:prstGeom prst="rect">
            <a:avLst/>
          </a:prstGeom>
        </p:spPr>
      </p:pic>
      <p:pic>
        <p:nvPicPr>
          <p:cNvPr id="9" name="Imagem 8">
            <a:extLst>
              <a:ext uri="{FF2B5EF4-FFF2-40B4-BE49-F238E27FC236}">
                <a16:creationId xmlns:a16="http://schemas.microsoft.com/office/drawing/2014/main" id="{DE492034-C951-FC65-378E-10F2D626B041}"/>
              </a:ext>
            </a:extLst>
          </p:cNvPr>
          <p:cNvPicPr>
            <a:picLocks noChangeAspect="1"/>
          </p:cNvPicPr>
          <p:nvPr/>
        </p:nvPicPr>
        <p:blipFill>
          <a:blip r:embed="rId3"/>
          <a:stretch>
            <a:fillRect/>
          </a:stretch>
        </p:blipFill>
        <p:spPr>
          <a:xfrm>
            <a:off x="1512858" y="3643919"/>
            <a:ext cx="3544318" cy="2747842"/>
          </a:xfrm>
          <a:prstGeom prst="rect">
            <a:avLst/>
          </a:prstGeom>
        </p:spPr>
      </p:pic>
      <p:pic>
        <p:nvPicPr>
          <p:cNvPr id="11" name="Imagem 10">
            <a:extLst>
              <a:ext uri="{FF2B5EF4-FFF2-40B4-BE49-F238E27FC236}">
                <a16:creationId xmlns:a16="http://schemas.microsoft.com/office/drawing/2014/main" id="{6837A032-E441-6E45-8C85-2F01C09D4F1E}"/>
              </a:ext>
            </a:extLst>
          </p:cNvPr>
          <p:cNvPicPr>
            <a:picLocks noChangeAspect="1"/>
          </p:cNvPicPr>
          <p:nvPr/>
        </p:nvPicPr>
        <p:blipFill>
          <a:blip r:embed="rId4"/>
          <a:stretch>
            <a:fillRect/>
          </a:stretch>
        </p:blipFill>
        <p:spPr>
          <a:xfrm>
            <a:off x="879619" y="6482736"/>
            <a:ext cx="4810796" cy="238158"/>
          </a:xfrm>
          <a:prstGeom prst="rect">
            <a:avLst/>
          </a:prstGeom>
        </p:spPr>
      </p:pic>
    </p:spTree>
    <p:extLst>
      <p:ext uri="{BB962C8B-B14F-4D97-AF65-F5344CB8AC3E}">
        <p14:creationId xmlns:p14="http://schemas.microsoft.com/office/powerpoint/2010/main" val="32324377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a:solidFill>
                  <a:schemeClr val="tx1">
                    <a:lumMod val="65000"/>
                    <a:lumOff val="35000"/>
                  </a:schemeClr>
                </a:solidFill>
              </a:rPr>
              <a:t>Para quem se interessa pelo universo de produtos digitais, novas possibilidades de atuação têm ganhado espaço no mercado.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Entre elas, a função de </a:t>
            </a:r>
            <a:r>
              <a:rPr lang="pt-BR" b="1" dirty="0">
                <a:solidFill>
                  <a:schemeClr val="tx1">
                    <a:lumMod val="65000"/>
                    <a:lumOff val="35000"/>
                  </a:schemeClr>
                </a:solidFill>
              </a:rPr>
              <a:t>Data </a:t>
            </a:r>
            <a:r>
              <a:rPr lang="pt-BR" b="1" dirty="0" err="1">
                <a:solidFill>
                  <a:schemeClr val="tx1">
                    <a:lumMod val="65000"/>
                    <a:lumOff val="35000"/>
                  </a:schemeClr>
                </a:solidFill>
              </a:rPr>
              <a:t>Product</a:t>
            </a:r>
            <a:r>
              <a:rPr lang="pt-BR" b="1" dirty="0">
                <a:solidFill>
                  <a:schemeClr val="tx1">
                    <a:lumMod val="65000"/>
                    <a:lumOff val="35000"/>
                  </a:schemeClr>
                </a:solidFill>
              </a:rPr>
              <a:t> Manager (DPM) </a:t>
            </a:r>
            <a:r>
              <a:rPr lang="pt-BR" dirty="0">
                <a:solidFill>
                  <a:schemeClr val="tx1">
                    <a:lumMod val="65000"/>
                    <a:lumOff val="35000"/>
                  </a:schemeClr>
                </a:solidFill>
              </a:rPr>
              <a:t>certamente chama atenção. Por mais que PMs sejam comuns em times de produto, a adição do termo "data” traz confusão para algumas pessoas.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Uma pessoa Data </a:t>
            </a:r>
            <a:r>
              <a:rPr lang="pt-BR" dirty="0" err="1">
                <a:solidFill>
                  <a:schemeClr val="tx1">
                    <a:lumMod val="65000"/>
                    <a:lumOff val="35000"/>
                  </a:schemeClr>
                </a:solidFill>
              </a:rPr>
              <a:t>Product</a:t>
            </a:r>
            <a:r>
              <a:rPr lang="pt-BR" dirty="0">
                <a:solidFill>
                  <a:schemeClr val="tx1">
                    <a:lumMod val="65000"/>
                    <a:lumOff val="35000"/>
                  </a:schemeClr>
                </a:solidFill>
              </a:rPr>
              <a:t> Manager pode ter backgrounds distintos, especializações únicas, mas sua importância em times de trabalho é construída por algumas habilidades.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Essas soft skills essenciais vão garantir que quem ocupe essa posição seja realmente capaz de entregar os resultados necessários e conectar pessoas.</a:t>
            </a:r>
          </a:p>
        </p:txBody>
      </p:sp>
      <p:pic>
        <p:nvPicPr>
          <p:cNvPr id="5" name="Imagem 4" descr="Uma imagem contendo ipod&#10;&#10;Descrição gerada automaticamente">
            <a:extLst>
              <a:ext uri="{FF2B5EF4-FFF2-40B4-BE49-F238E27FC236}">
                <a16:creationId xmlns:a16="http://schemas.microsoft.com/office/drawing/2014/main" id="{6F27C546-341B-6FAB-DC57-71B4FA6FF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4" y="1980383"/>
            <a:ext cx="6547523" cy="3027505"/>
          </a:xfrm>
          <a:prstGeom prst="rect">
            <a:avLst/>
          </a:prstGeom>
        </p:spPr>
      </p:pic>
    </p:spTree>
    <p:extLst>
      <p:ext uri="{BB962C8B-B14F-4D97-AF65-F5344CB8AC3E}">
        <p14:creationId xmlns:p14="http://schemas.microsoft.com/office/powerpoint/2010/main" val="224008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SERVERS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a:solidFill>
                  <a:schemeClr val="tx1">
                    <a:lumMod val="65000"/>
                    <a:lumOff val="35000"/>
                  </a:schemeClr>
                </a:solidFill>
              </a:rPr>
              <a:t>Servers</a:t>
            </a:r>
            <a:r>
              <a:rPr lang="pt-BR" dirty="0">
                <a:solidFill>
                  <a:schemeClr val="tx1">
                    <a:lumMod val="65000"/>
                    <a:lumOff val="35000"/>
                  </a:schemeClr>
                </a:solidFill>
              </a:rPr>
              <a:t>: Servidores na nuvem são instâncias de computação virtual que executam aplicativos ou serviços para os usuários.</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EC2 (</a:t>
            </a:r>
            <a:r>
              <a:rPr lang="pt-BR" dirty="0" err="1">
                <a:solidFill>
                  <a:schemeClr val="tx1">
                    <a:lumMod val="65000"/>
                    <a:lumOff val="35000"/>
                  </a:schemeClr>
                </a:solidFill>
              </a:rPr>
              <a:t>Elastic</a:t>
            </a:r>
            <a:r>
              <a:rPr lang="pt-BR" dirty="0">
                <a:solidFill>
                  <a:schemeClr val="tx1">
                    <a:lumMod val="65000"/>
                    <a:lumOff val="35000"/>
                  </a:schemeClr>
                </a:solidFill>
              </a:rPr>
              <a:t> Compute </a:t>
            </a:r>
            <a:r>
              <a:rPr lang="pt-BR" dirty="0" err="1">
                <a:solidFill>
                  <a:schemeClr val="tx1">
                    <a:lumMod val="65000"/>
                    <a:lumOff val="35000"/>
                  </a:schemeClr>
                </a:solidFill>
              </a:rPr>
              <a:t>Cloud</a:t>
            </a:r>
            <a:r>
              <a:rPr lang="pt-BR" dirty="0">
                <a:solidFill>
                  <a:schemeClr val="tx1">
                    <a:lumMod val="65000"/>
                    <a:lumOff val="35000"/>
                  </a:schemeClr>
                </a:solidFill>
              </a:rPr>
              <a:t>) é um serviço de computação em nuvem da AWS que oferece capacidade de computação escalável na nuvem. Os usuários podem lançar instâncias de servidores virtuais sob demanda, sistema operacional, quantidade de CPU, memória, armazenamento e outras características de configuração.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EC2 oferece recursos de escalabilidade e resiliência incorporados. Os usuários podem dimensionar horizontalmente suas instâncias EC2 conforme necessário para lidar com picos de carga de trabalho e podem aproveitar as opções de armazenamento e backup para garantir a resiliência dos dados e aplicativos.</a:t>
            </a:r>
          </a:p>
        </p:txBody>
      </p:sp>
      <p:pic>
        <p:nvPicPr>
          <p:cNvPr id="4100" name="Picture 4" descr="A basic architecture diagram of an EC2 instance within a VPC."/>
          <p:cNvPicPr>
            <a:picLocks noChangeAspect="1" noChangeArrowheads="1"/>
          </p:cNvPicPr>
          <p:nvPr/>
        </p:nvPicPr>
        <p:blipFill rotWithShape="1">
          <a:blip r:embed="rId2">
            <a:extLst>
              <a:ext uri="{28A0092B-C50C-407E-A947-70E740481C1C}">
                <a14:useLocalDpi xmlns:a14="http://schemas.microsoft.com/office/drawing/2010/main" val="0"/>
              </a:ext>
            </a:extLst>
          </a:blip>
          <a:srcRect l="5596" r="3495"/>
          <a:stretch/>
        </p:blipFill>
        <p:spPr bwMode="auto">
          <a:xfrm>
            <a:off x="124691" y="781924"/>
            <a:ext cx="6594764" cy="588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657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dirty="0">
                <a:solidFill>
                  <a:schemeClr val="tx1">
                    <a:lumMod val="65000"/>
                    <a:lumOff val="35000"/>
                  </a:schemeClr>
                </a:solidFill>
              </a:rPr>
              <a:t>Quando falamos em executar a estratégia de produtos de dados, podemos pensar em inúmeras maneiras de fazer isso, mas é necessário que faça sentido para a equipe. </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Sendo assim, você deve ter em mente que o objetivo final destas ações é: </a:t>
            </a:r>
          </a:p>
          <a:p>
            <a:pPr algn="just"/>
            <a:endParaRPr lang="pt-BR" i="1" dirty="0">
              <a:solidFill>
                <a:schemeClr val="tx1">
                  <a:lumMod val="65000"/>
                  <a:lumOff val="35000"/>
                </a:schemeClr>
              </a:solidFill>
            </a:endParaRPr>
          </a:p>
          <a:p>
            <a:pPr algn="just"/>
            <a:r>
              <a:rPr lang="pt-BR" i="1" dirty="0">
                <a:solidFill>
                  <a:schemeClr val="tx1">
                    <a:lumMod val="65000"/>
                    <a:lumOff val="35000"/>
                  </a:schemeClr>
                </a:solidFill>
              </a:rPr>
              <a:t>	Um maior senso de controle dos dados, 	responsabilidade pelos dados e 	democratização dos dados em toda a 	organização.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 para que isso aconteça é importante implementar alguns tópicos, como:</a:t>
            </a:r>
          </a:p>
        </p:txBody>
      </p:sp>
      <p:pic>
        <p:nvPicPr>
          <p:cNvPr id="5" name="Imagem 4" descr="Uma imagem contendo ipod&#10;&#10;Descrição gerada automaticamente">
            <a:extLst>
              <a:ext uri="{FF2B5EF4-FFF2-40B4-BE49-F238E27FC236}">
                <a16:creationId xmlns:a16="http://schemas.microsoft.com/office/drawing/2014/main" id="{6F27C546-341B-6FAB-DC57-71B4FA6FF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14" y="1980383"/>
            <a:ext cx="6547523" cy="3027505"/>
          </a:xfrm>
          <a:prstGeom prst="rect">
            <a:avLst/>
          </a:prstGeom>
        </p:spPr>
      </p:pic>
    </p:spTree>
    <p:extLst>
      <p:ext uri="{BB962C8B-B14F-4D97-AF65-F5344CB8AC3E}">
        <p14:creationId xmlns:p14="http://schemas.microsoft.com/office/powerpoint/2010/main" val="2102890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DATA AS A SERVICE</a:t>
            </a:r>
          </a:p>
          <a:p>
            <a:r>
              <a:rPr lang="pt-BR" sz="2000" b="1" dirty="0">
                <a:solidFill>
                  <a:srgbClr val="C00000"/>
                </a:solidFill>
              </a:rPr>
              <a:t>CULTURA DATA-DRIVEN</a:t>
            </a:r>
          </a:p>
        </p:txBody>
      </p:sp>
      <p:sp>
        <p:nvSpPr>
          <p:cNvPr id="47" name="CaixaDeTexto 46">
            <a:extLst>
              <a:ext uri="{FF2B5EF4-FFF2-40B4-BE49-F238E27FC236}">
                <a16:creationId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r>
              <a:rPr lang="pt-BR" b="1" dirty="0">
                <a:solidFill>
                  <a:schemeClr val="tx1">
                    <a:lumMod val="65000"/>
                    <a:lumOff val="35000"/>
                  </a:schemeClr>
                </a:solidFill>
              </a:rPr>
              <a:t>Orientado à demanda</a:t>
            </a:r>
            <a:r>
              <a:rPr lang="pt-BR" dirty="0">
                <a:solidFill>
                  <a:schemeClr val="tx1">
                    <a:lumMod val="65000"/>
                    <a:lumOff val="35000"/>
                  </a:schemeClr>
                </a:solidFill>
              </a:rPr>
              <a:t>: os produtos de dados devem ter uma função clara, isso permitirá uma maior contribuição e colaboração entre os produtores e consumidores;</a:t>
            </a:r>
          </a:p>
          <a:p>
            <a:endParaRPr lang="pt-BR" dirty="0">
              <a:solidFill>
                <a:schemeClr val="tx1">
                  <a:lumMod val="65000"/>
                  <a:lumOff val="35000"/>
                </a:schemeClr>
              </a:solidFill>
            </a:endParaRPr>
          </a:p>
          <a:p>
            <a:r>
              <a:rPr lang="pt-BR" b="1" dirty="0">
                <a:solidFill>
                  <a:schemeClr val="tx1">
                    <a:lumMod val="65000"/>
                    <a:lumOff val="35000"/>
                  </a:schemeClr>
                </a:solidFill>
              </a:rPr>
              <a:t>Reutilizável e escalável</a:t>
            </a:r>
            <a:r>
              <a:rPr lang="pt-BR" dirty="0">
                <a:solidFill>
                  <a:schemeClr val="tx1">
                    <a:lumMod val="65000"/>
                    <a:lumOff val="35000"/>
                  </a:schemeClr>
                </a:solidFill>
              </a:rPr>
              <a:t>: os produtos de dados devem ser projetados para ter fácil utilização, fazendo com que eles possam ser reutilizados em quaisquer outras situações. Isso faz com que a democratização de dados seja difundida;</a:t>
            </a:r>
          </a:p>
          <a:p>
            <a:endParaRPr lang="pt-BR" dirty="0">
              <a:solidFill>
                <a:schemeClr val="tx1">
                  <a:lumMod val="65000"/>
                  <a:lumOff val="35000"/>
                </a:schemeClr>
              </a:solidFill>
            </a:endParaRPr>
          </a:p>
          <a:p>
            <a:r>
              <a:rPr lang="pt-BR" b="1" dirty="0" err="1">
                <a:solidFill>
                  <a:schemeClr val="tx1">
                    <a:lumMod val="65000"/>
                    <a:lumOff val="35000"/>
                  </a:schemeClr>
                </a:solidFill>
              </a:rPr>
              <a:t>Descobrível</a:t>
            </a:r>
            <a:r>
              <a:rPr lang="pt-BR" b="1" dirty="0">
                <a:solidFill>
                  <a:schemeClr val="tx1">
                    <a:lumMod val="65000"/>
                    <a:lumOff val="35000"/>
                  </a:schemeClr>
                </a:solidFill>
              </a:rPr>
              <a:t> e acessível</a:t>
            </a:r>
            <a:r>
              <a:rPr lang="pt-BR" dirty="0">
                <a:solidFill>
                  <a:schemeClr val="tx1">
                    <a:lumMod val="65000"/>
                    <a:lumOff val="35000"/>
                  </a:schemeClr>
                </a:solidFill>
              </a:rPr>
              <a:t>: os produtos de dados devem ser simples, pois a ideia é que as informações sejam encontradas facilmente, garantindo assim maior fluidez na tomada de decisão;</a:t>
            </a:r>
          </a:p>
          <a:p>
            <a:endParaRPr lang="pt-BR" dirty="0">
              <a:solidFill>
                <a:schemeClr val="tx1">
                  <a:lumMod val="65000"/>
                  <a:lumOff val="35000"/>
                </a:schemeClr>
              </a:solidFill>
            </a:endParaRPr>
          </a:p>
          <a:p>
            <a:r>
              <a:rPr lang="pt-BR" b="1" dirty="0">
                <a:solidFill>
                  <a:schemeClr val="tx1">
                    <a:lumMod val="65000"/>
                    <a:lumOff val="35000"/>
                  </a:schemeClr>
                </a:solidFill>
              </a:rPr>
              <a:t>Sentimento de dono</a:t>
            </a:r>
            <a:r>
              <a:rPr lang="pt-BR" dirty="0">
                <a:solidFill>
                  <a:schemeClr val="tx1">
                    <a:lumMod val="65000"/>
                    <a:lumOff val="35000"/>
                  </a:schemeClr>
                </a:solidFill>
              </a:rPr>
              <a:t>: como o próprio tópico já diz, o dono destes dados deve estar comprometido em gerenciar estes produtos adequadamente durante todo o ciclo de vida daquela informação.</a:t>
            </a:r>
          </a:p>
        </p:txBody>
      </p:sp>
      <p:pic>
        <p:nvPicPr>
          <p:cNvPr id="8" name="Imagem 7" descr="Interface gráfica do usuário, Diagrama&#10;&#10;Descrição gerada automaticamente">
            <a:extLst>
              <a:ext uri="{FF2B5EF4-FFF2-40B4-BE49-F238E27FC236}">
                <a16:creationId xmlns:a16="http://schemas.microsoft.com/office/drawing/2014/main" id="{E84BA7C8-F8E3-1E69-A056-C4EA6D62C186}"/>
              </a:ext>
            </a:extLst>
          </p:cNvPr>
          <p:cNvPicPr>
            <a:picLocks noChangeAspect="1"/>
          </p:cNvPicPr>
          <p:nvPr/>
        </p:nvPicPr>
        <p:blipFill rotWithShape="1">
          <a:blip r:embed="rId2">
            <a:extLst>
              <a:ext uri="{28A0092B-C50C-407E-A947-70E740481C1C}">
                <a14:useLocalDpi xmlns:a14="http://schemas.microsoft.com/office/drawing/2010/main" val="0"/>
              </a:ext>
            </a:extLst>
          </a:blip>
          <a:srcRect l="3509" r="1674"/>
          <a:stretch/>
        </p:blipFill>
        <p:spPr>
          <a:xfrm>
            <a:off x="110139" y="1966290"/>
            <a:ext cx="6744749" cy="3422837"/>
          </a:xfrm>
          <a:prstGeom prst="rect">
            <a:avLst/>
          </a:prstGeom>
        </p:spPr>
      </p:pic>
    </p:spTree>
    <p:extLst>
      <p:ext uri="{BB962C8B-B14F-4D97-AF65-F5344CB8AC3E}">
        <p14:creationId xmlns:p14="http://schemas.microsoft.com/office/powerpoint/2010/main" val="5579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a:solidFill>
                  <a:schemeClr val="tx1">
                    <a:lumMod val="75000"/>
                    <a:lumOff val="25000"/>
                  </a:schemeClr>
                </a:solidFill>
              </a:rPr>
              <a:t>CLOUD COMPUTNG</a:t>
            </a:r>
          </a:p>
          <a:p>
            <a:r>
              <a:rPr lang="pt-BR" sz="2000" b="1" dirty="0">
                <a:solidFill>
                  <a:srgbClr val="C00000"/>
                </a:solidFill>
              </a:rPr>
              <a:t>STORAGES</a:t>
            </a:r>
          </a:p>
        </p:txBody>
      </p:sp>
      <p:sp>
        <p:nvSpPr>
          <p:cNvPr id="3" name="CaixaDeTexto 2">
            <a:extLst>
              <a:ext uri="{FF2B5EF4-FFF2-40B4-BE49-F238E27FC236}">
                <a16:creationId xmlns:a16="http://schemas.microsoft.com/office/drawing/2014/main" id="{96E3256B-9AFC-290F-82DF-A3AE9CEAA732}"/>
              </a:ext>
            </a:extLst>
          </p:cNvPr>
          <p:cNvSpPr txBox="1"/>
          <p:nvPr/>
        </p:nvSpPr>
        <p:spPr>
          <a:xfrm>
            <a:off x="6854888" y="1286194"/>
            <a:ext cx="5293486" cy="5632311"/>
          </a:xfrm>
          <a:prstGeom prst="rect">
            <a:avLst/>
          </a:prstGeom>
          <a:noFill/>
        </p:spPr>
        <p:txBody>
          <a:bodyPr wrap="square">
            <a:spAutoFit/>
          </a:bodyPr>
          <a:lstStyle/>
          <a:p>
            <a:r>
              <a:rPr lang="pt-BR" b="1" dirty="0" err="1">
                <a:solidFill>
                  <a:schemeClr val="tx1">
                    <a:lumMod val="65000"/>
                    <a:lumOff val="35000"/>
                  </a:schemeClr>
                </a:solidFill>
              </a:rPr>
              <a:t>Storage</a:t>
            </a:r>
            <a:r>
              <a:rPr lang="pt-BR" dirty="0">
                <a:solidFill>
                  <a:schemeClr val="tx1">
                    <a:lumMod val="65000"/>
                    <a:lumOff val="35000"/>
                  </a:schemeClr>
                </a:solidFill>
              </a:rPr>
              <a:t>: Armazenamento em </a:t>
            </a:r>
            <a:r>
              <a:rPr lang="pt-BR" dirty="0" err="1">
                <a:solidFill>
                  <a:schemeClr val="tx1">
                    <a:lumMod val="65000"/>
                    <a:lumOff val="35000"/>
                  </a:schemeClr>
                </a:solidFill>
              </a:rPr>
              <a:t>cloud</a:t>
            </a:r>
            <a:r>
              <a:rPr lang="pt-BR" dirty="0">
                <a:solidFill>
                  <a:schemeClr val="tx1">
                    <a:lumMod val="65000"/>
                    <a:lumOff val="35000"/>
                  </a:schemeClr>
                </a:solidFill>
              </a:rPr>
              <a:t> </a:t>
            </a:r>
            <a:r>
              <a:rPr lang="pt-BR" dirty="0" err="1">
                <a:solidFill>
                  <a:schemeClr val="tx1">
                    <a:lumMod val="65000"/>
                    <a:lumOff val="35000"/>
                  </a:schemeClr>
                </a:solidFill>
              </a:rPr>
              <a:t>computing</a:t>
            </a:r>
            <a:r>
              <a:rPr lang="pt-BR" dirty="0">
                <a:solidFill>
                  <a:schemeClr val="tx1">
                    <a:lumMod val="65000"/>
                    <a:lumOff val="35000"/>
                  </a:schemeClr>
                </a:solidFill>
              </a:rPr>
              <a:t> refere-se aos recursos de armazenamento de dados disponíveis na nuvem para os usuários, permitindo o armazenamento e a recuperação de dados de forma segura e escalável.</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S3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é um serviço de armazenamento de objetos da AWS, projetado para armazenar e recuperar grandes quantidades de dados de forma durável e altamente disponível.</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S3 se integra perfeitamente com outros serviços da AWS, permitindo aos usuários construir soluções completas e integradas na nuvem. Por exemplo, o S3 pode ser usado para armazenar arquivos de mídia para serem acessados por aplicativos hospedados em instâncias EC2, ou pode ser usado como origem de dados para serviços de análise de dados, como </a:t>
            </a:r>
            <a:r>
              <a:rPr lang="pt-BR" dirty="0" err="1">
                <a:solidFill>
                  <a:schemeClr val="tx1">
                    <a:lumMod val="65000"/>
                    <a:lumOff val="35000"/>
                  </a:schemeClr>
                </a:solidFill>
              </a:rPr>
              <a:t>Amazon</a:t>
            </a:r>
            <a:r>
              <a:rPr lang="pt-BR" dirty="0">
                <a:solidFill>
                  <a:schemeClr val="tx1">
                    <a:lumMod val="65000"/>
                    <a:lumOff val="35000"/>
                  </a:schemeClr>
                </a:solidFill>
              </a:rPr>
              <a:t> Athena e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a:t>
            </a:r>
          </a:p>
        </p:txBody>
      </p:sp>
      <p:pic>
        <p:nvPicPr>
          <p:cNvPr id="5122" name="Picture 2" descr="AWS Storage: Overview, Types &amp; Benefits | K21Academy"/>
          <p:cNvPicPr>
            <a:picLocks noChangeAspect="1" noChangeArrowheads="1"/>
          </p:cNvPicPr>
          <p:nvPr/>
        </p:nvPicPr>
        <p:blipFill rotWithShape="1">
          <a:blip r:embed="rId2">
            <a:extLst>
              <a:ext uri="{28A0092B-C50C-407E-A947-70E740481C1C}">
                <a14:useLocalDpi xmlns:a14="http://schemas.microsoft.com/office/drawing/2010/main" val="0"/>
              </a:ext>
            </a:extLst>
          </a:blip>
          <a:srcRect l="4281" r="2356"/>
          <a:stretch/>
        </p:blipFill>
        <p:spPr bwMode="auto">
          <a:xfrm>
            <a:off x="124691" y="2369127"/>
            <a:ext cx="669336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625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9569</Words>
  <Application>Microsoft Office PowerPoint</Application>
  <PresentationFormat>Widescreen</PresentationFormat>
  <Paragraphs>834</Paragraphs>
  <Slides>81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81</vt:i4>
      </vt:variant>
    </vt:vector>
  </HeadingPairs>
  <TitlesOfParts>
    <vt:vector size="85"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Energisa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Laysa Fernanda Belici Siborde</dc:creator>
  <cp:lastModifiedBy>Laysa Fernanda Belici Siborde</cp:lastModifiedBy>
  <cp:revision>77</cp:revision>
  <dcterms:created xsi:type="dcterms:W3CDTF">2023-09-24T04:44:34Z</dcterms:created>
  <dcterms:modified xsi:type="dcterms:W3CDTF">2024-06-07T03:03:04Z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Tema do Office:8</vt:lpwstr>
  </property>
  <property fmtid="{D5CDD505-2E9C-101B-9397-08002B2CF9AE}" pid="3" name="ClassificationContentMarkingFooterText">
    <vt:lpwstr>Classificação: Público</vt:lpwstr>
  </property>
</Properties>
</file>