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6" r:id="rId2"/>
  </p:sldMasterIdLst>
  <p:notesMasterIdLst>
    <p:notesMasterId r:id="rId34"/>
  </p:notesMasterIdLst>
  <p:sldIdLst>
    <p:sldId id="256" r:id="rId3"/>
    <p:sldId id="257" r:id="rId4"/>
    <p:sldId id="301" r:id="rId5"/>
    <p:sldId id="258" r:id="rId6"/>
    <p:sldId id="259" r:id="rId7"/>
    <p:sldId id="260" r:id="rId8"/>
    <p:sldId id="304" r:id="rId9"/>
    <p:sldId id="263" r:id="rId10"/>
    <p:sldId id="305" r:id="rId11"/>
    <p:sldId id="30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17" r:id="rId21"/>
    <p:sldId id="318" r:id="rId22"/>
    <p:sldId id="310" r:id="rId23"/>
    <p:sldId id="319" r:id="rId24"/>
    <p:sldId id="311" r:id="rId25"/>
    <p:sldId id="273" r:id="rId26"/>
    <p:sldId id="299" r:id="rId27"/>
    <p:sldId id="274" r:id="rId28"/>
    <p:sldId id="275" r:id="rId29"/>
    <p:sldId id="276" r:id="rId30"/>
    <p:sldId id="277" r:id="rId31"/>
    <p:sldId id="309" r:id="rId32"/>
    <p:sldId id="320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0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1556" autoAdjust="0"/>
  </p:normalViewPr>
  <p:slideViewPr>
    <p:cSldViewPr>
      <p:cViewPr>
        <p:scale>
          <a:sx n="60" d="100"/>
          <a:sy n="60" d="100"/>
        </p:scale>
        <p:origin x="-828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D6C1A-4266-4DB0-9FEB-C6E4721E7C51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3A7F-2912-4DD8-ACFB-3F32257254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2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104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dirty="0" smtClean="0"/>
              <a:t>Problema: comparar dois números inteiros e</a:t>
            </a:r>
            <a:r>
              <a:rPr lang="pt-BR" baseline="0" dirty="0" smtClean="0"/>
              <a:t> saber qual e o maior.</a:t>
            </a:r>
          </a:p>
          <a:p>
            <a:pPr marL="228600" indent="-228600">
              <a:buAutoNum type="arabicPeriod"/>
            </a:pPr>
            <a:r>
              <a:rPr lang="pt-BR" dirty="0" smtClean="0"/>
              <a:t>Questione: dúvidas? Não né.</a:t>
            </a:r>
          </a:p>
          <a:p>
            <a:pPr marL="228600" indent="-228600">
              <a:buAutoNum type="arabicPeriod"/>
            </a:pPr>
            <a:r>
              <a:rPr lang="pt-BR" dirty="0" smtClean="0"/>
              <a:t>Entradas e Saídas:</a:t>
            </a:r>
            <a:r>
              <a:rPr lang="pt-BR" baseline="0" dirty="0" smtClean="0"/>
              <a:t> entrada: dois inteiros; saída: o maior dois dois inteiros.</a:t>
            </a:r>
          </a:p>
          <a:p>
            <a:pPr marL="228600" indent="-228600">
              <a:buAutoNum type="arabicPeriod"/>
            </a:pPr>
            <a:r>
              <a:rPr lang="pt-BR" baseline="0" dirty="0" smtClean="0"/>
              <a:t>Processamento principal: utilizando a lógica de programação, como faço isso?</a:t>
            </a:r>
          </a:p>
          <a:p>
            <a:pPr marL="228600" indent="-228600">
              <a:buAutoNum type="arabicPeriod"/>
            </a:pPr>
            <a:r>
              <a:rPr lang="pt-BR" baseline="0" dirty="0" smtClean="0"/>
              <a:t>Escreva o algoritmo.</a:t>
            </a:r>
          </a:p>
          <a:p>
            <a:pPr marL="228600" indent="-228600">
              <a:buAutoNum type="arabicPeriod"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974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r>
              <a:rPr lang="pt-BR" baseline="0" dirty="0" smtClean="0"/>
              <a:t> de dados são formas de organizar os dados para realizar operações sobre elas.</a:t>
            </a:r>
          </a:p>
          <a:p>
            <a:r>
              <a:rPr lang="pt-BR" baseline="0" dirty="0" smtClean="0"/>
              <a:t>Aplicações de diferentes tipos utilizam diferentes estruturas de dados.</a:t>
            </a:r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360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linguagem é uma</a:t>
            </a:r>
            <a:r>
              <a:rPr lang="pt-BR" baseline="0" dirty="0" smtClean="0"/>
              <a:t> forma de comunicação.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baseline="0" dirty="0" smtClean="0"/>
              <a:t>Utiliza um conjunto de símbolos e regras para combinar esses símbolos.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dirty="0" smtClean="0"/>
              <a:t>A</a:t>
            </a:r>
            <a:r>
              <a:rPr lang="pt-BR" baseline="0" dirty="0" smtClean="0"/>
              <a:t> linguagem natural (idiomas), de programação e protocolos de comunicação são exemplos de linguagens.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baseline="0" dirty="0" smtClean="0"/>
              <a:t>Linguagens formais: representações realizadas por reconhecedores de linguagem (análise sintática).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Um programa é expresso</a:t>
            </a:r>
            <a:r>
              <a:rPr lang="pt-BR" baseline="0" dirty="0" smtClean="0"/>
              <a:t> em linguagem formal:</a:t>
            </a:r>
          </a:p>
          <a:p>
            <a:r>
              <a:rPr lang="pt-BR" baseline="0" dirty="0" smtClean="0"/>
              <a:t>Algoritmo + Estrutura de Dados</a:t>
            </a:r>
          </a:p>
          <a:p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003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 smtClean="0"/>
              <a:t>O</a:t>
            </a:r>
            <a:r>
              <a:rPr lang="pt-BR" baseline="0" dirty="0" smtClean="0"/>
              <a:t> que esse programa faz?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aseline="0" dirty="0" smtClean="0"/>
              <a:t>Qual é a entrada? Você não informa nenhum valor como entrada.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aseline="0" dirty="0" smtClean="0"/>
              <a:t>Qual o resultando? Imprimir de 0 até 9.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 smtClean="0"/>
              <a:t>Estrutura:</a:t>
            </a:r>
            <a:r>
              <a:rPr lang="pt-BR" baseline="0" dirty="0" smtClean="0"/>
              <a:t> vetor.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036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/>
              <a:t>stdio.h – cabeçalho padrão de entrada e saída.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aseline="0" dirty="0" smtClean="0"/>
              <a:t>conio.h – para uso da função de verificação de tecla do teclado foi digitada.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/>
              <a:t>Para uso de rotinas</a:t>
            </a:r>
            <a:r>
              <a:rPr lang="pt-BR" sz="1200" baseline="0" dirty="0" smtClean="0"/>
              <a:t> relacionadas a entrada/saída de dados, leitura de dados do teclado e exibição de informações na tela do computador.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 smtClean="0"/>
              <a:t>Kbhit – tecla foi pressionada; getch – leitura</a:t>
            </a:r>
            <a:r>
              <a:rPr lang="pt-BR" baseline="0" dirty="0" smtClean="0"/>
              <a:t> de caractere.</a:t>
            </a:r>
            <a:endParaRPr lang="pt-BR" sz="1200" baseline="0" dirty="0" smtClean="0"/>
          </a:p>
          <a:p>
            <a:endParaRPr lang="pt-BR" sz="1200" dirty="0" smtClean="0"/>
          </a:p>
          <a:p>
            <a:endParaRPr lang="pt-BR" sz="12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921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baseline="0" dirty="0" smtClean="0"/>
              <a:t>Entrada, Saída</a:t>
            </a:r>
          </a:p>
          <a:p>
            <a:pPr marL="228600" indent="-228600">
              <a:buAutoNum type="arabicPeriod"/>
            </a:pPr>
            <a:r>
              <a:rPr lang="pt-BR" dirty="0" smtClean="0"/>
              <a:t>Elaborar um método – analisar a complexidade do método (se aceitável, terminar)</a:t>
            </a:r>
          </a:p>
          <a:p>
            <a:pPr marL="228600" indent="-228600">
              <a:buAutoNum type="arabicPeriod"/>
            </a:pPr>
            <a:r>
              <a:rPr lang="pt-BR" dirty="0" smtClean="0"/>
              <a:t>Implementar.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380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</a:t>
            </a:r>
            <a:r>
              <a:rPr lang="pt-BR" baseline="0" dirty="0" smtClean="0"/>
              <a:t> projeto e implementação de uma algoritmo será necessário lidar com estrutura de dados: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baseline="0" dirty="0" smtClean="0"/>
              <a:t>Tipo abstrato – conjunto de dados e operações que podem ser realizadas sobre esses dados.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baseline="0" dirty="0" smtClean="0"/>
              <a:t>Modelagem concreta – implementação da pilha (</a:t>
            </a:r>
            <a:r>
              <a:rPr lang="pt-BR" i="1" baseline="0" dirty="0" smtClean="0"/>
              <a:t>array</a:t>
            </a:r>
            <a:r>
              <a:rPr lang="pt-BR" baseline="0" dirty="0" smtClean="0"/>
              <a:t> ou lista encadeada)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859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pt-BR" dirty="0" smtClean="0"/>
              <a:t>Bom projeto leva a boa implementação</a:t>
            </a:r>
            <a:r>
              <a:rPr lang="pt-BR" baseline="0" dirty="0" smtClean="0"/>
              <a:t> (implementação é quase mecânica).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baseline="0" dirty="0" smtClean="0"/>
              <a:t>Outras considerações práticas: interfaces, manutenibilidade e documentação.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517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176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smtClean="0"/>
              <a:t>Mais complexo, menos eficiente.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A eficiência é determinada pela complexidade</a:t>
            </a:r>
            <a:r>
              <a:rPr lang="pt-BR" baseline="0" dirty="0" smtClean="0"/>
              <a:t> do tempo e espaço.</a:t>
            </a:r>
          </a:p>
          <a:p>
            <a:pPr marL="628650" lvl="1" indent="-171450">
              <a:buFontTx/>
              <a:buChar char="-"/>
            </a:pPr>
            <a:r>
              <a:rPr lang="pt-BR" baseline="0" dirty="0" smtClean="0"/>
              <a:t>Pior caso: instância do problema em que o algoritmo funciona mais lento.</a:t>
            </a:r>
          </a:p>
          <a:p>
            <a:pPr marL="628650" lvl="1" indent="-171450">
              <a:buFontTx/>
              <a:buChar char="-"/>
            </a:pPr>
            <a:r>
              <a:rPr lang="pt-BR" baseline="0" dirty="0" smtClean="0"/>
              <a:t>Melhor caso: instância em que o algoritmo funciona mais rapidamente.</a:t>
            </a:r>
          </a:p>
          <a:p>
            <a:pPr marL="628650" lvl="1" indent="-171450">
              <a:buFontTx/>
              <a:buChar char="-"/>
            </a:pPr>
            <a:r>
              <a:rPr lang="pt-BR" baseline="0" dirty="0" smtClean="0"/>
              <a:t>Caso médio: tempo médio de todas as instâncias possíveis.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1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dirty="0" smtClean="0"/>
              <a:t>Uma receita culinária é um algoritmo. Pois</a:t>
            </a:r>
            <a:r>
              <a:rPr lang="pt-BR" baseline="0" dirty="0" smtClean="0"/>
              <a:t> é uma sequência de passos para solucionar um problema.</a:t>
            </a:r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pt-BR" dirty="0" smtClean="0"/>
              <a:t>A complexidade de</a:t>
            </a:r>
            <a:r>
              <a:rPr lang="pt-BR" baseline="0" dirty="0" smtClean="0"/>
              <a:t> espaço verifica a quantidade de espaço de memória ou disco necessário para armazenar a estrutura de dados. O mais importante é o de pior caso.</a:t>
            </a:r>
          </a:p>
          <a:p>
            <a:pPr marL="171450" indent="-171450">
              <a:buFont typeface="Arial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22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expressão matemática considera o número de passos o invés de segundos.</a:t>
            </a:r>
          </a:p>
          <a:p>
            <a:r>
              <a:rPr lang="pt-BR" dirty="0" smtClean="0"/>
              <a:t>Cada passo executa uma quantidade fixa de operações básicas constantes.</a:t>
            </a:r>
          </a:p>
          <a:p>
            <a:r>
              <a:rPr lang="pt-BR" dirty="0" smtClean="0"/>
              <a:t>A operação dominante é aquela de maio</a:t>
            </a:r>
            <a:r>
              <a:rPr lang="pt-BR" baseline="0" dirty="0" smtClean="0"/>
              <a:t>r frequência.</a:t>
            </a:r>
          </a:p>
          <a:p>
            <a:r>
              <a:rPr lang="pt-BR" baseline="0" dirty="0" smtClean="0"/>
              <a:t>Passos = execuções da operação dominante.</a:t>
            </a:r>
          </a:p>
          <a:p>
            <a:r>
              <a:rPr lang="pt-BR" baseline="0" dirty="0" smtClean="0"/>
              <a:t>O espaço é medido em número de palavras de memória ao invés de </a:t>
            </a:r>
            <a:r>
              <a:rPr lang="pt-BR" i="1" baseline="0" dirty="0" smtClean="0"/>
              <a:t>bytes</a:t>
            </a:r>
            <a:r>
              <a:rPr lang="pt-BR" i="0" baseline="0" dirty="0" smtClean="0"/>
              <a:t>. 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779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332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Um algoritmo é</a:t>
            </a:r>
            <a:r>
              <a:rPr lang="pt-BR" baseline="0" dirty="0" smtClean="0"/>
              <a:t> uma sequencia finita de passos para solucionar um problema a partir de dados de entrada e produz uma saída.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Processo sistemático – conjunto de passos em que os elementos interconectados devem executar, em sequencia.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Para ordenar 100 números você pode precisa passar como entrada para o algoritmo um </a:t>
            </a:r>
            <a:r>
              <a:rPr lang="pt-BR" i="1" baseline="0" dirty="0" smtClean="0"/>
              <a:t>array</a:t>
            </a:r>
            <a:r>
              <a:rPr lang="pt-BR" baseline="0" dirty="0" smtClean="0"/>
              <a:t> com 100 posições, projetar o algoritmo para realizar esse processo sistemático e como saída um array com 100 números ordenados.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55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 smtClean="0"/>
              <a:t>Ao algoritmos</a:t>
            </a:r>
            <a:r>
              <a:rPr lang="pt-BR" baseline="0" dirty="0" smtClean="0"/>
              <a:t> computacionais auxiliam na solução de problemas computacionais.</a:t>
            </a:r>
            <a:r>
              <a:rPr lang="pt-BR" baseline="0" dirty="0"/>
              <a:t> </a:t>
            </a:r>
            <a:r>
              <a:rPr lang="pt-BR" baseline="0" dirty="0" smtClean="0"/>
              <a:t>Eles não depende de uma linguagem de programação especifica. O algoritmo poderá ser traduzido em varias linguagens de computação distintas.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aseline="0" dirty="0" smtClean="0"/>
              <a:t>São diferentes de programas, pois a sua linguagem (narrativa, gráficos ou pseudocódigo) não é reconhecida pelo computador. Além disso, programas são a junção de algoritmos + estrutura de dados.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aseline="0" dirty="0" smtClean="0"/>
              <a:t>Limitação – tanto a receita, quanto o manual de instruções são exemplos de algoritmos, mas algoritmos computacionais deve ter uma linguagem que seja possível converter em conjuntos de instruções que o computador compreenda.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5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 smtClean="0"/>
              <a:t>O algoritmo computacional</a:t>
            </a:r>
            <a:r>
              <a:rPr lang="pt-BR" baseline="0" dirty="0" smtClean="0"/>
              <a:t> segue passos lógicos. Já os algoritmos de um modo geral não precisam seguir passos lógicos.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aseline="0" dirty="0" smtClean="0"/>
              <a:t>Um dos aspectos estudados pela lógica é a validade dos argumentos – que é um conjuntos de sentenças em que uma delas é a conclusão e as outras são premissas.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aseline="0" dirty="0" smtClean="0"/>
              <a:t>Para as sentenças segue: a (sim), b (não), c (sim), d (sim), e (não).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55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 smtClean="0"/>
              <a:t>Na validade dos argumentos é necessário realizar</a:t>
            </a:r>
            <a:r>
              <a:rPr lang="pt-BR" baseline="0" dirty="0" smtClean="0"/>
              <a:t> o cálculo das proposições.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baseline="0" dirty="0" smtClean="0"/>
              <a:t>SE eu ganho sozinho na Sena (NÃO ganhei sozinho na Sena)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aseline="0" dirty="0" smtClean="0"/>
              <a:t>ENTÃO fico milionário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aseline="0" dirty="0" smtClean="0"/>
              <a:t>ENTÃO não fiquei milionário.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40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 smtClean="0"/>
              <a:t>A</a:t>
            </a:r>
            <a:r>
              <a:rPr lang="pt-BR" baseline="0" dirty="0" smtClean="0"/>
              <a:t> descrição narrativa utiliza a linguagem natural para descrever determinado algoritmo.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aseline="0" dirty="0" smtClean="0"/>
              <a:t>Essa linguagem não é precisa e possibilita ambiguidades. Dessa forma, o seu uso não é adequando na descrição de algoritmos computacionais.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aseline="0" dirty="0" smtClean="0"/>
              <a:t>Para comentar os algoritmos é mais apropriada.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48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 smtClean="0"/>
              <a:t>O fluxograma</a:t>
            </a:r>
            <a:r>
              <a:rPr lang="pt-BR" baseline="0" dirty="0" smtClean="0"/>
              <a:t> utiliza representações gráficas.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aseline="0" dirty="0" smtClean="0"/>
              <a:t>O que o fluxograma ao lado faz? Ele obtém a media de quatro valores informados pelo usuário.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aseline="0" dirty="0" smtClean="0"/>
              <a:t>Interessante para um entendimento inicial do problema, mas pode dificultar se o problema é grande.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46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pt-BR" dirty="0" smtClean="0"/>
              <a:t>O pseudocódigo possui uma regra rígida</a:t>
            </a:r>
            <a:r>
              <a:rPr lang="pt-BR" baseline="0" dirty="0" smtClean="0"/>
              <a:t> para descrever os passos dos algoritmo.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baseline="0" dirty="0" smtClean="0"/>
              <a:t>As expressões do pseudocódigo são ações ou fluxos de controle.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baseline="0" dirty="0" smtClean="0"/>
              <a:t>Podemos compreender o pseudocódigo como uma linguagem simplificada de programação, pois está bem próximo das regras sintáxicas adotadas pelas linguagem de programação.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A7F-2912-4DD8-ACFB-3F322572547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22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45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89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774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517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3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5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7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1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12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00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82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54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ACD765F-5BE7-433A-BD26-1CE23234B9C2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26393AB-9C62-4309-9327-5494E5A5E99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Introdução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9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/>
              <a:t>Computacional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Pseudocódigo</a:t>
            </a:r>
            <a:endParaRPr lang="pt-BR" sz="2400" dirty="0"/>
          </a:p>
          <a:p>
            <a:endParaRPr lang="pt-BR" sz="2000" dirty="0" smtClean="0"/>
          </a:p>
          <a:p>
            <a:r>
              <a:rPr lang="pt-BR" sz="2000" dirty="0"/>
              <a:t>Descrição textual, estruturada e regida por </a:t>
            </a:r>
            <a:r>
              <a:rPr lang="pt-BR" sz="2000" b="1" dirty="0" smtClean="0">
                <a:solidFill>
                  <a:srgbClr val="FF0000"/>
                </a:solidFill>
              </a:rPr>
              <a:t>regras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/>
              <a:t>que </a:t>
            </a:r>
            <a:r>
              <a:rPr lang="pt-BR" sz="2000" b="1" dirty="0">
                <a:solidFill>
                  <a:srgbClr val="0000E1"/>
                </a:solidFill>
              </a:rPr>
              <a:t>descrevem os passos </a:t>
            </a:r>
            <a:r>
              <a:rPr lang="pt-BR" sz="2000" dirty="0"/>
              <a:t>executados no algoritmo.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Utiliza </a:t>
            </a:r>
            <a:r>
              <a:rPr lang="pt-BR" sz="2000" b="1" dirty="0">
                <a:solidFill>
                  <a:srgbClr val="FF0000"/>
                </a:solidFill>
              </a:rPr>
              <a:t>expressões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b="1" dirty="0">
                <a:solidFill>
                  <a:srgbClr val="FF0000"/>
                </a:solidFill>
              </a:rPr>
              <a:t>pré-definidas</a:t>
            </a:r>
            <a:r>
              <a:rPr lang="pt-BR" sz="2000" dirty="0"/>
              <a:t> para representar </a:t>
            </a:r>
            <a:r>
              <a:rPr lang="pt-BR" sz="2000" b="1" dirty="0">
                <a:solidFill>
                  <a:srgbClr val="0000E1"/>
                </a:solidFill>
              </a:rPr>
              <a:t>ações</a:t>
            </a:r>
            <a:r>
              <a:rPr lang="pt-BR" sz="2000" dirty="0"/>
              <a:t> e </a:t>
            </a:r>
            <a:r>
              <a:rPr lang="pt-BR" sz="2000" b="1" dirty="0">
                <a:solidFill>
                  <a:srgbClr val="0000E1"/>
                </a:solidFill>
              </a:rPr>
              <a:t>fluxos de </a:t>
            </a:r>
            <a:r>
              <a:rPr lang="pt-BR" sz="2000" b="1" dirty="0" smtClean="0">
                <a:solidFill>
                  <a:srgbClr val="0000E1"/>
                </a:solidFill>
              </a:rPr>
              <a:t>controle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/>
              <a:t>Pode ser vista como uma </a:t>
            </a:r>
            <a:r>
              <a:rPr lang="pt-BR" sz="2000" b="1" dirty="0">
                <a:solidFill>
                  <a:srgbClr val="0000E1"/>
                </a:solidFill>
              </a:rPr>
              <a:t>linguagem simplificada de programação</a:t>
            </a:r>
            <a:r>
              <a:rPr lang="pt-BR" sz="2000" dirty="0"/>
              <a:t>, logo, facilita a </a:t>
            </a:r>
            <a:r>
              <a:rPr lang="pt-BR" sz="2000" dirty="0" smtClean="0"/>
              <a:t>codificação </a:t>
            </a:r>
            <a:r>
              <a:rPr lang="pt-BR" sz="2000" dirty="0"/>
              <a:t>futura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pPr algn="ctr">
              <a:buFont typeface="Wingdings" panose="05000000000000000000" pitchFamily="2" charset="2"/>
              <a:buChar char="ü"/>
            </a:pPr>
            <a:r>
              <a:rPr lang="pt-BR" sz="2400" dirty="0"/>
              <a:t>Esta será a </a:t>
            </a:r>
            <a:r>
              <a:rPr lang="pt-BR" sz="2400" b="1" dirty="0">
                <a:solidFill>
                  <a:srgbClr val="FF0000"/>
                </a:solidFill>
              </a:rPr>
              <a:t>forma de representação</a:t>
            </a:r>
            <a:r>
              <a:rPr lang="pt-BR" sz="2400" b="1" dirty="0">
                <a:solidFill>
                  <a:srgbClr val="0000E1"/>
                </a:solidFill>
              </a:rPr>
              <a:t> </a:t>
            </a:r>
            <a:r>
              <a:rPr lang="pt-BR" sz="2400" dirty="0"/>
              <a:t>utilizada </a:t>
            </a:r>
            <a:r>
              <a:rPr lang="pt-BR" sz="2400" dirty="0" smtClean="0"/>
              <a:t>nesta </a:t>
            </a:r>
            <a:r>
              <a:rPr lang="pt-BR" sz="2400" b="1" dirty="0" smtClean="0">
                <a:solidFill>
                  <a:srgbClr val="0000E1"/>
                </a:solidFill>
              </a:rPr>
              <a:t>disciplina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090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/>
              <a:t>Computacional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Exemplo 1: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Considerando que dois valores inteiros distintos sejam informados, desejo saber qual é o valor do maior. Como faço isso?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Exemplo 2: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Considerando que um valor inteiro seja informado, desejo saber se ele é par ou ímpar. Como faço isso?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1" dirty="0" err="1">
                <a:solidFill>
                  <a:srgbClr val="0000FF"/>
                </a:solidFill>
              </a:rPr>
              <a:t>Obs</a:t>
            </a:r>
            <a:r>
              <a:rPr lang="pt-BR" b="1" dirty="0">
                <a:solidFill>
                  <a:srgbClr val="0000FF"/>
                </a:solidFill>
              </a:rPr>
              <a:t>:</a:t>
            </a:r>
            <a:r>
              <a:rPr lang="pt-BR" b="1" dirty="0">
                <a:solidFill>
                  <a:srgbClr val="0000E1"/>
                </a:solidFill>
              </a:rPr>
              <a:t> </a:t>
            </a:r>
            <a:r>
              <a:rPr lang="pt-BR" i="1" dirty="0">
                <a:solidFill>
                  <a:srgbClr val="FF0000"/>
                </a:solidFill>
              </a:rPr>
              <a:t>mod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é a função que retorna o resto da divisão inteira.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7544" y="2339299"/>
            <a:ext cx="466512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proc Maior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(x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(x &gt; y) </a:t>
            </a:r>
            <a:r>
              <a:rPr lang="pt-BR" sz="16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então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retornar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x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senão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retornar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y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0} 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7544" y="4437112"/>
            <a:ext cx="7056784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proc Par-Impar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(x) {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(x </a:t>
            </a:r>
            <a:r>
              <a:rPr lang="pt-BR" sz="16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mod</a:t>
            </a:r>
            <a:r>
              <a:rPr lang="pt-BR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2) = 0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então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retornar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“valor informado é par”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senão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retornar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“valor informado é impar”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0} 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</a:t>
            </a:r>
            <a:r>
              <a:rPr lang="pt-BR" dirty="0"/>
              <a:t>de </a:t>
            </a:r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que são estruturas de dados?</a:t>
            </a:r>
          </a:p>
          <a:p>
            <a:endParaRPr lang="pt-BR" sz="2000" dirty="0"/>
          </a:p>
          <a:p>
            <a:r>
              <a:rPr lang="pt-BR" sz="2000" dirty="0"/>
              <a:t>Maneira </a:t>
            </a:r>
            <a:r>
              <a:rPr lang="pt-BR" sz="2000" dirty="0" smtClean="0"/>
              <a:t>de </a:t>
            </a:r>
            <a:r>
              <a:rPr lang="pt-BR" sz="2000" b="1" dirty="0" smtClean="0">
                <a:solidFill>
                  <a:srgbClr val="0000FF"/>
                </a:solidFill>
              </a:rPr>
              <a:t>armazenar </a:t>
            </a:r>
            <a:r>
              <a:rPr lang="pt-BR" sz="2000" dirty="0" smtClean="0"/>
              <a:t>e </a:t>
            </a:r>
            <a:r>
              <a:rPr lang="pt-BR" sz="2000" b="1" dirty="0">
                <a:solidFill>
                  <a:srgbClr val="0000E1"/>
                </a:solidFill>
              </a:rPr>
              <a:t>organizar dados </a:t>
            </a:r>
            <a:r>
              <a:rPr lang="pt-BR" sz="2000" dirty="0"/>
              <a:t>para fins de </a:t>
            </a:r>
            <a:r>
              <a:rPr lang="pt-BR" sz="2000" b="1" dirty="0">
                <a:solidFill>
                  <a:srgbClr val="FF0000"/>
                </a:solidFill>
              </a:rPr>
              <a:t>operar</a:t>
            </a:r>
            <a:r>
              <a:rPr lang="pt-BR" sz="2000" dirty="0"/>
              <a:t> sobre eles</a:t>
            </a:r>
            <a:r>
              <a:rPr lang="pt-BR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0000"/>
                </a:solidFill>
              </a:rPr>
              <a:t>Por exemplo: </a:t>
            </a:r>
            <a:r>
              <a:rPr lang="pt-BR" sz="2000" dirty="0"/>
              <a:t>FILA e PILHA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Diferentes</a:t>
            </a:r>
            <a:r>
              <a:rPr lang="pt-BR" sz="2000" dirty="0" smtClean="0">
                <a:solidFill>
                  <a:srgbClr val="0000FF"/>
                </a:solidFill>
              </a:rPr>
              <a:t> </a:t>
            </a:r>
            <a:r>
              <a:rPr lang="pt-BR" sz="2000" dirty="0" smtClean="0"/>
              <a:t>tipos de aplicações utilizam diferentes estruturas de dados.</a:t>
            </a:r>
            <a:endParaRPr lang="pt-BR" sz="2000" dirty="0"/>
          </a:p>
          <a:p>
            <a:endParaRPr lang="pt-BR" sz="2000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903411" y="4725144"/>
            <a:ext cx="4172645" cy="1512168"/>
            <a:chOff x="903411" y="4797152"/>
            <a:chExt cx="4172645" cy="151216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0"/>
            <a:stretch/>
          </p:blipFill>
          <p:spPr bwMode="auto">
            <a:xfrm>
              <a:off x="903411" y="4797152"/>
              <a:ext cx="417264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2408819" y="5939988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FILA</a:t>
              </a:r>
              <a:endParaRPr lang="pt-BR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6007100" y="4385270"/>
            <a:ext cx="2813372" cy="1924050"/>
            <a:chOff x="6007100" y="4437112"/>
            <a:chExt cx="2813372" cy="192405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10"/>
            <a:stretch/>
          </p:blipFill>
          <p:spPr bwMode="auto">
            <a:xfrm>
              <a:off x="6007100" y="4437112"/>
              <a:ext cx="2813372" cy="192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7308304" y="593296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PILHA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7715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</a:t>
            </a:r>
            <a:r>
              <a:rPr lang="pt-BR" dirty="0"/>
              <a:t>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/>
              <a:t>Um </a:t>
            </a:r>
            <a:r>
              <a:rPr lang="pt-BR" sz="2000" b="1" dirty="0">
                <a:solidFill>
                  <a:srgbClr val="FF0000"/>
                </a:solidFill>
              </a:rPr>
              <a:t>programa</a:t>
            </a:r>
            <a:r>
              <a:rPr lang="pt-BR" sz="2000" dirty="0"/>
              <a:t> é a expressão em </a:t>
            </a:r>
            <a:r>
              <a:rPr lang="pt-BR" sz="2000" b="1" dirty="0">
                <a:solidFill>
                  <a:srgbClr val="0000E1"/>
                </a:solidFill>
              </a:rPr>
              <a:t>linguagem formal </a:t>
            </a:r>
            <a:r>
              <a:rPr lang="pt-BR" sz="2000" dirty="0"/>
              <a:t>(inteligível por um computador) de um algoritmo </a:t>
            </a:r>
            <a:r>
              <a:rPr lang="pt-BR" sz="2000" dirty="0" smtClean="0"/>
              <a:t>+ estruturas </a:t>
            </a:r>
            <a:r>
              <a:rPr lang="pt-BR" sz="2000" dirty="0"/>
              <a:t>de dados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pPr marL="0" indent="0" algn="ctr">
              <a:buNone/>
            </a:pPr>
            <a:r>
              <a:rPr lang="pt-BR" sz="2000" dirty="0" smtClean="0"/>
              <a:t>Programas = Algoritmos </a:t>
            </a:r>
            <a:r>
              <a:rPr lang="pt-BR" sz="2000" dirty="0"/>
              <a:t>Computacionais + Estruturas de </a:t>
            </a:r>
            <a:r>
              <a:rPr lang="pt-BR" sz="2000" dirty="0" smtClean="0"/>
              <a:t>Dados</a:t>
            </a:r>
            <a:endParaRPr lang="pt-BR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38" y="2636912"/>
            <a:ext cx="5529458" cy="29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4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</a:t>
            </a:r>
            <a:r>
              <a:rPr lang="pt-BR" dirty="0"/>
              <a:t>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/>
              <a:t>Programas = Algoritmos Computacionais + Estruturas de Dados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b="1" dirty="0">
                <a:solidFill>
                  <a:srgbClr val="0000E1"/>
                </a:solidFill>
              </a:rPr>
              <a:t>Exemplo: </a:t>
            </a:r>
            <a:r>
              <a:rPr lang="pt-BR" sz="2000" dirty="0"/>
              <a:t>Programa em linguagem </a:t>
            </a:r>
            <a:r>
              <a:rPr lang="pt-BR" sz="2000" dirty="0" smtClean="0"/>
              <a:t>C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592269" y="3119886"/>
            <a:ext cx="5347883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&lt;stdio.h&gt;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imprimir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x[10];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t;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05. 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(t=0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t&lt;10; ++t) x[t] = t;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06. 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(t=0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t&lt;10; ++t) </a:t>
            </a:r>
            <a:r>
              <a:rPr lang="pt-BR" sz="16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("%d ", x[t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]);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07. 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5220072" y="2543822"/>
            <a:ext cx="3168352" cy="1152128"/>
          </a:xfrm>
          <a:prstGeom prst="wedgeRectCallout">
            <a:avLst>
              <a:gd name="adj1" fmla="val -35263"/>
              <a:gd name="adj2" fmla="val 830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 que esse programa faz?</a:t>
            </a:r>
          </a:p>
          <a:p>
            <a:r>
              <a:rPr lang="pt-BR" dirty="0"/>
              <a:t>Qual é a entrada?</a:t>
            </a:r>
          </a:p>
          <a:p>
            <a:r>
              <a:rPr lang="pt-BR" dirty="0"/>
              <a:t>Qual é o resultado (saída)?</a:t>
            </a:r>
          </a:p>
          <a:p>
            <a:r>
              <a:rPr lang="pt-BR" dirty="0"/>
              <a:t>Qual é a estrutura de dados</a:t>
            </a:r>
            <a:r>
              <a:rPr lang="pt-BR" dirty="0" smtClean="0"/>
              <a:t>?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493" b="22635"/>
          <a:stretch/>
        </p:blipFill>
        <p:spPr bwMode="auto">
          <a:xfrm>
            <a:off x="4480701" y="5831106"/>
            <a:ext cx="20764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427984" y="554307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Saída: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627784" y="5537726"/>
            <a:ext cx="14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Entrada: </a:t>
            </a:r>
            <a:r>
              <a:rPr lang="pt-BR" i="1" dirty="0" smtClean="0"/>
              <a:t>void</a:t>
            </a:r>
            <a:endParaRPr lang="pt-BR" i="1" dirty="0"/>
          </a:p>
        </p:txBody>
      </p:sp>
      <p:sp>
        <p:nvSpPr>
          <p:cNvPr id="8" name="Retângulo 7"/>
          <p:cNvSpPr/>
          <p:nvPr/>
        </p:nvSpPr>
        <p:spPr>
          <a:xfrm>
            <a:off x="6701167" y="5537726"/>
            <a:ext cx="2040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Estrutura </a:t>
            </a:r>
            <a:r>
              <a:rPr lang="pt-BR" dirty="0"/>
              <a:t>de </a:t>
            </a:r>
            <a:r>
              <a:rPr lang="pt-BR" dirty="0" smtClean="0"/>
              <a:t>Dados: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728505" y="587425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Vetor (</a:t>
            </a:r>
            <a:r>
              <a:rPr lang="pt-BR" i="1" dirty="0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67544" y="5517232"/>
            <a:ext cx="196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que faz?</a:t>
            </a:r>
          </a:p>
          <a:p>
            <a:r>
              <a:rPr lang="pt-BR" dirty="0" smtClean="0"/>
              <a:t>Imprime de 0 até 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661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</a:t>
            </a:r>
            <a:r>
              <a:rPr lang="pt-BR" dirty="0"/>
              <a:t>de </a:t>
            </a:r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0000FF"/>
                </a:solidFill>
              </a:rPr>
              <a:t>Formato geral </a:t>
            </a:r>
            <a:r>
              <a:rPr lang="pt-BR" sz="2000" dirty="0"/>
              <a:t>- Programa em linguagem C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539552" y="2001029"/>
            <a:ext cx="568863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#include &lt;conio.h&gt;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contador;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(void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contador = 100; 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func1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{}  </a:t>
            </a:r>
            <a:r>
              <a:rPr lang="pt-BR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(!kbhit());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 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/* retorna sucesso para o sistema */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func1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(void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func2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("contador = %d", contador);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func2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(void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contador;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(contador=1; contador&lt;10; contador++)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putchar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(' ');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5262364" y="1972578"/>
            <a:ext cx="3486100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</a:rPr>
              <a:t>tipo_de_retorno</a:t>
            </a:r>
            <a:r>
              <a:rPr lang="pt-BR" sz="1400" dirty="0" smtClean="0"/>
              <a:t> </a:t>
            </a:r>
            <a:r>
              <a:rPr lang="pt-BR" sz="1400" dirty="0"/>
              <a:t>main (lista de parâmetros</a:t>
            </a:r>
            <a:r>
              <a:rPr lang="pt-BR" sz="1400" dirty="0" smtClean="0"/>
              <a:t>) {</a:t>
            </a:r>
            <a:endParaRPr lang="pt-BR" sz="1400" dirty="0"/>
          </a:p>
          <a:p>
            <a:r>
              <a:rPr lang="pt-BR" sz="1400" dirty="0"/>
              <a:t>  sequência de comandos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 smtClean="0">
                <a:solidFill>
                  <a:srgbClr val="0000FF"/>
                </a:solidFill>
              </a:rPr>
              <a:t>tipo_de_retorno</a:t>
            </a:r>
            <a:r>
              <a:rPr lang="pt-BR" sz="1400" dirty="0" smtClean="0"/>
              <a:t> </a:t>
            </a:r>
            <a:r>
              <a:rPr lang="pt-BR" sz="1400" dirty="0"/>
              <a:t>f1 (lista de parâmetros</a:t>
            </a:r>
            <a:r>
              <a:rPr lang="pt-BR" sz="1400" dirty="0" smtClean="0"/>
              <a:t>) {</a:t>
            </a:r>
            <a:endParaRPr lang="pt-BR" sz="1400" dirty="0"/>
          </a:p>
          <a:p>
            <a:r>
              <a:rPr lang="pt-BR" sz="1400" dirty="0"/>
              <a:t>  sequência de comandos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 smtClean="0"/>
              <a:t>...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8471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r>
              <a:rPr lang="pt-BR" dirty="0"/>
              <a:t>e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Para </a:t>
            </a:r>
            <a:r>
              <a:rPr lang="pt-BR" sz="2000" b="1" dirty="0">
                <a:solidFill>
                  <a:srgbClr val="0000FF"/>
                </a:solidFill>
              </a:rPr>
              <a:t>projetar e implementar </a:t>
            </a:r>
            <a:r>
              <a:rPr lang="pt-BR" sz="2000" dirty="0"/>
              <a:t>um algoritmo, eu preciso:</a:t>
            </a:r>
          </a:p>
          <a:p>
            <a:pPr marL="0" indent="0">
              <a:buNone/>
            </a:pPr>
            <a:endParaRPr lang="pt-BR" sz="20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3419872" y="2492896"/>
            <a:ext cx="53285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Entender a </a:t>
            </a:r>
            <a:r>
              <a:rPr lang="pt-BR" sz="2000" b="1" dirty="0">
                <a:solidFill>
                  <a:srgbClr val="FF0000"/>
                </a:solidFill>
              </a:rPr>
              <a:t>entrada</a:t>
            </a:r>
            <a:r>
              <a:rPr lang="pt-B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Entender o que se espera na </a:t>
            </a:r>
            <a:r>
              <a:rPr lang="pt-BR" sz="2000" b="1" dirty="0">
                <a:solidFill>
                  <a:srgbClr val="FF0000"/>
                </a:solidFill>
              </a:rPr>
              <a:t>saída</a:t>
            </a:r>
            <a:r>
              <a:rPr lang="pt-B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Repetir: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000" dirty="0"/>
              <a:t>Elaborar um </a:t>
            </a:r>
            <a:r>
              <a:rPr lang="pt-BR" sz="2000" b="1" dirty="0">
                <a:solidFill>
                  <a:srgbClr val="0000FF"/>
                </a:solidFill>
              </a:rPr>
              <a:t>método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000" dirty="0"/>
              <a:t>Se o método é correto, então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pt-BR" sz="2000" dirty="0"/>
              <a:t>Analisar a </a:t>
            </a:r>
            <a:r>
              <a:rPr lang="pt-BR" sz="2000" b="1" dirty="0">
                <a:solidFill>
                  <a:srgbClr val="FF0000"/>
                </a:solidFill>
              </a:rPr>
              <a:t>complexidade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do método,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pt-BR" sz="2000" dirty="0"/>
              <a:t>Se complexidade é aceitável, terminar.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sz="2000" dirty="0"/>
              <a:t>Só então, poderei </a:t>
            </a:r>
            <a:r>
              <a:rPr lang="pt-BR" sz="2000" b="1" dirty="0">
                <a:solidFill>
                  <a:srgbClr val="0000FF"/>
                </a:solidFill>
              </a:rPr>
              <a:t>implementar</a:t>
            </a:r>
            <a:r>
              <a:rPr lang="pt-BR" sz="2000" dirty="0">
                <a:solidFill>
                  <a:srgbClr val="0000FF"/>
                </a:solidFill>
              </a:rPr>
              <a:t> </a:t>
            </a:r>
            <a:r>
              <a:rPr lang="pt-BR" sz="2000" dirty="0"/>
              <a:t>o algoritmo (programar)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6" r="17404"/>
          <a:stretch/>
        </p:blipFill>
        <p:spPr bwMode="auto">
          <a:xfrm>
            <a:off x="431055" y="2502892"/>
            <a:ext cx="2844801" cy="3122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6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 </a:t>
            </a:r>
            <a:r>
              <a:rPr lang="pt-BR" dirty="0"/>
              <a:t>e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Para </a:t>
            </a:r>
            <a:r>
              <a:rPr lang="pt-BR" sz="2000" b="1" dirty="0">
                <a:solidFill>
                  <a:srgbClr val="0000E1"/>
                </a:solidFill>
              </a:rPr>
              <a:t>projetar e implementar </a:t>
            </a:r>
            <a:r>
              <a:rPr lang="pt-BR" sz="2000" dirty="0"/>
              <a:t>um algoritmo, eu preciso: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Uma </a:t>
            </a:r>
            <a:r>
              <a:rPr lang="pt-BR" sz="2000" b="1" dirty="0">
                <a:solidFill>
                  <a:srgbClr val="FF0000"/>
                </a:solidFill>
              </a:rPr>
              <a:t>modelagem abstrata </a:t>
            </a:r>
            <a:r>
              <a:rPr lang="pt-BR" sz="2000" dirty="0"/>
              <a:t>dos</a:t>
            </a:r>
            <a:r>
              <a:rPr lang="pt-BR" sz="2000" b="1" dirty="0"/>
              <a:t> </a:t>
            </a:r>
            <a:r>
              <a:rPr lang="pt-BR" sz="2000" b="1" dirty="0">
                <a:solidFill>
                  <a:srgbClr val="0000E1"/>
                </a:solidFill>
              </a:rPr>
              <a:t>objetos </a:t>
            </a:r>
            <a:r>
              <a:rPr lang="pt-BR" sz="2000" dirty="0"/>
              <a:t>a serem manipulados e das operações sobre eles:</a:t>
            </a:r>
          </a:p>
          <a:p>
            <a:r>
              <a:rPr lang="pt-BR" sz="2000" dirty="0" smtClean="0"/>
              <a:t>Tipo </a:t>
            </a:r>
            <a:r>
              <a:rPr lang="pt-BR" sz="2000" dirty="0"/>
              <a:t>de Dados Abstrato - TDA - (</a:t>
            </a:r>
            <a:r>
              <a:rPr lang="pt-BR" sz="2000" i="1" dirty="0"/>
              <a:t>Abstract Data Type</a:t>
            </a:r>
            <a:r>
              <a:rPr lang="pt-BR" sz="2000" dirty="0"/>
              <a:t>)</a:t>
            </a:r>
          </a:p>
          <a:p>
            <a:r>
              <a:rPr lang="pt-BR" sz="2000" u="sng" dirty="0" smtClean="0"/>
              <a:t>Exemplo:</a:t>
            </a:r>
            <a:r>
              <a:rPr lang="pt-BR" sz="2000" dirty="0" smtClean="0"/>
              <a:t> </a:t>
            </a:r>
            <a:r>
              <a:rPr lang="pt-BR" sz="2000" dirty="0"/>
              <a:t>Uma pilha, com operações </a:t>
            </a:r>
            <a:r>
              <a:rPr lang="pt-BR" sz="2000" dirty="0" smtClean="0"/>
              <a:t>empilha</a:t>
            </a:r>
            <a:r>
              <a:rPr lang="pt-BR" sz="2000" i="1" dirty="0" smtClean="0"/>
              <a:t> </a:t>
            </a:r>
            <a:r>
              <a:rPr lang="pt-BR" sz="2000" dirty="0" smtClean="0"/>
              <a:t>e desempilha.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Uma </a:t>
            </a:r>
            <a:r>
              <a:rPr lang="pt-BR" sz="2000" b="1" dirty="0">
                <a:solidFill>
                  <a:srgbClr val="0000E1"/>
                </a:solidFill>
              </a:rPr>
              <a:t>modelagem concreta </a:t>
            </a:r>
            <a:r>
              <a:rPr lang="pt-BR" sz="2000" dirty="0"/>
              <a:t>do TDA, isto é, como armazenar o TDA em memória/disco e que algoritmos devem ser usados para implementar as </a:t>
            </a:r>
            <a:r>
              <a:rPr lang="pt-BR" sz="2000" dirty="0" smtClean="0"/>
              <a:t>operações.</a:t>
            </a:r>
            <a:endParaRPr lang="pt-BR" sz="2000" dirty="0"/>
          </a:p>
          <a:p>
            <a:r>
              <a:rPr lang="pt-BR" sz="2000" u="sng" dirty="0" smtClean="0"/>
              <a:t>Exemplo:</a:t>
            </a:r>
            <a:r>
              <a:rPr lang="pt-BR" sz="2000" dirty="0" smtClean="0"/>
              <a:t> </a:t>
            </a:r>
            <a:r>
              <a:rPr lang="pt-BR" sz="2000" dirty="0"/>
              <a:t>Pilha armazenada como lista encadeada ou </a:t>
            </a:r>
            <a:r>
              <a:rPr lang="pt-BR" sz="2000" i="1" dirty="0"/>
              <a:t>array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5" name="Picture 4" descr="C:\Documents and Settings\Fernando\Desktop\500px-Data_stac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420888"/>
            <a:ext cx="2877618" cy="20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251909" y="4489375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Pilha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155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r>
              <a:rPr lang="pt-BR" dirty="0"/>
              <a:t>e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/>
              <a:t>Um </a:t>
            </a:r>
            <a:r>
              <a:rPr lang="pt-BR" sz="2000" b="1" dirty="0">
                <a:solidFill>
                  <a:srgbClr val="FF0000"/>
                </a:solidFill>
              </a:rPr>
              <a:t>bom projeto </a:t>
            </a:r>
            <a:r>
              <a:rPr lang="pt-BR" sz="2000" dirty="0"/>
              <a:t>usualmente leva a uma </a:t>
            </a:r>
            <a:r>
              <a:rPr lang="pt-BR" sz="2000" b="1" dirty="0">
                <a:solidFill>
                  <a:srgbClr val="0000E1"/>
                </a:solidFill>
              </a:rPr>
              <a:t>boa implementação</a:t>
            </a:r>
            <a:r>
              <a:rPr lang="pt-BR" sz="2000" dirty="0"/>
              <a:t>, pois:</a:t>
            </a:r>
          </a:p>
          <a:p>
            <a:pPr lvl="1"/>
            <a:r>
              <a:rPr lang="pt-BR" sz="2000" dirty="0" smtClean="0"/>
              <a:t>Todas </a:t>
            </a:r>
            <a:r>
              <a:rPr lang="pt-BR" sz="2000" dirty="0"/>
              <a:t>as </a:t>
            </a:r>
            <a:r>
              <a:rPr lang="pt-BR" sz="2000" dirty="0" smtClean="0"/>
              <a:t>ideias </a:t>
            </a:r>
            <a:r>
              <a:rPr lang="pt-BR" sz="2000" dirty="0"/>
              <a:t>principais já foram </a:t>
            </a:r>
            <a:r>
              <a:rPr lang="pt-BR" sz="2000" dirty="0" smtClean="0"/>
              <a:t>estudadas.</a:t>
            </a:r>
            <a:endParaRPr lang="pt-BR" sz="2000" dirty="0"/>
          </a:p>
          <a:p>
            <a:pPr lvl="1"/>
            <a:r>
              <a:rPr lang="pt-BR" sz="2000" dirty="0" smtClean="0"/>
              <a:t>A </a:t>
            </a:r>
            <a:r>
              <a:rPr lang="pt-BR" sz="2000" b="1" dirty="0">
                <a:solidFill>
                  <a:srgbClr val="0000E1"/>
                </a:solidFill>
              </a:rPr>
              <a:t>tradução do projeto </a:t>
            </a:r>
            <a:r>
              <a:rPr lang="pt-BR" sz="2000" dirty="0"/>
              <a:t>em programa é </a:t>
            </a:r>
            <a:r>
              <a:rPr lang="pt-BR" sz="2000" b="1" dirty="0">
                <a:solidFill>
                  <a:srgbClr val="0000E1"/>
                </a:solidFill>
              </a:rPr>
              <a:t>quase </a:t>
            </a:r>
            <a:r>
              <a:rPr lang="pt-BR" sz="2000" b="1" dirty="0" smtClean="0">
                <a:solidFill>
                  <a:srgbClr val="0000E1"/>
                </a:solidFill>
              </a:rPr>
              <a:t>mecânica</a:t>
            </a:r>
            <a:r>
              <a:rPr lang="pt-BR" sz="2000" dirty="0" smtClean="0"/>
              <a:t>.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No entanto, </a:t>
            </a:r>
            <a:r>
              <a:rPr lang="pt-BR" sz="2000" b="1" dirty="0">
                <a:solidFill>
                  <a:srgbClr val="FF0000"/>
                </a:solidFill>
              </a:rPr>
              <a:t>não é possível negar </a:t>
            </a:r>
            <a:r>
              <a:rPr lang="pt-BR" sz="2000" dirty="0"/>
              <a:t>que:</a:t>
            </a:r>
          </a:p>
          <a:p>
            <a:pPr lvl="1"/>
            <a:r>
              <a:rPr lang="pt-BR" sz="2000" dirty="0" smtClean="0"/>
              <a:t>Programar </a:t>
            </a:r>
            <a:r>
              <a:rPr lang="pt-BR" sz="2000" dirty="0"/>
              <a:t>é uma </a:t>
            </a:r>
            <a:r>
              <a:rPr lang="pt-BR" sz="2000" dirty="0" smtClean="0"/>
              <a:t>arte.</a:t>
            </a:r>
            <a:endParaRPr lang="pt-BR" sz="2000" dirty="0"/>
          </a:p>
          <a:p>
            <a:pPr lvl="1"/>
            <a:r>
              <a:rPr lang="pt-BR" sz="2000" dirty="0" smtClean="0"/>
              <a:t>Um </a:t>
            </a:r>
            <a:r>
              <a:rPr lang="pt-BR" sz="2000" dirty="0"/>
              <a:t>algoritmo inferior bem programado pode ser mais útil que um algoritmo eficiente mal </a:t>
            </a:r>
            <a:r>
              <a:rPr lang="pt-BR" sz="2000" dirty="0" smtClean="0"/>
              <a:t>programado.</a:t>
            </a:r>
            <a:endParaRPr lang="pt-BR" sz="2000" dirty="0"/>
          </a:p>
          <a:p>
            <a:pPr lvl="1"/>
            <a:r>
              <a:rPr lang="pt-BR" sz="2000" dirty="0" smtClean="0"/>
              <a:t>Há </a:t>
            </a:r>
            <a:r>
              <a:rPr lang="pt-BR" sz="2000" dirty="0"/>
              <a:t>considerações práticas quase tão importantes quanto um bom projeto, como por exemplo:</a:t>
            </a:r>
          </a:p>
          <a:p>
            <a:pPr lvl="2"/>
            <a:r>
              <a:rPr lang="pt-BR" sz="2000" dirty="0"/>
              <a:t>Interfaces</a:t>
            </a:r>
          </a:p>
          <a:p>
            <a:pPr lvl="2"/>
            <a:r>
              <a:rPr lang="pt-BR" sz="2000" dirty="0"/>
              <a:t>Manutenibilidade</a:t>
            </a:r>
          </a:p>
          <a:p>
            <a:pPr lvl="2"/>
            <a:r>
              <a:rPr lang="pt-BR" sz="2000" dirty="0"/>
              <a:t>Documentação</a:t>
            </a:r>
          </a:p>
        </p:txBody>
      </p:sp>
    </p:spTree>
    <p:extLst>
      <p:ext uri="{BB962C8B-B14F-4D97-AF65-F5344CB8AC3E}">
        <p14:creationId xmlns:p14="http://schemas.microsoft.com/office/powerpoint/2010/main" val="26176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 </a:t>
            </a:r>
            <a:r>
              <a:rPr lang="pt-BR" dirty="0"/>
              <a:t>e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>Algumas </a:t>
            </a:r>
            <a:r>
              <a:rPr lang="pt-BR" sz="2000" b="1" dirty="0">
                <a:solidFill>
                  <a:srgbClr val="FF0000"/>
                </a:solidFill>
              </a:rPr>
              <a:t>categorias</a:t>
            </a:r>
            <a:r>
              <a:rPr lang="pt-BR" sz="2000" dirty="0"/>
              <a:t> importantes de </a:t>
            </a:r>
            <a:r>
              <a:rPr lang="pt-BR" sz="2000" b="1" dirty="0">
                <a:solidFill>
                  <a:srgbClr val="0000FF"/>
                </a:solidFill>
              </a:rPr>
              <a:t>algoritmos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r>
              <a:rPr lang="pt-BR" sz="2000" b="1" dirty="0">
                <a:solidFill>
                  <a:srgbClr val="FF0000"/>
                </a:solidFill>
              </a:rPr>
              <a:t>Pesquisa: </a:t>
            </a:r>
            <a:r>
              <a:rPr lang="pt-BR" sz="2000" dirty="0" smtClean="0"/>
              <a:t>algoritmo </a:t>
            </a:r>
            <a:r>
              <a:rPr lang="pt-BR" sz="2000" dirty="0"/>
              <a:t>para procurar um item em </a:t>
            </a:r>
            <a:r>
              <a:rPr lang="pt-BR" sz="2000" dirty="0" smtClean="0"/>
              <a:t>uma estrutura </a:t>
            </a:r>
            <a:r>
              <a:rPr lang="pt-BR" sz="2000" dirty="0"/>
              <a:t>de dados.</a:t>
            </a:r>
          </a:p>
          <a:p>
            <a:endParaRPr lang="pt-BR" sz="2000" dirty="0"/>
          </a:p>
          <a:p>
            <a:r>
              <a:rPr lang="pt-BR" sz="2000" b="1" dirty="0">
                <a:solidFill>
                  <a:srgbClr val="FF0000"/>
                </a:solidFill>
              </a:rPr>
              <a:t>Ordenação: 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algoritmo </a:t>
            </a:r>
            <a:r>
              <a:rPr lang="pt-BR" sz="2000" dirty="0"/>
              <a:t>para classificar os itens em </a:t>
            </a:r>
            <a:r>
              <a:rPr lang="pt-BR" sz="2000" dirty="0" smtClean="0"/>
              <a:t>determinada ordem.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>
                <a:solidFill>
                  <a:srgbClr val="FF0000"/>
                </a:solidFill>
              </a:rPr>
              <a:t>Inclusão:</a:t>
            </a:r>
            <a:r>
              <a:rPr lang="pt-BR" sz="2000" dirty="0"/>
              <a:t> </a:t>
            </a:r>
            <a:r>
              <a:rPr lang="pt-BR" sz="2000" dirty="0" smtClean="0"/>
              <a:t>algoritmo </a:t>
            </a:r>
            <a:r>
              <a:rPr lang="pt-BR" sz="2000" dirty="0"/>
              <a:t>para inserir </a:t>
            </a:r>
            <a:r>
              <a:rPr lang="pt-BR" sz="2000" dirty="0" smtClean="0"/>
              <a:t>um item </a:t>
            </a:r>
            <a:r>
              <a:rPr lang="pt-BR" sz="2000" dirty="0"/>
              <a:t>em uma estrutura de </a:t>
            </a:r>
            <a:r>
              <a:rPr lang="pt-BR" sz="2000" dirty="0" smtClean="0"/>
              <a:t>dados.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>
                <a:solidFill>
                  <a:srgbClr val="FF0000"/>
                </a:solidFill>
              </a:rPr>
              <a:t>Atualização:</a:t>
            </a:r>
            <a:r>
              <a:rPr lang="pt-BR" sz="2000" dirty="0"/>
              <a:t> </a:t>
            </a:r>
            <a:r>
              <a:rPr lang="pt-BR" sz="2000" dirty="0" smtClean="0"/>
              <a:t>algoritmo </a:t>
            </a:r>
            <a:r>
              <a:rPr lang="pt-BR" sz="2000" dirty="0"/>
              <a:t>para atualizar um item existente em uma estrutura de dados.</a:t>
            </a:r>
          </a:p>
          <a:p>
            <a:endParaRPr lang="pt-BR" sz="2000" dirty="0"/>
          </a:p>
          <a:p>
            <a:r>
              <a:rPr lang="pt-BR" sz="2000" b="1" dirty="0">
                <a:solidFill>
                  <a:srgbClr val="FF0000"/>
                </a:solidFill>
              </a:rPr>
              <a:t>Exclusão: </a:t>
            </a:r>
            <a:r>
              <a:rPr lang="pt-BR" sz="2000" dirty="0" smtClean="0"/>
              <a:t> algoritmo </a:t>
            </a:r>
            <a:r>
              <a:rPr lang="pt-BR" sz="2000" dirty="0"/>
              <a:t>para excluir um item existente </a:t>
            </a:r>
            <a:r>
              <a:rPr lang="pt-BR" sz="2000" dirty="0" smtClean="0"/>
              <a:t>em uma </a:t>
            </a:r>
            <a:r>
              <a:rPr lang="pt-BR" sz="2000" dirty="0"/>
              <a:t>estrutura de dados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380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Algoritmo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Estruturas de Dados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Projeto e Implementação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 smtClean="0"/>
              <a:t>Complexidade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9828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Projeto </a:t>
            </a:r>
            <a:r>
              <a:rPr lang="pt-BR" sz="4000" dirty="0"/>
              <a:t>e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>Um </a:t>
            </a:r>
            <a:r>
              <a:rPr lang="pt-BR" sz="2000" b="1" dirty="0">
                <a:solidFill>
                  <a:srgbClr val="FF0000"/>
                </a:solidFill>
              </a:rPr>
              <a:t>algoritmo</a:t>
            </a:r>
            <a:r>
              <a:rPr lang="pt-BR" sz="2000" dirty="0"/>
              <a:t> deve ter as </a:t>
            </a:r>
            <a:r>
              <a:rPr lang="pt-BR" sz="2000" dirty="0" smtClean="0"/>
              <a:t>seguintes </a:t>
            </a:r>
            <a:r>
              <a:rPr lang="pt-BR" sz="2000" b="1" dirty="0" smtClean="0">
                <a:solidFill>
                  <a:srgbClr val="0000FF"/>
                </a:solidFill>
              </a:rPr>
              <a:t>características</a:t>
            </a:r>
            <a:r>
              <a:rPr lang="pt-BR" sz="2000" dirty="0" smtClean="0"/>
              <a:t>: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 smtClean="0">
                <a:solidFill>
                  <a:srgbClr val="FF0000"/>
                </a:solidFill>
              </a:rPr>
              <a:t>Inequívoco: </a:t>
            </a:r>
            <a:r>
              <a:rPr lang="pt-BR" sz="2000" dirty="0" smtClean="0"/>
              <a:t>o algoritmo </a:t>
            </a:r>
            <a:r>
              <a:rPr lang="pt-BR" sz="2000" dirty="0"/>
              <a:t>deve ser </a:t>
            </a:r>
            <a:r>
              <a:rPr lang="pt-BR" sz="2000" dirty="0" smtClean="0"/>
              <a:t>claro </a:t>
            </a:r>
            <a:r>
              <a:rPr lang="pt-BR" sz="2000" dirty="0"/>
              <a:t>e </a:t>
            </a:r>
            <a:r>
              <a:rPr lang="pt-BR" sz="2000" dirty="0" smtClean="0"/>
              <a:t>não ter ambiguidades. </a:t>
            </a:r>
            <a:r>
              <a:rPr lang="pt-BR" sz="2000" dirty="0"/>
              <a:t>Cada um de seus passos (ou fases</a:t>
            </a:r>
            <a:r>
              <a:rPr lang="pt-BR" sz="2000" dirty="0" smtClean="0"/>
              <a:t>) e as </a:t>
            </a:r>
            <a:r>
              <a:rPr lang="pt-BR" sz="2000" dirty="0"/>
              <a:t>suas </a:t>
            </a:r>
            <a:r>
              <a:rPr lang="pt-BR" sz="2000" dirty="0" smtClean="0"/>
              <a:t>entradas e saídas devem </a:t>
            </a:r>
            <a:r>
              <a:rPr lang="pt-BR" sz="2000" dirty="0"/>
              <a:t>ser </a:t>
            </a:r>
            <a:r>
              <a:rPr lang="pt-BR" sz="2000" dirty="0" smtClean="0"/>
              <a:t>claros.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 smtClean="0">
                <a:solidFill>
                  <a:srgbClr val="FF0000"/>
                </a:solidFill>
              </a:rPr>
              <a:t>Entrada e Saída: </a:t>
            </a:r>
            <a:r>
              <a:rPr lang="pt-BR" sz="2000" dirty="0" smtClean="0"/>
              <a:t>Um </a:t>
            </a:r>
            <a:r>
              <a:rPr lang="pt-BR" sz="2000" dirty="0"/>
              <a:t>algoritmo deve ter 0 ou mais entradas </a:t>
            </a:r>
            <a:r>
              <a:rPr lang="pt-BR" sz="2000" dirty="0" smtClean="0"/>
              <a:t>bem definidas,  </a:t>
            </a:r>
            <a:r>
              <a:rPr lang="pt-BR" sz="2000" dirty="0"/>
              <a:t>1 ou mais </a:t>
            </a:r>
            <a:r>
              <a:rPr lang="pt-BR" sz="2000" dirty="0" smtClean="0"/>
              <a:t>saídas bem definidas </a:t>
            </a:r>
            <a:r>
              <a:rPr lang="pt-BR" sz="2000" dirty="0"/>
              <a:t>e deve coincidir com a saída desejada.</a:t>
            </a:r>
          </a:p>
          <a:p>
            <a:endParaRPr lang="pt-BR" sz="2000" dirty="0"/>
          </a:p>
          <a:p>
            <a:r>
              <a:rPr lang="pt-BR" sz="2000" b="1" dirty="0" smtClean="0">
                <a:solidFill>
                  <a:srgbClr val="FF0000"/>
                </a:solidFill>
              </a:rPr>
              <a:t>Finito:</a:t>
            </a:r>
            <a:r>
              <a:rPr lang="pt-BR" sz="2000" dirty="0" smtClean="0"/>
              <a:t> </a:t>
            </a:r>
            <a:r>
              <a:rPr lang="pt-BR" sz="2000" dirty="0"/>
              <a:t>Algoritmos deve terminar após um número finito de passos.</a:t>
            </a:r>
          </a:p>
          <a:p>
            <a:endParaRPr lang="pt-BR" sz="2000" dirty="0"/>
          </a:p>
          <a:p>
            <a:r>
              <a:rPr lang="pt-BR" sz="2000" b="1" dirty="0" smtClean="0">
                <a:solidFill>
                  <a:srgbClr val="FF0000"/>
                </a:solidFill>
              </a:rPr>
              <a:t>Viabilidade: </a:t>
            </a:r>
            <a:r>
              <a:rPr lang="pt-BR" sz="2000" dirty="0"/>
              <a:t>deve ser possível com os recursos disponíveis.</a:t>
            </a:r>
          </a:p>
          <a:p>
            <a:endParaRPr lang="pt-BR" sz="2000" dirty="0"/>
          </a:p>
          <a:p>
            <a:r>
              <a:rPr lang="pt-BR" sz="2000" b="1" dirty="0" smtClean="0">
                <a:solidFill>
                  <a:srgbClr val="FF0000"/>
                </a:solidFill>
              </a:rPr>
              <a:t>Independência:</a:t>
            </a:r>
            <a:r>
              <a:rPr lang="pt-BR" sz="2000" dirty="0" smtClean="0"/>
              <a:t> </a:t>
            </a:r>
            <a:r>
              <a:rPr lang="pt-BR" sz="2000" dirty="0"/>
              <a:t>Um algoritmo deve ter instruções </a:t>
            </a:r>
            <a:r>
              <a:rPr lang="pt-BR" sz="2000" dirty="0" smtClean="0"/>
              <a:t>passo a passo </a:t>
            </a:r>
            <a:r>
              <a:rPr lang="pt-BR" sz="2000" dirty="0"/>
              <a:t>que </a:t>
            </a:r>
            <a:r>
              <a:rPr lang="pt-BR" sz="2000" dirty="0" smtClean="0"/>
              <a:t>devem </a:t>
            </a:r>
            <a:r>
              <a:rPr lang="pt-BR" sz="2000" dirty="0"/>
              <a:t>ser </a:t>
            </a:r>
            <a:r>
              <a:rPr lang="pt-BR" sz="2000" dirty="0" smtClean="0"/>
              <a:t>independentes </a:t>
            </a:r>
            <a:r>
              <a:rPr lang="pt-BR" sz="2000" dirty="0"/>
              <a:t>de qualquer </a:t>
            </a:r>
            <a:r>
              <a:rPr lang="pt-BR" sz="2000" dirty="0" smtClean="0"/>
              <a:t>linguagem de </a:t>
            </a:r>
            <a:r>
              <a:rPr lang="pt-BR" sz="2000" dirty="0"/>
              <a:t>programação.</a:t>
            </a:r>
          </a:p>
        </p:txBody>
      </p:sp>
    </p:spTree>
    <p:extLst>
      <p:ext uri="{BB962C8B-B14F-4D97-AF65-F5344CB8AC3E}">
        <p14:creationId xmlns:p14="http://schemas.microsoft.com/office/powerpoint/2010/main" val="37343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/>
              <a:t>Um </a:t>
            </a:r>
            <a:r>
              <a:rPr lang="pt-BR" sz="2000" b="1" dirty="0">
                <a:solidFill>
                  <a:srgbClr val="FF0000"/>
                </a:solidFill>
              </a:rPr>
              <a:t>problema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pode ser resolvido por </a:t>
            </a:r>
            <a:r>
              <a:rPr lang="pt-BR" sz="2000" b="1" dirty="0">
                <a:solidFill>
                  <a:srgbClr val="0000FF"/>
                </a:solidFill>
              </a:rPr>
              <a:t>diversos algoritmos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r>
              <a:rPr lang="pt-BR" sz="2000" b="1" dirty="0" smtClean="0">
                <a:solidFill>
                  <a:srgbClr val="0000FF"/>
                </a:solidFill>
              </a:rPr>
              <a:t>Analise </a:t>
            </a:r>
            <a:r>
              <a:rPr lang="pt-BR" sz="2000" dirty="0"/>
              <a:t>esses algoritmos e </a:t>
            </a:r>
            <a:r>
              <a:rPr lang="pt-BR" sz="2000" b="1" dirty="0" smtClean="0">
                <a:solidFill>
                  <a:srgbClr val="FF0000"/>
                </a:solidFill>
              </a:rPr>
              <a:t>implemente </a:t>
            </a:r>
            <a:r>
              <a:rPr lang="pt-BR" sz="2000" dirty="0" smtClean="0"/>
              <a:t>o </a:t>
            </a:r>
            <a:r>
              <a:rPr lang="pt-BR" sz="2000" b="1" dirty="0">
                <a:solidFill>
                  <a:srgbClr val="0000FF"/>
                </a:solidFill>
              </a:rPr>
              <a:t>mais eficiente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5" name="Picture 2" descr="um problema que muitas soluçõ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60848"/>
            <a:ext cx="3113716" cy="312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1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O fato de um algoritmo </a:t>
            </a:r>
            <a:r>
              <a:rPr lang="pt-BR" sz="2000" b="1" dirty="0">
                <a:solidFill>
                  <a:srgbClr val="0000FF"/>
                </a:solidFill>
              </a:rPr>
              <a:t>resolver</a:t>
            </a:r>
            <a:r>
              <a:rPr lang="pt-BR" sz="2000" dirty="0">
                <a:solidFill>
                  <a:srgbClr val="0000FF"/>
                </a:solidFill>
              </a:rPr>
              <a:t> </a:t>
            </a:r>
            <a:r>
              <a:rPr lang="pt-BR" sz="2000" dirty="0"/>
              <a:t>um dado problema </a:t>
            </a:r>
            <a:r>
              <a:rPr lang="pt-BR" sz="2000" b="1" dirty="0">
                <a:solidFill>
                  <a:srgbClr val="FF0000"/>
                </a:solidFill>
              </a:rPr>
              <a:t>não significa </a:t>
            </a:r>
            <a:r>
              <a:rPr lang="pt-BR" sz="2000" dirty="0"/>
              <a:t>que seja </a:t>
            </a:r>
            <a:r>
              <a:rPr lang="pt-BR" sz="2000" b="1" dirty="0">
                <a:solidFill>
                  <a:srgbClr val="0000FF"/>
                </a:solidFill>
              </a:rPr>
              <a:t>aceitável</a:t>
            </a:r>
            <a:r>
              <a:rPr lang="pt-BR" sz="2000" dirty="0"/>
              <a:t> na prática.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715744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3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rgbClr val="0000FF"/>
                </a:solidFill>
              </a:rPr>
              <a:t>Por que </a:t>
            </a:r>
            <a:r>
              <a:rPr lang="pt-BR" sz="2000" dirty="0"/>
              <a:t>analisar a eficiência de algoritmos se os computadores estão cada dia mais </a:t>
            </a:r>
            <a:r>
              <a:rPr lang="pt-BR" sz="2000" dirty="0" smtClean="0"/>
              <a:t>rápidos?</a:t>
            </a:r>
            <a:endParaRPr lang="pt-BR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76604"/>
            <a:ext cx="5184576" cy="41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3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Regra geral: </a:t>
            </a:r>
            <a:r>
              <a:rPr lang="pt-BR" sz="2400" dirty="0" smtClean="0"/>
              <a:t>quanto </a:t>
            </a:r>
            <a:r>
              <a:rPr lang="pt-BR" sz="2400" b="1" dirty="0">
                <a:solidFill>
                  <a:srgbClr val="0000E1"/>
                </a:solidFill>
              </a:rPr>
              <a:t>mais </a:t>
            </a:r>
            <a:r>
              <a:rPr lang="pt-BR" sz="2400" b="1" dirty="0" smtClean="0">
                <a:solidFill>
                  <a:srgbClr val="0000E1"/>
                </a:solidFill>
              </a:rPr>
              <a:t>complexo</a:t>
            </a:r>
            <a:r>
              <a:rPr lang="pt-BR" sz="2400" dirty="0" smtClean="0"/>
              <a:t>, </a:t>
            </a:r>
            <a:r>
              <a:rPr lang="pt-BR" sz="2400" b="1" dirty="0">
                <a:solidFill>
                  <a:srgbClr val="0000E1"/>
                </a:solidFill>
              </a:rPr>
              <a:t>menos eficiente </a:t>
            </a:r>
            <a:r>
              <a:rPr lang="pt-BR" sz="2400" dirty="0"/>
              <a:t>(e vice-versa).</a:t>
            </a:r>
          </a:p>
          <a:p>
            <a:pPr marL="0" indent="0"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Para </a:t>
            </a:r>
            <a:r>
              <a:rPr lang="pt-BR" sz="2000" dirty="0"/>
              <a:t>avaliarmos a </a:t>
            </a:r>
            <a:r>
              <a:rPr lang="pt-BR" sz="2000" b="1" dirty="0">
                <a:solidFill>
                  <a:srgbClr val="FF0000"/>
                </a:solidFill>
              </a:rPr>
              <a:t>eficiência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de um </a:t>
            </a:r>
            <a:r>
              <a:rPr lang="pt-BR" sz="2000" b="1" dirty="0">
                <a:solidFill>
                  <a:srgbClr val="0000E1"/>
                </a:solidFill>
              </a:rPr>
              <a:t>algoritmo</a:t>
            </a:r>
            <a:r>
              <a:rPr lang="pt-BR" sz="2000" dirty="0"/>
              <a:t> precisamos </a:t>
            </a:r>
            <a:r>
              <a:rPr lang="pt-BR" sz="2000" dirty="0" smtClean="0"/>
              <a:t>determinar:</a:t>
            </a:r>
            <a:endParaRPr lang="pt-BR" sz="2000" dirty="0"/>
          </a:p>
          <a:p>
            <a:endParaRPr lang="pt-BR" sz="2000" dirty="0"/>
          </a:p>
          <a:p>
            <a:pPr marL="514350" indent="-514350">
              <a:buFont typeface="+mj-lt"/>
              <a:buAutoNum type="arabicPeriod"/>
            </a:pPr>
            <a:r>
              <a:rPr lang="pt-BR" sz="2000" b="1" dirty="0" smtClean="0">
                <a:solidFill>
                  <a:srgbClr val="FF0000"/>
                </a:solidFill>
              </a:rPr>
              <a:t>Complexidade </a:t>
            </a:r>
            <a:r>
              <a:rPr lang="pt-BR" sz="2000" b="1" dirty="0">
                <a:solidFill>
                  <a:srgbClr val="FF0000"/>
                </a:solidFill>
              </a:rPr>
              <a:t>de tempo: </a:t>
            </a:r>
            <a:r>
              <a:rPr lang="pt-BR" sz="2000" dirty="0"/>
              <a:t>quanto tempo é necessário para computar o resultado para uma instância do problema a ser resolvido</a:t>
            </a:r>
            <a:r>
              <a:rPr lang="pt-BR" sz="2000" dirty="0" smtClean="0"/>
              <a:t>.</a:t>
            </a:r>
            <a:endParaRPr lang="pt-BR" sz="2000" dirty="0"/>
          </a:p>
          <a:p>
            <a:pPr lvl="1">
              <a:buFont typeface="Wingdings" pitchFamily="2" charset="2"/>
              <a:buChar char="§"/>
            </a:pPr>
            <a:r>
              <a:rPr lang="pt-BR" sz="2000" b="1" dirty="0">
                <a:solidFill>
                  <a:srgbClr val="0000E1"/>
                </a:solidFill>
              </a:rPr>
              <a:t>Pior caso: </a:t>
            </a:r>
            <a:r>
              <a:rPr lang="pt-BR" sz="2000" dirty="0"/>
              <a:t>Considera-se a instância que faz o algoritmo funcionar mais </a:t>
            </a:r>
            <a:r>
              <a:rPr lang="pt-BR" sz="2000" dirty="0" smtClean="0"/>
              <a:t>lentamente.</a:t>
            </a:r>
            <a:endParaRPr lang="pt-BR" sz="2000" dirty="0"/>
          </a:p>
          <a:p>
            <a:pPr lvl="1">
              <a:buFont typeface="Wingdings" pitchFamily="2" charset="2"/>
              <a:buChar char="§"/>
            </a:pPr>
            <a:r>
              <a:rPr lang="pt-BR" sz="2000" b="1" dirty="0">
                <a:solidFill>
                  <a:srgbClr val="0000E1"/>
                </a:solidFill>
              </a:rPr>
              <a:t>Melhor caso: </a:t>
            </a:r>
            <a:r>
              <a:rPr lang="pt-BR" sz="2000" dirty="0"/>
              <a:t>considera-se a instância que faz o algoritmo funcionar mais rapidamente.</a:t>
            </a:r>
          </a:p>
          <a:p>
            <a:pPr lvl="1">
              <a:buFont typeface="Wingdings" pitchFamily="2" charset="2"/>
              <a:buChar char="§"/>
            </a:pPr>
            <a:r>
              <a:rPr lang="pt-BR" sz="2000" b="1" dirty="0">
                <a:solidFill>
                  <a:srgbClr val="0000E1"/>
                </a:solidFill>
              </a:rPr>
              <a:t>Caso médio: </a:t>
            </a:r>
            <a:r>
              <a:rPr lang="pt-BR" sz="2000" dirty="0"/>
              <a:t>Consideram-se todas as possíveis instâncias e mede-se o tempo </a:t>
            </a:r>
            <a:r>
              <a:rPr lang="pt-BR" sz="2000" dirty="0" smtClean="0"/>
              <a:t>médio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8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endParaRPr lang="pt-BR" sz="20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endParaRPr lang="pt-BR" sz="2000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endParaRPr lang="pt-BR" sz="20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endParaRPr lang="pt-BR" sz="2000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endParaRPr lang="pt-BR" sz="20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pt-BR" sz="2000" b="1" dirty="0" smtClean="0">
                <a:solidFill>
                  <a:srgbClr val="FF0000"/>
                </a:solidFill>
              </a:rPr>
              <a:t>Complexidade </a:t>
            </a:r>
            <a:r>
              <a:rPr lang="pt-BR" sz="2000" b="1" dirty="0">
                <a:solidFill>
                  <a:srgbClr val="FF0000"/>
                </a:solidFill>
              </a:rPr>
              <a:t>de espaço: </a:t>
            </a:r>
            <a:r>
              <a:rPr lang="pt-BR" sz="2000" dirty="0"/>
              <a:t>quanto </a:t>
            </a:r>
            <a:r>
              <a:rPr lang="pt-BR" sz="2000" b="1" dirty="0">
                <a:solidFill>
                  <a:srgbClr val="0000E1"/>
                </a:solidFill>
              </a:rPr>
              <a:t>espaço de memória/disco </a:t>
            </a:r>
            <a:r>
              <a:rPr lang="pt-BR" sz="2000" dirty="0"/>
              <a:t>é preciso para armazenar a estrutura de dados (pior caso, melhor caso e caso médio)</a:t>
            </a:r>
          </a:p>
          <a:p>
            <a:endParaRPr lang="pt-BR" sz="2000" dirty="0"/>
          </a:p>
          <a:p>
            <a:pPr>
              <a:buFont typeface="Wingdings" pitchFamily="2" charset="2"/>
              <a:buChar char="§"/>
            </a:pPr>
            <a:r>
              <a:rPr lang="pt-BR" sz="2000" b="1" dirty="0" smtClean="0">
                <a:solidFill>
                  <a:srgbClr val="0000FF"/>
                </a:solidFill>
              </a:rPr>
              <a:t>Observações</a:t>
            </a:r>
            <a:r>
              <a:rPr lang="pt-BR" sz="2000" dirty="0" smtClean="0">
                <a:solidFill>
                  <a:srgbClr val="0000FF"/>
                </a:solidFill>
              </a:rPr>
              <a:t> </a:t>
            </a:r>
            <a:r>
              <a:rPr lang="pt-BR" sz="2000" dirty="0" smtClean="0"/>
              <a:t>quanto a complexidade:</a:t>
            </a:r>
          </a:p>
          <a:p>
            <a:pPr lvl="1">
              <a:buFont typeface="Wingdings" pitchFamily="2" charset="2"/>
              <a:buChar char="§"/>
            </a:pPr>
            <a:r>
              <a:rPr lang="pt-BR" sz="2000" dirty="0" smtClean="0"/>
              <a:t>A </a:t>
            </a:r>
            <a:r>
              <a:rPr lang="pt-BR" sz="2000" dirty="0"/>
              <a:t>complexidade de </a:t>
            </a:r>
            <a:r>
              <a:rPr lang="pt-BR" sz="2000" b="1" dirty="0">
                <a:solidFill>
                  <a:srgbClr val="0000E1"/>
                </a:solidFill>
              </a:rPr>
              <a:t>pior caso </a:t>
            </a:r>
            <a:r>
              <a:rPr lang="pt-BR" sz="2000" dirty="0"/>
              <a:t>é a </a:t>
            </a:r>
            <a:r>
              <a:rPr lang="pt-BR" sz="2000" b="1" dirty="0">
                <a:solidFill>
                  <a:srgbClr val="FF0000"/>
                </a:solidFill>
              </a:rPr>
              <a:t>mais importante</a:t>
            </a:r>
            <a:r>
              <a:rPr lang="pt-BR" sz="2000" dirty="0"/>
              <a:t>, pois fornece um limite superior. </a:t>
            </a:r>
            <a:endParaRPr lang="pt-BR" sz="2000" dirty="0" smtClean="0"/>
          </a:p>
          <a:p>
            <a:pPr lvl="1">
              <a:buFont typeface="Wingdings" pitchFamily="2" charset="2"/>
              <a:buChar char="§"/>
            </a:pPr>
            <a:r>
              <a:rPr lang="pt-BR" sz="2000" dirty="0" smtClean="0"/>
              <a:t>O </a:t>
            </a:r>
            <a:r>
              <a:rPr lang="pt-BR" sz="2000" b="1" dirty="0">
                <a:solidFill>
                  <a:srgbClr val="0000E1"/>
                </a:solidFill>
              </a:rPr>
              <a:t>termo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00E1"/>
                </a:solidFill>
              </a:rPr>
              <a:t>complexidade</a:t>
            </a:r>
            <a:r>
              <a:rPr lang="pt-BR" sz="2000" dirty="0"/>
              <a:t> será, se nada for dito em contrário, empregado com o significado de </a:t>
            </a:r>
            <a:r>
              <a:rPr lang="pt-BR" sz="2000" b="1" dirty="0">
                <a:solidFill>
                  <a:srgbClr val="0000E1"/>
                </a:solidFill>
              </a:rPr>
              <a:t>complexidade de pior caso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999" y="1340768"/>
            <a:ext cx="2016224" cy="1836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1" b="16333"/>
          <a:stretch/>
        </p:blipFill>
        <p:spPr bwMode="auto">
          <a:xfrm>
            <a:off x="4661123" y="1532509"/>
            <a:ext cx="21431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3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Eficiência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avaliada </a:t>
            </a:r>
            <a:r>
              <a:rPr lang="pt-BR" sz="2000" b="1" dirty="0">
                <a:solidFill>
                  <a:srgbClr val="0000FF"/>
                </a:solidFill>
              </a:rPr>
              <a:t>objetivamente</a:t>
            </a:r>
            <a:r>
              <a:rPr lang="pt-BR" sz="2000" dirty="0">
                <a:solidFill>
                  <a:srgbClr val="0000FF"/>
                </a:solidFill>
              </a:rPr>
              <a:t> </a:t>
            </a:r>
            <a:r>
              <a:rPr lang="pt-BR" sz="2000" dirty="0"/>
              <a:t>depende de:</a:t>
            </a:r>
          </a:p>
          <a:p>
            <a:endParaRPr lang="pt-BR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1800" b="1" dirty="0" smtClean="0">
                <a:solidFill>
                  <a:srgbClr val="0000E1"/>
                </a:solidFill>
              </a:rPr>
              <a:t>Como</a:t>
            </a:r>
            <a:r>
              <a:rPr lang="pt-BR" sz="1800" dirty="0" smtClean="0"/>
              <a:t> </a:t>
            </a:r>
            <a:r>
              <a:rPr lang="pt-BR" sz="1800" dirty="0"/>
              <a:t>o programador </a:t>
            </a:r>
            <a:r>
              <a:rPr lang="pt-BR" sz="1800" b="1" dirty="0">
                <a:solidFill>
                  <a:srgbClr val="FF0000"/>
                </a:solidFill>
              </a:rPr>
              <a:t>implementou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/>
              <a:t>o </a:t>
            </a:r>
            <a:r>
              <a:rPr lang="pt-BR" sz="1800" dirty="0" smtClean="0"/>
              <a:t>algoritmo/ED.</a:t>
            </a:r>
            <a:endParaRPr lang="pt-BR" sz="1800" dirty="0"/>
          </a:p>
          <a:p>
            <a:pPr marL="514350" indent="-514350">
              <a:buFont typeface="+mj-lt"/>
              <a:buAutoNum type="arabicPeriod"/>
            </a:pPr>
            <a:endParaRPr lang="pt-BR" sz="1800" dirty="0"/>
          </a:p>
          <a:p>
            <a:pPr marL="514350" indent="-514350">
              <a:buFont typeface="+mj-lt"/>
              <a:buAutoNum type="arabicPeriod"/>
            </a:pPr>
            <a:r>
              <a:rPr lang="pt-BR" sz="1800" b="1" dirty="0" smtClean="0">
                <a:solidFill>
                  <a:srgbClr val="0000E1"/>
                </a:solidFill>
              </a:rPr>
              <a:t>Características </a:t>
            </a:r>
            <a:r>
              <a:rPr lang="pt-BR" sz="1800" b="1" dirty="0">
                <a:solidFill>
                  <a:srgbClr val="0000E1"/>
                </a:solidFill>
              </a:rPr>
              <a:t>do computador </a:t>
            </a:r>
            <a:r>
              <a:rPr lang="pt-BR" sz="1800" dirty="0"/>
              <a:t>usado para fazer experimentos, por exemplo:</a:t>
            </a:r>
          </a:p>
          <a:p>
            <a:pPr lvl="1">
              <a:buFont typeface="Wingdings" pitchFamily="2" charset="2"/>
              <a:buChar char="§"/>
            </a:pPr>
            <a:r>
              <a:rPr lang="pt-BR" sz="1800" dirty="0"/>
              <a:t>Velocidade da </a:t>
            </a:r>
            <a:r>
              <a:rPr lang="pt-BR" sz="1800" b="1" dirty="0" smtClean="0">
                <a:solidFill>
                  <a:srgbClr val="0000E1"/>
                </a:solidFill>
              </a:rPr>
              <a:t>CPU.</a:t>
            </a:r>
            <a:endParaRPr lang="pt-BR" sz="1800" b="1" dirty="0">
              <a:solidFill>
                <a:srgbClr val="0000E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pt-BR" sz="1800" dirty="0"/>
              <a:t>Capacidade e velocidade de </a:t>
            </a:r>
            <a:r>
              <a:rPr lang="pt-BR" sz="1800" b="1" dirty="0">
                <a:solidFill>
                  <a:srgbClr val="0000E1"/>
                </a:solidFill>
              </a:rPr>
              <a:t>acesso à memória </a:t>
            </a:r>
            <a:r>
              <a:rPr lang="pt-BR" sz="1800" dirty="0"/>
              <a:t>primária / </a:t>
            </a:r>
            <a:r>
              <a:rPr lang="pt-BR" sz="1800" dirty="0" smtClean="0"/>
              <a:t>secundária.</a:t>
            </a:r>
            <a:endParaRPr lang="pt-BR" sz="1800" dirty="0"/>
          </a:p>
          <a:p>
            <a:endParaRPr lang="pt-BR" sz="1800" dirty="0"/>
          </a:p>
          <a:p>
            <a:pPr marL="514350" indent="-514350">
              <a:buFont typeface="+mj-lt"/>
              <a:buAutoNum type="arabicPeriod" startAt="3"/>
            </a:pPr>
            <a:r>
              <a:rPr lang="pt-BR" sz="1800" b="1" dirty="0" smtClean="0">
                <a:solidFill>
                  <a:srgbClr val="0000E1"/>
                </a:solidFill>
              </a:rPr>
              <a:t>Software</a:t>
            </a:r>
            <a:r>
              <a:rPr lang="pt-BR" sz="1800" b="1" dirty="0">
                <a:solidFill>
                  <a:srgbClr val="0000E1"/>
                </a:solidFill>
              </a:rPr>
              <a:t>:</a:t>
            </a:r>
            <a:r>
              <a:rPr lang="pt-BR" sz="1800" dirty="0"/>
              <a:t> Linguagem / Compilador / Sistema Operacional</a:t>
            </a:r>
          </a:p>
          <a:p>
            <a:endParaRPr lang="pt-BR" sz="1800" dirty="0"/>
          </a:p>
          <a:p>
            <a:pPr>
              <a:buFont typeface="Wingdings" pitchFamily="2" charset="2"/>
              <a:buChar char="§"/>
            </a:pPr>
            <a:r>
              <a:rPr lang="pt-BR" sz="1800" dirty="0" smtClean="0"/>
              <a:t>A </a:t>
            </a:r>
            <a:r>
              <a:rPr lang="pt-BR" sz="1800" b="1" dirty="0" smtClean="0">
                <a:solidFill>
                  <a:srgbClr val="FF0000"/>
                </a:solidFill>
              </a:rPr>
              <a:t>eficiência</a:t>
            </a:r>
            <a:r>
              <a:rPr lang="pt-BR" sz="1800" dirty="0" smtClean="0"/>
              <a:t> deve ser </a:t>
            </a:r>
            <a:r>
              <a:rPr lang="pt-BR" sz="1800" b="1" dirty="0" smtClean="0">
                <a:solidFill>
                  <a:srgbClr val="0000FF"/>
                </a:solidFill>
              </a:rPr>
              <a:t>avaliada subjetivamente</a:t>
            </a:r>
            <a:r>
              <a:rPr lang="pt-BR" sz="1800" dirty="0" smtClean="0"/>
              <a:t>, porém, de forma consistente.</a:t>
            </a:r>
          </a:p>
          <a:p>
            <a:pPr lvl="1">
              <a:buFont typeface="Wingdings" pitchFamily="2" charset="2"/>
              <a:buChar char="§"/>
            </a:pPr>
            <a:r>
              <a:rPr lang="pt-BR" sz="1800" dirty="0" smtClean="0"/>
              <a:t>Conseguido </a:t>
            </a:r>
            <a:r>
              <a:rPr lang="pt-BR" sz="1800" dirty="0"/>
              <a:t>por meio da determinação de uma </a:t>
            </a:r>
            <a:r>
              <a:rPr lang="pt-BR" sz="1800" b="1" dirty="0">
                <a:solidFill>
                  <a:srgbClr val="0000E1"/>
                </a:solidFill>
              </a:rPr>
              <a:t>expressão matemática </a:t>
            </a:r>
            <a:r>
              <a:rPr lang="pt-BR" sz="1800" dirty="0"/>
              <a:t>formal de complexidade.</a:t>
            </a:r>
          </a:p>
        </p:txBody>
      </p:sp>
    </p:spTree>
    <p:extLst>
      <p:ext uri="{BB962C8B-B14F-4D97-AF65-F5344CB8AC3E}">
        <p14:creationId xmlns:p14="http://schemas.microsoft.com/office/powerpoint/2010/main" val="5378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Para determinarmos essa </a:t>
            </a:r>
            <a:r>
              <a:rPr lang="pt-BR" sz="2000" b="1" dirty="0">
                <a:solidFill>
                  <a:srgbClr val="FF0000"/>
                </a:solidFill>
              </a:rPr>
              <a:t>expressão matemática </a:t>
            </a:r>
            <a:r>
              <a:rPr lang="pt-BR" sz="2000" dirty="0"/>
              <a:t>de complexidade, </a:t>
            </a:r>
            <a:r>
              <a:rPr lang="pt-BR" sz="2000" b="1" dirty="0">
                <a:solidFill>
                  <a:srgbClr val="0000E1"/>
                </a:solidFill>
              </a:rPr>
              <a:t>admite-se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pPr marL="514350" indent="-514350">
              <a:buFont typeface="+mj-lt"/>
              <a:buAutoNum type="arabicPeriod"/>
            </a:pPr>
            <a:r>
              <a:rPr lang="pt-BR" sz="2000" dirty="0" smtClean="0"/>
              <a:t>Tempo </a:t>
            </a:r>
            <a:r>
              <a:rPr lang="pt-BR" sz="2000" dirty="0"/>
              <a:t>medidos em </a:t>
            </a:r>
            <a:r>
              <a:rPr lang="pt-BR" sz="2000" b="1" dirty="0">
                <a:solidFill>
                  <a:srgbClr val="0000E1"/>
                </a:solidFill>
              </a:rPr>
              <a:t>número de passos </a:t>
            </a:r>
            <a:r>
              <a:rPr lang="pt-BR" sz="2000" dirty="0"/>
              <a:t>do algoritmo em vez de segundos. </a:t>
            </a:r>
            <a:endParaRPr lang="pt-BR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pt-BR" sz="2000" dirty="0" smtClean="0"/>
              <a:t>Cada </a:t>
            </a:r>
            <a:r>
              <a:rPr lang="pt-BR" sz="2000" dirty="0"/>
              <a:t>passo consiste na execução de um número fixo de operações básicas cujos </a:t>
            </a:r>
            <a:r>
              <a:rPr lang="pt-BR" sz="2000" b="1" dirty="0">
                <a:solidFill>
                  <a:srgbClr val="0000E1"/>
                </a:solidFill>
              </a:rPr>
              <a:t>tempos de execução </a:t>
            </a:r>
            <a:r>
              <a:rPr lang="pt-BR" sz="2000" dirty="0"/>
              <a:t>são considerados </a:t>
            </a:r>
            <a:r>
              <a:rPr lang="pt-BR" sz="2000" b="1" dirty="0">
                <a:solidFill>
                  <a:srgbClr val="FF0000"/>
                </a:solidFill>
              </a:rPr>
              <a:t>constantes</a:t>
            </a:r>
            <a:r>
              <a:rPr lang="pt-BR" sz="2000" dirty="0"/>
              <a:t>. </a:t>
            </a:r>
            <a:endParaRPr lang="pt-BR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pt-BR" sz="2000" dirty="0" smtClean="0"/>
              <a:t>A </a:t>
            </a:r>
            <a:r>
              <a:rPr lang="pt-BR" sz="2000" dirty="0"/>
              <a:t>operação básica de </a:t>
            </a:r>
            <a:r>
              <a:rPr lang="pt-BR" sz="2000" b="1" dirty="0">
                <a:solidFill>
                  <a:srgbClr val="0000E1"/>
                </a:solidFill>
              </a:rPr>
              <a:t>maior </a:t>
            </a:r>
            <a:r>
              <a:rPr lang="pt-BR" sz="2000" b="1" dirty="0" smtClean="0">
                <a:solidFill>
                  <a:srgbClr val="0000E1"/>
                </a:solidFill>
              </a:rPr>
              <a:t>frequência </a:t>
            </a:r>
            <a:r>
              <a:rPr lang="pt-BR" sz="2000" dirty="0" smtClean="0"/>
              <a:t>é </a:t>
            </a:r>
            <a:r>
              <a:rPr lang="pt-BR" sz="2000" dirty="0"/>
              <a:t>denominada </a:t>
            </a:r>
            <a:r>
              <a:rPr lang="pt-BR" sz="2000" b="1" dirty="0">
                <a:solidFill>
                  <a:srgbClr val="FF0000"/>
                </a:solidFill>
              </a:rPr>
              <a:t>operação dominante</a:t>
            </a:r>
            <a:r>
              <a:rPr lang="pt-BR" sz="2000" dirty="0"/>
              <a:t>. </a:t>
            </a:r>
            <a:endParaRPr lang="pt-BR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pt-BR" sz="2000" dirty="0" smtClean="0"/>
              <a:t>O </a:t>
            </a:r>
            <a:r>
              <a:rPr lang="pt-BR" sz="2000" dirty="0"/>
              <a:t>número de </a:t>
            </a:r>
            <a:r>
              <a:rPr lang="pt-BR" sz="2000" b="1" dirty="0">
                <a:solidFill>
                  <a:srgbClr val="0000FF"/>
                </a:solidFill>
              </a:rPr>
              <a:t>passos</a:t>
            </a:r>
            <a:r>
              <a:rPr lang="pt-BR" sz="2000" dirty="0"/>
              <a:t> pode também ser interpretado como o número de </a:t>
            </a:r>
            <a:r>
              <a:rPr lang="pt-BR" sz="2000" b="1" dirty="0">
                <a:solidFill>
                  <a:srgbClr val="FF0000"/>
                </a:solidFill>
              </a:rPr>
              <a:t>execuções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da </a:t>
            </a:r>
            <a:r>
              <a:rPr lang="pt-BR" sz="2000" b="1" dirty="0">
                <a:solidFill>
                  <a:srgbClr val="0000E1"/>
                </a:solidFill>
              </a:rPr>
              <a:t>operação dominante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pPr marL="514350" indent="-514350">
              <a:buFont typeface="+mj-lt"/>
              <a:buAutoNum type="arabicPeriod" startAt="2"/>
            </a:pPr>
            <a:r>
              <a:rPr lang="pt-BR" sz="2000" b="1" dirty="0" smtClean="0">
                <a:solidFill>
                  <a:srgbClr val="FF0000"/>
                </a:solidFill>
              </a:rPr>
              <a:t>Espaço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/>
              <a:t>medido em </a:t>
            </a:r>
            <a:r>
              <a:rPr lang="pt-BR" sz="2000" b="1" dirty="0">
                <a:solidFill>
                  <a:srgbClr val="0000E1"/>
                </a:solidFill>
              </a:rPr>
              <a:t>número de palavras </a:t>
            </a:r>
            <a:r>
              <a:rPr lang="pt-BR" sz="2000" dirty="0"/>
              <a:t>de memória em vez de </a:t>
            </a:r>
            <a:r>
              <a:rPr lang="pt-BR" sz="2000" i="1" dirty="0"/>
              <a:t>bytes</a:t>
            </a:r>
            <a:r>
              <a:rPr lang="pt-BR" sz="2000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4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Para </a:t>
            </a:r>
            <a:r>
              <a:rPr lang="pt-BR" sz="2000" dirty="0" smtClean="0"/>
              <a:t>determinar a </a:t>
            </a:r>
            <a:r>
              <a:rPr lang="pt-BR" sz="2000" dirty="0"/>
              <a:t>expressão matemática de </a:t>
            </a:r>
            <a:r>
              <a:rPr lang="pt-BR" sz="2000" dirty="0" smtClean="0"/>
              <a:t>complexidade </a:t>
            </a:r>
            <a:r>
              <a:rPr lang="pt-BR" sz="2000" b="1" dirty="0" smtClean="0">
                <a:solidFill>
                  <a:srgbClr val="0000E1"/>
                </a:solidFill>
              </a:rPr>
              <a:t>admite-se </a:t>
            </a:r>
            <a:r>
              <a:rPr lang="pt-BR" sz="2000" dirty="0"/>
              <a:t>que:</a:t>
            </a:r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A </a:t>
            </a:r>
            <a:r>
              <a:rPr lang="pt-BR" sz="2000" b="1" dirty="0">
                <a:solidFill>
                  <a:srgbClr val="FF0000"/>
                </a:solidFill>
              </a:rPr>
              <a:t>quantidade de dados</a:t>
            </a:r>
            <a:r>
              <a:rPr lang="pt-BR" sz="2000" b="1" dirty="0">
                <a:solidFill>
                  <a:srgbClr val="0000E1"/>
                </a:solidFill>
              </a:rPr>
              <a:t> </a:t>
            </a:r>
            <a:r>
              <a:rPr lang="pt-BR" sz="2000" dirty="0"/>
              <a:t>a serem manipulados pelo algoritmo seja </a:t>
            </a:r>
            <a:r>
              <a:rPr lang="pt-BR" sz="2000" b="1" dirty="0">
                <a:solidFill>
                  <a:srgbClr val="0000E1"/>
                </a:solidFill>
              </a:rPr>
              <a:t>suficientemente </a:t>
            </a:r>
            <a:r>
              <a:rPr lang="pt-BR" sz="2000" b="1" dirty="0" smtClean="0">
                <a:solidFill>
                  <a:srgbClr val="0000E1"/>
                </a:solidFill>
              </a:rPr>
              <a:t>grande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/>
              <a:t>Chamamos de </a:t>
            </a:r>
            <a:r>
              <a:rPr lang="pt-BR" sz="2000" b="1" dirty="0">
                <a:solidFill>
                  <a:srgbClr val="FF0000"/>
                </a:solidFill>
              </a:rPr>
              <a:t>comportamento assintótico</a:t>
            </a:r>
            <a:r>
              <a:rPr lang="pt-BR" sz="2000" b="1" dirty="0">
                <a:solidFill>
                  <a:srgbClr val="0000FF"/>
                </a:solidFill>
              </a:rPr>
              <a:t> </a:t>
            </a:r>
            <a:r>
              <a:rPr lang="pt-BR" sz="2000" dirty="0"/>
              <a:t>o comportamento a ser observado em uma função f(n), quando n tende ao infinito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/>
              <a:t>A </a:t>
            </a:r>
            <a:r>
              <a:rPr lang="pt-BR" sz="2000" b="1" dirty="0">
                <a:solidFill>
                  <a:srgbClr val="FF0000"/>
                </a:solidFill>
              </a:rPr>
              <a:t>expressão matemática </a:t>
            </a:r>
            <a:r>
              <a:rPr lang="pt-BR" sz="2000" dirty="0"/>
              <a:t>fornecerá valores que serão </a:t>
            </a:r>
            <a:r>
              <a:rPr lang="pt-BR" sz="2000" b="1" dirty="0">
                <a:solidFill>
                  <a:srgbClr val="0000FF"/>
                </a:solidFill>
              </a:rPr>
              <a:t>válidos </a:t>
            </a:r>
            <a:r>
              <a:rPr lang="pt-BR" sz="2000" dirty="0"/>
              <a:t>unicamente</a:t>
            </a:r>
            <a:r>
              <a:rPr lang="pt-BR" sz="2000" b="1" dirty="0"/>
              <a:t> </a:t>
            </a:r>
            <a:r>
              <a:rPr lang="pt-BR" sz="2000" dirty="0"/>
              <a:t>quando a </a:t>
            </a:r>
            <a:r>
              <a:rPr lang="pt-BR" sz="2000" b="1" dirty="0">
                <a:solidFill>
                  <a:srgbClr val="0000FF"/>
                </a:solidFill>
              </a:rPr>
              <a:t>quantidade de dados crescer </a:t>
            </a:r>
            <a:r>
              <a:rPr lang="pt-BR" sz="2000" dirty="0"/>
              <a:t>o suficiente. </a:t>
            </a:r>
            <a:endParaRPr lang="pt-BR" sz="2000" dirty="0" smtClean="0"/>
          </a:p>
          <a:p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Diz-se que essa expressão representa a complexidade assintótica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2294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Exemplo:</a:t>
            </a:r>
          </a:p>
          <a:p>
            <a:pPr marL="0" indent="0">
              <a:buNone/>
            </a:pPr>
            <a:r>
              <a:rPr lang="pt-BR" sz="2000" dirty="0"/>
              <a:t>Determinar a </a:t>
            </a:r>
            <a:r>
              <a:rPr lang="pt-BR" sz="2000" b="1" dirty="0">
                <a:solidFill>
                  <a:srgbClr val="FF0000"/>
                </a:solidFill>
              </a:rPr>
              <a:t>complexidade de tempo </a:t>
            </a:r>
            <a:r>
              <a:rPr lang="pt-BR" sz="2000" dirty="0" smtClean="0"/>
              <a:t>para </a:t>
            </a:r>
            <a:r>
              <a:rPr lang="pt-BR" sz="2000" dirty="0"/>
              <a:t>o algoritmo apresentado a seguir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E1"/>
                </a:solidFill>
              </a:rPr>
              <a:t/>
            </a:r>
            <a:br>
              <a:rPr lang="pt-BR" sz="2000" b="1" dirty="0" smtClean="0">
                <a:solidFill>
                  <a:srgbClr val="0000E1"/>
                </a:solidFill>
              </a:rPr>
            </a:br>
            <a:r>
              <a:rPr lang="pt-BR" sz="2000" b="1" dirty="0" smtClean="0">
                <a:solidFill>
                  <a:srgbClr val="0000E1"/>
                </a:solidFill>
              </a:rPr>
              <a:t/>
            </a:r>
            <a:br>
              <a:rPr lang="pt-BR" sz="2000" b="1" dirty="0" smtClean="0">
                <a:solidFill>
                  <a:srgbClr val="0000E1"/>
                </a:solidFill>
              </a:rPr>
            </a:br>
            <a:r>
              <a:rPr lang="pt-BR" sz="2000" dirty="0" smtClean="0"/>
              <a:t>Esse </a:t>
            </a:r>
            <a:r>
              <a:rPr lang="pt-BR" sz="2000" dirty="0"/>
              <a:t>algoritmo realiza a soma de duas matrizes: A </a:t>
            </a:r>
            <a:r>
              <a:rPr lang="pt-BR" sz="2000" dirty="0" smtClean="0"/>
              <a:t>e B, </a:t>
            </a:r>
            <a:r>
              <a:rPr lang="pt-BR" sz="2000" dirty="0"/>
              <a:t>colocando o resultado final em uma terceira matriz </a:t>
            </a:r>
            <a:r>
              <a:rPr lang="pt-BR" sz="2000" dirty="0" smtClean="0"/>
              <a:t>C.</a:t>
            </a:r>
            <a:endParaRPr lang="pt-BR" sz="2000" dirty="0"/>
          </a:p>
          <a:p>
            <a:pPr marL="0" indent="0">
              <a:buNone/>
            </a:pPr>
            <a:endParaRPr lang="pt-BR" sz="2000" baseline="30000" dirty="0"/>
          </a:p>
        </p:txBody>
      </p:sp>
      <p:sp>
        <p:nvSpPr>
          <p:cNvPr id="5" name="Retângulo 4"/>
          <p:cNvSpPr/>
          <p:nvPr/>
        </p:nvSpPr>
        <p:spPr>
          <a:xfrm>
            <a:off x="3081164" y="4489375"/>
            <a:ext cx="2300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Algoritmo: Soma de Matrizes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123728" y="2939460"/>
            <a:ext cx="432048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proc SOMA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(A[][],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B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[][], n)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pt-BR" sz="16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1 </a:t>
            </a:r>
            <a:r>
              <a:rPr lang="pt-BR" sz="16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até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fazer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   </a:t>
            </a:r>
            <a:r>
              <a:rPr lang="pt-BR" sz="16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j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1 </a:t>
            </a:r>
            <a:r>
              <a:rPr lang="pt-BR" sz="16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até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fazer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     C[i][j] = A[i][j] + B[i][j]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05.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06. 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000" dirty="0" smtClean="0"/>
              <a:t>Introdução</a:t>
            </a:r>
            <a:endParaRPr lang="pt-BR" sz="40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5699125" cy="3886200"/>
          </a:xfrm>
          <a:ln/>
        </p:spPr>
        <p:txBody>
          <a:bodyPr/>
          <a:lstStyle/>
          <a:p>
            <a:pPr marL="606425" indent="-606425">
              <a:lnSpc>
                <a:spcPct val="8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Times New Roman" pitchFamily="16" charset="0"/>
              <a:buAutoNum type="arabicPeriod"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r>
              <a:rPr lang="pt-BR" sz="2400" dirty="0"/>
              <a:t>Coloque a margarina na </a:t>
            </a:r>
            <a:r>
              <a:rPr lang="pt-BR" sz="2400" dirty="0" smtClean="0"/>
              <a:t>panela.</a:t>
            </a:r>
          </a:p>
          <a:p>
            <a:pPr marL="606425" indent="-606425">
              <a:lnSpc>
                <a:spcPct val="8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Times New Roman" pitchFamily="16" charset="0"/>
              <a:buAutoNum type="arabicPeriod"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r>
              <a:rPr lang="pt-BR" sz="2400" dirty="0" smtClean="0"/>
              <a:t>Acrescente </a:t>
            </a:r>
            <a:r>
              <a:rPr lang="pt-BR" sz="2400" dirty="0"/>
              <a:t>cebola, sal e pimenta.</a:t>
            </a:r>
          </a:p>
          <a:p>
            <a:pPr marL="606425" indent="-606425">
              <a:lnSpc>
                <a:spcPct val="8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Times New Roman" pitchFamily="16" charset="0"/>
              <a:buAutoNum type="arabicPeriod"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r>
              <a:rPr lang="pt-BR" sz="2400" dirty="0"/>
              <a:t>Acrescente o creme de leite.</a:t>
            </a:r>
          </a:p>
          <a:p>
            <a:pPr marL="606425" indent="-606425">
              <a:lnSpc>
                <a:spcPct val="8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Times New Roman" pitchFamily="16" charset="0"/>
              <a:buAutoNum type="arabicPeriod"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r>
              <a:rPr lang="pt-BR" sz="2400" dirty="0"/>
              <a:t>Coloque o leite.</a:t>
            </a:r>
          </a:p>
          <a:p>
            <a:pPr marL="606425" indent="-606425">
              <a:lnSpc>
                <a:spcPct val="8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Times New Roman" pitchFamily="16" charset="0"/>
              <a:buAutoNum type="arabicPeriod"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r>
              <a:rPr lang="pt-BR" sz="2400" dirty="0"/>
              <a:t>Mexa até o molho começar a ter uma consistência mais firme.</a:t>
            </a:r>
          </a:p>
          <a:p>
            <a:pPr marL="606425" indent="-606425">
              <a:lnSpc>
                <a:spcPct val="8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Times New Roman" pitchFamily="16" charset="0"/>
              <a:buAutoNum type="arabicPeriod"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r>
              <a:rPr lang="pt-BR" sz="2400" dirty="0"/>
              <a:t>Desligue o fogão e acrescente o queijo.</a:t>
            </a:r>
          </a:p>
          <a:p>
            <a:pPr marL="606425" indent="-606425">
              <a:lnSpc>
                <a:spcPct val="8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endParaRPr lang="pt-BR" sz="2400" dirty="0"/>
          </a:p>
          <a:p>
            <a:pPr marL="606425" indent="-606425">
              <a:lnSpc>
                <a:spcPct val="8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6064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</a:pPr>
            <a:endParaRPr lang="pt-BR" sz="2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84888" y="1981200"/>
            <a:ext cx="2601912" cy="3886200"/>
          </a:xfrm>
          <a:ln/>
        </p:spPr>
        <p:txBody>
          <a:bodyPr/>
          <a:lstStyle/>
          <a:p>
            <a:pPr indent="-339725" algn="ctr"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800" b="1">
              <a:solidFill>
                <a:srgbClr val="FF0000"/>
              </a:solidFill>
            </a:endParaRPr>
          </a:p>
          <a:p>
            <a:pPr indent="-339725" algn="ctr"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800" b="1">
              <a:solidFill>
                <a:srgbClr val="FF0000"/>
              </a:solidFill>
            </a:endParaRPr>
          </a:p>
          <a:p>
            <a:pPr indent="-339725" algn="ctr"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800" b="1">
              <a:solidFill>
                <a:srgbClr val="FF0000"/>
              </a:solidFill>
            </a:endParaRPr>
          </a:p>
          <a:p>
            <a:pPr indent="-339725" algn="ctr"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800" b="1">
              <a:solidFill>
                <a:srgbClr val="FF0000"/>
              </a:solidFill>
            </a:endParaRPr>
          </a:p>
          <a:p>
            <a:pPr indent="-339725" algn="ctr">
              <a:spcBef>
                <a:spcPts val="600"/>
              </a:spcBef>
              <a:buClrTx/>
              <a:buSzPct val="7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2400" b="1">
              <a:solidFill>
                <a:srgbClr val="FF0000"/>
              </a:solidFill>
            </a:endParaRPr>
          </a:p>
          <a:p>
            <a:pPr indent="-339725" algn="ctr">
              <a:spcBef>
                <a:spcPts val="600"/>
              </a:spcBef>
              <a:buClrTx/>
              <a:buSzPct val="7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2400" b="1">
              <a:solidFill>
                <a:srgbClr val="FF0000"/>
              </a:solidFill>
            </a:endParaRPr>
          </a:p>
          <a:p>
            <a:pPr indent="-339725" algn="ctr">
              <a:spcBef>
                <a:spcPts val="600"/>
              </a:spcBef>
              <a:buClrTx/>
              <a:buSzPct val="7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2400" b="1">
              <a:solidFill>
                <a:srgbClr val="FF0000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2775" y="5918310"/>
            <a:ext cx="820737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200" b="1" dirty="0">
                <a:solidFill>
                  <a:srgbClr val="0000E1"/>
                </a:solidFill>
              </a:rPr>
              <a:t>Molho branco para macarrão: </a:t>
            </a:r>
            <a:r>
              <a:rPr lang="pt-BR" sz="1200" dirty="0">
                <a:solidFill>
                  <a:srgbClr val="000000"/>
                </a:solidFill>
              </a:rPr>
              <a:t>http://tudogostoso.uol.com.br/receita/8072-molho-branco-para-macarrao.html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1700213"/>
            <a:ext cx="258762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463576" y="4997152"/>
            <a:ext cx="648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pt-BR" sz="2400" u="sng" dirty="0" smtClean="0"/>
              <a:t>Uma receita culinária é um algoritmo? Por quê?</a:t>
            </a:r>
            <a:endParaRPr lang="pt-BR" sz="2400" u="sng" dirty="0"/>
          </a:p>
        </p:txBody>
      </p:sp>
    </p:spTree>
    <p:extLst>
      <p:ext uri="{BB962C8B-B14F-4D97-AF65-F5344CB8AC3E}">
        <p14:creationId xmlns:p14="http://schemas.microsoft.com/office/powerpoint/2010/main" val="3423081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Solução:</a:t>
            </a:r>
            <a:endParaRPr lang="pt-BR" sz="2400" dirty="0" smtClean="0"/>
          </a:p>
          <a:p>
            <a:pPr marL="0" indent="0">
              <a:buNone/>
            </a:pPr>
            <a:endParaRPr lang="pt-BR" sz="1400" b="1" dirty="0">
              <a:solidFill>
                <a:srgbClr val="0000E1"/>
              </a:solidFill>
            </a:endParaRPr>
          </a:p>
          <a:p>
            <a:pPr marL="0" indent="0">
              <a:buNone/>
            </a:pPr>
            <a:endParaRPr lang="pt-BR" sz="1400" b="1" dirty="0" smtClean="0">
              <a:solidFill>
                <a:srgbClr val="0000E1"/>
              </a:solidFill>
            </a:endParaRPr>
          </a:p>
          <a:p>
            <a:pPr marL="0" indent="0">
              <a:buNone/>
            </a:pPr>
            <a:endParaRPr lang="pt-BR" sz="1400" b="1" dirty="0">
              <a:solidFill>
                <a:srgbClr val="0000E1"/>
              </a:solidFill>
            </a:endParaRPr>
          </a:p>
          <a:p>
            <a:pPr marL="0" indent="0">
              <a:buNone/>
            </a:pPr>
            <a:endParaRPr lang="pt-BR" sz="1400" b="1" dirty="0" smtClean="0">
              <a:solidFill>
                <a:srgbClr val="0000E1"/>
              </a:solidFill>
            </a:endParaRPr>
          </a:p>
          <a:p>
            <a:pPr marL="0" indent="0">
              <a:buNone/>
            </a:pPr>
            <a:endParaRPr lang="pt-BR" sz="1400" b="1" dirty="0">
              <a:solidFill>
                <a:srgbClr val="0000E1"/>
              </a:solidFill>
            </a:endParaRPr>
          </a:p>
          <a:p>
            <a:pPr marL="0" indent="0">
              <a:buNone/>
            </a:pPr>
            <a:endParaRPr lang="pt-BR" sz="1400" b="1" dirty="0" smtClean="0">
              <a:solidFill>
                <a:srgbClr val="0000E1"/>
              </a:solidFill>
            </a:endParaRPr>
          </a:p>
          <a:p>
            <a:pPr marL="0" indent="0">
              <a:buNone/>
            </a:pPr>
            <a:endParaRPr lang="pt-BR" sz="1400" b="1" dirty="0">
              <a:solidFill>
                <a:srgbClr val="0000E1"/>
              </a:solidFill>
            </a:endParaRPr>
          </a:p>
          <a:p>
            <a:pPr marL="0" indent="0">
              <a:buNone/>
            </a:pPr>
            <a:endParaRPr lang="pt-BR" sz="2000" b="1" dirty="0" smtClean="0">
              <a:solidFill>
                <a:srgbClr val="0000E1"/>
              </a:solidFill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Complexidade de tempo: </a:t>
            </a:r>
            <a:r>
              <a:rPr lang="pt-BR" sz="2000" dirty="0"/>
              <a:t>de forma simples, cada passo corresponde à execução de uma </a:t>
            </a:r>
            <a:r>
              <a:rPr lang="pt-BR" sz="2000" dirty="0" smtClean="0"/>
              <a:t>soma 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C[i][j] = A[i][j] + B[i][j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].</a:t>
            </a:r>
            <a:r>
              <a:rPr lang="pt-BR" sz="2000" dirty="0" smtClean="0"/>
              <a:t>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O </a:t>
            </a:r>
            <a:r>
              <a:rPr lang="pt-BR" sz="2000" dirty="0"/>
              <a:t>número </a:t>
            </a:r>
            <a:r>
              <a:rPr lang="pt-BR" sz="2000" b="1" dirty="0">
                <a:solidFill>
                  <a:srgbClr val="0000FF"/>
                </a:solidFill>
              </a:rPr>
              <a:t>total de passos </a:t>
            </a:r>
            <a:r>
              <a:rPr lang="pt-BR" sz="2000" dirty="0"/>
              <a:t>é igual ao número </a:t>
            </a:r>
            <a:r>
              <a:rPr lang="pt-BR" sz="2000" b="1" dirty="0">
                <a:solidFill>
                  <a:srgbClr val="0000FF"/>
                </a:solidFill>
              </a:rPr>
              <a:t>total de </a:t>
            </a:r>
            <a:r>
              <a:rPr lang="pt-BR" sz="2000" b="1" dirty="0" smtClean="0">
                <a:solidFill>
                  <a:srgbClr val="0000FF"/>
                </a:solidFill>
              </a:rPr>
              <a:t>somas</a:t>
            </a:r>
            <a:r>
              <a:rPr lang="pt-BR" sz="2000" dirty="0" smtClean="0"/>
              <a:t> que é </a:t>
            </a:r>
            <a:r>
              <a:rPr lang="pt-BR" sz="2000" b="1" dirty="0" smtClean="0">
                <a:solidFill>
                  <a:srgbClr val="FF0000"/>
                </a:solidFill>
              </a:rPr>
              <a:t>n</a:t>
            </a:r>
            <a:r>
              <a:rPr lang="pt-BR" sz="2000" b="1" baseline="30000" dirty="0" smtClean="0">
                <a:solidFill>
                  <a:srgbClr val="FF0000"/>
                </a:solidFill>
              </a:rPr>
              <a:t>2</a:t>
            </a:r>
            <a:endParaRPr lang="pt-BR" sz="1400" b="1" dirty="0">
              <a:solidFill>
                <a:srgbClr val="FF0000"/>
              </a:solidFill>
            </a:endParaRPr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 smtClean="0"/>
          </a:p>
          <a:p>
            <a:pPr marL="0" indent="0">
              <a:buNone/>
            </a:pPr>
            <a:r>
              <a:rPr lang="pt-BR" sz="1400" b="1" dirty="0" smtClean="0">
                <a:solidFill>
                  <a:srgbClr val="0000E1"/>
                </a:solidFill>
              </a:rPr>
              <a:t/>
            </a:r>
            <a:br>
              <a:rPr lang="pt-BR" sz="1400" b="1" dirty="0" smtClean="0">
                <a:solidFill>
                  <a:srgbClr val="0000E1"/>
                </a:solidFill>
              </a:rPr>
            </a:br>
            <a:endParaRPr lang="pt-BR" sz="1400" baseline="30000" dirty="0">
              <a:solidFill>
                <a:srgbClr val="0000E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123728" y="2173327"/>
            <a:ext cx="432048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proc SOMA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(A[][],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B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[][], n)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pt-BR" sz="16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1 </a:t>
            </a:r>
            <a:r>
              <a:rPr lang="pt-BR" sz="16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até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fazer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   </a:t>
            </a:r>
            <a:r>
              <a:rPr lang="pt-BR" sz="16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j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1 </a:t>
            </a:r>
            <a:r>
              <a:rPr lang="pt-BR" sz="16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até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 </a:t>
            </a:r>
            <a:r>
              <a:rPr lang="pt-BR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fazer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     C[i][j] = A[i][j] + B[i][j]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05.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06. 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09156" y="3769295"/>
            <a:ext cx="2300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Algoritmo: Soma de Matrizes</a:t>
            </a:r>
          </a:p>
        </p:txBody>
      </p:sp>
    </p:spTree>
    <p:extLst>
      <p:ext uri="{BB962C8B-B14F-4D97-AF65-F5344CB8AC3E}">
        <p14:creationId xmlns:p14="http://schemas.microsoft.com/office/powerpoint/2010/main" val="30148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000" dirty="0"/>
              <a:t>Sejam dados o conjunto A de números inteiros e o número inteiro x. </a:t>
            </a:r>
            <a:endParaRPr lang="pt-BR" sz="2000" dirty="0" smtClean="0"/>
          </a:p>
          <a:p>
            <a:pPr>
              <a:buFont typeface="Wingdings" pitchFamily="2" charset="2"/>
              <a:buChar char="§"/>
            </a:pPr>
            <a:endParaRPr lang="pt-BR" sz="2000" dirty="0"/>
          </a:p>
          <a:p>
            <a:pPr>
              <a:buFont typeface="Wingdings" pitchFamily="2" charset="2"/>
              <a:buChar char="§"/>
            </a:pPr>
            <a:r>
              <a:rPr lang="pt-BR" sz="2000" dirty="0" smtClean="0"/>
              <a:t>Elabore </a:t>
            </a:r>
            <a:r>
              <a:rPr lang="pt-BR" sz="2000" dirty="0"/>
              <a:t>um programa que verifique se o número x existe no conjunto A. Se o número x existir, informe que o número foi encontrado, senão, informe que o número não foi encontrado. </a:t>
            </a:r>
          </a:p>
          <a:p>
            <a:pPr lvl="1">
              <a:buFont typeface="Wingdings" pitchFamily="2" charset="2"/>
              <a:buChar char="§"/>
            </a:pPr>
            <a:endParaRPr lang="pt-BR" sz="2000" dirty="0" smtClean="0"/>
          </a:p>
          <a:p>
            <a:pPr>
              <a:buFont typeface="Wingdings" pitchFamily="2" charset="2"/>
              <a:buChar char="§"/>
            </a:pPr>
            <a:endParaRPr lang="pt-BR" sz="2000" dirty="0"/>
          </a:p>
        </p:txBody>
      </p:sp>
      <p:pic>
        <p:nvPicPr>
          <p:cNvPr id="5" name="Picture 2" descr="Resultado de imagem para numer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73016"/>
            <a:ext cx="2650704" cy="265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1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60061"/>
            <a:ext cx="6196880" cy="217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O </a:t>
            </a:r>
            <a:r>
              <a:rPr lang="pt-BR" sz="2400" dirty="0"/>
              <a:t>que é um algoritmo?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>
              <a:buFont typeface="Wingdings" pitchFamily="2" charset="2"/>
              <a:buChar char="§"/>
            </a:pPr>
            <a:endParaRPr lang="pt-BR" sz="2000" dirty="0" smtClean="0"/>
          </a:p>
          <a:p>
            <a:pPr>
              <a:buFont typeface="Wingdings" pitchFamily="2" charset="2"/>
              <a:buChar char="§"/>
            </a:pPr>
            <a:r>
              <a:rPr lang="pt-BR" sz="2000" dirty="0" smtClean="0"/>
              <a:t>Sequência finita de </a:t>
            </a:r>
            <a:r>
              <a:rPr lang="pt-BR" sz="2000" b="1" dirty="0">
                <a:solidFill>
                  <a:srgbClr val="FF0000"/>
                </a:solidFill>
              </a:rPr>
              <a:t>passos</a:t>
            </a:r>
            <a:r>
              <a:rPr lang="pt-BR" sz="2000" dirty="0"/>
              <a:t> </a:t>
            </a:r>
            <a:r>
              <a:rPr lang="pt-BR" sz="2000" dirty="0" smtClean="0"/>
              <a:t>para </a:t>
            </a:r>
            <a:r>
              <a:rPr lang="pt-BR" sz="2000" b="1" dirty="0" smtClean="0">
                <a:solidFill>
                  <a:srgbClr val="0000E1"/>
                </a:solidFill>
              </a:rPr>
              <a:t>solucionar um problema </a:t>
            </a:r>
            <a:r>
              <a:rPr lang="pt-BR" sz="2000" dirty="0" smtClean="0"/>
              <a:t>(saída) a </a:t>
            </a:r>
            <a:r>
              <a:rPr lang="pt-BR" sz="2000" dirty="0"/>
              <a:t>partir de dados de entrada</a:t>
            </a:r>
            <a:r>
              <a:rPr lang="pt-BR" sz="20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pt-BR" sz="2000" dirty="0"/>
          </a:p>
          <a:p>
            <a:pPr algn="ctr">
              <a:buFont typeface="Wingdings" pitchFamily="2" charset="2"/>
              <a:buChar char="v"/>
            </a:pPr>
            <a:r>
              <a:rPr lang="pt-BR" sz="2400" u="sng" dirty="0"/>
              <a:t>P</a:t>
            </a:r>
            <a:r>
              <a:rPr lang="pt-BR" sz="2400" u="sng" dirty="0" smtClean="0"/>
              <a:t>reciso ordenar </a:t>
            </a:r>
            <a:r>
              <a:rPr lang="pt-BR" sz="2400" u="sng" dirty="0"/>
              <a:t>100 números. Como faço isso?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87824" y="2204864"/>
            <a:ext cx="3384376" cy="22295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4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Computacional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Algoritmos computacionais</a:t>
            </a:r>
          </a:p>
          <a:p>
            <a:endParaRPr lang="pt-BR" sz="2000" dirty="0"/>
          </a:p>
          <a:p>
            <a:r>
              <a:rPr lang="pt-BR" sz="2000" dirty="0" smtClean="0"/>
              <a:t>Auxiliam na </a:t>
            </a:r>
            <a:r>
              <a:rPr lang="pt-BR" sz="2000" b="1" dirty="0" smtClean="0">
                <a:solidFill>
                  <a:srgbClr val="0000E1"/>
                </a:solidFill>
              </a:rPr>
              <a:t>solução de problemas </a:t>
            </a:r>
            <a:r>
              <a:rPr lang="pt-BR" sz="2000" dirty="0" smtClean="0"/>
              <a:t>e são </a:t>
            </a:r>
            <a:r>
              <a:rPr lang="pt-BR" sz="2000" b="1" dirty="0" smtClean="0">
                <a:solidFill>
                  <a:srgbClr val="FF0000"/>
                </a:solidFill>
              </a:rPr>
              <a:t>independentes</a:t>
            </a:r>
            <a:r>
              <a:rPr lang="pt-BR" sz="2000" b="1" dirty="0" smtClean="0">
                <a:solidFill>
                  <a:srgbClr val="0000E1"/>
                </a:solidFill>
              </a:rPr>
              <a:t> </a:t>
            </a:r>
            <a:r>
              <a:rPr lang="pt-BR" sz="2000" dirty="0"/>
              <a:t>de</a:t>
            </a:r>
            <a:r>
              <a:rPr lang="pt-BR" sz="2000" b="1" dirty="0"/>
              <a:t> </a:t>
            </a:r>
            <a:r>
              <a:rPr lang="pt-BR" sz="2000" b="1" dirty="0">
                <a:solidFill>
                  <a:srgbClr val="0000E1"/>
                </a:solidFill>
              </a:rPr>
              <a:t>linguagem </a:t>
            </a:r>
            <a:r>
              <a:rPr lang="pt-BR" sz="2000" dirty="0"/>
              <a:t>de </a:t>
            </a:r>
            <a:r>
              <a:rPr lang="pt-BR" sz="2000" dirty="0" smtClean="0"/>
              <a:t>programação.</a:t>
            </a:r>
          </a:p>
          <a:p>
            <a:endParaRPr lang="pt-BR" sz="2000" dirty="0"/>
          </a:p>
          <a:p>
            <a:r>
              <a:rPr lang="pt-BR" sz="2000" b="1" dirty="0">
                <a:solidFill>
                  <a:srgbClr val="FF0000"/>
                </a:solidFill>
              </a:rPr>
              <a:t>Algoritmos computacional</a:t>
            </a:r>
            <a:r>
              <a:rPr lang="pt-BR" sz="2000" dirty="0"/>
              <a:t> </a:t>
            </a:r>
            <a:r>
              <a:rPr lang="pt-BR" sz="2000" dirty="0" smtClean="0"/>
              <a:t>são </a:t>
            </a:r>
            <a:r>
              <a:rPr lang="pt-BR" sz="2000" b="1" dirty="0" smtClean="0">
                <a:solidFill>
                  <a:srgbClr val="0000FF"/>
                </a:solidFill>
              </a:rPr>
              <a:t>diferentes</a:t>
            </a:r>
            <a:r>
              <a:rPr lang="pt-BR" sz="2000" dirty="0" smtClean="0"/>
              <a:t> </a:t>
            </a:r>
            <a:r>
              <a:rPr lang="pt-BR" sz="2000" dirty="0"/>
              <a:t>de </a:t>
            </a:r>
            <a:r>
              <a:rPr lang="pt-BR" sz="2000" b="1" dirty="0" smtClean="0">
                <a:solidFill>
                  <a:srgbClr val="FF0000"/>
                </a:solidFill>
              </a:rPr>
              <a:t>algoritmos</a:t>
            </a:r>
            <a:r>
              <a:rPr lang="pt-BR" sz="2000" dirty="0" smtClean="0"/>
              <a:t> de propósito geral.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endParaRPr lang="pt-BR" sz="2000" b="1" dirty="0">
              <a:solidFill>
                <a:srgbClr val="FF0000"/>
              </a:solidFill>
            </a:endParaRPr>
          </a:p>
          <a:p>
            <a:endParaRPr lang="pt-BR" sz="2000" dirty="0" smtClean="0"/>
          </a:p>
          <a:p>
            <a:r>
              <a:rPr lang="pt-BR" sz="2000" b="1" dirty="0" smtClean="0">
                <a:solidFill>
                  <a:srgbClr val="FF0000"/>
                </a:solidFill>
              </a:rPr>
              <a:t>Programa</a:t>
            </a:r>
            <a:r>
              <a:rPr lang="pt-BR" sz="2000" dirty="0" smtClean="0"/>
              <a:t> é </a:t>
            </a:r>
            <a:r>
              <a:rPr lang="pt-BR" sz="2000" b="1" dirty="0" smtClean="0">
                <a:solidFill>
                  <a:srgbClr val="0000FF"/>
                </a:solidFill>
              </a:rPr>
              <a:t>diferente</a:t>
            </a:r>
            <a:r>
              <a:rPr lang="pt-BR" sz="2000" dirty="0" smtClean="0"/>
              <a:t> de </a:t>
            </a:r>
            <a:r>
              <a:rPr lang="pt-BR" sz="2000" b="1" dirty="0" smtClean="0">
                <a:solidFill>
                  <a:srgbClr val="0000FF"/>
                </a:solidFill>
              </a:rPr>
              <a:t>algoritmo</a:t>
            </a:r>
            <a:r>
              <a:rPr lang="pt-B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1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Computacional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>O </a:t>
            </a:r>
            <a:r>
              <a:rPr lang="pt-BR" sz="2000" b="1" dirty="0" smtClean="0">
                <a:solidFill>
                  <a:srgbClr val="0000FF"/>
                </a:solidFill>
              </a:rPr>
              <a:t>algoritmo computacional </a:t>
            </a:r>
            <a:r>
              <a:rPr lang="pt-BR" sz="2000" dirty="0" smtClean="0"/>
              <a:t>segue uma sequência finita de </a:t>
            </a:r>
            <a:r>
              <a:rPr lang="pt-BR" sz="2000" b="1" dirty="0" smtClean="0">
                <a:solidFill>
                  <a:srgbClr val="FF0000"/>
                </a:solidFill>
              </a:rPr>
              <a:t>passos lógicos</a:t>
            </a:r>
            <a:r>
              <a:rPr lang="pt-BR" sz="2000" dirty="0" smtClean="0"/>
              <a:t>: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A</a:t>
            </a:r>
            <a:r>
              <a:rPr lang="pt-BR" sz="2000" dirty="0" smtClean="0"/>
              <a:t> </a:t>
            </a:r>
            <a:r>
              <a:rPr lang="pt-BR" sz="2000" b="1" dirty="0">
                <a:solidFill>
                  <a:srgbClr val="FF0000"/>
                </a:solidFill>
              </a:rPr>
              <a:t>lógica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trata </a:t>
            </a:r>
            <a:r>
              <a:rPr lang="pt-BR" sz="2000" dirty="0" smtClean="0"/>
              <a:t>da </a:t>
            </a:r>
            <a:r>
              <a:rPr lang="pt-BR" sz="2000" b="1" dirty="0" smtClean="0">
                <a:solidFill>
                  <a:srgbClr val="0000FF"/>
                </a:solidFill>
              </a:rPr>
              <a:t>validade dos argumentos</a:t>
            </a:r>
            <a:r>
              <a:rPr lang="pt-BR" sz="2000" dirty="0" smtClean="0"/>
              <a:t>. </a:t>
            </a:r>
          </a:p>
          <a:p>
            <a:pPr lvl="1"/>
            <a:r>
              <a:rPr lang="pt-BR" sz="2000" dirty="0" smtClean="0"/>
              <a:t>Um argumento é um conjunto de sentenças dos quais um é a </a:t>
            </a:r>
            <a:r>
              <a:rPr lang="pt-BR" sz="2000" b="1" dirty="0" smtClean="0">
                <a:solidFill>
                  <a:srgbClr val="FF0000"/>
                </a:solidFill>
              </a:rPr>
              <a:t>conclusão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e os demais </a:t>
            </a:r>
            <a:r>
              <a:rPr lang="pt-BR" sz="2000" b="1" dirty="0" smtClean="0">
                <a:solidFill>
                  <a:srgbClr val="0000FF"/>
                </a:solidFill>
              </a:rPr>
              <a:t>premissas</a:t>
            </a:r>
            <a:r>
              <a:rPr lang="pt-BR" sz="2000" dirty="0" smtClean="0"/>
              <a:t>. </a:t>
            </a:r>
          </a:p>
          <a:p>
            <a:pPr lvl="1"/>
            <a:r>
              <a:rPr lang="pt-BR" sz="2000" dirty="0" smtClean="0"/>
              <a:t>Na </a:t>
            </a:r>
            <a:r>
              <a:rPr lang="pt-BR" sz="2000" b="1" dirty="0" smtClean="0">
                <a:solidFill>
                  <a:srgbClr val="FF0000"/>
                </a:solidFill>
              </a:rPr>
              <a:t>linguagem natural</a:t>
            </a:r>
            <a:r>
              <a:rPr lang="pt-BR" sz="2000" dirty="0" smtClean="0"/>
              <a:t>, podem ser atribuídos </a:t>
            </a:r>
            <a:r>
              <a:rPr lang="pt-BR" sz="2000" b="1" dirty="0" smtClean="0">
                <a:solidFill>
                  <a:srgbClr val="0000CC"/>
                </a:solidFill>
              </a:rPr>
              <a:t>valores verdades</a:t>
            </a:r>
            <a:r>
              <a:rPr lang="pt-BR" sz="2000" b="1" dirty="0" smtClean="0"/>
              <a:t> </a:t>
            </a:r>
            <a:r>
              <a:rPr lang="pt-BR" sz="2000" dirty="0" smtClean="0"/>
              <a:t>(V ou F) somente às </a:t>
            </a:r>
            <a:r>
              <a:rPr lang="pt-BR" sz="2000" b="1" dirty="0" smtClean="0">
                <a:solidFill>
                  <a:srgbClr val="0000CC"/>
                </a:solidFill>
              </a:rPr>
              <a:t>sentenças declarativas </a:t>
            </a:r>
            <a:r>
              <a:rPr lang="pt-BR" sz="2000" dirty="0" smtClean="0"/>
              <a:t>(são ou fazem declarações).</a:t>
            </a:r>
          </a:p>
          <a:p>
            <a:endParaRPr lang="pt-BR" sz="2000" dirty="0"/>
          </a:p>
          <a:p>
            <a:pPr algn="ctr">
              <a:buFont typeface="Wingdings" pitchFamily="2" charset="2"/>
              <a:buChar char="v"/>
            </a:pPr>
            <a:r>
              <a:rPr lang="pt-BR" sz="2000" u="sng" dirty="0"/>
              <a:t>Para quais sentenças abaixo é possível atribuir um valor </a:t>
            </a:r>
            <a:r>
              <a:rPr lang="pt-BR" sz="2000" u="sng" dirty="0" smtClean="0"/>
              <a:t>verdade (V </a:t>
            </a:r>
            <a:r>
              <a:rPr lang="pt-BR" sz="2000" u="sng" dirty="0"/>
              <a:t>ou </a:t>
            </a:r>
            <a:r>
              <a:rPr lang="pt-BR" sz="2000" u="sng" dirty="0" smtClean="0"/>
              <a:t>F)?</a:t>
            </a:r>
            <a:endParaRPr lang="pt-BR" sz="2000" u="sng" dirty="0"/>
          </a:p>
        </p:txBody>
      </p:sp>
      <p:sp>
        <p:nvSpPr>
          <p:cNvPr id="5" name="Retângulo 4"/>
          <p:cNvSpPr/>
          <p:nvPr/>
        </p:nvSpPr>
        <p:spPr>
          <a:xfrm>
            <a:off x="2818215" y="4941168"/>
            <a:ext cx="348410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pt-BR" dirty="0"/>
              <a:t>Existe vida em outro planeta.</a:t>
            </a:r>
          </a:p>
          <a:p>
            <a:pPr marL="457200" indent="-457200">
              <a:buFont typeface="+mj-lt"/>
              <a:buAutoNum type="alphaLcPeriod"/>
            </a:pPr>
            <a:r>
              <a:rPr lang="pt-BR" dirty="0"/>
              <a:t>Vá estudar.</a:t>
            </a:r>
          </a:p>
          <a:p>
            <a:pPr marL="457200" indent="-457200">
              <a:buFont typeface="+mj-lt"/>
              <a:buAutoNum type="alphaLcPeriod"/>
            </a:pPr>
            <a:r>
              <a:rPr lang="pt-BR" dirty="0"/>
              <a:t>Ele é honesto.</a:t>
            </a:r>
          </a:p>
          <a:p>
            <a:pPr marL="457200" indent="-457200">
              <a:buFont typeface="+mj-lt"/>
              <a:buAutoNum type="alphaLcPeriod"/>
            </a:pPr>
            <a:r>
              <a:rPr lang="pt-BR" dirty="0"/>
              <a:t>Agora não está chovendo.</a:t>
            </a:r>
          </a:p>
          <a:p>
            <a:pPr marL="457200" indent="-457200">
              <a:buFont typeface="+mj-lt"/>
              <a:buAutoNum type="alphaLcPeriod"/>
            </a:pPr>
            <a:r>
              <a:rPr lang="pt-BR" dirty="0"/>
              <a:t>Vamos ao cinema?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3808" y="4941168"/>
            <a:ext cx="348410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pt-BR" dirty="0"/>
              <a:t>Existe vida em outro planeta.</a:t>
            </a:r>
          </a:p>
          <a:p>
            <a:pPr marL="457200" indent="-457200">
              <a:buFont typeface="+mj-lt"/>
              <a:buAutoNum type="alphaLcPeriod"/>
            </a:pPr>
            <a:r>
              <a:rPr lang="pt-BR" dirty="0">
                <a:solidFill>
                  <a:srgbClr val="FF0000"/>
                </a:solidFill>
              </a:rPr>
              <a:t>Vá estudar</a:t>
            </a:r>
            <a:r>
              <a:rPr lang="pt-BR" dirty="0" smtClean="0">
                <a:solidFill>
                  <a:srgbClr val="FF0000"/>
                </a:solidFill>
              </a:rPr>
              <a:t>. (F)</a:t>
            </a:r>
            <a:endParaRPr lang="pt-BR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pt-BR" dirty="0"/>
              <a:t>Ele é honesto.</a:t>
            </a:r>
          </a:p>
          <a:p>
            <a:pPr marL="457200" indent="-457200">
              <a:buFont typeface="+mj-lt"/>
              <a:buAutoNum type="alphaLcPeriod"/>
            </a:pPr>
            <a:r>
              <a:rPr lang="pt-BR" dirty="0"/>
              <a:t>Agora não está chovendo.</a:t>
            </a:r>
          </a:p>
          <a:p>
            <a:pPr marL="457200" indent="-457200">
              <a:buFont typeface="+mj-lt"/>
              <a:buAutoNum type="alphaLcPeriod"/>
            </a:pPr>
            <a:r>
              <a:rPr lang="pt-BR" dirty="0">
                <a:solidFill>
                  <a:srgbClr val="FF0000"/>
                </a:solidFill>
              </a:rPr>
              <a:t>Vamos ao cinema</a:t>
            </a:r>
            <a:r>
              <a:rPr lang="pt-BR" dirty="0" smtClean="0">
                <a:solidFill>
                  <a:srgbClr val="FF0000"/>
                </a:solidFill>
              </a:rPr>
              <a:t>? (F)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6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Computacional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Validade dos argumentos:</a:t>
            </a:r>
          </a:p>
          <a:p>
            <a:endParaRPr lang="pt-BR" sz="1800" dirty="0"/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E1"/>
                </a:solidFill>
              </a:rPr>
              <a:t>SE</a:t>
            </a:r>
            <a:r>
              <a:rPr lang="pt-BR" sz="2000" dirty="0" smtClean="0"/>
              <a:t> premissas, </a:t>
            </a:r>
            <a:r>
              <a:rPr lang="pt-BR" sz="2000" b="1" dirty="0" smtClean="0">
                <a:solidFill>
                  <a:srgbClr val="0000E1"/>
                </a:solidFill>
              </a:rPr>
              <a:t>ENTÃO</a:t>
            </a:r>
            <a:r>
              <a:rPr lang="pt-BR" sz="2000" dirty="0" smtClean="0"/>
              <a:t> conclusão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12776"/>
            <a:ext cx="275876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83569" y="2852936"/>
            <a:ext cx="5040559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500" b="1" dirty="0">
                <a:solidFill>
                  <a:srgbClr val="0000E1"/>
                </a:solidFill>
                <a:latin typeface="Consolas" pitchFamily="49" charset="0"/>
                <a:cs typeface="Consolas" pitchFamily="49" charset="0"/>
              </a:rPr>
              <a:t>SE</a:t>
            </a:r>
            <a:r>
              <a:rPr lang="pt-BR" sz="1500" dirty="0">
                <a:latin typeface="Consolas" pitchFamily="49" charset="0"/>
                <a:cs typeface="Consolas" pitchFamily="49" charset="0"/>
              </a:rPr>
              <a:t> o carro não </a:t>
            </a:r>
            <a:r>
              <a:rPr lang="pt-BR" sz="1500" dirty="0" smtClean="0">
                <a:latin typeface="Consolas" pitchFamily="49" charset="0"/>
                <a:cs typeface="Consolas" pitchFamily="49" charset="0"/>
              </a:rPr>
              <a:t>ligou</a:t>
            </a:r>
            <a:r>
              <a:rPr lang="pt-BR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pt-BR" sz="1500" dirty="0">
                <a:latin typeface="Consolas" pitchFamily="49" charset="0"/>
                <a:cs typeface="Consolas" pitchFamily="49" charset="0"/>
              </a:rPr>
            </a:br>
            <a:r>
              <a:rPr lang="pt-BR" sz="1500" b="1" dirty="0">
                <a:solidFill>
                  <a:srgbClr val="0000E1"/>
                </a:solidFill>
                <a:latin typeface="Consolas" pitchFamily="49" charset="0"/>
                <a:cs typeface="Consolas" pitchFamily="49" charset="0"/>
              </a:rPr>
              <a:t>ENTÃO</a:t>
            </a:r>
            <a:r>
              <a:rPr lang="pt-BR" sz="1500" dirty="0">
                <a:latin typeface="Consolas" pitchFamily="49" charset="0"/>
                <a:cs typeface="Consolas" pitchFamily="49" charset="0"/>
              </a:rPr>
              <a:t> o problema </a:t>
            </a:r>
            <a:r>
              <a:rPr lang="pt-BR" sz="1500" dirty="0" smtClean="0">
                <a:latin typeface="Consolas" pitchFamily="49" charset="0"/>
                <a:cs typeface="Consolas" pitchFamily="49" charset="0"/>
              </a:rPr>
              <a:t>está </a:t>
            </a:r>
            <a:r>
              <a:rPr lang="pt-BR" sz="1500" dirty="0">
                <a:latin typeface="Consolas" pitchFamily="49" charset="0"/>
                <a:cs typeface="Consolas" pitchFamily="49" charset="0"/>
              </a:rPr>
              <a:t>no sistema elétrico.</a:t>
            </a:r>
          </a:p>
          <a:p>
            <a:endParaRPr lang="pt-BR" sz="1500" dirty="0">
              <a:latin typeface="Consolas" pitchFamily="49" charset="0"/>
              <a:cs typeface="Consolas" pitchFamily="49" charset="0"/>
            </a:endParaRPr>
          </a:p>
          <a:p>
            <a:r>
              <a:rPr lang="pt-BR" sz="1500" b="1" dirty="0">
                <a:solidFill>
                  <a:srgbClr val="0000E1"/>
                </a:solidFill>
                <a:latin typeface="Consolas" pitchFamily="49" charset="0"/>
                <a:cs typeface="Consolas" pitchFamily="49" charset="0"/>
              </a:rPr>
              <a:t>SE</a:t>
            </a:r>
            <a:r>
              <a:rPr lang="pt-BR" sz="1500" dirty="0">
                <a:latin typeface="Consolas" pitchFamily="49" charset="0"/>
                <a:cs typeface="Consolas" pitchFamily="49" charset="0"/>
              </a:rPr>
              <a:t> o problema </a:t>
            </a:r>
            <a:r>
              <a:rPr lang="pt-BR" sz="1500" dirty="0" smtClean="0">
                <a:latin typeface="Consolas" pitchFamily="49" charset="0"/>
                <a:cs typeface="Consolas" pitchFamily="49" charset="0"/>
              </a:rPr>
              <a:t>está no </a:t>
            </a:r>
            <a:r>
              <a:rPr lang="pt-BR" sz="1500" dirty="0">
                <a:latin typeface="Consolas" pitchFamily="49" charset="0"/>
                <a:cs typeface="Consolas" pitchFamily="49" charset="0"/>
              </a:rPr>
              <a:t>sistema elétrico</a:t>
            </a:r>
            <a:br>
              <a:rPr lang="pt-BR" sz="1500" dirty="0">
                <a:latin typeface="Consolas" pitchFamily="49" charset="0"/>
                <a:cs typeface="Consolas" pitchFamily="49" charset="0"/>
              </a:rPr>
            </a:br>
            <a:r>
              <a:rPr lang="pt-BR" sz="1500" b="1" dirty="0">
                <a:solidFill>
                  <a:srgbClr val="0000E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pt-BR" sz="1500" dirty="0">
                <a:latin typeface="Consolas" pitchFamily="49" charset="0"/>
                <a:cs typeface="Consolas" pitchFamily="49" charset="0"/>
              </a:rPr>
              <a:t> a voltagem da bateria está abaixo de 10 volts</a:t>
            </a:r>
            <a:br>
              <a:rPr lang="pt-BR" sz="1500" dirty="0">
                <a:latin typeface="Consolas" pitchFamily="49" charset="0"/>
                <a:cs typeface="Consolas" pitchFamily="49" charset="0"/>
              </a:rPr>
            </a:br>
            <a:r>
              <a:rPr lang="pt-BR" sz="1500" b="1" dirty="0">
                <a:solidFill>
                  <a:srgbClr val="0000E1"/>
                </a:solidFill>
                <a:latin typeface="Consolas" pitchFamily="49" charset="0"/>
                <a:cs typeface="Consolas" pitchFamily="49" charset="0"/>
              </a:rPr>
              <a:t>ENTAO</a:t>
            </a:r>
            <a:r>
              <a:rPr lang="pt-BR" sz="15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pt-BR" sz="1500" dirty="0" smtClean="0">
                <a:latin typeface="Consolas" pitchFamily="49" charset="0"/>
                <a:cs typeface="Consolas" pitchFamily="49" charset="0"/>
              </a:rPr>
              <a:t>bateria está com problemas.</a:t>
            </a:r>
            <a:endParaRPr lang="pt-BR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83569" y="4706560"/>
            <a:ext cx="7344815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500" b="1" dirty="0">
                <a:solidFill>
                  <a:srgbClr val="0000E1"/>
                </a:solidFill>
                <a:latin typeface="Consolas" pitchFamily="49" charset="0"/>
                <a:cs typeface="Consolas" pitchFamily="49" charset="0"/>
              </a:rPr>
              <a:t>SE</a:t>
            </a:r>
            <a:r>
              <a:rPr lang="pt-BR" sz="1500" dirty="0">
                <a:latin typeface="Consolas" pitchFamily="49" charset="0"/>
                <a:cs typeface="Consolas" pitchFamily="49" charset="0"/>
              </a:rPr>
              <a:t> você tem um alto salário </a:t>
            </a:r>
            <a:r>
              <a:rPr lang="pt-BR" sz="1500" b="1" dirty="0">
                <a:solidFill>
                  <a:srgbClr val="0000E1"/>
                </a:solidFill>
                <a:latin typeface="Consolas" pitchFamily="49" charset="0"/>
                <a:cs typeface="Consolas" pitchFamily="49" charset="0"/>
              </a:rPr>
              <a:t>OU</a:t>
            </a:r>
            <a:r>
              <a:rPr lang="pt-BR" sz="1500" dirty="0">
                <a:latin typeface="Consolas" pitchFamily="49" charset="0"/>
                <a:cs typeface="Consolas" pitchFamily="49" charset="0"/>
              </a:rPr>
              <a:t> suas deduções </a:t>
            </a:r>
            <a:r>
              <a:rPr lang="pt-BR" sz="1500" dirty="0" smtClean="0">
                <a:latin typeface="Consolas" pitchFamily="49" charset="0"/>
                <a:cs typeface="Consolas" pitchFamily="49" charset="0"/>
              </a:rPr>
              <a:t>estão erradas</a:t>
            </a:r>
            <a:endParaRPr lang="pt-BR" sz="1500" dirty="0">
              <a:latin typeface="Consolas" pitchFamily="49" charset="0"/>
              <a:cs typeface="Consolas" pitchFamily="49" charset="0"/>
            </a:endParaRPr>
          </a:p>
          <a:p>
            <a:r>
              <a:rPr lang="pt-BR" sz="1500" b="1" dirty="0">
                <a:solidFill>
                  <a:srgbClr val="0000E1"/>
                </a:solidFill>
                <a:latin typeface="Consolas" pitchFamily="49" charset="0"/>
                <a:cs typeface="Consolas" pitchFamily="49" charset="0"/>
              </a:rPr>
              <a:t>ENTÃO</a:t>
            </a:r>
            <a:r>
              <a:rPr lang="pt-BR" sz="1500" dirty="0">
                <a:latin typeface="Consolas" pitchFamily="49" charset="0"/>
                <a:cs typeface="Consolas" pitchFamily="49" charset="0"/>
              </a:rPr>
              <a:t> sua chance de sofrer auditoria da Receita Federal é </a:t>
            </a:r>
            <a:r>
              <a:rPr lang="pt-BR" sz="1500" dirty="0" smtClean="0">
                <a:latin typeface="Consolas" pitchFamily="49" charset="0"/>
                <a:cs typeface="Consolas" pitchFamily="49" charset="0"/>
              </a:rPr>
              <a:t>alta </a:t>
            </a:r>
          </a:p>
          <a:p>
            <a:r>
              <a:rPr lang="pt-BR" sz="1500" b="1" dirty="0" smtClean="0">
                <a:solidFill>
                  <a:srgbClr val="0000E1"/>
                </a:solidFill>
                <a:latin typeface="Consolas" pitchFamily="49" charset="0"/>
                <a:cs typeface="Consolas" pitchFamily="49" charset="0"/>
              </a:rPr>
              <a:t>SENÃO</a:t>
            </a:r>
            <a:r>
              <a:rPr lang="pt-BR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500" dirty="0">
                <a:latin typeface="Consolas" pitchFamily="49" charset="0"/>
                <a:cs typeface="Consolas" pitchFamily="49" charset="0"/>
              </a:rPr>
              <a:t>suas chances de sofrer auditoria </a:t>
            </a:r>
            <a:r>
              <a:rPr lang="pt-BR" sz="1500" dirty="0" smtClean="0">
                <a:latin typeface="Consolas" pitchFamily="49" charset="0"/>
                <a:cs typeface="Consolas" pitchFamily="49" charset="0"/>
              </a:rPr>
              <a:t>da Receita Federal é </a:t>
            </a:r>
            <a:r>
              <a:rPr lang="pt-BR" sz="1500" dirty="0">
                <a:latin typeface="Consolas" pitchFamily="49" charset="0"/>
                <a:cs typeface="Consolas" pitchFamily="49" charset="0"/>
              </a:rPr>
              <a:t>baixa.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83569" y="5733256"/>
            <a:ext cx="7943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itchFamily="2" charset="2"/>
              <a:buChar char="v"/>
            </a:pPr>
            <a:r>
              <a:rPr lang="pt-BR" sz="2000" u="sng" dirty="0"/>
              <a:t>Se eu </a:t>
            </a:r>
            <a:r>
              <a:rPr lang="pt-BR" sz="2000" u="sng" dirty="0" smtClean="0"/>
              <a:t>ganho sozinho </a:t>
            </a:r>
            <a:r>
              <a:rPr lang="pt-BR" sz="2000" u="sng" dirty="0"/>
              <a:t>na Sena, fico milionário. </a:t>
            </a:r>
            <a:r>
              <a:rPr lang="pt-BR" sz="2000" u="sng" dirty="0" smtClean="0"/>
              <a:t>Não ganhei sozinho na Sena, então não fico milionário. </a:t>
            </a:r>
            <a:r>
              <a:rPr lang="pt-BR" sz="2000" u="sng" dirty="0"/>
              <a:t>Esse argumento é válido?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812360" y="6053226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Não.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5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/>
              <a:t>Computacional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Existem </a:t>
            </a:r>
            <a:r>
              <a:rPr lang="pt-BR" sz="2400" b="1" dirty="0" smtClean="0">
                <a:solidFill>
                  <a:srgbClr val="0000E1"/>
                </a:solidFill>
              </a:rPr>
              <a:t>três formas </a:t>
            </a:r>
            <a:r>
              <a:rPr lang="pt-BR" sz="2400" dirty="0" smtClean="0"/>
              <a:t>básicas para representar um algoritmo:</a:t>
            </a:r>
            <a:endParaRPr lang="pt-BR" sz="2400" dirty="0"/>
          </a:p>
          <a:p>
            <a:pPr marL="0" indent="0">
              <a:buNone/>
            </a:pPr>
            <a:endParaRPr lang="pt-BR" sz="2000" dirty="0"/>
          </a:p>
          <a:p>
            <a:pPr marL="457200" indent="-457200">
              <a:buAutoNum type="arabicPeriod"/>
            </a:pPr>
            <a:r>
              <a:rPr lang="pt-BR" sz="2400" dirty="0" smtClean="0"/>
              <a:t>Descrição Narrativa </a:t>
            </a:r>
          </a:p>
          <a:p>
            <a:pPr>
              <a:buFont typeface="Wingdings" pitchFamily="2" charset="2"/>
              <a:buChar char="§"/>
            </a:pPr>
            <a:endParaRPr lang="pt-BR" sz="2000" dirty="0" smtClean="0"/>
          </a:p>
          <a:p>
            <a:r>
              <a:rPr lang="pt-BR" sz="2400" dirty="0" smtClean="0"/>
              <a:t>Especificação dos passos utilizando </a:t>
            </a:r>
            <a:r>
              <a:rPr lang="pt-BR" sz="2400" b="1" dirty="0" smtClean="0">
                <a:solidFill>
                  <a:srgbClr val="0000E1"/>
                </a:solidFill>
              </a:rPr>
              <a:t>linguagem natural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A linguagem natural é imprecisa e </a:t>
            </a:r>
            <a:r>
              <a:rPr lang="pt-BR" sz="2400" b="1" dirty="0" smtClean="0">
                <a:solidFill>
                  <a:srgbClr val="FF0000"/>
                </a:solidFill>
              </a:rPr>
              <a:t>possibilita ambiguidades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Melhor apropriado para </a:t>
            </a:r>
            <a:r>
              <a:rPr lang="pt-BR" sz="2400" b="1" dirty="0">
                <a:solidFill>
                  <a:srgbClr val="FF0000"/>
                </a:solidFill>
              </a:rPr>
              <a:t>comentar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os </a:t>
            </a:r>
            <a:r>
              <a:rPr lang="pt-BR" sz="2400" b="1" dirty="0">
                <a:solidFill>
                  <a:srgbClr val="0000FF"/>
                </a:solidFill>
              </a:rPr>
              <a:t>algoritmos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AutoShape 2" descr="https://encrypted-tbn2.gstatic.com/images?q=tbn:ANd9GcTLYCVklZ_AbpUfL3G2rX1uJXejUqFxhmTQBH5eAAu0vydAS4Hl_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76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/>
              <a:t>Computacional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Fluxograma </a:t>
            </a:r>
            <a:endParaRPr lang="pt-BR" sz="2400" dirty="0"/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Uso </a:t>
            </a:r>
            <a:r>
              <a:rPr lang="pt-BR" sz="2000" dirty="0"/>
              <a:t>de </a:t>
            </a:r>
            <a:r>
              <a:rPr lang="pt-BR" sz="2000" b="1" dirty="0" smtClean="0">
                <a:solidFill>
                  <a:srgbClr val="0000E1"/>
                </a:solidFill>
              </a:rPr>
              <a:t>representações gráficas </a:t>
            </a:r>
            <a:r>
              <a:rPr lang="pt-BR" sz="2000" dirty="0"/>
              <a:t>para transmitir informações (orientações</a:t>
            </a:r>
            <a:r>
              <a:rPr lang="pt-BR" sz="2000" dirty="0" smtClean="0"/>
              <a:t>).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Mostra</a:t>
            </a:r>
            <a:r>
              <a:rPr lang="pt-BR" sz="2000" dirty="0"/>
              <a:t>, de forma gráfica, a lógica de um algoritmo, </a:t>
            </a:r>
            <a:r>
              <a:rPr lang="pt-BR" sz="2000" b="1" dirty="0">
                <a:solidFill>
                  <a:srgbClr val="0000E1"/>
                </a:solidFill>
              </a:rPr>
              <a:t>enfatizando passos</a:t>
            </a:r>
            <a:r>
              <a:rPr lang="pt-BR" sz="2000" dirty="0"/>
              <a:t> individuais e o fluxo de execução.</a:t>
            </a:r>
          </a:p>
          <a:p>
            <a:endParaRPr lang="pt-BR" sz="2000" dirty="0" smtClean="0"/>
          </a:p>
          <a:p>
            <a:r>
              <a:rPr lang="pt-BR" sz="2000" dirty="0" smtClean="0"/>
              <a:t>Fluxogramas </a:t>
            </a:r>
            <a:r>
              <a:rPr lang="pt-BR" sz="2000" dirty="0"/>
              <a:t>detalhados </a:t>
            </a:r>
            <a:r>
              <a:rPr lang="pt-BR" sz="2000" b="1" dirty="0">
                <a:solidFill>
                  <a:srgbClr val="FF0000"/>
                </a:solidFill>
              </a:rPr>
              <a:t>podem dificultar  </a:t>
            </a:r>
            <a:r>
              <a:rPr lang="pt-BR" sz="2000" dirty="0"/>
              <a:t>entendimento do programa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607245"/>
            <a:ext cx="2520280" cy="4361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2754</TotalTime>
  <Words>2833</Words>
  <Application>Microsoft Office PowerPoint</Application>
  <PresentationFormat>Apresentação na tela (4:3)</PresentationFormat>
  <Paragraphs>456</Paragraphs>
  <Slides>31</Slides>
  <Notes>23</Notes>
  <HiddenSlides>4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31</vt:i4>
      </vt:variant>
    </vt:vector>
  </HeadingPairs>
  <TitlesOfParts>
    <vt:vector size="33" baseType="lpstr">
      <vt:lpstr>Tema do Office</vt:lpstr>
      <vt:lpstr>Austin</vt:lpstr>
      <vt:lpstr>Estruturas de Dados</vt:lpstr>
      <vt:lpstr>Sumário</vt:lpstr>
      <vt:lpstr>Introdução</vt:lpstr>
      <vt:lpstr>Algoritmo</vt:lpstr>
      <vt:lpstr>Algoritmo Computacional</vt:lpstr>
      <vt:lpstr>Algoritmo Computacional</vt:lpstr>
      <vt:lpstr>Algoritmo Computacional</vt:lpstr>
      <vt:lpstr>Algoritmo Computacional</vt:lpstr>
      <vt:lpstr>Algoritmo Computacional</vt:lpstr>
      <vt:lpstr>Algoritmo Computacional</vt:lpstr>
      <vt:lpstr>Algoritmo Computacional</vt:lpstr>
      <vt:lpstr>Estruturas de Dados</vt:lpstr>
      <vt:lpstr>Estruturas de Dados</vt:lpstr>
      <vt:lpstr>Estruturas de Dados</vt:lpstr>
      <vt:lpstr>Estruturas de Dados</vt:lpstr>
      <vt:lpstr>Projeto e Implementação</vt:lpstr>
      <vt:lpstr>Projeto e Implementação</vt:lpstr>
      <vt:lpstr>Projeto e Implementação</vt:lpstr>
      <vt:lpstr>Projeto e Implementação</vt:lpstr>
      <vt:lpstr>Projeto e Implementação</vt:lpstr>
      <vt:lpstr>Complexidade</vt:lpstr>
      <vt:lpstr>Complexidade</vt:lpstr>
      <vt:lpstr>Complexidade</vt:lpstr>
      <vt:lpstr>Complexidade</vt:lpstr>
      <vt:lpstr>Complexidade</vt:lpstr>
      <vt:lpstr>Complexidade</vt:lpstr>
      <vt:lpstr>Complexidade</vt:lpstr>
      <vt:lpstr>Complexidade</vt:lpstr>
      <vt:lpstr>Complexidade</vt:lpstr>
      <vt:lpstr>Complexidade</vt:lpstr>
      <vt:lpstr>Desafio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Fernando</dc:creator>
  <cp:lastModifiedBy>Fernando Chagas Santos</cp:lastModifiedBy>
  <cp:revision>1017</cp:revision>
  <dcterms:created xsi:type="dcterms:W3CDTF">2012-08-02T21:16:17Z</dcterms:created>
  <dcterms:modified xsi:type="dcterms:W3CDTF">2018-08-02T21:36:04Z</dcterms:modified>
</cp:coreProperties>
</file>