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Gill Sans Light"/>
        <a:ea typeface="Gill Sans Light"/>
        <a:cs typeface="Gill Sans Light"/>
        <a:sym typeface="Gill Sans Light"/>
      </a:defRPr>
    </a:lvl1pPr>
    <a:lvl2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Gill Sans Light"/>
        <a:ea typeface="Gill Sans Light"/>
        <a:cs typeface="Gill Sans Light"/>
        <a:sym typeface="Gill Sans Light"/>
      </a:defRPr>
    </a:lvl2pPr>
    <a:lvl3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Gill Sans Light"/>
        <a:ea typeface="Gill Sans Light"/>
        <a:cs typeface="Gill Sans Light"/>
        <a:sym typeface="Gill Sans Light"/>
      </a:defRPr>
    </a:lvl3pPr>
    <a:lvl4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Gill Sans Light"/>
        <a:ea typeface="Gill Sans Light"/>
        <a:cs typeface="Gill Sans Light"/>
        <a:sym typeface="Gill Sans Light"/>
      </a:defRPr>
    </a:lvl4pPr>
    <a:lvl5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Gill Sans Light"/>
        <a:ea typeface="Gill Sans Light"/>
        <a:cs typeface="Gill Sans Light"/>
        <a:sym typeface="Gill Sans Light"/>
      </a:defRPr>
    </a:lvl5pPr>
    <a:lvl6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Gill Sans Light"/>
        <a:ea typeface="Gill Sans Light"/>
        <a:cs typeface="Gill Sans Light"/>
        <a:sym typeface="Gill Sans Light"/>
      </a:defRPr>
    </a:lvl6pPr>
    <a:lvl7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Gill Sans Light"/>
        <a:ea typeface="Gill Sans Light"/>
        <a:cs typeface="Gill Sans Light"/>
        <a:sym typeface="Gill Sans Light"/>
      </a:defRPr>
    </a:lvl7pPr>
    <a:lvl8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Gill Sans Light"/>
        <a:ea typeface="Gill Sans Light"/>
        <a:cs typeface="Gill Sans Light"/>
        <a:sym typeface="Gill Sans Light"/>
      </a:defRPr>
    </a:lvl8pPr>
    <a:lvl9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Gill Sans Light"/>
        <a:ea typeface="Gill Sans Light"/>
        <a:cs typeface="Gill Sans Light"/>
        <a:sym typeface="Gill Sans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ill Sans Light"/>
          <a:ea typeface="Gill Sans Light"/>
          <a:cs typeface="Gill Sans Light"/>
        </a:font>
        <a:srgbClr val="535353"/>
      </a:tcTxStyle>
      <a:tcStyle>
        <a:tcBdr>
          <a:left>
            <a:ln w="12700" cap="flat">
              <a:solidFill>
                <a:srgbClr val="340053"/>
              </a:solidFill>
              <a:prstDash val="solid"/>
              <a:round/>
            </a:ln>
          </a:left>
          <a:right>
            <a:ln w="12700" cap="flat">
              <a:solidFill>
                <a:srgbClr val="340053"/>
              </a:solidFill>
              <a:prstDash val="solid"/>
              <a:round/>
            </a:ln>
          </a:right>
          <a:top>
            <a:ln w="12700" cap="flat">
              <a:solidFill>
                <a:srgbClr val="340053"/>
              </a:solidFill>
              <a:prstDash val="solid"/>
              <a:round/>
            </a:ln>
          </a:top>
          <a:bottom>
            <a:ln w="127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rgbClr val="D5E2E4"/>
          </a:solidFill>
        </a:fill>
      </a:tcStyle>
    </a:wholeTbl>
    <a:band2H>
      <a:tcTxStyle/>
      <a:tcStyle>
        <a:tcBdr/>
        <a:fill>
          <a:solidFill>
            <a:srgbClr val="EBF1F2"/>
          </a:solidFill>
        </a:fill>
      </a:tcStyle>
    </a:band2H>
    <a:firstCol>
      <a:tcTxStyle b="on" i="off">
        <a:font>
          <a:latin typeface="Gill Sans"/>
          <a:ea typeface="Gill Sans"/>
          <a:cs typeface="Gill Sans"/>
        </a:font>
        <a:srgbClr val="340053"/>
      </a:tcTxStyle>
      <a:tcStyle>
        <a:tcBdr>
          <a:left>
            <a:ln w="12700" cap="flat">
              <a:solidFill>
                <a:srgbClr val="340053"/>
              </a:solidFill>
              <a:prstDash val="solid"/>
              <a:round/>
            </a:ln>
          </a:left>
          <a:right>
            <a:ln w="12700" cap="flat">
              <a:solidFill>
                <a:srgbClr val="340053"/>
              </a:solidFill>
              <a:prstDash val="solid"/>
              <a:round/>
            </a:ln>
          </a:right>
          <a:top>
            <a:ln w="12700" cap="flat">
              <a:solidFill>
                <a:srgbClr val="340053"/>
              </a:solidFill>
              <a:prstDash val="solid"/>
              <a:round/>
            </a:ln>
          </a:top>
          <a:bottom>
            <a:ln w="127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chemeClr val="accent1"/>
          </a:solidFill>
        </a:fill>
      </a:tcStyle>
    </a:firstCol>
    <a:lastRow>
      <a:tcTxStyle b="on" i="off">
        <a:font>
          <a:latin typeface="Gill Sans"/>
          <a:ea typeface="Gill Sans"/>
          <a:cs typeface="Gill Sans"/>
        </a:font>
        <a:srgbClr val="340053"/>
      </a:tcTxStyle>
      <a:tcStyle>
        <a:tcBdr>
          <a:left>
            <a:ln w="12700" cap="flat">
              <a:solidFill>
                <a:srgbClr val="340053"/>
              </a:solidFill>
              <a:prstDash val="solid"/>
              <a:round/>
            </a:ln>
          </a:left>
          <a:right>
            <a:ln w="12700" cap="flat">
              <a:solidFill>
                <a:srgbClr val="340053"/>
              </a:solidFill>
              <a:prstDash val="solid"/>
              <a:round/>
            </a:ln>
          </a:right>
          <a:top>
            <a:ln w="38100" cap="flat">
              <a:solidFill>
                <a:srgbClr val="340053"/>
              </a:solidFill>
              <a:prstDash val="solid"/>
              <a:round/>
            </a:ln>
          </a:top>
          <a:bottom>
            <a:ln w="127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chemeClr val="accent1"/>
          </a:solidFill>
        </a:fill>
      </a:tcStyle>
    </a:lastRow>
    <a:firstRow>
      <a:tcTxStyle b="on" i="off">
        <a:font>
          <a:latin typeface="Gill Sans"/>
          <a:ea typeface="Gill Sans"/>
          <a:cs typeface="Gill Sans"/>
        </a:font>
        <a:srgbClr val="340053"/>
      </a:tcTxStyle>
      <a:tcStyle>
        <a:tcBdr>
          <a:left>
            <a:ln w="12700" cap="flat">
              <a:solidFill>
                <a:srgbClr val="340053"/>
              </a:solidFill>
              <a:prstDash val="solid"/>
              <a:round/>
            </a:ln>
          </a:left>
          <a:right>
            <a:ln w="12700" cap="flat">
              <a:solidFill>
                <a:srgbClr val="340053"/>
              </a:solidFill>
              <a:prstDash val="solid"/>
              <a:round/>
            </a:ln>
          </a:right>
          <a:top>
            <a:ln w="12700" cap="flat">
              <a:solidFill>
                <a:srgbClr val="340053"/>
              </a:solidFill>
              <a:prstDash val="solid"/>
              <a:round/>
            </a:ln>
          </a:top>
          <a:bottom>
            <a:ln w="381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chemeClr val="accent1"/>
          </a:solidFill>
        </a:fill>
      </a:tcStyle>
    </a:firstRow>
  </a:tblStyle>
  <a:tblStyle styleId="{C7B018BB-80A7-4F77-B60F-C8B233D01FF8}" styleName="">
    <a:tblBg/>
    <a:wholeTbl>
      <a:tcTxStyle b="off" i="off">
        <a:font>
          <a:latin typeface="Gill Sans Light"/>
          <a:ea typeface="Gill Sans Light"/>
          <a:cs typeface="Gill Sans Light"/>
        </a:font>
        <a:srgbClr val="535353"/>
      </a:tcTxStyle>
      <a:tcStyle>
        <a:tcBdr>
          <a:left>
            <a:ln w="12700" cap="flat">
              <a:solidFill>
                <a:srgbClr val="340053"/>
              </a:solidFill>
              <a:prstDash val="solid"/>
              <a:round/>
            </a:ln>
          </a:left>
          <a:right>
            <a:ln w="12700" cap="flat">
              <a:solidFill>
                <a:srgbClr val="340053"/>
              </a:solidFill>
              <a:prstDash val="solid"/>
              <a:round/>
            </a:ln>
          </a:right>
          <a:top>
            <a:ln w="12700" cap="flat">
              <a:solidFill>
                <a:srgbClr val="340053"/>
              </a:solidFill>
              <a:prstDash val="solid"/>
              <a:round/>
            </a:ln>
          </a:top>
          <a:bottom>
            <a:ln w="127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rgbClr val="F1DDCB"/>
          </a:solidFill>
        </a:fill>
      </a:tcStyle>
    </a:wholeTbl>
    <a:band2H>
      <a:tcTxStyle/>
      <a:tcStyle>
        <a:tcBdr/>
        <a:fill>
          <a:solidFill>
            <a:srgbClr val="F8EFE7"/>
          </a:solidFill>
        </a:fill>
      </a:tcStyle>
    </a:band2H>
    <a:firstCol>
      <a:tcTxStyle b="on" i="off">
        <a:font>
          <a:latin typeface="Gill Sans"/>
          <a:ea typeface="Gill Sans"/>
          <a:cs typeface="Gill Sans"/>
        </a:font>
        <a:srgbClr val="340053"/>
      </a:tcTxStyle>
      <a:tcStyle>
        <a:tcBdr>
          <a:left>
            <a:ln w="12700" cap="flat">
              <a:solidFill>
                <a:srgbClr val="340053"/>
              </a:solidFill>
              <a:prstDash val="solid"/>
              <a:round/>
            </a:ln>
          </a:left>
          <a:right>
            <a:ln w="12700" cap="flat">
              <a:solidFill>
                <a:srgbClr val="340053"/>
              </a:solidFill>
              <a:prstDash val="solid"/>
              <a:round/>
            </a:ln>
          </a:right>
          <a:top>
            <a:ln w="12700" cap="flat">
              <a:solidFill>
                <a:srgbClr val="340053"/>
              </a:solidFill>
              <a:prstDash val="solid"/>
              <a:round/>
            </a:ln>
          </a:top>
          <a:bottom>
            <a:ln w="127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chemeClr val="accent3"/>
          </a:solidFill>
        </a:fill>
      </a:tcStyle>
    </a:firstCol>
    <a:lastRow>
      <a:tcTxStyle b="on" i="off">
        <a:font>
          <a:latin typeface="Gill Sans"/>
          <a:ea typeface="Gill Sans"/>
          <a:cs typeface="Gill Sans"/>
        </a:font>
        <a:srgbClr val="340053"/>
      </a:tcTxStyle>
      <a:tcStyle>
        <a:tcBdr>
          <a:left>
            <a:ln w="12700" cap="flat">
              <a:solidFill>
                <a:srgbClr val="340053"/>
              </a:solidFill>
              <a:prstDash val="solid"/>
              <a:round/>
            </a:ln>
          </a:left>
          <a:right>
            <a:ln w="12700" cap="flat">
              <a:solidFill>
                <a:srgbClr val="340053"/>
              </a:solidFill>
              <a:prstDash val="solid"/>
              <a:round/>
            </a:ln>
          </a:right>
          <a:top>
            <a:ln w="38100" cap="flat">
              <a:solidFill>
                <a:srgbClr val="340053"/>
              </a:solidFill>
              <a:prstDash val="solid"/>
              <a:round/>
            </a:ln>
          </a:top>
          <a:bottom>
            <a:ln w="127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chemeClr val="accent3"/>
          </a:solidFill>
        </a:fill>
      </a:tcStyle>
    </a:lastRow>
    <a:firstRow>
      <a:tcTxStyle b="on" i="off">
        <a:font>
          <a:latin typeface="Gill Sans"/>
          <a:ea typeface="Gill Sans"/>
          <a:cs typeface="Gill Sans"/>
        </a:font>
        <a:srgbClr val="340053"/>
      </a:tcTxStyle>
      <a:tcStyle>
        <a:tcBdr>
          <a:left>
            <a:ln w="12700" cap="flat">
              <a:solidFill>
                <a:srgbClr val="340053"/>
              </a:solidFill>
              <a:prstDash val="solid"/>
              <a:round/>
            </a:ln>
          </a:left>
          <a:right>
            <a:ln w="12700" cap="flat">
              <a:solidFill>
                <a:srgbClr val="340053"/>
              </a:solidFill>
              <a:prstDash val="solid"/>
              <a:round/>
            </a:ln>
          </a:right>
          <a:top>
            <a:ln w="12700" cap="flat">
              <a:solidFill>
                <a:srgbClr val="340053"/>
              </a:solidFill>
              <a:prstDash val="solid"/>
              <a:round/>
            </a:ln>
          </a:top>
          <a:bottom>
            <a:ln w="381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chemeClr val="accent3"/>
          </a:solidFill>
        </a:fill>
      </a:tcStyle>
    </a:firstRow>
  </a:tblStyle>
  <a:tblStyle styleId="{EEE7283C-3CF3-47DC-8721-378D4A62B228}" styleName="">
    <a:tblBg/>
    <a:wholeTbl>
      <a:tcTxStyle b="off" i="off">
        <a:font>
          <a:latin typeface="Gill Sans Light"/>
          <a:ea typeface="Gill Sans Light"/>
          <a:cs typeface="Gill Sans Light"/>
        </a:font>
        <a:srgbClr val="535353"/>
      </a:tcTxStyle>
      <a:tcStyle>
        <a:tcBdr>
          <a:left>
            <a:ln w="12700" cap="flat">
              <a:solidFill>
                <a:srgbClr val="340053"/>
              </a:solidFill>
              <a:prstDash val="solid"/>
              <a:round/>
            </a:ln>
          </a:left>
          <a:right>
            <a:ln w="12700" cap="flat">
              <a:solidFill>
                <a:srgbClr val="340053"/>
              </a:solidFill>
              <a:prstDash val="solid"/>
              <a:round/>
            </a:ln>
          </a:right>
          <a:top>
            <a:ln w="12700" cap="flat">
              <a:solidFill>
                <a:srgbClr val="340053"/>
              </a:solidFill>
              <a:prstDash val="solid"/>
              <a:round/>
            </a:ln>
          </a:top>
          <a:bottom>
            <a:ln w="127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rgbClr val="D1D3D7"/>
          </a:solidFill>
        </a:fill>
      </a:tcStyle>
    </a:wholeTbl>
    <a:band2H>
      <a:tcTxStyle/>
      <a:tcStyle>
        <a:tcBdr/>
        <a:fill>
          <a:solidFill>
            <a:srgbClr val="E9EAEC"/>
          </a:solidFill>
        </a:fill>
      </a:tcStyle>
    </a:band2H>
    <a:firstCol>
      <a:tcTxStyle b="on" i="off">
        <a:font>
          <a:latin typeface="Gill Sans"/>
          <a:ea typeface="Gill Sans"/>
          <a:cs typeface="Gill Sans"/>
        </a:font>
        <a:srgbClr val="340053"/>
      </a:tcTxStyle>
      <a:tcStyle>
        <a:tcBdr>
          <a:left>
            <a:ln w="12700" cap="flat">
              <a:solidFill>
                <a:srgbClr val="340053"/>
              </a:solidFill>
              <a:prstDash val="solid"/>
              <a:round/>
            </a:ln>
          </a:left>
          <a:right>
            <a:ln w="12700" cap="flat">
              <a:solidFill>
                <a:srgbClr val="340053"/>
              </a:solidFill>
              <a:prstDash val="solid"/>
              <a:round/>
            </a:ln>
          </a:right>
          <a:top>
            <a:ln w="12700" cap="flat">
              <a:solidFill>
                <a:srgbClr val="340053"/>
              </a:solidFill>
              <a:prstDash val="solid"/>
              <a:round/>
            </a:ln>
          </a:top>
          <a:bottom>
            <a:ln w="127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chemeClr val="accent6"/>
          </a:solidFill>
        </a:fill>
      </a:tcStyle>
    </a:firstCol>
    <a:lastRow>
      <a:tcTxStyle b="on" i="off">
        <a:font>
          <a:latin typeface="Gill Sans"/>
          <a:ea typeface="Gill Sans"/>
          <a:cs typeface="Gill Sans"/>
        </a:font>
        <a:srgbClr val="340053"/>
      </a:tcTxStyle>
      <a:tcStyle>
        <a:tcBdr>
          <a:left>
            <a:ln w="12700" cap="flat">
              <a:solidFill>
                <a:srgbClr val="340053"/>
              </a:solidFill>
              <a:prstDash val="solid"/>
              <a:round/>
            </a:ln>
          </a:left>
          <a:right>
            <a:ln w="12700" cap="flat">
              <a:solidFill>
                <a:srgbClr val="340053"/>
              </a:solidFill>
              <a:prstDash val="solid"/>
              <a:round/>
            </a:ln>
          </a:right>
          <a:top>
            <a:ln w="38100" cap="flat">
              <a:solidFill>
                <a:srgbClr val="340053"/>
              </a:solidFill>
              <a:prstDash val="solid"/>
              <a:round/>
            </a:ln>
          </a:top>
          <a:bottom>
            <a:ln w="127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chemeClr val="accent6"/>
          </a:solidFill>
        </a:fill>
      </a:tcStyle>
    </a:lastRow>
    <a:firstRow>
      <a:tcTxStyle b="on" i="off">
        <a:font>
          <a:latin typeface="Gill Sans"/>
          <a:ea typeface="Gill Sans"/>
          <a:cs typeface="Gill Sans"/>
        </a:font>
        <a:srgbClr val="340053"/>
      </a:tcTxStyle>
      <a:tcStyle>
        <a:tcBdr>
          <a:left>
            <a:ln w="12700" cap="flat">
              <a:solidFill>
                <a:srgbClr val="340053"/>
              </a:solidFill>
              <a:prstDash val="solid"/>
              <a:round/>
            </a:ln>
          </a:left>
          <a:right>
            <a:ln w="12700" cap="flat">
              <a:solidFill>
                <a:srgbClr val="340053"/>
              </a:solidFill>
              <a:prstDash val="solid"/>
              <a:round/>
            </a:ln>
          </a:right>
          <a:top>
            <a:ln w="12700" cap="flat">
              <a:solidFill>
                <a:srgbClr val="340053"/>
              </a:solidFill>
              <a:prstDash val="solid"/>
              <a:round/>
            </a:ln>
          </a:top>
          <a:bottom>
            <a:ln w="381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chemeClr val="accent6"/>
          </a:solidFill>
        </a:fill>
      </a:tcStyle>
    </a:firstRow>
  </a:tblStyle>
  <a:tblStyle styleId="{CF821DB8-F4EB-4A41-A1BA-3FCAFE7338EE}" styleName="">
    <a:tblBg/>
    <a:wholeTbl>
      <a:tcTxStyle b="off" i="off">
        <a:font>
          <a:latin typeface="Gill Sans Light"/>
          <a:ea typeface="Gill Sans Light"/>
          <a:cs typeface="Gill Sans Light"/>
        </a:font>
        <a:srgbClr val="53535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a:tcStyle>
        <a:tcBdr/>
        <a:fill>
          <a:solidFill>
            <a:srgbClr val="340053"/>
          </a:solidFill>
        </a:fill>
      </a:tcStyle>
    </a:band2H>
    <a:firstCol>
      <a:tcTxStyle b="on" i="off">
        <a:font>
          <a:latin typeface="Gill Sans"/>
          <a:ea typeface="Gill Sans"/>
          <a:cs typeface="Gill Sans"/>
        </a:font>
        <a:srgbClr val="34005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ill Sans"/>
          <a:ea typeface="Gill Sans"/>
          <a:cs typeface="Gill Sans"/>
        </a:font>
        <a:srgbClr val="535353"/>
      </a:tcTxStyle>
      <a:tcStyle>
        <a:tcBdr>
          <a:left>
            <a:ln w="12700" cap="flat">
              <a:noFill/>
              <a:miter lim="400000"/>
            </a:ln>
          </a:left>
          <a:right>
            <a:ln w="12700" cap="flat">
              <a:noFill/>
              <a:miter lim="400000"/>
            </a:ln>
          </a:right>
          <a:top>
            <a:ln w="50800" cap="flat">
              <a:solidFill>
                <a:srgbClr val="535353"/>
              </a:solidFill>
              <a:prstDash val="solid"/>
              <a:round/>
            </a:ln>
          </a:top>
          <a:bottom>
            <a:ln w="25400" cap="flat">
              <a:solidFill>
                <a:srgbClr val="535353"/>
              </a:solidFill>
              <a:prstDash val="solid"/>
              <a:round/>
            </a:ln>
          </a:bottom>
          <a:insideH>
            <a:ln w="12700" cap="flat">
              <a:noFill/>
              <a:miter lim="400000"/>
            </a:ln>
          </a:insideH>
          <a:insideV>
            <a:ln w="12700" cap="flat">
              <a:noFill/>
              <a:miter lim="400000"/>
            </a:ln>
          </a:insideV>
        </a:tcBdr>
        <a:fill>
          <a:solidFill>
            <a:srgbClr val="340053"/>
          </a:solidFill>
        </a:fill>
      </a:tcStyle>
    </a:lastRow>
    <a:firstRow>
      <a:tcTxStyle b="on" i="off">
        <a:font>
          <a:latin typeface="Gill Sans"/>
          <a:ea typeface="Gill Sans"/>
          <a:cs typeface="Gill Sans"/>
        </a:font>
        <a:srgbClr val="340053"/>
      </a:tcTxStyle>
      <a:tcStyle>
        <a:tcBdr>
          <a:left>
            <a:ln w="12700" cap="flat">
              <a:noFill/>
              <a:miter lim="400000"/>
            </a:ln>
          </a:left>
          <a:right>
            <a:ln w="12700" cap="flat">
              <a:noFill/>
              <a:miter lim="400000"/>
            </a:ln>
          </a:right>
          <a:top>
            <a:ln w="25400" cap="flat">
              <a:solidFill>
                <a:srgbClr val="535353"/>
              </a:solidFill>
              <a:prstDash val="solid"/>
              <a:round/>
            </a:ln>
          </a:top>
          <a:bottom>
            <a:ln w="25400" cap="flat">
              <a:solidFill>
                <a:srgbClr val="535353"/>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Gill Sans Light"/>
          <a:ea typeface="Gill Sans Light"/>
          <a:cs typeface="Gill Sans Light"/>
        </a:font>
        <a:srgbClr val="535353"/>
      </a:tcTxStyle>
      <a:tcStyle>
        <a:tcBdr>
          <a:left>
            <a:ln w="12700" cap="flat">
              <a:solidFill>
                <a:srgbClr val="340053"/>
              </a:solidFill>
              <a:prstDash val="solid"/>
              <a:round/>
            </a:ln>
          </a:left>
          <a:right>
            <a:ln w="12700" cap="flat">
              <a:solidFill>
                <a:srgbClr val="340053"/>
              </a:solidFill>
              <a:prstDash val="solid"/>
              <a:round/>
            </a:ln>
          </a:right>
          <a:top>
            <a:ln w="12700" cap="flat">
              <a:solidFill>
                <a:srgbClr val="340053"/>
              </a:solidFill>
              <a:prstDash val="solid"/>
              <a:round/>
            </a:ln>
          </a:top>
          <a:bottom>
            <a:ln w="127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rgbClr val="CFCFCF"/>
          </a:solidFill>
        </a:fill>
      </a:tcStyle>
    </a:wholeTbl>
    <a:band2H>
      <a:tcTxStyle/>
      <a:tcStyle>
        <a:tcBdr/>
        <a:fill>
          <a:solidFill>
            <a:srgbClr val="E9E9E9"/>
          </a:solidFill>
        </a:fill>
      </a:tcStyle>
    </a:band2H>
    <a:firstCol>
      <a:tcTxStyle b="on" i="off">
        <a:font>
          <a:latin typeface="Gill Sans"/>
          <a:ea typeface="Gill Sans"/>
          <a:cs typeface="Gill Sans"/>
        </a:font>
        <a:srgbClr val="340053"/>
      </a:tcTxStyle>
      <a:tcStyle>
        <a:tcBdr>
          <a:left>
            <a:ln w="12700" cap="flat">
              <a:solidFill>
                <a:srgbClr val="340053"/>
              </a:solidFill>
              <a:prstDash val="solid"/>
              <a:round/>
            </a:ln>
          </a:left>
          <a:right>
            <a:ln w="12700" cap="flat">
              <a:solidFill>
                <a:srgbClr val="340053"/>
              </a:solidFill>
              <a:prstDash val="solid"/>
              <a:round/>
            </a:ln>
          </a:right>
          <a:top>
            <a:ln w="12700" cap="flat">
              <a:solidFill>
                <a:srgbClr val="340053"/>
              </a:solidFill>
              <a:prstDash val="solid"/>
              <a:round/>
            </a:ln>
          </a:top>
          <a:bottom>
            <a:ln w="127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rgbClr val="535353"/>
          </a:solidFill>
        </a:fill>
      </a:tcStyle>
    </a:firstCol>
    <a:lastRow>
      <a:tcTxStyle b="on" i="off">
        <a:font>
          <a:latin typeface="Gill Sans"/>
          <a:ea typeface="Gill Sans"/>
          <a:cs typeface="Gill Sans"/>
        </a:font>
        <a:srgbClr val="340053"/>
      </a:tcTxStyle>
      <a:tcStyle>
        <a:tcBdr>
          <a:left>
            <a:ln w="12700" cap="flat">
              <a:solidFill>
                <a:srgbClr val="340053"/>
              </a:solidFill>
              <a:prstDash val="solid"/>
              <a:round/>
            </a:ln>
          </a:left>
          <a:right>
            <a:ln w="12700" cap="flat">
              <a:solidFill>
                <a:srgbClr val="340053"/>
              </a:solidFill>
              <a:prstDash val="solid"/>
              <a:round/>
            </a:ln>
          </a:right>
          <a:top>
            <a:ln w="38100" cap="flat">
              <a:solidFill>
                <a:srgbClr val="340053"/>
              </a:solidFill>
              <a:prstDash val="solid"/>
              <a:round/>
            </a:ln>
          </a:top>
          <a:bottom>
            <a:ln w="127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rgbClr val="535353"/>
          </a:solidFill>
        </a:fill>
      </a:tcStyle>
    </a:lastRow>
    <a:firstRow>
      <a:tcTxStyle b="on" i="off">
        <a:font>
          <a:latin typeface="Gill Sans"/>
          <a:ea typeface="Gill Sans"/>
          <a:cs typeface="Gill Sans"/>
        </a:font>
        <a:srgbClr val="340053"/>
      </a:tcTxStyle>
      <a:tcStyle>
        <a:tcBdr>
          <a:left>
            <a:ln w="12700" cap="flat">
              <a:solidFill>
                <a:srgbClr val="340053"/>
              </a:solidFill>
              <a:prstDash val="solid"/>
              <a:round/>
            </a:ln>
          </a:left>
          <a:right>
            <a:ln w="12700" cap="flat">
              <a:solidFill>
                <a:srgbClr val="340053"/>
              </a:solidFill>
              <a:prstDash val="solid"/>
              <a:round/>
            </a:ln>
          </a:right>
          <a:top>
            <a:ln w="12700" cap="flat">
              <a:solidFill>
                <a:srgbClr val="340053"/>
              </a:solidFill>
              <a:prstDash val="solid"/>
              <a:round/>
            </a:ln>
          </a:top>
          <a:bottom>
            <a:ln w="38100" cap="flat">
              <a:solidFill>
                <a:srgbClr val="340053"/>
              </a:solidFill>
              <a:prstDash val="solid"/>
              <a:round/>
            </a:ln>
          </a:bottom>
          <a:insideH>
            <a:ln w="12700" cap="flat">
              <a:solidFill>
                <a:srgbClr val="340053"/>
              </a:solidFill>
              <a:prstDash val="solid"/>
              <a:round/>
            </a:ln>
          </a:insideH>
          <a:insideV>
            <a:ln w="12700" cap="flat">
              <a:solidFill>
                <a:srgbClr val="340053"/>
              </a:solidFill>
              <a:prstDash val="solid"/>
              <a:round/>
            </a:ln>
          </a:insideV>
        </a:tcBdr>
        <a:fill>
          <a:solidFill>
            <a:srgbClr val="535353"/>
          </a:solidFill>
        </a:fill>
      </a:tcStyle>
    </a:firstRow>
  </a:tblStyle>
  <a:tblStyle styleId="{2708684C-4D16-4618-839F-0558EEFCDFE6}" styleName="">
    <a:tblBg/>
    <a:wholeTbl>
      <a:tcTxStyle b="off" i="off">
        <a:font>
          <a:latin typeface="Gill Sans Light"/>
          <a:ea typeface="Gill Sans Light"/>
          <a:cs typeface="Gill Sans Light"/>
        </a:font>
        <a:srgbClr val="535353"/>
      </a:tcTxStyle>
      <a:tcStyle>
        <a:tcBdr>
          <a:left>
            <a:ln w="12700" cap="flat">
              <a:solidFill>
                <a:srgbClr val="535353"/>
              </a:solidFill>
              <a:prstDash val="solid"/>
              <a:round/>
            </a:ln>
          </a:left>
          <a:right>
            <a:ln w="12700" cap="flat">
              <a:solidFill>
                <a:srgbClr val="535353"/>
              </a:solidFill>
              <a:prstDash val="solid"/>
              <a:round/>
            </a:ln>
          </a:right>
          <a:top>
            <a:ln w="12700" cap="flat">
              <a:solidFill>
                <a:srgbClr val="535353"/>
              </a:solidFill>
              <a:prstDash val="solid"/>
              <a:round/>
            </a:ln>
          </a:top>
          <a:bottom>
            <a:ln w="12700" cap="flat">
              <a:solidFill>
                <a:srgbClr val="535353"/>
              </a:solidFill>
              <a:prstDash val="solid"/>
              <a:round/>
            </a:ln>
          </a:bottom>
          <a:insideH>
            <a:ln w="12700" cap="flat">
              <a:solidFill>
                <a:srgbClr val="535353"/>
              </a:solidFill>
              <a:prstDash val="solid"/>
              <a:round/>
            </a:ln>
          </a:insideH>
          <a:insideV>
            <a:ln w="12700" cap="flat">
              <a:solidFill>
                <a:srgbClr val="535353"/>
              </a:solidFill>
              <a:prstDash val="solid"/>
              <a:round/>
            </a:ln>
          </a:insideV>
        </a:tcBdr>
        <a:fill>
          <a:solidFill>
            <a:srgbClr val="535353">
              <a:alpha val="20000"/>
            </a:srgbClr>
          </a:solidFill>
        </a:fill>
      </a:tcStyle>
    </a:wholeTbl>
    <a:band2H>
      <a:tcTxStyle/>
      <a:tcStyle>
        <a:tcBdr/>
        <a:fill>
          <a:solidFill>
            <a:srgbClr val="FFFFFF"/>
          </a:solidFill>
        </a:fill>
      </a:tcStyle>
    </a:band2H>
    <a:firstCol>
      <a:tcTxStyle b="on" i="off">
        <a:font>
          <a:latin typeface="Gill Sans"/>
          <a:ea typeface="Gill Sans"/>
          <a:cs typeface="Gill Sans"/>
        </a:font>
        <a:srgbClr val="535353"/>
      </a:tcTxStyle>
      <a:tcStyle>
        <a:tcBdr>
          <a:left>
            <a:ln w="12700" cap="flat">
              <a:solidFill>
                <a:srgbClr val="535353"/>
              </a:solidFill>
              <a:prstDash val="solid"/>
              <a:round/>
            </a:ln>
          </a:left>
          <a:right>
            <a:ln w="12700" cap="flat">
              <a:solidFill>
                <a:srgbClr val="535353"/>
              </a:solidFill>
              <a:prstDash val="solid"/>
              <a:round/>
            </a:ln>
          </a:right>
          <a:top>
            <a:ln w="12700" cap="flat">
              <a:solidFill>
                <a:srgbClr val="535353"/>
              </a:solidFill>
              <a:prstDash val="solid"/>
              <a:round/>
            </a:ln>
          </a:top>
          <a:bottom>
            <a:ln w="12700" cap="flat">
              <a:solidFill>
                <a:srgbClr val="535353"/>
              </a:solidFill>
              <a:prstDash val="solid"/>
              <a:round/>
            </a:ln>
          </a:bottom>
          <a:insideH>
            <a:ln w="12700" cap="flat">
              <a:solidFill>
                <a:srgbClr val="535353"/>
              </a:solidFill>
              <a:prstDash val="solid"/>
              <a:round/>
            </a:ln>
          </a:insideH>
          <a:insideV>
            <a:ln w="12700" cap="flat">
              <a:solidFill>
                <a:srgbClr val="535353"/>
              </a:solidFill>
              <a:prstDash val="solid"/>
              <a:round/>
            </a:ln>
          </a:insideV>
        </a:tcBdr>
        <a:fill>
          <a:solidFill>
            <a:srgbClr val="535353">
              <a:alpha val="20000"/>
            </a:srgbClr>
          </a:solidFill>
        </a:fill>
      </a:tcStyle>
    </a:firstCol>
    <a:lastRow>
      <a:tcTxStyle b="on" i="off">
        <a:font>
          <a:latin typeface="Gill Sans"/>
          <a:ea typeface="Gill Sans"/>
          <a:cs typeface="Gill Sans"/>
        </a:font>
        <a:srgbClr val="535353"/>
      </a:tcTxStyle>
      <a:tcStyle>
        <a:tcBdr>
          <a:left>
            <a:ln w="12700" cap="flat">
              <a:solidFill>
                <a:srgbClr val="535353"/>
              </a:solidFill>
              <a:prstDash val="solid"/>
              <a:round/>
            </a:ln>
          </a:left>
          <a:right>
            <a:ln w="12700" cap="flat">
              <a:solidFill>
                <a:srgbClr val="535353"/>
              </a:solidFill>
              <a:prstDash val="solid"/>
              <a:round/>
            </a:ln>
          </a:right>
          <a:top>
            <a:ln w="50800" cap="flat">
              <a:solidFill>
                <a:srgbClr val="535353"/>
              </a:solidFill>
              <a:prstDash val="solid"/>
              <a:round/>
            </a:ln>
          </a:top>
          <a:bottom>
            <a:ln w="12700" cap="flat">
              <a:solidFill>
                <a:srgbClr val="535353"/>
              </a:solidFill>
              <a:prstDash val="solid"/>
              <a:round/>
            </a:ln>
          </a:bottom>
          <a:insideH>
            <a:ln w="12700" cap="flat">
              <a:solidFill>
                <a:srgbClr val="535353"/>
              </a:solidFill>
              <a:prstDash val="solid"/>
              <a:round/>
            </a:ln>
          </a:insideH>
          <a:insideV>
            <a:ln w="12700" cap="flat">
              <a:solidFill>
                <a:srgbClr val="535353"/>
              </a:solidFill>
              <a:prstDash val="solid"/>
              <a:round/>
            </a:ln>
          </a:insideV>
        </a:tcBdr>
        <a:fill>
          <a:noFill/>
        </a:fill>
      </a:tcStyle>
    </a:lastRow>
    <a:firstRow>
      <a:tcTxStyle b="on" i="off">
        <a:font>
          <a:latin typeface="Gill Sans"/>
          <a:ea typeface="Gill Sans"/>
          <a:cs typeface="Gill Sans"/>
        </a:font>
        <a:srgbClr val="535353"/>
      </a:tcTxStyle>
      <a:tcStyle>
        <a:tcBdr>
          <a:left>
            <a:ln w="12700" cap="flat">
              <a:solidFill>
                <a:srgbClr val="535353"/>
              </a:solidFill>
              <a:prstDash val="solid"/>
              <a:round/>
            </a:ln>
          </a:left>
          <a:right>
            <a:ln w="12700" cap="flat">
              <a:solidFill>
                <a:srgbClr val="535353"/>
              </a:solidFill>
              <a:prstDash val="solid"/>
              <a:round/>
            </a:ln>
          </a:right>
          <a:top>
            <a:ln w="12700" cap="flat">
              <a:solidFill>
                <a:srgbClr val="535353"/>
              </a:solidFill>
              <a:prstDash val="solid"/>
              <a:round/>
            </a:ln>
          </a:top>
          <a:bottom>
            <a:ln w="25400" cap="flat">
              <a:solidFill>
                <a:srgbClr val="535353"/>
              </a:solidFill>
              <a:prstDash val="solid"/>
              <a:round/>
            </a:ln>
          </a:bottom>
          <a:insideH>
            <a:ln w="12700" cap="flat">
              <a:solidFill>
                <a:srgbClr val="535353"/>
              </a:solidFill>
              <a:prstDash val="solid"/>
              <a:round/>
            </a:ln>
          </a:insideH>
          <a:insideV>
            <a:ln w="12700" cap="flat">
              <a:solidFill>
                <a:srgbClr val="535353"/>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3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ítulo e Subtítulo">
    <p:spTree>
      <p:nvGrpSpPr>
        <p:cNvPr id="1" name=""/>
        <p:cNvGrpSpPr/>
        <p:nvPr/>
      </p:nvGrpSpPr>
      <p:grpSpPr>
        <a:xfrm>
          <a:off x="0" y="0"/>
          <a:ext cx="0" cy="0"/>
          <a:chOff x="0" y="0"/>
          <a:chExt cx="0" cy="0"/>
        </a:xfrm>
      </p:grpSpPr>
      <p:sp>
        <p:nvSpPr>
          <p:cNvPr id="11" name="Shape 11"/>
          <p:cNvSpPr txBox="1">
            <a:spLocks noGrp="1"/>
          </p:cNvSpPr>
          <p:nvPr>
            <p:ph type="title"/>
          </p:nvPr>
        </p:nvSpPr>
        <p:spPr>
          <a:xfrm>
            <a:off x="673100" y="2870200"/>
            <a:ext cx="23050500" cy="4559300"/>
          </a:xfrm>
          <a:prstGeom prst="rect">
            <a:avLst/>
          </a:prstGeom>
        </p:spPr>
        <p:txBody>
          <a:bodyPr anchor="b"/>
          <a:lstStyle/>
          <a:p>
            <a:r>
              <a:t>Title Text</a:t>
            </a:r>
          </a:p>
        </p:txBody>
      </p:sp>
      <p:sp>
        <p:nvSpPr>
          <p:cNvPr id="12" name="Shape 12"/>
          <p:cNvSpPr txBox="1">
            <a:spLocks noGrp="1"/>
          </p:cNvSpPr>
          <p:nvPr>
            <p:ph type="body" sz="quarter" idx="1"/>
          </p:nvPr>
        </p:nvSpPr>
        <p:spPr>
          <a:xfrm>
            <a:off x="673100" y="7416800"/>
            <a:ext cx="23050500" cy="1816100"/>
          </a:xfrm>
          <a:prstGeom prst="rect">
            <a:avLst/>
          </a:prstGeom>
        </p:spPr>
        <p:txBody>
          <a:bodyPr anchor="t"/>
          <a:lstStyle>
            <a:lvl1pPr marL="0" indent="0" algn="ctr">
              <a:lnSpc>
                <a:spcPct val="100000"/>
              </a:lnSpc>
              <a:spcBef>
                <a:spcPts val="0"/>
              </a:spcBef>
              <a:buSzTx/>
              <a:buNone/>
              <a:defRPr sz="5200"/>
            </a:lvl1pPr>
            <a:lvl2pPr marL="0" indent="0" algn="ctr">
              <a:lnSpc>
                <a:spcPct val="100000"/>
              </a:lnSpc>
              <a:spcBef>
                <a:spcPts val="0"/>
              </a:spcBef>
              <a:buSzTx/>
              <a:buNone/>
              <a:defRPr sz="5200"/>
            </a:lvl2pPr>
            <a:lvl3pPr marL="0" indent="0" algn="ctr">
              <a:lnSpc>
                <a:spcPct val="100000"/>
              </a:lnSpc>
              <a:spcBef>
                <a:spcPts val="0"/>
              </a:spcBef>
              <a:buSzTx/>
              <a:buNone/>
              <a:defRPr sz="5200"/>
            </a:lvl3pPr>
            <a:lvl4pPr marL="0" indent="0" algn="ctr">
              <a:lnSpc>
                <a:spcPct val="100000"/>
              </a:lnSpc>
              <a:spcBef>
                <a:spcPts val="0"/>
              </a:spcBef>
              <a:buSzTx/>
              <a:buNone/>
              <a:defRPr sz="5200"/>
            </a:lvl4pPr>
            <a:lvl5pPr marL="0" indent="0" algn="ctr">
              <a:lnSpc>
                <a:spcPct val="100000"/>
              </a:lnSpc>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itação">
    <p:spTree>
      <p:nvGrpSpPr>
        <p:cNvPr id="1" name=""/>
        <p:cNvGrpSpPr/>
        <p:nvPr/>
      </p:nvGrpSpPr>
      <p:grpSpPr>
        <a:xfrm>
          <a:off x="0" y="0"/>
          <a:ext cx="0" cy="0"/>
          <a:chOff x="0" y="0"/>
          <a:chExt cx="0" cy="0"/>
        </a:xfrm>
      </p:grpSpPr>
      <p:sp>
        <p:nvSpPr>
          <p:cNvPr id="93" name="Shape 93"/>
          <p:cNvSpPr txBox="1">
            <a:spLocks noGrp="1"/>
          </p:cNvSpPr>
          <p:nvPr>
            <p:ph type="body" sz="quarter" idx="1"/>
          </p:nvPr>
        </p:nvSpPr>
        <p:spPr>
          <a:xfrm>
            <a:off x="2387600" y="8001000"/>
            <a:ext cx="19621500" cy="647700"/>
          </a:xfrm>
          <a:prstGeom prst="rect">
            <a:avLst/>
          </a:prstGeom>
        </p:spPr>
        <p:txBody>
          <a:bodyPr anchor="t"/>
          <a:lstStyle>
            <a:lvl1pPr marL="0" indent="0" algn="ctr">
              <a:lnSpc>
                <a:spcPct val="100000"/>
              </a:lnSpc>
              <a:spcBef>
                <a:spcPts val="0"/>
              </a:spcBef>
              <a:buSzTx/>
              <a:buNone/>
              <a:defRPr sz="3800"/>
            </a:lvl1pPr>
            <a:lvl2pPr marL="1011115" indent="-426915" algn="ctr">
              <a:lnSpc>
                <a:spcPct val="100000"/>
              </a:lnSpc>
              <a:spcBef>
                <a:spcPts val="0"/>
              </a:spcBef>
              <a:defRPr sz="3800"/>
            </a:lvl2pPr>
            <a:lvl3pPr marL="1595315" indent="-426915" algn="ctr">
              <a:lnSpc>
                <a:spcPct val="100000"/>
              </a:lnSpc>
              <a:spcBef>
                <a:spcPts val="0"/>
              </a:spcBef>
              <a:defRPr sz="3800"/>
            </a:lvl3pPr>
            <a:lvl4pPr marL="2179515" indent="-426915" algn="ctr">
              <a:lnSpc>
                <a:spcPct val="100000"/>
              </a:lnSpc>
              <a:spcBef>
                <a:spcPts val="0"/>
              </a:spcBef>
              <a:defRPr sz="3800"/>
            </a:lvl4pPr>
            <a:lvl5pPr marL="2763715" indent="-426915" algn="ctr">
              <a:lnSpc>
                <a:spcPct val="100000"/>
              </a:lnSpc>
              <a:spcBef>
                <a:spcPts val="0"/>
              </a:spcBef>
              <a:defRPr sz="3800"/>
            </a:lvl5pPr>
          </a:lstStyle>
          <a:p>
            <a:r>
              <a:t>Body Level One</a:t>
            </a:r>
          </a:p>
          <a:p>
            <a:pPr lvl="1"/>
            <a:r>
              <a:t>Body Level Two</a:t>
            </a:r>
          </a:p>
          <a:p>
            <a:pPr lvl="2"/>
            <a:r>
              <a:t>Body Level Three</a:t>
            </a:r>
          </a:p>
          <a:p>
            <a:pPr lvl="3"/>
            <a:r>
              <a:t>Body Level Four</a:t>
            </a:r>
          </a:p>
          <a:p>
            <a:pPr lvl="4"/>
            <a:r>
              <a:t>Body Level Five</a:t>
            </a:r>
          </a:p>
        </p:txBody>
      </p:sp>
      <p:sp>
        <p:nvSpPr>
          <p:cNvPr id="94" name="Shape 94"/>
          <p:cNvSpPr txBox="1">
            <a:spLocks noGrp="1"/>
          </p:cNvSpPr>
          <p:nvPr>
            <p:ph type="body" sz="quarter" idx="21"/>
          </p:nvPr>
        </p:nvSpPr>
        <p:spPr>
          <a:xfrm>
            <a:off x="2374900" y="5892800"/>
            <a:ext cx="19621500" cy="850900"/>
          </a:xfrm>
          <a:prstGeom prst="rect">
            <a:avLst/>
          </a:prstGeom>
        </p:spPr>
        <p:txBody>
          <a:bodyPr/>
          <a:lstStyle/>
          <a:p>
            <a:pPr marL="0" indent="0" algn="ctr">
              <a:lnSpc>
                <a:spcPct val="100000"/>
              </a:lnSpc>
              <a:spcBef>
                <a:spcPts val="0"/>
              </a:spcBef>
              <a:buSzTx/>
              <a:buNone/>
              <a:defRPr sz="5200"/>
            </a:pPr>
            <a:endParaRPr/>
          </a:p>
        </p:txBody>
      </p:sp>
      <p:sp>
        <p:nvSpPr>
          <p:cNvPr id="95" name="Shape 95"/>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02" name="Shape 102"/>
          <p:cNvSpPr>
            <a:spLocks noGrp="1"/>
          </p:cNvSpPr>
          <p:nvPr>
            <p:ph type="pic" idx="21"/>
          </p:nvPr>
        </p:nvSpPr>
        <p:spPr>
          <a:xfrm>
            <a:off x="0" y="0"/>
            <a:ext cx="24384000" cy="13716000"/>
          </a:xfrm>
          <a:prstGeom prst="rect">
            <a:avLst/>
          </a:prstGeom>
        </p:spPr>
        <p:txBody>
          <a:bodyPr lIns="91439" tIns="45719" rIns="91439" bIns="45719" anchor="t">
            <a:noAutofit/>
          </a:bodyPr>
          <a:lstStyle/>
          <a:p>
            <a:endParaRPr/>
          </a:p>
        </p:txBody>
      </p:sp>
      <p:sp>
        <p:nvSpPr>
          <p:cNvPr id="103" name="Shape 103"/>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Em Branco">
    <p:spTree>
      <p:nvGrpSpPr>
        <p:cNvPr id="1" name=""/>
        <p:cNvGrpSpPr/>
        <p:nvPr/>
      </p:nvGrpSpPr>
      <p:grpSpPr>
        <a:xfrm>
          <a:off x="0" y="0"/>
          <a:ext cx="0" cy="0"/>
          <a:chOff x="0" y="0"/>
          <a:chExt cx="0" cy="0"/>
        </a:xfrm>
      </p:grpSpPr>
      <p:sp>
        <p:nvSpPr>
          <p:cNvPr id="110" name="Shape 110"/>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oto - Horizontal">
    <p:spTree>
      <p:nvGrpSpPr>
        <p:cNvPr id="1" name=""/>
        <p:cNvGrpSpPr/>
        <p:nvPr/>
      </p:nvGrpSpPr>
      <p:grpSpPr>
        <a:xfrm>
          <a:off x="0" y="0"/>
          <a:ext cx="0" cy="0"/>
          <a:chOff x="0" y="0"/>
          <a:chExt cx="0" cy="0"/>
        </a:xfrm>
      </p:grpSpPr>
      <p:sp>
        <p:nvSpPr>
          <p:cNvPr id="20" name="Shape 20"/>
          <p:cNvSpPr>
            <a:spLocks noGrp="1"/>
          </p:cNvSpPr>
          <p:nvPr>
            <p:ph type="pic" idx="21"/>
          </p:nvPr>
        </p:nvSpPr>
        <p:spPr>
          <a:xfrm>
            <a:off x="4280773" y="-1688429"/>
            <a:ext cx="15829858" cy="11849101"/>
          </a:xfrm>
          <a:prstGeom prst="rect">
            <a:avLst/>
          </a:prstGeom>
        </p:spPr>
        <p:txBody>
          <a:bodyPr lIns="91439" tIns="45719" rIns="91439" bIns="45719" anchor="t">
            <a:noAutofit/>
          </a:bodyPr>
          <a:lstStyle/>
          <a:p>
            <a:endParaRPr/>
          </a:p>
        </p:txBody>
      </p:sp>
      <p:sp>
        <p:nvSpPr>
          <p:cNvPr id="21" name="Shape 21"/>
          <p:cNvSpPr txBox="1">
            <a:spLocks noGrp="1"/>
          </p:cNvSpPr>
          <p:nvPr>
            <p:ph type="title"/>
          </p:nvPr>
        </p:nvSpPr>
        <p:spPr>
          <a:xfrm>
            <a:off x="2387600" y="9728200"/>
            <a:ext cx="19621500" cy="1803400"/>
          </a:xfrm>
          <a:prstGeom prst="rect">
            <a:avLst/>
          </a:prstGeom>
        </p:spPr>
        <p:txBody>
          <a:bodyPr/>
          <a:lstStyle/>
          <a:p>
            <a:r>
              <a:t>Title Text</a:t>
            </a:r>
          </a:p>
        </p:txBody>
      </p:sp>
      <p:sp>
        <p:nvSpPr>
          <p:cNvPr id="22" name="Shape 22"/>
          <p:cNvSpPr txBox="1">
            <a:spLocks noGrp="1"/>
          </p:cNvSpPr>
          <p:nvPr>
            <p:ph type="body" sz="quarter" idx="1"/>
          </p:nvPr>
        </p:nvSpPr>
        <p:spPr>
          <a:xfrm>
            <a:off x="2387600" y="11518900"/>
            <a:ext cx="19621500" cy="1600200"/>
          </a:xfrm>
          <a:prstGeom prst="rect">
            <a:avLst/>
          </a:prstGeom>
        </p:spPr>
        <p:txBody>
          <a:bodyPr anchor="t"/>
          <a:lstStyle>
            <a:lvl1pPr marL="0" indent="0" algn="ctr">
              <a:lnSpc>
                <a:spcPct val="100000"/>
              </a:lnSpc>
              <a:spcBef>
                <a:spcPts val="0"/>
              </a:spcBef>
              <a:buSzTx/>
              <a:buNone/>
              <a:defRPr sz="5200"/>
            </a:lvl1pPr>
            <a:lvl2pPr marL="0" indent="0" algn="ctr">
              <a:lnSpc>
                <a:spcPct val="100000"/>
              </a:lnSpc>
              <a:spcBef>
                <a:spcPts val="0"/>
              </a:spcBef>
              <a:buSzTx/>
              <a:buNone/>
              <a:defRPr sz="5200"/>
            </a:lvl2pPr>
            <a:lvl3pPr marL="0" indent="0" algn="ctr">
              <a:lnSpc>
                <a:spcPct val="100000"/>
              </a:lnSpc>
              <a:spcBef>
                <a:spcPts val="0"/>
              </a:spcBef>
              <a:buSzTx/>
              <a:buNone/>
              <a:defRPr sz="5200"/>
            </a:lvl3pPr>
            <a:lvl4pPr marL="0" indent="0" algn="ctr">
              <a:lnSpc>
                <a:spcPct val="100000"/>
              </a:lnSpc>
              <a:spcBef>
                <a:spcPts val="0"/>
              </a:spcBef>
              <a:buSzTx/>
              <a:buNone/>
              <a:defRPr sz="5200"/>
            </a:lvl4pPr>
            <a:lvl5pPr marL="0" indent="0" algn="ctr">
              <a:lnSpc>
                <a:spcPct val="100000"/>
              </a:lnSpc>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ítulo - Centro">
    <p:spTree>
      <p:nvGrpSpPr>
        <p:cNvPr id="1" name=""/>
        <p:cNvGrpSpPr/>
        <p:nvPr/>
      </p:nvGrpSpPr>
      <p:grpSpPr>
        <a:xfrm>
          <a:off x="0" y="0"/>
          <a:ext cx="0" cy="0"/>
          <a:chOff x="0" y="0"/>
          <a:chExt cx="0" cy="0"/>
        </a:xfrm>
      </p:grpSpPr>
      <p:sp>
        <p:nvSpPr>
          <p:cNvPr id="30" name="Shape 30"/>
          <p:cNvSpPr txBox="1">
            <a:spLocks noGrp="1"/>
          </p:cNvSpPr>
          <p:nvPr>
            <p:ph type="title"/>
          </p:nvPr>
        </p:nvSpPr>
        <p:spPr>
          <a:xfrm>
            <a:off x="673100" y="4572000"/>
            <a:ext cx="23050500" cy="4559300"/>
          </a:xfrm>
          <a:prstGeom prst="rect">
            <a:avLst/>
          </a:prstGeom>
        </p:spPr>
        <p:txBody>
          <a:bodyPr/>
          <a:lstStyle/>
          <a:p>
            <a:r>
              <a:t>Title Text</a:t>
            </a:r>
          </a:p>
        </p:txBody>
      </p:sp>
      <p:sp>
        <p:nvSpPr>
          <p:cNvPr id="31" name="Shape 31"/>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Foto - Vertical">
    <p:spTree>
      <p:nvGrpSpPr>
        <p:cNvPr id="1" name=""/>
        <p:cNvGrpSpPr/>
        <p:nvPr/>
      </p:nvGrpSpPr>
      <p:grpSpPr>
        <a:xfrm>
          <a:off x="0" y="0"/>
          <a:ext cx="0" cy="0"/>
          <a:chOff x="0" y="0"/>
          <a:chExt cx="0" cy="0"/>
        </a:xfrm>
      </p:grpSpPr>
      <p:sp>
        <p:nvSpPr>
          <p:cNvPr id="38" name="Shape 38"/>
          <p:cNvSpPr>
            <a:spLocks noGrp="1"/>
          </p:cNvSpPr>
          <p:nvPr>
            <p:ph type="pic" idx="21"/>
          </p:nvPr>
        </p:nvSpPr>
        <p:spPr>
          <a:xfrm>
            <a:off x="10590462" y="1511300"/>
            <a:ext cx="13644825" cy="12128732"/>
          </a:xfrm>
          <a:prstGeom prst="rect">
            <a:avLst/>
          </a:prstGeom>
        </p:spPr>
        <p:txBody>
          <a:bodyPr lIns="91439" tIns="45719" rIns="91439" bIns="45719" anchor="t">
            <a:noAutofit/>
          </a:bodyPr>
          <a:lstStyle/>
          <a:p>
            <a:endParaRPr/>
          </a:p>
        </p:txBody>
      </p:sp>
      <p:sp>
        <p:nvSpPr>
          <p:cNvPr id="39" name="Shape 39"/>
          <p:cNvSpPr txBox="1">
            <a:spLocks noGrp="1"/>
          </p:cNvSpPr>
          <p:nvPr>
            <p:ph type="title"/>
          </p:nvPr>
        </p:nvSpPr>
        <p:spPr>
          <a:xfrm>
            <a:off x="673100" y="1435100"/>
            <a:ext cx="11049000" cy="5461000"/>
          </a:xfrm>
          <a:prstGeom prst="rect">
            <a:avLst/>
          </a:prstGeom>
        </p:spPr>
        <p:txBody>
          <a:bodyPr anchor="b"/>
          <a:lstStyle/>
          <a:p>
            <a:r>
              <a:t>Title Text</a:t>
            </a:r>
          </a:p>
        </p:txBody>
      </p:sp>
      <p:sp>
        <p:nvSpPr>
          <p:cNvPr id="40" name="Shape 40"/>
          <p:cNvSpPr txBox="1">
            <a:spLocks noGrp="1"/>
          </p:cNvSpPr>
          <p:nvPr>
            <p:ph type="body" sz="quarter" idx="1"/>
          </p:nvPr>
        </p:nvSpPr>
        <p:spPr>
          <a:xfrm>
            <a:off x="673100" y="6870700"/>
            <a:ext cx="11049000" cy="5461000"/>
          </a:xfrm>
          <a:prstGeom prst="rect">
            <a:avLst/>
          </a:prstGeom>
        </p:spPr>
        <p:txBody>
          <a:bodyPr anchor="t"/>
          <a:lstStyle>
            <a:lvl1pPr marL="0" indent="0" algn="ctr">
              <a:lnSpc>
                <a:spcPct val="100000"/>
              </a:lnSpc>
              <a:spcBef>
                <a:spcPts val="0"/>
              </a:spcBef>
              <a:buSzTx/>
              <a:buNone/>
              <a:defRPr sz="5200"/>
            </a:lvl1pPr>
            <a:lvl2pPr marL="0" indent="0" algn="ctr">
              <a:lnSpc>
                <a:spcPct val="100000"/>
              </a:lnSpc>
              <a:spcBef>
                <a:spcPts val="0"/>
              </a:spcBef>
              <a:buSzTx/>
              <a:buNone/>
              <a:defRPr sz="5200"/>
            </a:lvl2pPr>
            <a:lvl3pPr marL="0" indent="0" algn="ctr">
              <a:lnSpc>
                <a:spcPct val="100000"/>
              </a:lnSpc>
              <a:spcBef>
                <a:spcPts val="0"/>
              </a:spcBef>
              <a:buSzTx/>
              <a:buNone/>
              <a:defRPr sz="5200"/>
            </a:lvl3pPr>
            <a:lvl4pPr marL="0" indent="0" algn="ctr">
              <a:lnSpc>
                <a:spcPct val="100000"/>
              </a:lnSpc>
              <a:spcBef>
                <a:spcPts val="0"/>
              </a:spcBef>
              <a:buSzTx/>
              <a:buNone/>
              <a:defRPr sz="5200"/>
            </a:lvl4pPr>
            <a:lvl5pPr marL="0" indent="0" algn="ctr">
              <a:lnSpc>
                <a:spcPct val="100000"/>
              </a:lnSpc>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ítulo - Superior">
    <p:spTree>
      <p:nvGrpSpPr>
        <p:cNvPr id="1" name=""/>
        <p:cNvGrpSpPr/>
        <p:nvPr/>
      </p:nvGrpSpPr>
      <p:grpSpPr>
        <a:xfrm>
          <a:off x="0" y="0"/>
          <a:ext cx="0" cy="0"/>
          <a:chOff x="0" y="0"/>
          <a:chExt cx="0" cy="0"/>
        </a:xfrm>
      </p:grpSpPr>
      <p:sp>
        <p:nvSpPr>
          <p:cNvPr id="48" name="Shape 48"/>
          <p:cNvSpPr txBox="1">
            <a:spLocks noGrp="1"/>
          </p:cNvSpPr>
          <p:nvPr>
            <p:ph type="title"/>
          </p:nvPr>
        </p:nvSpPr>
        <p:spPr>
          <a:prstGeom prst="rect">
            <a:avLst/>
          </a:prstGeom>
        </p:spPr>
        <p:txBody>
          <a:bodyPr/>
          <a:lstStyle/>
          <a:p>
            <a:r>
              <a:t>Title Text</a:t>
            </a:r>
          </a:p>
        </p:txBody>
      </p:sp>
      <p:sp>
        <p:nvSpPr>
          <p:cNvPr id="49" name="Shape 49"/>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ítulo e Marcadores">
    <p:spTree>
      <p:nvGrpSpPr>
        <p:cNvPr id="1" name=""/>
        <p:cNvGrpSpPr/>
        <p:nvPr/>
      </p:nvGrpSpPr>
      <p:grpSpPr>
        <a:xfrm>
          <a:off x="0" y="0"/>
          <a:ext cx="0" cy="0"/>
          <a:chOff x="0" y="0"/>
          <a:chExt cx="0" cy="0"/>
        </a:xfrm>
      </p:grpSpPr>
      <p:sp>
        <p:nvSpPr>
          <p:cNvPr id="56" name="Shape 56"/>
          <p:cNvSpPr txBox="1">
            <a:spLocks noGrp="1"/>
          </p:cNvSpPr>
          <p:nvPr>
            <p:ph type="title"/>
          </p:nvPr>
        </p:nvSpPr>
        <p:spPr>
          <a:prstGeom prst="rect">
            <a:avLst/>
          </a:prstGeom>
        </p:spPr>
        <p:txBody>
          <a:bodyPr/>
          <a:lstStyle/>
          <a:p>
            <a:r>
              <a:t>Title Text</a:t>
            </a:r>
          </a:p>
        </p:txBody>
      </p:sp>
      <p:sp>
        <p:nvSpPr>
          <p:cNvPr id="57" name="Shape 57"/>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ítulo, Marcadores e Foto">
    <p:spTree>
      <p:nvGrpSpPr>
        <p:cNvPr id="1" name=""/>
        <p:cNvGrpSpPr/>
        <p:nvPr/>
      </p:nvGrpSpPr>
      <p:grpSpPr>
        <a:xfrm>
          <a:off x="0" y="0"/>
          <a:ext cx="0" cy="0"/>
          <a:chOff x="0" y="0"/>
          <a:chExt cx="0" cy="0"/>
        </a:xfrm>
      </p:grpSpPr>
      <p:sp>
        <p:nvSpPr>
          <p:cNvPr id="65" name="Shape 65"/>
          <p:cNvSpPr>
            <a:spLocks noGrp="1"/>
          </p:cNvSpPr>
          <p:nvPr>
            <p:ph type="pic" sz="half" idx="21"/>
          </p:nvPr>
        </p:nvSpPr>
        <p:spPr>
          <a:xfrm>
            <a:off x="11814854" y="3230210"/>
            <a:ext cx="11753236" cy="10447319"/>
          </a:xfrm>
          <a:prstGeom prst="rect">
            <a:avLst/>
          </a:prstGeom>
        </p:spPr>
        <p:txBody>
          <a:bodyPr lIns="91439" tIns="45719" rIns="91439" bIns="45719" anchor="t">
            <a:noAutofit/>
          </a:bodyPr>
          <a:lstStyle/>
          <a:p>
            <a:endParaRPr/>
          </a:p>
        </p:txBody>
      </p:sp>
      <p:sp>
        <p:nvSpPr>
          <p:cNvPr id="66" name="Shape 66"/>
          <p:cNvSpPr txBox="1">
            <a:spLocks noGrp="1"/>
          </p:cNvSpPr>
          <p:nvPr>
            <p:ph type="title"/>
          </p:nvPr>
        </p:nvSpPr>
        <p:spPr>
          <a:prstGeom prst="rect">
            <a:avLst/>
          </a:prstGeom>
        </p:spPr>
        <p:txBody>
          <a:bodyPr/>
          <a:lstStyle/>
          <a:p>
            <a:r>
              <a:t>Title Text</a:t>
            </a:r>
          </a:p>
        </p:txBody>
      </p:sp>
      <p:sp>
        <p:nvSpPr>
          <p:cNvPr id="67" name="Shape 67"/>
          <p:cNvSpPr txBox="1">
            <a:spLocks noGrp="1"/>
          </p:cNvSpPr>
          <p:nvPr>
            <p:ph type="body" sz="half" idx="1"/>
          </p:nvPr>
        </p:nvSpPr>
        <p:spPr>
          <a:xfrm>
            <a:off x="673100" y="3835400"/>
            <a:ext cx="11049000" cy="8864600"/>
          </a:xfrm>
          <a:prstGeom prst="rect">
            <a:avLst/>
          </a:prstGeom>
        </p:spPr>
        <p:txBody>
          <a:bodyPr/>
          <a:lstStyle>
            <a:lvl1pPr marL="584200" indent="-584200">
              <a:lnSpc>
                <a:spcPct val="100000"/>
              </a:lnSpc>
              <a:spcBef>
                <a:spcPts val="5300"/>
              </a:spcBef>
              <a:defRPr sz="5200"/>
            </a:lvl1pPr>
            <a:lvl2pPr marL="1168400" indent="-584200">
              <a:lnSpc>
                <a:spcPct val="100000"/>
              </a:lnSpc>
              <a:spcBef>
                <a:spcPts val="5300"/>
              </a:spcBef>
              <a:defRPr sz="5200"/>
            </a:lvl2pPr>
            <a:lvl3pPr marL="1752600" indent="-584200">
              <a:lnSpc>
                <a:spcPct val="100000"/>
              </a:lnSpc>
              <a:spcBef>
                <a:spcPts val="5300"/>
              </a:spcBef>
              <a:defRPr sz="5200"/>
            </a:lvl3pPr>
            <a:lvl4pPr marL="2336800" indent="-584200">
              <a:lnSpc>
                <a:spcPct val="100000"/>
              </a:lnSpc>
              <a:spcBef>
                <a:spcPts val="5300"/>
              </a:spcBef>
              <a:defRPr sz="5200"/>
            </a:lvl4pPr>
            <a:lvl5pPr marL="2921000" indent="-584200">
              <a:lnSpc>
                <a:spcPct val="100000"/>
              </a:lnSpc>
              <a:spcBef>
                <a:spcPts val="5300"/>
              </a:spcBef>
              <a:defRPr sz="5200"/>
            </a:lvl5pPr>
          </a:lstStyle>
          <a:p>
            <a:r>
              <a:t>Body Level One</a:t>
            </a:r>
          </a:p>
          <a:p>
            <a:pPr lvl="1"/>
            <a:r>
              <a:t>Body Level Two</a:t>
            </a:r>
          </a:p>
          <a:p>
            <a:pPr lvl="2"/>
            <a:r>
              <a:t>Body Level Three</a:t>
            </a:r>
          </a:p>
          <a:p>
            <a:pPr lvl="3"/>
            <a:r>
              <a:t>Body Level Four</a:t>
            </a:r>
          </a:p>
          <a:p>
            <a:pPr lvl="4"/>
            <a:r>
              <a:t>Body Level Five</a:t>
            </a:r>
          </a:p>
        </p:txBody>
      </p:sp>
      <p:sp>
        <p:nvSpPr>
          <p:cNvPr id="68" name="Shape 68"/>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Marcadores">
    <p:spTree>
      <p:nvGrpSpPr>
        <p:cNvPr id="1" name=""/>
        <p:cNvGrpSpPr/>
        <p:nvPr/>
      </p:nvGrpSpPr>
      <p:grpSpPr>
        <a:xfrm>
          <a:off x="0" y="0"/>
          <a:ext cx="0" cy="0"/>
          <a:chOff x="0" y="0"/>
          <a:chExt cx="0" cy="0"/>
        </a:xfrm>
      </p:grpSpPr>
      <p:sp>
        <p:nvSpPr>
          <p:cNvPr id="75" name="Shape 75"/>
          <p:cNvSpPr txBox="1">
            <a:spLocks noGrp="1"/>
          </p:cNvSpPr>
          <p:nvPr>
            <p:ph type="body" idx="1"/>
          </p:nvPr>
        </p:nvSpPr>
        <p:spPr>
          <a:xfrm>
            <a:off x="1435100" y="1066800"/>
            <a:ext cx="21501100" cy="115570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rês Fotos">
    <p:spTree>
      <p:nvGrpSpPr>
        <p:cNvPr id="1" name=""/>
        <p:cNvGrpSpPr/>
        <p:nvPr/>
      </p:nvGrpSpPr>
      <p:grpSpPr>
        <a:xfrm>
          <a:off x="0" y="0"/>
          <a:ext cx="0" cy="0"/>
          <a:chOff x="0" y="0"/>
          <a:chExt cx="0" cy="0"/>
        </a:xfrm>
      </p:grpSpPr>
      <p:sp>
        <p:nvSpPr>
          <p:cNvPr id="83" name="Shape 83"/>
          <p:cNvSpPr>
            <a:spLocks noGrp="1"/>
          </p:cNvSpPr>
          <p:nvPr>
            <p:ph type="pic" sz="half" idx="21"/>
          </p:nvPr>
        </p:nvSpPr>
        <p:spPr>
          <a:xfrm>
            <a:off x="12407900" y="5715000"/>
            <a:ext cx="11023600" cy="8255000"/>
          </a:xfrm>
          <a:prstGeom prst="rect">
            <a:avLst/>
          </a:prstGeom>
        </p:spPr>
        <p:txBody>
          <a:bodyPr lIns="91439" tIns="45719" rIns="91439" bIns="45719" anchor="t">
            <a:noAutofit/>
          </a:bodyPr>
          <a:lstStyle/>
          <a:p>
            <a:endParaRPr/>
          </a:p>
        </p:txBody>
      </p:sp>
      <p:sp>
        <p:nvSpPr>
          <p:cNvPr id="84" name="Shape 84"/>
          <p:cNvSpPr>
            <a:spLocks noGrp="1"/>
          </p:cNvSpPr>
          <p:nvPr>
            <p:ph type="pic" sz="half" idx="22"/>
          </p:nvPr>
        </p:nvSpPr>
        <p:spPr>
          <a:xfrm>
            <a:off x="12420600" y="-673100"/>
            <a:ext cx="11023600" cy="8255000"/>
          </a:xfrm>
          <a:prstGeom prst="rect">
            <a:avLst/>
          </a:prstGeom>
        </p:spPr>
        <p:txBody>
          <a:bodyPr lIns="91439" tIns="45719" rIns="91439" bIns="45719" anchor="t">
            <a:noAutofit/>
          </a:bodyPr>
          <a:lstStyle/>
          <a:p>
            <a:endParaRPr/>
          </a:p>
        </p:txBody>
      </p:sp>
      <p:sp>
        <p:nvSpPr>
          <p:cNvPr id="85" name="Shape 85"/>
          <p:cNvSpPr>
            <a:spLocks noGrp="1"/>
          </p:cNvSpPr>
          <p:nvPr>
            <p:ph type="pic" idx="23"/>
          </p:nvPr>
        </p:nvSpPr>
        <p:spPr>
          <a:xfrm>
            <a:off x="-825500" y="-2108200"/>
            <a:ext cx="13804903" cy="18443211"/>
          </a:xfrm>
          <a:prstGeom prst="rect">
            <a:avLst/>
          </a:prstGeom>
        </p:spPr>
        <p:txBody>
          <a:bodyPr lIns="91439" tIns="45719" rIns="91439" bIns="45719" anchor="t">
            <a:noAutofit/>
          </a:bodyPr>
          <a:lstStyle/>
          <a:p>
            <a:endParaRPr/>
          </a:p>
        </p:txBody>
      </p:sp>
      <p:sp>
        <p:nvSpPr>
          <p:cNvPr id="86" name="Shape 86"/>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Shape 2"/>
          <p:cNvSpPr txBox="1">
            <a:spLocks noGrp="1"/>
          </p:cNvSpPr>
          <p:nvPr>
            <p:ph type="title"/>
          </p:nvPr>
        </p:nvSpPr>
        <p:spPr>
          <a:xfrm>
            <a:off x="673100" y="355600"/>
            <a:ext cx="23050500" cy="3429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Shape 3"/>
          <p:cNvSpPr txBox="1">
            <a:spLocks noGrp="1"/>
          </p:cNvSpPr>
          <p:nvPr>
            <p:ph type="body" idx="1"/>
          </p:nvPr>
        </p:nvSpPr>
        <p:spPr>
          <a:xfrm>
            <a:off x="673100" y="3835400"/>
            <a:ext cx="23050500" cy="8864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txBox="1">
            <a:spLocks noGrp="1"/>
          </p:cNvSpPr>
          <p:nvPr>
            <p:ph type="sldNum" sz="quarter" idx="2"/>
          </p:nvPr>
        </p:nvSpPr>
        <p:spPr>
          <a:xfrm>
            <a:off x="11976099" y="13080999"/>
            <a:ext cx="419101" cy="457201"/>
          </a:xfrm>
          <a:prstGeom prst="rect">
            <a:avLst/>
          </a:prstGeom>
          <a:ln w="12700">
            <a:miter lim="400000"/>
          </a:ln>
        </p:spPr>
        <p:txBody>
          <a:bodyPr wrap="none" lIns="50800" tIns="50800" rIns="50800" bIns="50800" anchor="b">
            <a:spAutoFit/>
          </a:bodyPr>
          <a:lstStyle>
            <a:lvl1pPr>
              <a:defRPr sz="2400"/>
            </a:lvl1pPr>
          </a:lstStyle>
          <a:p>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tabLst/>
        <a:defRPr sz="10000" b="0" i="0" u="none" strike="noStrike" cap="all" spc="0" baseline="0">
          <a:solidFill>
            <a:srgbClr val="535353"/>
          </a:solidFill>
          <a:uFillTx/>
          <a:latin typeface="Gill Sans Light"/>
          <a:ea typeface="Gill Sans Light"/>
          <a:cs typeface="Gill Sans Light"/>
          <a:sym typeface="Gill Sans Light"/>
        </a:defRPr>
      </a:lvl1pPr>
      <a:lvl2pPr marL="0" marR="0" indent="0" algn="ctr" defTabSz="825500" rtl="0" latinLnBrk="0">
        <a:lnSpc>
          <a:spcPct val="100000"/>
        </a:lnSpc>
        <a:spcBef>
          <a:spcPts val="0"/>
        </a:spcBef>
        <a:spcAft>
          <a:spcPts val="0"/>
        </a:spcAft>
        <a:buClrTx/>
        <a:buSzTx/>
        <a:buFontTx/>
        <a:buNone/>
        <a:tabLst/>
        <a:defRPr sz="10000" b="0" i="0" u="none" strike="noStrike" cap="all" spc="0" baseline="0">
          <a:solidFill>
            <a:srgbClr val="535353"/>
          </a:solidFill>
          <a:uFillTx/>
          <a:latin typeface="Gill Sans Light"/>
          <a:ea typeface="Gill Sans Light"/>
          <a:cs typeface="Gill Sans Light"/>
          <a:sym typeface="Gill Sans Light"/>
        </a:defRPr>
      </a:lvl2pPr>
      <a:lvl3pPr marL="0" marR="0" indent="0" algn="ctr" defTabSz="825500" rtl="0" latinLnBrk="0">
        <a:lnSpc>
          <a:spcPct val="100000"/>
        </a:lnSpc>
        <a:spcBef>
          <a:spcPts val="0"/>
        </a:spcBef>
        <a:spcAft>
          <a:spcPts val="0"/>
        </a:spcAft>
        <a:buClrTx/>
        <a:buSzTx/>
        <a:buFontTx/>
        <a:buNone/>
        <a:tabLst/>
        <a:defRPr sz="10000" b="0" i="0" u="none" strike="noStrike" cap="all" spc="0" baseline="0">
          <a:solidFill>
            <a:srgbClr val="535353"/>
          </a:solidFill>
          <a:uFillTx/>
          <a:latin typeface="Gill Sans Light"/>
          <a:ea typeface="Gill Sans Light"/>
          <a:cs typeface="Gill Sans Light"/>
          <a:sym typeface="Gill Sans Light"/>
        </a:defRPr>
      </a:lvl3pPr>
      <a:lvl4pPr marL="0" marR="0" indent="0" algn="ctr" defTabSz="825500" rtl="0" latinLnBrk="0">
        <a:lnSpc>
          <a:spcPct val="100000"/>
        </a:lnSpc>
        <a:spcBef>
          <a:spcPts val="0"/>
        </a:spcBef>
        <a:spcAft>
          <a:spcPts val="0"/>
        </a:spcAft>
        <a:buClrTx/>
        <a:buSzTx/>
        <a:buFontTx/>
        <a:buNone/>
        <a:tabLst/>
        <a:defRPr sz="10000" b="0" i="0" u="none" strike="noStrike" cap="all" spc="0" baseline="0">
          <a:solidFill>
            <a:srgbClr val="535353"/>
          </a:solidFill>
          <a:uFillTx/>
          <a:latin typeface="Gill Sans Light"/>
          <a:ea typeface="Gill Sans Light"/>
          <a:cs typeface="Gill Sans Light"/>
          <a:sym typeface="Gill Sans Light"/>
        </a:defRPr>
      </a:lvl4pPr>
      <a:lvl5pPr marL="0" marR="0" indent="0" algn="ctr" defTabSz="825500" rtl="0" latinLnBrk="0">
        <a:lnSpc>
          <a:spcPct val="100000"/>
        </a:lnSpc>
        <a:spcBef>
          <a:spcPts val="0"/>
        </a:spcBef>
        <a:spcAft>
          <a:spcPts val="0"/>
        </a:spcAft>
        <a:buClrTx/>
        <a:buSzTx/>
        <a:buFontTx/>
        <a:buNone/>
        <a:tabLst/>
        <a:defRPr sz="10000" b="0" i="0" u="none" strike="noStrike" cap="all" spc="0" baseline="0">
          <a:solidFill>
            <a:srgbClr val="535353"/>
          </a:solidFill>
          <a:uFillTx/>
          <a:latin typeface="Gill Sans Light"/>
          <a:ea typeface="Gill Sans Light"/>
          <a:cs typeface="Gill Sans Light"/>
          <a:sym typeface="Gill Sans Light"/>
        </a:defRPr>
      </a:lvl5pPr>
      <a:lvl6pPr marL="0" marR="0" indent="0" algn="ctr" defTabSz="825500" rtl="0" latinLnBrk="0">
        <a:lnSpc>
          <a:spcPct val="100000"/>
        </a:lnSpc>
        <a:spcBef>
          <a:spcPts val="0"/>
        </a:spcBef>
        <a:spcAft>
          <a:spcPts val="0"/>
        </a:spcAft>
        <a:buClrTx/>
        <a:buSzTx/>
        <a:buFontTx/>
        <a:buNone/>
        <a:tabLst/>
        <a:defRPr sz="10000" b="0" i="0" u="none" strike="noStrike" cap="all" spc="0" baseline="0">
          <a:solidFill>
            <a:srgbClr val="535353"/>
          </a:solidFill>
          <a:uFillTx/>
          <a:latin typeface="Gill Sans Light"/>
          <a:ea typeface="Gill Sans Light"/>
          <a:cs typeface="Gill Sans Light"/>
          <a:sym typeface="Gill Sans Light"/>
        </a:defRPr>
      </a:lvl6pPr>
      <a:lvl7pPr marL="0" marR="0" indent="0" algn="ctr" defTabSz="825500" rtl="0" latinLnBrk="0">
        <a:lnSpc>
          <a:spcPct val="100000"/>
        </a:lnSpc>
        <a:spcBef>
          <a:spcPts val="0"/>
        </a:spcBef>
        <a:spcAft>
          <a:spcPts val="0"/>
        </a:spcAft>
        <a:buClrTx/>
        <a:buSzTx/>
        <a:buFontTx/>
        <a:buNone/>
        <a:tabLst/>
        <a:defRPr sz="10000" b="0" i="0" u="none" strike="noStrike" cap="all" spc="0" baseline="0">
          <a:solidFill>
            <a:srgbClr val="535353"/>
          </a:solidFill>
          <a:uFillTx/>
          <a:latin typeface="Gill Sans Light"/>
          <a:ea typeface="Gill Sans Light"/>
          <a:cs typeface="Gill Sans Light"/>
          <a:sym typeface="Gill Sans Light"/>
        </a:defRPr>
      </a:lvl7pPr>
      <a:lvl8pPr marL="0" marR="0" indent="0" algn="ctr" defTabSz="825500" rtl="0" latinLnBrk="0">
        <a:lnSpc>
          <a:spcPct val="100000"/>
        </a:lnSpc>
        <a:spcBef>
          <a:spcPts val="0"/>
        </a:spcBef>
        <a:spcAft>
          <a:spcPts val="0"/>
        </a:spcAft>
        <a:buClrTx/>
        <a:buSzTx/>
        <a:buFontTx/>
        <a:buNone/>
        <a:tabLst/>
        <a:defRPr sz="10000" b="0" i="0" u="none" strike="noStrike" cap="all" spc="0" baseline="0">
          <a:solidFill>
            <a:srgbClr val="535353"/>
          </a:solidFill>
          <a:uFillTx/>
          <a:latin typeface="Gill Sans Light"/>
          <a:ea typeface="Gill Sans Light"/>
          <a:cs typeface="Gill Sans Light"/>
          <a:sym typeface="Gill Sans Light"/>
        </a:defRPr>
      </a:lvl8pPr>
      <a:lvl9pPr marL="0" marR="0" indent="0" algn="ctr" defTabSz="825500" rtl="0" latinLnBrk="0">
        <a:lnSpc>
          <a:spcPct val="100000"/>
        </a:lnSpc>
        <a:spcBef>
          <a:spcPts val="0"/>
        </a:spcBef>
        <a:spcAft>
          <a:spcPts val="0"/>
        </a:spcAft>
        <a:buClrTx/>
        <a:buSzTx/>
        <a:buFontTx/>
        <a:buNone/>
        <a:tabLst/>
        <a:defRPr sz="10000" b="0" i="0" u="none" strike="noStrike" cap="all" spc="0" baseline="0">
          <a:solidFill>
            <a:srgbClr val="535353"/>
          </a:solidFill>
          <a:uFillTx/>
          <a:latin typeface="Gill Sans Light"/>
          <a:ea typeface="Gill Sans Light"/>
          <a:cs typeface="Gill Sans Light"/>
          <a:sym typeface="Gill Sans Light"/>
        </a:defRPr>
      </a:lvl9pPr>
    </p:titleStyle>
    <p:bodyStyle>
      <a:lvl1pPr marL="736600" marR="0" indent="-736600" algn="l" defTabSz="825500" rtl="0" latinLnBrk="0">
        <a:lnSpc>
          <a:spcPct val="120000"/>
        </a:lnSpc>
        <a:spcBef>
          <a:spcPts val="6500"/>
        </a:spcBef>
        <a:spcAft>
          <a:spcPts val="0"/>
        </a:spcAft>
        <a:buClrTx/>
        <a:buSzPct val="82000"/>
        <a:buFontTx/>
        <a:buChar char="•"/>
        <a:tabLst/>
        <a:defRPr sz="6400" b="0" i="0" u="none" strike="noStrike" cap="none" spc="0" baseline="0">
          <a:solidFill>
            <a:srgbClr val="535353"/>
          </a:solidFill>
          <a:uFillTx/>
          <a:latin typeface="Gill Sans Light"/>
          <a:ea typeface="Gill Sans Light"/>
          <a:cs typeface="Gill Sans Light"/>
          <a:sym typeface="Gill Sans Light"/>
        </a:defRPr>
      </a:lvl1pPr>
      <a:lvl2pPr marL="1473200" marR="0" indent="-736600" algn="l" defTabSz="825500" rtl="0" latinLnBrk="0">
        <a:lnSpc>
          <a:spcPct val="120000"/>
        </a:lnSpc>
        <a:spcBef>
          <a:spcPts val="6500"/>
        </a:spcBef>
        <a:spcAft>
          <a:spcPts val="0"/>
        </a:spcAft>
        <a:buClrTx/>
        <a:buSzPct val="82000"/>
        <a:buFontTx/>
        <a:buChar char="•"/>
        <a:tabLst/>
        <a:defRPr sz="6400" b="0" i="0" u="none" strike="noStrike" cap="none" spc="0" baseline="0">
          <a:solidFill>
            <a:srgbClr val="535353"/>
          </a:solidFill>
          <a:uFillTx/>
          <a:latin typeface="Gill Sans Light"/>
          <a:ea typeface="Gill Sans Light"/>
          <a:cs typeface="Gill Sans Light"/>
          <a:sym typeface="Gill Sans Light"/>
        </a:defRPr>
      </a:lvl2pPr>
      <a:lvl3pPr marL="2209800" marR="0" indent="-736600" algn="l" defTabSz="825500" rtl="0" latinLnBrk="0">
        <a:lnSpc>
          <a:spcPct val="120000"/>
        </a:lnSpc>
        <a:spcBef>
          <a:spcPts val="6500"/>
        </a:spcBef>
        <a:spcAft>
          <a:spcPts val="0"/>
        </a:spcAft>
        <a:buClrTx/>
        <a:buSzPct val="82000"/>
        <a:buFontTx/>
        <a:buChar char="•"/>
        <a:tabLst/>
        <a:defRPr sz="6400" b="0" i="0" u="none" strike="noStrike" cap="none" spc="0" baseline="0">
          <a:solidFill>
            <a:srgbClr val="535353"/>
          </a:solidFill>
          <a:uFillTx/>
          <a:latin typeface="Gill Sans Light"/>
          <a:ea typeface="Gill Sans Light"/>
          <a:cs typeface="Gill Sans Light"/>
          <a:sym typeface="Gill Sans Light"/>
        </a:defRPr>
      </a:lvl3pPr>
      <a:lvl4pPr marL="2946400" marR="0" indent="-736600" algn="l" defTabSz="825500" rtl="0" latinLnBrk="0">
        <a:lnSpc>
          <a:spcPct val="120000"/>
        </a:lnSpc>
        <a:spcBef>
          <a:spcPts val="6500"/>
        </a:spcBef>
        <a:spcAft>
          <a:spcPts val="0"/>
        </a:spcAft>
        <a:buClrTx/>
        <a:buSzPct val="82000"/>
        <a:buFontTx/>
        <a:buChar char="•"/>
        <a:tabLst/>
        <a:defRPr sz="6400" b="0" i="0" u="none" strike="noStrike" cap="none" spc="0" baseline="0">
          <a:solidFill>
            <a:srgbClr val="535353"/>
          </a:solidFill>
          <a:uFillTx/>
          <a:latin typeface="Gill Sans Light"/>
          <a:ea typeface="Gill Sans Light"/>
          <a:cs typeface="Gill Sans Light"/>
          <a:sym typeface="Gill Sans Light"/>
        </a:defRPr>
      </a:lvl4pPr>
      <a:lvl5pPr marL="3683000" marR="0" indent="-736600" algn="l" defTabSz="825500" rtl="0" latinLnBrk="0">
        <a:lnSpc>
          <a:spcPct val="120000"/>
        </a:lnSpc>
        <a:spcBef>
          <a:spcPts val="6500"/>
        </a:spcBef>
        <a:spcAft>
          <a:spcPts val="0"/>
        </a:spcAft>
        <a:buClrTx/>
        <a:buSzPct val="82000"/>
        <a:buFontTx/>
        <a:buChar char="•"/>
        <a:tabLst/>
        <a:defRPr sz="6400" b="0" i="0" u="none" strike="noStrike" cap="none" spc="0" baseline="0">
          <a:solidFill>
            <a:srgbClr val="535353"/>
          </a:solidFill>
          <a:uFillTx/>
          <a:latin typeface="Gill Sans Light"/>
          <a:ea typeface="Gill Sans Light"/>
          <a:cs typeface="Gill Sans Light"/>
          <a:sym typeface="Gill Sans Light"/>
        </a:defRPr>
      </a:lvl5pPr>
      <a:lvl6pPr marL="3640015" marR="0" indent="-719015" algn="l" defTabSz="825500" rtl="0" latinLnBrk="0">
        <a:lnSpc>
          <a:spcPct val="120000"/>
        </a:lnSpc>
        <a:spcBef>
          <a:spcPts val="6500"/>
        </a:spcBef>
        <a:spcAft>
          <a:spcPts val="0"/>
        </a:spcAft>
        <a:buClrTx/>
        <a:buSzPct val="82000"/>
        <a:buFontTx/>
        <a:buChar char="•"/>
        <a:tabLst/>
        <a:defRPr sz="6400" b="0" i="0" u="none" strike="noStrike" cap="none" spc="0" baseline="0">
          <a:solidFill>
            <a:srgbClr val="535353"/>
          </a:solidFill>
          <a:uFillTx/>
          <a:latin typeface="Gill Sans Light"/>
          <a:ea typeface="Gill Sans Light"/>
          <a:cs typeface="Gill Sans Light"/>
          <a:sym typeface="Gill Sans Light"/>
        </a:defRPr>
      </a:lvl6pPr>
      <a:lvl7pPr marL="4224215" marR="0" indent="-719015" algn="l" defTabSz="825500" rtl="0" latinLnBrk="0">
        <a:lnSpc>
          <a:spcPct val="120000"/>
        </a:lnSpc>
        <a:spcBef>
          <a:spcPts val="6500"/>
        </a:spcBef>
        <a:spcAft>
          <a:spcPts val="0"/>
        </a:spcAft>
        <a:buClrTx/>
        <a:buSzPct val="82000"/>
        <a:buFontTx/>
        <a:buChar char="•"/>
        <a:tabLst/>
        <a:defRPr sz="6400" b="0" i="0" u="none" strike="noStrike" cap="none" spc="0" baseline="0">
          <a:solidFill>
            <a:srgbClr val="535353"/>
          </a:solidFill>
          <a:uFillTx/>
          <a:latin typeface="Gill Sans Light"/>
          <a:ea typeface="Gill Sans Light"/>
          <a:cs typeface="Gill Sans Light"/>
          <a:sym typeface="Gill Sans Light"/>
        </a:defRPr>
      </a:lvl7pPr>
      <a:lvl8pPr marL="4808415" marR="0" indent="-719015" algn="l" defTabSz="825500" rtl="0" latinLnBrk="0">
        <a:lnSpc>
          <a:spcPct val="120000"/>
        </a:lnSpc>
        <a:spcBef>
          <a:spcPts val="6500"/>
        </a:spcBef>
        <a:spcAft>
          <a:spcPts val="0"/>
        </a:spcAft>
        <a:buClrTx/>
        <a:buSzPct val="82000"/>
        <a:buFontTx/>
        <a:buChar char="•"/>
        <a:tabLst/>
        <a:defRPr sz="6400" b="0" i="0" u="none" strike="noStrike" cap="none" spc="0" baseline="0">
          <a:solidFill>
            <a:srgbClr val="535353"/>
          </a:solidFill>
          <a:uFillTx/>
          <a:latin typeface="Gill Sans Light"/>
          <a:ea typeface="Gill Sans Light"/>
          <a:cs typeface="Gill Sans Light"/>
          <a:sym typeface="Gill Sans Light"/>
        </a:defRPr>
      </a:lvl8pPr>
      <a:lvl9pPr marL="5392615" marR="0" indent="-719015" algn="l" defTabSz="825500" rtl="0" latinLnBrk="0">
        <a:lnSpc>
          <a:spcPct val="120000"/>
        </a:lnSpc>
        <a:spcBef>
          <a:spcPts val="6500"/>
        </a:spcBef>
        <a:spcAft>
          <a:spcPts val="0"/>
        </a:spcAft>
        <a:buClrTx/>
        <a:buSzPct val="82000"/>
        <a:buFontTx/>
        <a:buChar char="•"/>
        <a:tabLst/>
        <a:defRPr sz="6400" b="0" i="0" u="none" strike="noStrike" cap="none" spc="0" baseline="0">
          <a:solidFill>
            <a:srgbClr val="535353"/>
          </a:solidFill>
          <a:uFillTx/>
          <a:latin typeface="Gill Sans Light"/>
          <a:ea typeface="Gill Sans Light"/>
          <a:cs typeface="Gill Sans Light"/>
          <a:sym typeface="Gill Sans Light"/>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1pPr>
      <a:lvl2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2pPr>
      <a:lvl3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3pPr>
      <a:lvl4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4pPr>
      <a:lvl5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5pPr>
      <a:lvl6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6pPr>
      <a:lvl7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7pPr>
      <a:lvl8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8pPr>
      <a:lvl9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ta.ufrj.br/ensino/eel879/trabalhos_vf_2008_2/ricardo/1_2.html"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ta.ufrj.br/ensino/eel879/trabalhos_vf_2008_2/ricardo/1_2.html"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encyclopedia2.thefreedictionary.com/History+of+GSM"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s://encyclopedia2.thefreedictionary.com/History+of+GSM"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ncyclopedia2.thefreedictionary.com/History+of+GSM" TargetMode="Externa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3gpp.org/specifications/gsm-history" TargetMode="Externa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hyperlink" Target="https://www.gta.ufrj.br/ensino/eel879/trabalhos_vf_2008_2/ricardo/1_2.html"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hyperlink" Target="https://www.gta.ufrj.br/ensino/eel879/trabalhos_vf_2008_2/ricardo/1_2.html" TargetMode="External"/><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txBox="1"/>
          <p:nvPr/>
        </p:nvSpPr>
        <p:spPr>
          <a:xfrm>
            <a:off x="10884383" y="1739899"/>
            <a:ext cx="2615233" cy="154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0000" cap="all"/>
            </a:lvl1pPr>
          </a:lstStyle>
          <a:p>
            <a:r>
              <a:t>gsm</a:t>
            </a:r>
          </a:p>
        </p:txBody>
      </p:sp>
      <p:sp>
        <p:nvSpPr>
          <p:cNvPr id="120" name="Shape 120"/>
          <p:cNvSpPr txBox="1"/>
          <p:nvPr/>
        </p:nvSpPr>
        <p:spPr>
          <a:xfrm>
            <a:off x="6767889" y="3917949"/>
            <a:ext cx="10848220" cy="2273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Groupe Special Mobile </a:t>
            </a:r>
          </a:p>
          <a:p>
            <a:endParaRPr/>
          </a:p>
          <a:p>
            <a:r>
              <a:t>Global System for Mobile Communications</a:t>
            </a:r>
          </a:p>
        </p:txBody>
      </p:sp>
      <p:sp>
        <p:nvSpPr>
          <p:cNvPr id="2" name="CaixaDeTexto 1"/>
          <p:cNvSpPr txBox="1"/>
          <p:nvPr/>
        </p:nvSpPr>
        <p:spPr>
          <a:xfrm>
            <a:off x="8679152" y="8420681"/>
            <a:ext cx="7025694" cy="24109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pt-BR" dirty="0" smtClean="0"/>
              <a:t>Arthur Sobral</a:t>
            </a:r>
            <a:br>
              <a:rPr lang="pt-BR" dirty="0" smtClean="0"/>
            </a:br>
            <a:r>
              <a:rPr lang="pt-BR" dirty="0" smtClean="0"/>
              <a:t>Natã Rafael</a:t>
            </a:r>
          </a:p>
          <a:p>
            <a:pPr marL="0" marR="0" indent="0" algn="ctr" defTabSz="825500" rtl="0" fontAlgn="auto" latinLnBrk="0" hangingPunct="0">
              <a:lnSpc>
                <a:spcPct val="100000"/>
              </a:lnSpc>
              <a:spcBef>
                <a:spcPts val="0"/>
              </a:spcBef>
              <a:spcAft>
                <a:spcPts val="0"/>
              </a:spcAft>
              <a:buClrTx/>
              <a:buSzTx/>
              <a:buFontTx/>
              <a:buNone/>
              <a:tabLst/>
            </a:pPr>
            <a:r>
              <a:rPr lang="pt-BR" dirty="0" smtClean="0"/>
              <a:t>Vinicius </a:t>
            </a:r>
            <a:r>
              <a:rPr lang="pt-BR" dirty="0" err="1" smtClean="0"/>
              <a:t>Capponi</a:t>
            </a:r>
            <a:endParaRPr kumimoji="0" lang="pt-BR" sz="5000" b="0" i="0" u="none" strike="noStrike" cap="none" spc="0" normalizeH="0" baseline="0" dirty="0">
              <a:ln>
                <a:noFill/>
              </a:ln>
              <a:solidFill>
                <a:srgbClr val="535353"/>
              </a:solidFill>
              <a:effectLst/>
              <a:uFillTx/>
              <a:latin typeface="Gill Sans Light"/>
              <a:ea typeface="Gill Sans Light"/>
              <a:cs typeface="Gill Sans Light"/>
              <a:sym typeface="Gill Sans Light"/>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23"/>
          <p:cNvSpPr/>
          <p:nvPr/>
        </p:nvSpPr>
        <p:spPr>
          <a:xfrm>
            <a:off x="6032500" y="7645400"/>
            <a:ext cx="1905000" cy="1905000"/>
          </a:xfrm>
          <a:prstGeom prst="ellipse">
            <a:avLst/>
          </a:prstGeom>
          <a:ln w="190500">
            <a:solidFill>
              <a:srgbClr val="FFCE57"/>
            </a:solidFill>
            <a:miter lim="400000"/>
          </a:ln>
        </p:spPr>
        <p:txBody>
          <a:bodyPr lIns="50800" tIns="50800" rIns="50800" bIns="50800" anchor="ctr"/>
          <a:lstStyle/>
          <a:p>
            <a:pPr>
              <a:defRPr>
                <a:solidFill>
                  <a:srgbClr val="FFFFFF"/>
                </a:solidFill>
              </a:defRPr>
            </a:pPr>
            <a:endParaRPr/>
          </a:p>
        </p:txBody>
      </p:sp>
      <p:sp>
        <p:nvSpPr>
          <p:cNvPr id="212" name="Shape 224"/>
          <p:cNvSpPr/>
          <p:nvPr/>
        </p:nvSpPr>
        <p:spPr>
          <a:xfrm>
            <a:off x="6502400" y="8115300"/>
            <a:ext cx="952500" cy="952500"/>
          </a:xfrm>
          <a:prstGeom prst="ellipse">
            <a:avLst/>
          </a:prstGeom>
          <a:solidFill>
            <a:srgbClr val="FFCE57"/>
          </a:solidFill>
          <a:ln w="12700">
            <a:miter lim="400000"/>
          </a:ln>
        </p:spPr>
        <p:txBody>
          <a:bodyPr lIns="50800" tIns="50800" rIns="50800" bIns="50800" anchor="ctr"/>
          <a:lstStyle/>
          <a:p>
            <a:pPr>
              <a:defRPr>
                <a:solidFill>
                  <a:srgbClr val="FFFFFF"/>
                </a:solidFill>
              </a:defRPr>
            </a:pPr>
            <a:endParaRPr/>
          </a:p>
        </p:txBody>
      </p:sp>
      <p:sp>
        <p:nvSpPr>
          <p:cNvPr id="213" name="Shape 225"/>
          <p:cNvSpPr/>
          <p:nvPr/>
        </p:nvSpPr>
        <p:spPr>
          <a:xfrm flipV="1">
            <a:off x="8163069" y="8530689"/>
            <a:ext cx="8826959" cy="52991"/>
          </a:xfrm>
          <a:prstGeom prst="line">
            <a:avLst/>
          </a:prstGeom>
          <a:ln w="101600">
            <a:solidFill>
              <a:srgbClr val="808785"/>
            </a:solidFill>
            <a:custDash>
              <a:ds d="200000" sp="200000"/>
            </a:custDash>
            <a:miter lim="400000"/>
          </a:ln>
        </p:spPr>
        <p:txBody>
          <a:bodyPr lIns="45718" tIns="45718" rIns="45718" bIns="45718"/>
          <a:lstStyle/>
          <a:p>
            <a:endParaRPr/>
          </a:p>
        </p:txBody>
      </p:sp>
      <p:sp>
        <p:nvSpPr>
          <p:cNvPr id="214" name="Shape 226"/>
          <p:cNvSpPr txBox="1"/>
          <p:nvPr/>
        </p:nvSpPr>
        <p:spPr>
          <a:xfrm>
            <a:off x="1562114" y="3606799"/>
            <a:ext cx="10769601" cy="2590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defRPr sz="4000"/>
            </a:pPr>
            <a:r>
              <a:t>15 redes GSM no ar nos EUA usando a banda de 1900 MHz.</a:t>
            </a:r>
          </a:p>
          <a:p>
            <a:pPr algn="just">
              <a:defRPr sz="4000"/>
            </a:pPr>
            <a:endParaRPr/>
          </a:p>
          <a:p>
            <a:pPr>
              <a:defRPr b="1">
                <a:latin typeface="Gill Sans"/>
                <a:ea typeface="Gill Sans"/>
                <a:cs typeface="Gill Sans"/>
                <a:sym typeface="Gill Sans"/>
              </a:defRPr>
            </a:pPr>
            <a:r>
              <a:t>1997</a:t>
            </a:r>
          </a:p>
        </p:txBody>
      </p:sp>
      <p:sp>
        <p:nvSpPr>
          <p:cNvPr id="215" name="Shape 227"/>
          <p:cNvSpPr/>
          <p:nvPr/>
        </p:nvSpPr>
        <p:spPr>
          <a:xfrm flipV="1">
            <a:off x="6937322" y="6300693"/>
            <a:ext cx="15082" cy="1155673"/>
          </a:xfrm>
          <a:prstGeom prst="line">
            <a:avLst/>
          </a:prstGeom>
          <a:ln w="25400">
            <a:solidFill>
              <a:srgbClr val="5A5F5E"/>
            </a:solidFill>
            <a:miter lim="400000"/>
          </a:ln>
        </p:spPr>
        <p:txBody>
          <a:bodyPr lIns="45718" tIns="45718" rIns="45718" bIns="45718"/>
          <a:lstStyle/>
          <a:p>
            <a:endParaRPr/>
          </a:p>
        </p:txBody>
      </p:sp>
      <p:sp>
        <p:nvSpPr>
          <p:cNvPr id="216" name="Shape 228"/>
          <p:cNvSpPr/>
          <p:nvPr/>
        </p:nvSpPr>
        <p:spPr>
          <a:xfrm>
            <a:off x="17183100" y="7645400"/>
            <a:ext cx="1905000" cy="1905000"/>
          </a:xfrm>
          <a:prstGeom prst="ellipse">
            <a:avLst/>
          </a:prstGeom>
          <a:ln w="190500">
            <a:solidFill>
              <a:srgbClr val="FFCE57"/>
            </a:solidFill>
            <a:miter lim="400000"/>
          </a:ln>
        </p:spPr>
        <p:txBody>
          <a:bodyPr lIns="50800" tIns="50800" rIns="50800" bIns="50800" anchor="ctr"/>
          <a:lstStyle/>
          <a:p>
            <a:pPr>
              <a:defRPr>
                <a:solidFill>
                  <a:srgbClr val="FFFFFF"/>
                </a:solidFill>
              </a:defRPr>
            </a:pPr>
            <a:endParaRPr/>
          </a:p>
        </p:txBody>
      </p:sp>
      <p:sp>
        <p:nvSpPr>
          <p:cNvPr id="217" name="Shape 229"/>
          <p:cNvSpPr/>
          <p:nvPr/>
        </p:nvSpPr>
        <p:spPr>
          <a:xfrm>
            <a:off x="17653000" y="8115300"/>
            <a:ext cx="952500" cy="952500"/>
          </a:xfrm>
          <a:prstGeom prst="ellipse">
            <a:avLst/>
          </a:prstGeom>
          <a:solidFill>
            <a:srgbClr val="FFCE57"/>
          </a:solidFill>
          <a:ln w="12700">
            <a:miter lim="400000"/>
          </a:ln>
        </p:spPr>
        <p:txBody>
          <a:bodyPr lIns="50800" tIns="50800" rIns="50800" bIns="50800" anchor="ctr"/>
          <a:lstStyle/>
          <a:p>
            <a:pPr>
              <a:defRPr>
                <a:solidFill>
                  <a:srgbClr val="FFFFFF"/>
                </a:solidFill>
              </a:defRPr>
            </a:pPr>
            <a:endParaRPr/>
          </a:p>
        </p:txBody>
      </p:sp>
      <p:sp>
        <p:nvSpPr>
          <p:cNvPr id="218" name="Shape 230"/>
          <p:cNvSpPr txBox="1"/>
          <p:nvPr/>
        </p:nvSpPr>
        <p:spPr>
          <a:xfrm>
            <a:off x="13601700" y="4203696"/>
            <a:ext cx="8940800" cy="2006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defRPr sz="4000"/>
            </a:pPr>
            <a:r>
              <a:t>As conexões GSM globais ultrapassam 100 milhões.</a:t>
            </a:r>
          </a:p>
          <a:p>
            <a:pPr>
              <a:defRPr b="1">
                <a:latin typeface="Gill Sans"/>
                <a:ea typeface="Gill Sans"/>
                <a:cs typeface="Gill Sans"/>
                <a:sym typeface="Gill Sans"/>
              </a:defRPr>
            </a:pPr>
            <a:r>
              <a:t>1998</a:t>
            </a:r>
          </a:p>
        </p:txBody>
      </p:sp>
      <p:sp>
        <p:nvSpPr>
          <p:cNvPr id="219" name="Shape 231"/>
          <p:cNvSpPr/>
          <p:nvPr/>
        </p:nvSpPr>
        <p:spPr>
          <a:xfrm flipV="1">
            <a:off x="18083643" y="6305563"/>
            <a:ext cx="15084" cy="1155674"/>
          </a:xfrm>
          <a:prstGeom prst="line">
            <a:avLst/>
          </a:prstGeom>
          <a:ln w="25400">
            <a:solidFill>
              <a:srgbClr val="5A5F5E"/>
            </a:solidFill>
            <a:miter lim="400000"/>
          </a:ln>
        </p:spPr>
        <p:txBody>
          <a:bodyPr lIns="45718" tIns="45718" rIns="45718" bIns="45718"/>
          <a:lstStyle/>
          <a:p>
            <a:endParaRPr/>
          </a:p>
        </p:txBody>
      </p:sp>
      <p:sp>
        <p:nvSpPr>
          <p:cNvPr id="220" name="Shape 232"/>
          <p:cNvSpPr/>
          <p:nvPr/>
        </p:nvSpPr>
        <p:spPr>
          <a:xfrm flipV="1">
            <a:off x="19329454" y="8537734"/>
            <a:ext cx="5054599" cy="5871"/>
          </a:xfrm>
          <a:prstGeom prst="line">
            <a:avLst/>
          </a:prstGeom>
          <a:ln w="101600">
            <a:solidFill>
              <a:srgbClr val="808785"/>
            </a:solidFill>
            <a:custDash>
              <a:ds d="200000" sp="200000"/>
            </a:custDash>
            <a:miter lim="400000"/>
          </a:ln>
        </p:spPr>
        <p:txBody>
          <a:bodyPr lIns="45718" tIns="45718" rIns="45718" bIns="45718"/>
          <a:lstStyle/>
          <a:p>
            <a:endParaRPr/>
          </a:p>
        </p:txBody>
      </p:sp>
      <p:sp>
        <p:nvSpPr>
          <p:cNvPr id="221" name="Shape 233"/>
          <p:cNvSpPr/>
          <p:nvPr/>
        </p:nvSpPr>
        <p:spPr>
          <a:xfrm>
            <a:off x="99790" y="8544045"/>
            <a:ext cx="5754932" cy="41052"/>
          </a:xfrm>
          <a:prstGeom prst="line">
            <a:avLst/>
          </a:prstGeom>
          <a:ln w="101600">
            <a:solidFill>
              <a:srgbClr val="808785"/>
            </a:solidFill>
            <a:custDash>
              <a:ds d="200000" sp="200000"/>
            </a:custDash>
            <a:miter lim="400000"/>
          </a:ln>
        </p:spPr>
        <p:txBody>
          <a:bodyPr lIns="45718" tIns="45718" rIns="45718" bIns="45718"/>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p:push/>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1" nodeType="afterEffect">
                                  <p:stCondLst>
                                    <p:cond delay="100"/>
                                  </p:stCondLst>
                                  <p:iterate>
                                    <p:tmAbs val="0"/>
                                  </p:iterate>
                                  <p:childTnLst>
                                    <p:set>
                                      <p:cBhvr>
                                        <p:cTn id="6" fill="hold"/>
                                        <p:tgtEl>
                                          <p:spTgt spid="211"/>
                                        </p:tgtEl>
                                        <p:attrNameLst>
                                          <p:attrName>style.visibility</p:attrName>
                                        </p:attrNameLst>
                                      </p:cBhvr>
                                      <p:to>
                                        <p:strVal val="visible"/>
                                      </p:to>
                                    </p:set>
                                    <p:animEffect transition="in" filter="box(out)">
                                      <p:cBhvr>
                                        <p:cTn id="7" dur="500"/>
                                        <p:tgtEl>
                                          <p:spTgt spid="211"/>
                                        </p:tgtEl>
                                      </p:cBhvr>
                                    </p:animEffect>
                                  </p:childTnLst>
                                </p:cTn>
                              </p:par>
                            </p:childTnLst>
                          </p:cTn>
                        </p:par>
                        <p:par>
                          <p:cTn id="8" fill="hold">
                            <p:stCondLst>
                              <p:cond delay="600"/>
                            </p:stCondLst>
                            <p:childTnLst>
                              <p:par>
                                <p:cTn id="9" presetID="4" presetClass="entr" presetSubtype="32" fill="hold" grpId="2" nodeType="afterEffect">
                                  <p:stCondLst>
                                    <p:cond delay="100"/>
                                  </p:stCondLst>
                                  <p:iterate>
                                    <p:tmAbs val="0"/>
                                  </p:iterate>
                                  <p:childTnLst>
                                    <p:set>
                                      <p:cBhvr>
                                        <p:cTn id="10" fill="hold"/>
                                        <p:tgtEl>
                                          <p:spTgt spid="212"/>
                                        </p:tgtEl>
                                        <p:attrNameLst>
                                          <p:attrName>style.visibility</p:attrName>
                                        </p:attrNameLst>
                                      </p:cBhvr>
                                      <p:to>
                                        <p:strVal val="visible"/>
                                      </p:to>
                                    </p:set>
                                    <p:animEffect transition="in" filter="box(out)">
                                      <p:cBhvr>
                                        <p:cTn id="11" dur="500"/>
                                        <p:tgtEl>
                                          <p:spTgt spid="212"/>
                                        </p:tgtEl>
                                      </p:cBhvr>
                                    </p:animEffect>
                                  </p:childTnLst>
                                </p:cTn>
                              </p:par>
                            </p:childTnLst>
                          </p:cTn>
                        </p:par>
                        <p:par>
                          <p:cTn id="12" fill="hold">
                            <p:stCondLst>
                              <p:cond delay="1200"/>
                            </p:stCondLst>
                            <p:childTnLst>
                              <p:par>
                                <p:cTn id="13" presetID="2" presetClass="entr" presetSubtype="2" fill="hold" grpId="3" nodeType="afterEffect">
                                  <p:stCondLst>
                                    <p:cond delay="0"/>
                                  </p:stCondLst>
                                  <p:iterate>
                                    <p:tmAbs val="0"/>
                                  </p:iterate>
                                  <p:childTnLst>
                                    <p:set>
                                      <p:cBhvr>
                                        <p:cTn id="14" fill="hold"/>
                                        <p:tgtEl>
                                          <p:spTgt spid="213"/>
                                        </p:tgtEl>
                                        <p:attrNameLst>
                                          <p:attrName>style.visibility</p:attrName>
                                        </p:attrNameLst>
                                      </p:cBhvr>
                                      <p:to>
                                        <p:strVal val="visible"/>
                                      </p:to>
                                    </p:set>
                                    <p:anim calcmode="lin" valueType="num">
                                      <p:cBhvr>
                                        <p:cTn id="15" dur="1000" fill="hold"/>
                                        <p:tgtEl>
                                          <p:spTgt spid="213"/>
                                        </p:tgtEl>
                                        <p:attrNameLst>
                                          <p:attrName>ppt_x</p:attrName>
                                        </p:attrNameLst>
                                      </p:cBhvr>
                                      <p:tavLst>
                                        <p:tav tm="0">
                                          <p:val>
                                            <p:strVal val="1+#ppt_w/2"/>
                                          </p:val>
                                        </p:tav>
                                        <p:tav tm="100000">
                                          <p:val>
                                            <p:strVal val="#ppt_x"/>
                                          </p:val>
                                        </p:tav>
                                      </p:tavLst>
                                    </p:anim>
                                    <p:anim calcmode="lin" valueType="num">
                                      <p:cBhvr>
                                        <p:cTn id="16" dur="1000" fill="hold"/>
                                        <p:tgtEl>
                                          <p:spTgt spid="213"/>
                                        </p:tgtEl>
                                        <p:attrNameLst>
                                          <p:attrName>ppt_y</p:attrName>
                                        </p:attrNameLst>
                                      </p:cBhvr>
                                      <p:tavLst>
                                        <p:tav tm="0">
                                          <p:val>
                                            <p:strVal val="#ppt_y"/>
                                          </p:val>
                                        </p:tav>
                                        <p:tav tm="100000">
                                          <p:val>
                                            <p:strVal val="#ppt_y"/>
                                          </p:val>
                                        </p:tav>
                                      </p:tavLst>
                                    </p:anim>
                                  </p:childTnLst>
                                </p:cTn>
                              </p:par>
                            </p:childTnLst>
                          </p:cTn>
                        </p:par>
                        <p:par>
                          <p:cTn id="17" fill="hold">
                            <p:stCondLst>
                              <p:cond delay="2200"/>
                            </p:stCondLst>
                            <p:childTnLst>
                              <p:par>
                                <p:cTn id="18" presetID="2" presetClass="entr" presetSubtype="1" fill="hold" grpId="4" nodeType="afterEffect">
                                  <p:stCondLst>
                                    <p:cond delay="0"/>
                                  </p:stCondLst>
                                  <p:iterate>
                                    <p:tmAbs val="0"/>
                                  </p:iterate>
                                  <p:childTnLst>
                                    <p:set>
                                      <p:cBhvr>
                                        <p:cTn id="19" fill="hold"/>
                                        <p:tgtEl>
                                          <p:spTgt spid="215"/>
                                        </p:tgtEl>
                                        <p:attrNameLst>
                                          <p:attrName>style.visibility</p:attrName>
                                        </p:attrNameLst>
                                      </p:cBhvr>
                                      <p:to>
                                        <p:strVal val="visible"/>
                                      </p:to>
                                    </p:set>
                                    <p:anim calcmode="lin" valueType="num">
                                      <p:cBhvr>
                                        <p:cTn id="20" dur="100" fill="hold"/>
                                        <p:tgtEl>
                                          <p:spTgt spid="215"/>
                                        </p:tgtEl>
                                        <p:attrNameLst>
                                          <p:attrName>ppt_x</p:attrName>
                                        </p:attrNameLst>
                                      </p:cBhvr>
                                      <p:tavLst>
                                        <p:tav tm="0">
                                          <p:val>
                                            <p:strVal val="#ppt_x"/>
                                          </p:val>
                                        </p:tav>
                                        <p:tav tm="100000">
                                          <p:val>
                                            <p:strVal val="#ppt_x"/>
                                          </p:val>
                                        </p:tav>
                                      </p:tavLst>
                                    </p:anim>
                                    <p:anim calcmode="lin" valueType="num">
                                      <p:cBhvr>
                                        <p:cTn id="21" dur="100" fill="hold"/>
                                        <p:tgtEl>
                                          <p:spTgt spid="215"/>
                                        </p:tgtEl>
                                        <p:attrNameLst>
                                          <p:attrName>ppt_y</p:attrName>
                                        </p:attrNameLst>
                                      </p:cBhvr>
                                      <p:tavLst>
                                        <p:tav tm="0">
                                          <p:val>
                                            <p:strVal val="0-#ppt_h/2"/>
                                          </p:val>
                                        </p:tav>
                                        <p:tav tm="100000">
                                          <p:val>
                                            <p:strVal val="#ppt_y"/>
                                          </p:val>
                                        </p:tav>
                                      </p:tavLst>
                                    </p:anim>
                                  </p:childTnLst>
                                </p:cTn>
                              </p:par>
                            </p:childTnLst>
                          </p:cTn>
                        </p:par>
                        <p:par>
                          <p:cTn id="22" fill="hold">
                            <p:stCondLst>
                              <p:cond delay="2300"/>
                            </p:stCondLst>
                            <p:childTnLst>
                              <p:par>
                                <p:cTn id="23" presetID="2" presetClass="entr" presetSubtype="1" fill="hold" grpId="5" nodeType="afterEffect">
                                  <p:stCondLst>
                                    <p:cond delay="0"/>
                                  </p:stCondLst>
                                  <p:iterate>
                                    <p:tmAbs val="0"/>
                                  </p:iterate>
                                  <p:childTnLst>
                                    <p:set>
                                      <p:cBhvr>
                                        <p:cTn id="24" fill="hold"/>
                                        <p:tgtEl>
                                          <p:spTgt spid="214"/>
                                        </p:tgtEl>
                                        <p:attrNameLst>
                                          <p:attrName>style.visibility</p:attrName>
                                        </p:attrNameLst>
                                      </p:cBhvr>
                                      <p:to>
                                        <p:strVal val="visible"/>
                                      </p:to>
                                    </p:set>
                                    <p:anim calcmode="lin" valueType="num">
                                      <p:cBhvr>
                                        <p:cTn id="25" dur="100" fill="hold"/>
                                        <p:tgtEl>
                                          <p:spTgt spid="214"/>
                                        </p:tgtEl>
                                        <p:attrNameLst>
                                          <p:attrName>ppt_x</p:attrName>
                                        </p:attrNameLst>
                                      </p:cBhvr>
                                      <p:tavLst>
                                        <p:tav tm="0">
                                          <p:val>
                                            <p:strVal val="#ppt_x"/>
                                          </p:val>
                                        </p:tav>
                                        <p:tav tm="100000">
                                          <p:val>
                                            <p:strVal val="#ppt_x"/>
                                          </p:val>
                                        </p:tav>
                                      </p:tavLst>
                                    </p:anim>
                                    <p:anim calcmode="lin" valueType="num">
                                      <p:cBhvr>
                                        <p:cTn id="26" dur="100" fill="hold"/>
                                        <p:tgtEl>
                                          <p:spTgt spid="214"/>
                                        </p:tgtEl>
                                        <p:attrNameLst>
                                          <p:attrName>ppt_y</p:attrName>
                                        </p:attrNameLst>
                                      </p:cBhvr>
                                      <p:tavLst>
                                        <p:tav tm="0">
                                          <p:val>
                                            <p:strVal val="0-#ppt_h/2"/>
                                          </p:val>
                                        </p:tav>
                                        <p:tav tm="100000">
                                          <p:val>
                                            <p:strVal val="#ppt_y"/>
                                          </p:val>
                                        </p:tav>
                                      </p:tavLst>
                                    </p:anim>
                                  </p:childTnLst>
                                </p:cTn>
                              </p:par>
                            </p:childTnLst>
                          </p:cTn>
                        </p:par>
                        <p:par>
                          <p:cTn id="27" fill="hold">
                            <p:stCondLst>
                              <p:cond delay="2400"/>
                            </p:stCondLst>
                            <p:childTnLst>
                              <p:par>
                                <p:cTn id="28" presetID="4" presetClass="entr" presetSubtype="32" fill="hold" grpId="6" nodeType="afterEffect">
                                  <p:stCondLst>
                                    <p:cond delay="100"/>
                                  </p:stCondLst>
                                  <p:iterate>
                                    <p:tmAbs val="0"/>
                                  </p:iterate>
                                  <p:childTnLst>
                                    <p:set>
                                      <p:cBhvr>
                                        <p:cTn id="29" fill="hold"/>
                                        <p:tgtEl>
                                          <p:spTgt spid="216"/>
                                        </p:tgtEl>
                                        <p:attrNameLst>
                                          <p:attrName>style.visibility</p:attrName>
                                        </p:attrNameLst>
                                      </p:cBhvr>
                                      <p:to>
                                        <p:strVal val="visible"/>
                                      </p:to>
                                    </p:set>
                                    <p:animEffect transition="in" filter="box(out)">
                                      <p:cBhvr>
                                        <p:cTn id="30" dur="500"/>
                                        <p:tgtEl>
                                          <p:spTgt spid="216"/>
                                        </p:tgtEl>
                                      </p:cBhvr>
                                    </p:animEffect>
                                  </p:childTnLst>
                                </p:cTn>
                              </p:par>
                            </p:childTnLst>
                          </p:cTn>
                        </p:par>
                        <p:par>
                          <p:cTn id="31" fill="hold">
                            <p:stCondLst>
                              <p:cond delay="3000"/>
                            </p:stCondLst>
                            <p:childTnLst>
                              <p:par>
                                <p:cTn id="32" presetID="4" presetClass="entr" presetSubtype="32" fill="hold" grpId="7" nodeType="afterEffect">
                                  <p:stCondLst>
                                    <p:cond delay="100"/>
                                  </p:stCondLst>
                                  <p:iterate>
                                    <p:tmAbs val="0"/>
                                  </p:iterate>
                                  <p:childTnLst>
                                    <p:set>
                                      <p:cBhvr>
                                        <p:cTn id="33" fill="hold"/>
                                        <p:tgtEl>
                                          <p:spTgt spid="217"/>
                                        </p:tgtEl>
                                        <p:attrNameLst>
                                          <p:attrName>style.visibility</p:attrName>
                                        </p:attrNameLst>
                                      </p:cBhvr>
                                      <p:to>
                                        <p:strVal val="visible"/>
                                      </p:to>
                                    </p:set>
                                    <p:animEffect transition="in" filter="box(out)">
                                      <p:cBhvr>
                                        <p:cTn id="34" dur="500"/>
                                        <p:tgtEl>
                                          <p:spTgt spid="217"/>
                                        </p:tgtEl>
                                      </p:cBhvr>
                                    </p:animEffect>
                                  </p:childTnLst>
                                </p:cTn>
                              </p:par>
                            </p:childTnLst>
                          </p:cTn>
                        </p:par>
                        <p:par>
                          <p:cTn id="35" fill="hold">
                            <p:stCondLst>
                              <p:cond delay="3600"/>
                            </p:stCondLst>
                            <p:childTnLst>
                              <p:par>
                                <p:cTn id="36" presetID="2" presetClass="entr" presetSubtype="1" fill="hold" grpId="8" nodeType="afterEffect">
                                  <p:stCondLst>
                                    <p:cond delay="0"/>
                                  </p:stCondLst>
                                  <p:iterate>
                                    <p:tmAbs val="0"/>
                                  </p:iterate>
                                  <p:childTnLst>
                                    <p:set>
                                      <p:cBhvr>
                                        <p:cTn id="37" fill="hold"/>
                                        <p:tgtEl>
                                          <p:spTgt spid="219"/>
                                        </p:tgtEl>
                                        <p:attrNameLst>
                                          <p:attrName>style.visibility</p:attrName>
                                        </p:attrNameLst>
                                      </p:cBhvr>
                                      <p:to>
                                        <p:strVal val="visible"/>
                                      </p:to>
                                    </p:set>
                                    <p:anim calcmode="lin" valueType="num">
                                      <p:cBhvr>
                                        <p:cTn id="38" dur="100" fill="hold"/>
                                        <p:tgtEl>
                                          <p:spTgt spid="219"/>
                                        </p:tgtEl>
                                        <p:attrNameLst>
                                          <p:attrName>ppt_x</p:attrName>
                                        </p:attrNameLst>
                                      </p:cBhvr>
                                      <p:tavLst>
                                        <p:tav tm="0">
                                          <p:val>
                                            <p:strVal val="#ppt_x"/>
                                          </p:val>
                                        </p:tav>
                                        <p:tav tm="100000">
                                          <p:val>
                                            <p:strVal val="#ppt_x"/>
                                          </p:val>
                                        </p:tav>
                                      </p:tavLst>
                                    </p:anim>
                                    <p:anim calcmode="lin" valueType="num">
                                      <p:cBhvr>
                                        <p:cTn id="39" dur="100" fill="hold"/>
                                        <p:tgtEl>
                                          <p:spTgt spid="219"/>
                                        </p:tgtEl>
                                        <p:attrNameLst>
                                          <p:attrName>ppt_y</p:attrName>
                                        </p:attrNameLst>
                                      </p:cBhvr>
                                      <p:tavLst>
                                        <p:tav tm="0">
                                          <p:val>
                                            <p:strVal val="0-#ppt_h/2"/>
                                          </p:val>
                                        </p:tav>
                                        <p:tav tm="100000">
                                          <p:val>
                                            <p:strVal val="#ppt_y"/>
                                          </p:val>
                                        </p:tav>
                                      </p:tavLst>
                                    </p:anim>
                                  </p:childTnLst>
                                </p:cTn>
                              </p:par>
                            </p:childTnLst>
                          </p:cTn>
                        </p:par>
                        <p:par>
                          <p:cTn id="40" fill="hold">
                            <p:stCondLst>
                              <p:cond delay="3700"/>
                            </p:stCondLst>
                            <p:childTnLst>
                              <p:par>
                                <p:cTn id="41" presetID="2" presetClass="entr" presetSubtype="1" fill="hold" grpId="9" nodeType="afterEffect">
                                  <p:stCondLst>
                                    <p:cond delay="0"/>
                                  </p:stCondLst>
                                  <p:iterate>
                                    <p:tmAbs val="0"/>
                                  </p:iterate>
                                  <p:childTnLst>
                                    <p:set>
                                      <p:cBhvr>
                                        <p:cTn id="42" fill="hold"/>
                                        <p:tgtEl>
                                          <p:spTgt spid="218"/>
                                        </p:tgtEl>
                                        <p:attrNameLst>
                                          <p:attrName>style.visibility</p:attrName>
                                        </p:attrNameLst>
                                      </p:cBhvr>
                                      <p:to>
                                        <p:strVal val="visible"/>
                                      </p:to>
                                    </p:set>
                                    <p:anim calcmode="lin" valueType="num">
                                      <p:cBhvr>
                                        <p:cTn id="43" dur="100" fill="hold"/>
                                        <p:tgtEl>
                                          <p:spTgt spid="218"/>
                                        </p:tgtEl>
                                        <p:attrNameLst>
                                          <p:attrName>ppt_x</p:attrName>
                                        </p:attrNameLst>
                                      </p:cBhvr>
                                      <p:tavLst>
                                        <p:tav tm="0">
                                          <p:val>
                                            <p:strVal val="#ppt_x"/>
                                          </p:val>
                                        </p:tav>
                                        <p:tav tm="100000">
                                          <p:val>
                                            <p:strVal val="#ppt_x"/>
                                          </p:val>
                                        </p:tav>
                                      </p:tavLst>
                                    </p:anim>
                                    <p:anim calcmode="lin" valueType="num">
                                      <p:cBhvr>
                                        <p:cTn id="44" dur="100" fill="hold"/>
                                        <p:tgtEl>
                                          <p:spTgt spid="218"/>
                                        </p:tgtEl>
                                        <p:attrNameLst>
                                          <p:attrName>ppt_y</p:attrName>
                                        </p:attrNameLst>
                                      </p:cBhvr>
                                      <p:tavLst>
                                        <p:tav tm="0">
                                          <p:val>
                                            <p:strVal val="0-#ppt_h/2"/>
                                          </p:val>
                                        </p:tav>
                                        <p:tav tm="100000">
                                          <p:val>
                                            <p:strVal val="#ppt_y"/>
                                          </p:val>
                                        </p:tav>
                                      </p:tavLst>
                                    </p:anim>
                                  </p:childTnLst>
                                </p:cTn>
                              </p:par>
                            </p:childTnLst>
                          </p:cTn>
                        </p:par>
                        <p:par>
                          <p:cTn id="45" fill="hold">
                            <p:stCondLst>
                              <p:cond delay="3800"/>
                            </p:stCondLst>
                            <p:childTnLst>
                              <p:par>
                                <p:cTn id="46" presetID="2" presetClass="entr" presetSubtype="2" fill="hold" grpId="10" nodeType="afterEffect">
                                  <p:stCondLst>
                                    <p:cond delay="0"/>
                                  </p:stCondLst>
                                  <p:iterate>
                                    <p:tmAbs val="0"/>
                                  </p:iterate>
                                  <p:childTnLst>
                                    <p:set>
                                      <p:cBhvr>
                                        <p:cTn id="47" fill="hold"/>
                                        <p:tgtEl>
                                          <p:spTgt spid="220"/>
                                        </p:tgtEl>
                                        <p:attrNameLst>
                                          <p:attrName>style.visibility</p:attrName>
                                        </p:attrNameLst>
                                      </p:cBhvr>
                                      <p:to>
                                        <p:strVal val="visible"/>
                                      </p:to>
                                    </p:set>
                                    <p:anim calcmode="lin" valueType="num">
                                      <p:cBhvr>
                                        <p:cTn id="48" dur="1000" fill="hold"/>
                                        <p:tgtEl>
                                          <p:spTgt spid="220"/>
                                        </p:tgtEl>
                                        <p:attrNameLst>
                                          <p:attrName>ppt_x</p:attrName>
                                        </p:attrNameLst>
                                      </p:cBhvr>
                                      <p:tavLst>
                                        <p:tav tm="0">
                                          <p:val>
                                            <p:strVal val="1+#ppt_w/2"/>
                                          </p:val>
                                        </p:tav>
                                        <p:tav tm="100000">
                                          <p:val>
                                            <p:strVal val="#ppt_x"/>
                                          </p:val>
                                        </p:tav>
                                      </p:tavLst>
                                    </p:anim>
                                    <p:anim calcmode="lin" valueType="num">
                                      <p:cBhvr>
                                        <p:cTn id="49" dur="1000" fill="hold"/>
                                        <p:tgtEl>
                                          <p:spTgt spid="220"/>
                                        </p:tgtEl>
                                        <p:attrNameLst>
                                          <p:attrName>ppt_y</p:attrName>
                                        </p:attrNameLst>
                                      </p:cBhvr>
                                      <p:tavLst>
                                        <p:tav tm="0">
                                          <p:val>
                                            <p:strVal val="#ppt_y"/>
                                          </p:val>
                                        </p:tav>
                                        <p:tav tm="100000">
                                          <p:val>
                                            <p:strVal val="#ppt_y"/>
                                          </p:val>
                                        </p:tav>
                                      </p:tavLst>
                                    </p:anim>
                                  </p:childTnLst>
                                </p:cTn>
                              </p:par>
                            </p:childTnLst>
                          </p:cTn>
                        </p:par>
                        <p:par>
                          <p:cTn id="50" fill="hold">
                            <p:stCondLst>
                              <p:cond delay="4800"/>
                            </p:stCondLst>
                            <p:childTnLst>
                              <p:par>
                                <p:cTn id="51" presetID="2" presetClass="entr" presetSubtype="8" fill="hold" grpId="11" nodeType="afterEffect">
                                  <p:stCondLst>
                                    <p:cond delay="0"/>
                                  </p:stCondLst>
                                  <p:iterate>
                                    <p:tmAbs val="0"/>
                                  </p:iterate>
                                  <p:childTnLst>
                                    <p:set>
                                      <p:cBhvr>
                                        <p:cTn id="52" fill="hold"/>
                                        <p:tgtEl>
                                          <p:spTgt spid="221"/>
                                        </p:tgtEl>
                                        <p:attrNameLst>
                                          <p:attrName>style.visibility</p:attrName>
                                        </p:attrNameLst>
                                      </p:cBhvr>
                                      <p:to>
                                        <p:strVal val="visible"/>
                                      </p:to>
                                    </p:set>
                                    <p:anim calcmode="lin" valueType="num">
                                      <p:cBhvr>
                                        <p:cTn id="53" dur="1000" fill="hold"/>
                                        <p:tgtEl>
                                          <p:spTgt spid="221"/>
                                        </p:tgtEl>
                                        <p:attrNameLst>
                                          <p:attrName>ppt_x</p:attrName>
                                        </p:attrNameLst>
                                      </p:cBhvr>
                                      <p:tavLst>
                                        <p:tav tm="0">
                                          <p:val>
                                            <p:strVal val="0-#ppt_w/2"/>
                                          </p:val>
                                        </p:tav>
                                        <p:tav tm="100000">
                                          <p:val>
                                            <p:strVal val="#ppt_x"/>
                                          </p:val>
                                        </p:tav>
                                      </p:tavLst>
                                    </p:anim>
                                    <p:anim calcmode="lin" valueType="num">
                                      <p:cBhvr>
                                        <p:cTn id="54" dur="1000" fill="hold"/>
                                        <p:tgtEl>
                                          <p:spTgt spid="2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1" animBg="1" advAuto="0"/>
      <p:bldP spid="212" grpId="2" animBg="1" advAuto="0"/>
      <p:bldP spid="213" grpId="3" animBg="1" advAuto="0"/>
      <p:bldP spid="214" grpId="5" animBg="1" advAuto="0"/>
      <p:bldP spid="215" grpId="4" animBg="1" advAuto="0"/>
      <p:bldP spid="216" grpId="6" animBg="1" advAuto="0"/>
      <p:bldP spid="217" grpId="7" animBg="1" advAuto="0"/>
      <p:bldP spid="218" grpId="9" animBg="1" advAuto="0"/>
      <p:bldP spid="219" grpId="8" animBg="1" advAuto="0"/>
      <p:bldP spid="220" grpId="10" animBg="1" advAuto="0"/>
      <p:bldP spid="221" grpId="11"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hape 235"/>
          <p:cNvSpPr/>
          <p:nvPr/>
        </p:nvSpPr>
        <p:spPr>
          <a:xfrm>
            <a:off x="6032500" y="7645400"/>
            <a:ext cx="1905000" cy="1905000"/>
          </a:xfrm>
          <a:prstGeom prst="ellipse">
            <a:avLst/>
          </a:prstGeom>
          <a:ln w="190500">
            <a:solidFill>
              <a:srgbClr val="FFCE57"/>
            </a:solidFill>
            <a:miter lim="400000"/>
          </a:ln>
        </p:spPr>
        <p:txBody>
          <a:bodyPr lIns="50800" tIns="50800" rIns="50800" bIns="50800" anchor="ctr"/>
          <a:lstStyle/>
          <a:p>
            <a:pPr>
              <a:defRPr>
                <a:solidFill>
                  <a:srgbClr val="FFFFFF"/>
                </a:solidFill>
              </a:defRPr>
            </a:pPr>
            <a:endParaRPr/>
          </a:p>
        </p:txBody>
      </p:sp>
      <p:sp>
        <p:nvSpPr>
          <p:cNvPr id="224" name="Shape 236"/>
          <p:cNvSpPr/>
          <p:nvPr/>
        </p:nvSpPr>
        <p:spPr>
          <a:xfrm>
            <a:off x="6502400" y="8115300"/>
            <a:ext cx="952500" cy="952500"/>
          </a:xfrm>
          <a:prstGeom prst="ellipse">
            <a:avLst/>
          </a:prstGeom>
          <a:solidFill>
            <a:srgbClr val="FFCE57"/>
          </a:solidFill>
          <a:ln w="12700">
            <a:miter lim="400000"/>
          </a:ln>
        </p:spPr>
        <p:txBody>
          <a:bodyPr lIns="50800" tIns="50800" rIns="50800" bIns="50800" anchor="ctr"/>
          <a:lstStyle/>
          <a:p>
            <a:pPr>
              <a:defRPr>
                <a:solidFill>
                  <a:srgbClr val="FFFFFF"/>
                </a:solidFill>
              </a:defRPr>
            </a:pPr>
            <a:endParaRPr/>
          </a:p>
        </p:txBody>
      </p:sp>
      <p:sp>
        <p:nvSpPr>
          <p:cNvPr id="225" name="Shape 237"/>
          <p:cNvSpPr/>
          <p:nvPr/>
        </p:nvSpPr>
        <p:spPr>
          <a:xfrm flipV="1">
            <a:off x="8163069" y="8530689"/>
            <a:ext cx="8826959" cy="52991"/>
          </a:xfrm>
          <a:prstGeom prst="line">
            <a:avLst/>
          </a:prstGeom>
          <a:ln w="101600">
            <a:solidFill>
              <a:srgbClr val="808785"/>
            </a:solidFill>
            <a:custDash>
              <a:ds d="200000" sp="200000"/>
            </a:custDash>
            <a:miter lim="400000"/>
          </a:ln>
        </p:spPr>
        <p:txBody>
          <a:bodyPr lIns="45718" tIns="45718" rIns="45718" bIns="45718"/>
          <a:lstStyle/>
          <a:p>
            <a:endParaRPr/>
          </a:p>
        </p:txBody>
      </p:sp>
      <p:sp>
        <p:nvSpPr>
          <p:cNvPr id="226" name="Shape 238"/>
          <p:cNvSpPr txBox="1"/>
          <p:nvPr/>
        </p:nvSpPr>
        <p:spPr>
          <a:xfrm>
            <a:off x="1562114" y="4190998"/>
            <a:ext cx="10769601" cy="2006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defRPr sz="4000"/>
            </a:pPr>
            <a:r>
              <a:t>Os testes do WAP começam na França e na Itália.</a:t>
            </a:r>
          </a:p>
          <a:p>
            <a:pPr algn="just">
              <a:defRPr sz="4000"/>
            </a:pPr>
            <a:r>
              <a:t>Contratos feitos para sistemas GPRS.</a:t>
            </a:r>
          </a:p>
          <a:p>
            <a:pPr>
              <a:defRPr b="1">
                <a:latin typeface="Gill Sans"/>
                <a:ea typeface="Gill Sans"/>
                <a:cs typeface="Gill Sans"/>
                <a:sym typeface="Gill Sans"/>
              </a:defRPr>
            </a:pPr>
            <a:r>
              <a:t>1999</a:t>
            </a:r>
          </a:p>
        </p:txBody>
      </p:sp>
      <p:sp>
        <p:nvSpPr>
          <p:cNvPr id="227" name="Shape 239"/>
          <p:cNvSpPr/>
          <p:nvPr/>
        </p:nvSpPr>
        <p:spPr>
          <a:xfrm flipV="1">
            <a:off x="6937322" y="6300693"/>
            <a:ext cx="15082" cy="1155673"/>
          </a:xfrm>
          <a:prstGeom prst="line">
            <a:avLst/>
          </a:prstGeom>
          <a:ln w="25400">
            <a:solidFill>
              <a:srgbClr val="5A5F5E"/>
            </a:solidFill>
            <a:miter lim="400000"/>
          </a:ln>
        </p:spPr>
        <p:txBody>
          <a:bodyPr lIns="45718" tIns="45718" rIns="45718" bIns="45718"/>
          <a:lstStyle/>
          <a:p>
            <a:endParaRPr/>
          </a:p>
        </p:txBody>
      </p:sp>
      <p:sp>
        <p:nvSpPr>
          <p:cNvPr id="228" name="Shape 240"/>
          <p:cNvSpPr/>
          <p:nvPr/>
        </p:nvSpPr>
        <p:spPr>
          <a:xfrm>
            <a:off x="17183100" y="7645400"/>
            <a:ext cx="1905000" cy="1905000"/>
          </a:xfrm>
          <a:prstGeom prst="ellipse">
            <a:avLst/>
          </a:prstGeom>
          <a:ln w="190500">
            <a:solidFill>
              <a:srgbClr val="FFCE57"/>
            </a:solidFill>
            <a:miter lim="400000"/>
          </a:ln>
        </p:spPr>
        <p:txBody>
          <a:bodyPr lIns="50800" tIns="50800" rIns="50800" bIns="50800" anchor="ctr"/>
          <a:lstStyle/>
          <a:p>
            <a:pPr>
              <a:defRPr>
                <a:solidFill>
                  <a:srgbClr val="FFFFFF"/>
                </a:solidFill>
              </a:defRPr>
            </a:pPr>
            <a:endParaRPr/>
          </a:p>
        </p:txBody>
      </p:sp>
      <p:sp>
        <p:nvSpPr>
          <p:cNvPr id="229" name="Shape 241"/>
          <p:cNvSpPr/>
          <p:nvPr/>
        </p:nvSpPr>
        <p:spPr>
          <a:xfrm>
            <a:off x="17653000" y="8115300"/>
            <a:ext cx="952500" cy="952500"/>
          </a:xfrm>
          <a:prstGeom prst="ellipse">
            <a:avLst/>
          </a:prstGeom>
          <a:solidFill>
            <a:srgbClr val="FFCE57"/>
          </a:solidFill>
          <a:ln w="12700">
            <a:miter lim="400000"/>
          </a:ln>
        </p:spPr>
        <p:txBody>
          <a:bodyPr lIns="50800" tIns="50800" rIns="50800" bIns="50800" anchor="ctr"/>
          <a:lstStyle/>
          <a:p>
            <a:pPr>
              <a:defRPr>
                <a:solidFill>
                  <a:srgbClr val="FFFFFF"/>
                </a:solidFill>
              </a:defRPr>
            </a:pPr>
            <a:endParaRPr/>
          </a:p>
        </p:txBody>
      </p:sp>
      <p:sp>
        <p:nvSpPr>
          <p:cNvPr id="230" name="Shape 242"/>
          <p:cNvSpPr txBox="1"/>
          <p:nvPr/>
        </p:nvSpPr>
        <p:spPr>
          <a:xfrm>
            <a:off x="12992100" y="2451099"/>
            <a:ext cx="10160000" cy="3759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defRPr sz="4000"/>
            </a:pPr>
            <a:r>
              <a:t>CONEXÕES MÓVEIS GLOBAIS: 700 000 000 milhões.</a:t>
            </a:r>
          </a:p>
          <a:p>
            <a:pPr algn="just">
              <a:defRPr sz="4000"/>
            </a:pPr>
            <a:r>
              <a:t>ASSINANTES EXCLUSIVOS: 600 000 000 milhão.</a:t>
            </a:r>
          </a:p>
          <a:p>
            <a:pPr algn="just">
              <a:defRPr sz="4000"/>
            </a:pPr>
            <a:endParaRPr/>
          </a:p>
          <a:p>
            <a:pPr>
              <a:defRPr b="1">
                <a:latin typeface="Gill Sans"/>
                <a:ea typeface="Gill Sans"/>
                <a:cs typeface="Gill Sans"/>
                <a:sym typeface="Gill Sans"/>
              </a:defRPr>
            </a:pPr>
            <a:r>
              <a:t>2000</a:t>
            </a:r>
          </a:p>
        </p:txBody>
      </p:sp>
      <p:sp>
        <p:nvSpPr>
          <p:cNvPr id="231" name="Shape 243"/>
          <p:cNvSpPr/>
          <p:nvPr/>
        </p:nvSpPr>
        <p:spPr>
          <a:xfrm flipV="1">
            <a:off x="18083643" y="6305563"/>
            <a:ext cx="15084" cy="1155674"/>
          </a:xfrm>
          <a:prstGeom prst="line">
            <a:avLst/>
          </a:prstGeom>
          <a:ln w="25400">
            <a:solidFill>
              <a:srgbClr val="5A5F5E"/>
            </a:solidFill>
            <a:miter lim="400000"/>
          </a:ln>
        </p:spPr>
        <p:txBody>
          <a:bodyPr lIns="45718" tIns="45718" rIns="45718" bIns="45718"/>
          <a:lstStyle/>
          <a:p>
            <a:endParaRPr/>
          </a:p>
        </p:txBody>
      </p:sp>
      <p:sp>
        <p:nvSpPr>
          <p:cNvPr id="232" name="Shape 244"/>
          <p:cNvSpPr/>
          <p:nvPr/>
        </p:nvSpPr>
        <p:spPr>
          <a:xfrm flipV="1">
            <a:off x="19329454" y="8537734"/>
            <a:ext cx="5054599" cy="5871"/>
          </a:xfrm>
          <a:prstGeom prst="line">
            <a:avLst/>
          </a:prstGeom>
          <a:ln w="101600">
            <a:solidFill>
              <a:srgbClr val="808785"/>
            </a:solidFill>
            <a:custDash>
              <a:ds d="200000" sp="200000"/>
            </a:custDash>
            <a:miter lim="400000"/>
          </a:ln>
        </p:spPr>
        <p:txBody>
          <a:bodyPr lIns="45718" tIns="45718" rIns="45718" bIns="45718"/>
          <a:lstStyle/>
          <a:p>
            <a:endParaRPr/>
          </a:p>
        </p:txBody>
      </p:sp>
      <p:sp>
        <p:nvSpPr>
          <p:cNvPr id="233" name="Shape 245"/>
          <p:cNvSpPr/>
          <p:nvPr/>
        </p:nvSpPr>
        <p:spPr>
          <a:xfrm>
            <a:off x="99790" y="8544045"/>
            <a:ext cx="5754932" cy="41052"/>
          </a:xfrm>
          <a:prstGeom prst="line">
            <a:avLst/>
          </a:prstGeom>
          <a:ln w="101600">
            <a:solidFill>
              <a:srgbClr val="808785"/>
            </a:solidFill>
            <a:custDash>
              <a:ds d="200000" sp="200000"/>
            </a:custDash>
            <a:miter lim="400000"/>
          </a:ln>
        </p:spPr>
        <p:txBody>
          <a:bodyPr lIns="45718" tIns="45718" rIns="45718" bIns="45718"/>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p:push/>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1" nodeType="afterEffect">
                                  <p:stCondLst>
                                    <p:cond delay="100"/>
                                  </p:stCondLst>
                                  <p:iterate>
                                    <p:tmAbs val="0"/>
                                  </p:iterate>
                                  <p:childTnLst>
                                    <p:set>
                                      <p:cBhvr>
                                        <p:cTn id="6" fill="hold"/>
                                        <p:tgtEl>
                                          <p:spTgt spid="223"/>
                                        </p:tgtEl>
                                        <p:attrNameLst>
                                          <p:attrName>style.visibility</p:attrName>
                                        </p:attrNameLst>
                                      </p:cBhvr>
                                      <p:to>
                                        <p:strVal val="visible"/>
                                      </p:to>
                                    </p:set>
                                    <p:animEffect transition="in" filter="box(out)">
                                      <p:cBhvr>
                                        <p:cTn id="7" dur="500"/>
                                        <p:tgtEl>
                                          <p:spTgt spid="223"/>
                                        </p:tgtEl>
                                      </p:cBhvr>
                                    </p:animEffect>
                                  </p:childTnLst>
                                </p:cTn>
                              </p:par>
                            </p:childTnLst>
                          </p:cTn>
                        </p:par>
                        <p:par>
                          <p:cTn id="8" fill="hold">
                            <p:stCondLst>
                              <p:cond delay="600"/>
                            </p:stCondLst>
                            <p:childTnLst>
                              <p:par>
                                <p:cTn id="9" presetID="4" presetClass="entr" presetSubtype="32" fill="hold" grpId="2" nodeType="afterEffect">
                                  <p:stCondLst>
                                    <p:cond delay="100"/>
                                  </p:stCondLst>
                                  <p:iterate>
                                    <p:tmAbs val="0"/>
                                  </p:iterate>
                                  <p:childTnLst>
                                    <p:set>
                                      <p:cBhvr>
                                        <p:cTn id="10" fill="hold"/>
                                        <p:tgtEl>
                                          <p:spTgt spid="224"/>
                                        </p:tgtEl>
                                        <p:attrNameLst>
                                          <p:attrName>style.visibility</p:attrName>
                                        </p:attrNameLst>
                                      </p:cBhvr>
                                      <p:to>
                                        <p:strVal val="visible"/>
                                      </p:to>
                                    </p:set>
                                    <p:animEffect transition="in" filter="box(out)">
                                      <p:cBhvr>
                                        <p:cTn id="11" dur="500"/>
                                        <p:tgtEl>
                                          <p:spTgt spid="224"/>
                                        </p:tgtEl>
                                      </p:cBhvr>
                                    </p:animEffect>
                                  </p:childTnLst>
                                </p:cTn>
                              </p:par>
                            </p:childTnLst>
                          </p:cTn>
                        </p:par>
                        <p:par>
                          <p:cTn id="12" fill="hold">
                            <p:stCondLst>
                              <p:cond delay="1200"/>
                            </p:stCondLst>
                            <p:childTnLst>
                              <p:par>
                                <p:cTn id="13" presetID="2" presetClass="entr" presetSubtype="2" fill="hold" grpId="3" nodeType="afterEffect">
                                  <p:stCondLst>
                                    <p:cond delay="0"/>
                                  </p:stCondLst>
                                  <p:iterate>
                                    <p:tmAbs val="0"/>
                                  </p:iterate>
                                  <p:childTnLst>
                                    <p:set>
                                      <p:cBhvr>
                                        <p:cTn id="14" fill="hold"/>
                                        <p:tgtEl>
                                          <p:spTgt spid="225"/>
                                        </p:tgtEl>
                                        <p:attrNameLst>
                                          <p:attrName>style.visibility</p:attrName>
                                        </p:attrNameLst>
                                      </p:cBhvr>
                                      <p:to>
                                        <p:strVal val="visible"/>
                                      </p:to>
                                    </p:set>
                                    <p:anim calcmode="lin" valueType="num">
                                      <p:cBhvr>
                                        <p:cTn id="15" dur="1000" fill="hold"/>
                                        <p:tgtEl>
                                          <p:spTgt spid="225"/>
                                        </p:tgtEl>
                                        <p:attrNameLst>
                                          <p:attrName>ppt_x</p:attrName>
                                        </p:attrNameLst>
                                      </p:cBhvr>
                                      <p:tavLst>
                                        <p:tav tm="0">
                                          <p:val>
                                            <p:strVal val="1+#ppt_w/2"/>
                                          </p:val>
                                        </p:tav>
                                        <p:tav tm="100000">
                                          <p:val>
                                            <p:strVal val="#ppt_x"/>
                                          </p:val>
                                        </p:tav>
                                      </p:tavLst>
                                    </p:anim>
                                    <p:anim calcmode="lin" valueType="num">
                                      <p:cBhvr>
                                        <p:cTn id="16" dur="1000" fill="hold"/>
                                        <p:tgtEl>
                                          <p:spTgt spid="225"/>
                                        </p:tgtEl>
                                        <p:attrNameLst>
                                          <p:attrName>ppt_y</p:attrName>
                                        </p:attrNameLst>
                                      </p:cBhvr>
                                      <p:tavLst>
                                        <p:tav tm="0">
                                          <p:val>
                                            <p:strVal val="#ppt_y"/>
                                          </p:val>
                                        </p:tav>
                                        <p:tav tm="100000">
                                          <p:val>
                                            <p:strVal val="#ppt_y"/>
                                          </p:val>
                                        </p:tav>
                                      </p:tavLst>
                                    </p:anim>
                                  </p:childTnLst>
                                </p:cTn>
                              </p:par>
                            </p:childTnLst>
                          </p:cTn>
                        </p:par>
                        <p:par>
                          <p:cTn id="17" fill="hold">
                            <p:stCondLst>
                              <p:cond delay="2200"/>
                            </p:stCondLst>
                            <p:childTnLst>
                              <p:par>
                                <p:cTn id="18" presetID="2" presetClass="entr" presetSubtype="1" fill="hold" grpId="4" nodeType="afterEffect">
                                  <p:stCondLst>
                                    <p:cond delay="0"/>
                                  </p:stCondLst>
                                  <p:iterate>
                                    <p:tmAbs val="0"/>
                                  </p:iterate>
                                  <p:childTnLst>
                                    <p:set>
                                      <p:cBhvr>
                                        <p:cTn id="19" fill="hold"/>
                                        <p:tgtEl>
                                          <p:spTgt spid="227"/>
                                        </p:tgtEl>
                                        <p:attrNameLst>
                                          <p:attrName>style.visibility</p:attrName>
                                        </p:attrNameLst>
                                      </p:cBhvr>
                                      <p:to>
                                        <p:strVal val="visible"/>
                                      </p:to>
                                    </p:set>
                                    <p:anim calcmode="lin" valueType="num">
                                      <p:cBhvr>
                                        <p:cTn id="20" dur="100" fill="hold"/>
                                        <p:tgtEl>
                                          <p:spTgt spid="227"/>
                                        </p:tgtEl>
                                        <p:attrNameLst>
                                          <p:attrName>ppt_x</p:attrName>
                                        </p:attrNameLst>
                                      </p:cBhvr>
                                      <p:tavLst>
                                        <p:tav tm="0">
                                          <p:val>
                                            <p:strVal val="#ppt_x"/>
                                          </p:val>
                                        </p:tav>
                                        <p:tav tm="100000">
                                          <p:val>
                                            <p:strVal val="#ppt_x"/>
                                          </p:val>
                                        </p:tav>
                                      </p:tavLst>
                                    </p:anim>
                                    <p:anim calcmode="lin" valueType="num">
                                      <p:cBhvr>
                                        <p:cTn id="21" dur="100" fill="hold"/>
                                        <p:tgtEl>
                                          <p:spTgt spid="227"/>
                                        </p:tgtEl>
                                        <p:attrNameLst>
                                          <p:attrName>ppt_y</p:attrName>
                                        </p:attrNameLst>
                                      </p:cBhvr>
                                      <p:tavLst>
                                        <p:tav tm="0">
                                          <p:val>
                                            <p:strVal val="0-#ppt_h/2"/>
                                          </p:val>
                                        </p:tav>
                                        <p:tav tm="100000">
                                          <p:val>
                                            <p:strVal val="#ppt_y"/>
                                          </p:val>
                                        </p:tav>
                                      </p:tavLst>
                                    </p:anim>
                                  </p:childTnLst>
                                </p:cTn>
                              </p:par>
                            </p:childTnLst>
                          </p:cTn>
                        </p:par>
                        <p:par>
                          <p:cTn id="22" fill="hold">
                            <p:stCondLst>
                              <p:cond delay="2300"/>
                            </p:stCondLst>
                            <p:childTnLst>
                              <p:par>
                                <p:cTn id="23" presetID="2" presetClass="entr" presetSubtype="1" fill="hold" grpId="5" nodeType="afterEffect">
                                  <p:stCondLst>
                                    <p:cond delay="0"/>
                                  </p:stCondLst>
                                  <p:iterate>
                                    <p:tmAbs val="0"/>
                                  </p:iterate>
                                  <p:childTnLst>
                                    <p:set>
                                      <p:cBhvr>
                                        <p:cTn id="24" fill="hold"/>
                                        <p:tgtEl>
                                          <p:spTgt spid="226"/>
                                        </p:tgtEl>
                                        <p:attrNameLst>
                                          <p:attrName>style.visibility</p:attrName>
                                        </p:attrNameLst>
                                      </p:cBhvr>
                                      <p:to>
                                        <p:strVal val="visible"/>
                                      </p:to>
                                    </p:set>
                                    <p:anim calcmode="lin" valueType="num">
                                      <p:cBhvr>
                                        <p:cTn id="25" dur="100" fill="hold"/>
                                        <p:tgtEl>
                                          <p:spTgt spid="226"/>
                                        </p:tgtEl>
                                        <p:attrNameLst>
                                          <p:attrName>ppt_x</p:attrName>
                                        </p:attrNameLst>
                                      </p:cBhvr>
                                      <p:tavLst>
                                        <p:tav tm="0">
                                          <p:val>
                                            <p:strVal val="#ppt_x"/>
                                          </p:val>
                                        </p:tav>
                                        <p:tav tm="100000">
                                          <p:val>
                                            <p:strVal val="#ppt_x"/>
                                          </p:val>
                                        </p:tav>
                                      </p:tavLst>
                                    </p:anim>
                                    <p:anim calcmode="lin" valueType="num">
                                      <p:cBhvr>
                                        <p:cTn id="26" dur="100" fill="hold"/>
                                        <p:tgtEl>
                                          <p:spTgt spid="226"/>
                                        </p:tgtEl>
                                        <p:attrNameLst>
                                          <p:attrName>ppt_y</p:attrName>
                                        </p:attrNameLst>
                                      </p:cBhvr>
                                      <p:tavLst>
                                        <p:tav tm="0">
                                          <p:val>
                                            <p:strVal val="0-#ppt_h/2"/>
                                          </p:val>
                                        </p:tav>
                                        <p:tav tm="100000">
                                          <p:val>
                                            <p:strVal val="#ppt_y"/>
                                          </p:val>
                                        </p:tav>
                                      </p:tavLst>
                                    </p:anim>
                                  </p:childTnLst>
                                </p:cTn>
                              </p:par>
                            </p:childTnLst>
                          </p:cTn>
                        </p:par>
                        <p:par>
                          <p:cTn id="27" fill="hold">
                            <p:stCondLst>
                              <p:cond delay="2400"/>
                            </p:stCondLst>
                            <p:childTnLst>
                              <p:par>
                                <p:cTn id="28" presetID="4" presetClass="entr" presetSubtype="32" fill="hold" grpId="6" nodeType="afterEffect">
                                  <p:stCondLst>
                                    <p:cond delay="100"/>
                                  </p:stCondLst>
                                  <p:iterate>
                                    <p:tmAbs val="0"/>
                                  </p:iterate>
                                  <p:childTnLst>
                                    <p:set>
                                      <p:cBhvr>
                                        <p:cTn id="29" fill="hold"/>
                                        <p:tgtEl>
                                          <p:spTgt spid="228"/>
                                        </p:tgtEl>
                                        <p:attrNameLst>
                                          <p:attrName>style.visibility</p:attrName>
                                        </p:attrNameLst>
                                      </p:cBhvr>
                                      <p:to>
                                        <p:strVal val="visible"/>
                                      </p:to>
                                    </p:set>
                                    <p:animEffect transition="in" filter="box(out)">
                                      <p:cBhvr>
                                        <p:cTn id="30" dur="500"/>
                                        <p:tgtEl>
                                          <p:spTgt spid="228"/>
                                        </p:tgtEl>
                                      </p:cBhvr>
                                    </p:animEffect>
                                  </p:childTnLst>
                                </p:cTn>
                              </p:par>
                            </p:childTnLst>
                          </p:cTn>
                        </p:par>
                        <p:par>
                          <p:cTn id="31" fill="hold">
                            <p:stCondLst>
                              <p:cond delay="3000"/>
                            </p:stCondLst>
                            <p:childTnLst>
                              <p:par>
                                <p:cTn id="32" presetID="4" presetClass="entr" presetSubtype="32" fill="hold" grpId="7" nodeType="afterEffect">
                                  <p:stCondLst>
                                    <p:cond delay="100"/>
                                  </p:stCondLst>
                                  <p:iterate>
                                    <p:tmAbs val="0"/>
                                  </p:iterate>
                                  <p:childTnLst>
                                    <p:set>
                                      <p:cBhvr>
                                        <p:cTn id="33" fill="hold"/>
                                        <p:tgtEl>
                                          <p:spTgt spid="229"/>
                                        </p:tgtEl>
                                        <p:attrNameLst>
                                          <p:attrName>style.visibility</p:attrName>
                                        </p:attrNameLst>
                                      </p:cBhvr>
                                      <p:to>
                                        <p:strVal val="visible"/>
                                      </p:to>
                                    </p:set>
                                    <p:animEffect transition="in" filter="box(out)">
                                      <p:cBhvr>
                                        <p:cTn id="34" dur="500"/>
                                        <p:tgtEl>
                                          <p:spTgt spid="229"/>
                                        </p:tgtEl>
                                      </p:cBhvr>
                                    </p:animEffect>
                                  </p:childTnLst>
                                </p:cTn>
                              </p:par>
                            </p:childTnLst>
                          </p:cTn>
                        </p:par>
                        <p:par>
                          <p:cTn id="35" fill="hold">
                            <p:stCondLst>
                              <p:cond delay="3600"/>
                            </p:stCondLst>
                            <p:childTnLst>
                              <p:par>
                                <p:cTn id="36" presetID="2" presetClass="entr" presetSubtype="1" fill="hold" grpId="8" nodeType="afterEffect">
                                  <p:stCondLst>
                                    <p:cond delay="0"/>
                                  </p:stCondLst>
                                  <p:iterate>
                                    <p:tmAbs val="0"/>
                                  </p:iterate>
                                  <p:childTnLst>
                                    <p:set>
                                      <p:cBhvr>
                                        <p:cTn id="37" fill="hold"/>
                                        <p:tgtEl>
                                          <p:spTgt spid="231"/>
                                        </p:tgtEl>
                                        <p:attrNameLst>
                                          <p:attrName>style.visibility</p:attrName>
                                        </p:attrNameLst>
                                      </p:cBhvr>
                                      <p:to>
                                        <p:strVal val="visible"/>
                                      </p:to>
                                    </p:set>
                                    <p:anim calcmode="lin" valueType="num">
                                      <p:cBhvr>
                                        <p:cTn id="38" dur="100" fill="hold"/>
                                        <p:tgtEl>
                                          <p:spTgt spid="231"/>
                                        </p:tgtEl>
                                        <p:attrNameLst>
                                          <p:attrName>ppt_x</p:attrName>
                                        </p:attrNameLst>
                                      </p:cBhvr>
                                      <p:tavLst>
                                        <p:tav tm="0">
                                          <p:val>
                                            <p:strVal val="#ppt_x"/>
                                          </p:val>
                                        </p:tav>
                                        <p:tav tm="100000">
                                          <p:val>
                                            <p:strVal val="#ppt_x"/>
                                          </p:val>
                                        </p:tav>
                                      </p:tavLst>
                                    </p:anim>
                                    <p:anim calcmode="lin" valueType="num">
                                      <p:cBhvr>
                                        <p:cTn id="39" dur="100" fill="hold"/>
                                        <p:tgtEl>
                                          <p:spTgt spid="231"/>
                                        </p:tgtEl>
                                        <p:attrNameLst>
                                          <p:attrName>ppt_y</p:attrName>
                                        </p:attrNameLst>
                                      </p:cBhvr>
                                      <p:tavLst>
                                        <p:tav tm="0">
                                          <p:val>
                                            <p:strVal val="0-#ppt_h/2"/>
                                          </p:val>
                                        </p:tav>
                                        <p:tav tm="100000">
                                          <p:val>
                                            <p:strVal val="#ppt_y"/>
                                          </p:val>
                                        </p:tav>
                                      </p:tavLst>
                                    </p:anim>
                                  </p:childTnLst>
                                </p:cTn>
                              </p:par>
                            </p:childTnLst>
                          </p:cTn>
                        </p:par>
                        <p:par>
                          <p:cTn id="40" fill="hold">
                            <p:stCondLst>
                              <p:cond delay="3700"/>
                            </p:stCondLst>
                            <p:childTnLst>
                              <p:par>
                                <p:cTn id="41" presetID="2" presetClass="entr" presetSubtype="1" fill="hold" grpId="9" nodeType="afterEffect">
                                  <p:stCondLst>
                                    <p:cond delay="0"/>
                                  </p:stCondLst>
                                  <p:iterate>
                                    <p:tmAbs val="0"/>
                                  </p:iterate>
                                  <p:childTnLst>
                                    <p:set>
                                      <p:cBhvr>
                                        <p:cTn id="42" fill="hold"/>
                                        <p:tgtEl>
                                          <p:spTgt spid="230"/>
                                        </p:tgtEl>
                                        <p:attrNameLst>
                                          <p:attrName>style.visibility</p:attrName>
                                        </p:attrNameLst>
                                      </p:cBhvr>
                                      <p:to>
                                        <p:strVal val="visible"/>
                                      </p:to>
                                    </p:set>
                                    <p:anim calcmode="lin" valueType="num">
                                      <p:cBhvr>
                                        <p:cTn id="43" dur="100" fill="hold"/>
                                        <p:tgtEl>
                                          <p:spTgt spid="230"/>
                                        </p:tgtEl>
                                        <p:attrNameLst>
                                          <p:attrName>ppt_x</p:attrName>
                                        </p:attrNameLst>
                                      </p:cBhvr>
                                      <p:tavLst>
                                        <p:tav tm="0">
                                          <p:val>
                                            <p:strVal val="#ppt_x"/>
                                          </p:val>
                                        </p:tav>
                                        <p:tav tm="100000">
                                          <p:val>
                                            <p:strVal val="#ppt_x"/>
                                          </p:val>
                                        </p:tav>
                                      </p:tavLst>
                                    </p:anim>
                                    <p:anim calcmode="lin" valueType="num">
                                      <p:cBhvr>
                                        <p:cTn id="44" dur="100" fill="hold"/>
                                        <p:tgtEl>
                                          <p:spTgt spid="230"/>
                                        </p:tgtEl>
                                        <p:attrNameLst>
                                          <p:attrName>ppt_y</p:attrName>
                                        </p:attrNameLst>
                                      </p:cBhvr>
                                      <p:tavLst>
                                        <p:tav tm="0">
                                          <p:val>
                                            <p:strVal val="0-#ppt_h/2"/>
                                          </p:val>
                                        </p:tav>
                                        <p:tav tm="100000">
                                          <p:val>
                                            <p:strVal val="#ppt_y"/>
                                          </p:val>
                                        </p:tav>
                                      </p:tavLst>
                                    </p:anim>
                                  </p:childTnLst>
                                </p:cTn>
                              </p:par>
                            </p:childTnLst>
                          </p:cTn>
                        </p:par>
                        <p:par>
                          <p:cTn id="45" fill="hold">
                            <p:stCondLst>
                              <p:cond delay="3800"/>
                            </p:stCondLst>
                            <p:childTnLst>
                              <p:par>
                                <p:cTn id="46" presetID="2" presetClass="entr" presetSubtype="2" fill="hold" grpId="10" nodeType="afterEffect">
                                  <p:stCondLst>
                                    <p:cond delay="0"/>
                                  </p:stCondLst>
                                  <p:iterate>
                                    <p:tmAbs val="0"/>
                                  </p:iterate>
                                  <p:childTnLst>
                                    <p:set>
                                      <p:cBhvr>
                                        <p:cTn id="47" fill="hold"/>
                                        <p:tgtEl>
                                          <p:spTgt spid="232"/>
                                        </p:tgtEl>
                                        <p:attrNameLst>
                                          <p:attrName>style.visibility</p:attrName>
                                        </p:attrNameLst>
                                      </p:cBhvr>
                                      <p:to>
                                        <p:strVal val="visible"/>
                                      </p:to>
                                    </p:set>
                                    <p:anim calcmode="lin" valueType="num">
                                      <p:cBhvr>
                                        <p:cTn id="48" dur="1000" fill="hold"/>
                                        <p:tgtEl>
                                          <p:spTgt spid="232"/>
                                        </p:tgtEl>
                                        <p:attrNameLst>
                                          <p:attrName>ppt_x</p:attrName>
                                        </p:attrNameLst>
                                      </p:cBhvr>
                                      <p:tavLst>
                                        <p:tav tm="0">
                                          <p:val>
                                            <p:strVal val="1+#ppt_w/2"/>
                                          </p:val>
                                        </p:tav>
                                        <p:tav tm="100000">
                                          <p:val>
                                            <p:strVal val="#ppt_x"/>
                                          </p:val>
                                        </p:tav>
                                      </p:tavLst>
                                    </p:anim>
                                    <p:anim calcmode="lin" valueType="num">
                                      <p:cBhvr>
                                        <p:cTn id="49" dur="1000" fill="hold"/>
                                        <p:tgtEl>
                                          <p:spTgt spid="232"/>
                                        </p:tgtEl>
                                        <p:attrNameLst>
                                          <p:attrName>ppt_y</p:attrName>
                                        </p:attrNameLst>
                                      </p:cBhvr>
                                      <p:tavLst>
                                        <p:tav tm="0">
                                          <p:val>
                                            <p:strVal val="#ppt_y"/>
                                          </p:val>
                                        </p:tav>
                                        <p:tav tm="100000">
                                          <p:val>
                                            <p:strVal val="#ppt_y"/>
                                          </p:val>
                                        </p:tav>
                                      </p:tavLst>
                                    </p:anim>
                                  </p:childTnLst>
                                </p:cTn>
                              </p:par>
                            </p:childTnLst>
                          </p:cTn>
                        </p:par>
                        <p:par>
                          <p:cTn id="50" fill="hold">
                            <p:stCondLst>
                              <p:cond delay="4800"/>
                            </p:stCondLst>
                            <p:childTnLst>
                              <p:par>
                                <p:cTn id="51" presetID="2" presetClass="entr" presetSubtype="8" fill="hold" grpId="11" nodeType="afterEffect">
                                  <p:stCondLst>
                                    <p:cond delay="0"/>
                                  </p:stCondLst>
                                  <p:iterate>
                                    <p:tmAbs val="0"/>
                                  </p:iterate>
                                  <p:childTnLst>
                                    <p:set>
                                      <p:cBhvr>
                                        <p:cTn id="52" fill="hold"/>
                                        <p:tgtEl>
                                          <p:spTgt spid="233"/>
                                        </p:tgtEl>
                                        <p:attrNameLst>
                                          <p:attrName>style.visibility</p:attrName>
                                        </p:attrNameLst>
                                      </p:cBhvr>
                                      <p:to>
                                        <p:strVal val="visible"/>
                                      </p:to>
                                    </p:set>
                                    <p:anim calcmode="lin" valueType="num">
                                      <p:cBhvr>
                                        <p:cTn id="53" dur="1000" fill="hold"/>
                                        <p:tgtEl>
                                          <p:spTgt spid="233"/>
                                        </p:tgtEl>
                                        <p:attrNameLst>
                                          <p:attrName>ppt_x</p:attrName>
                                        </p:attrNameLst>
                                      </p:cBhvr>
                                      <p:tavLst>
                                        <p:tav tm="0">
                                          <p:val>
                                            <p:strVal val="0-#ppt_w/2"/>
                                          </p:val>
                                        </p:tav>
                                        <p:tav tm="100000">
                                          <p:val>
                                            <p:strVal val="#ppt_x"/>
                                          </p:val>
                                        </p:tav>
                                      </p:tavLst>
                                    </p:anim>
                                    <p:anim calcmode="lin" valueType="num">
                                      <p:cBhvr>
                                        <p:cTn id="54" dur="1000" fill="hold"/>
                                        <p:tgtEl>
                                          <p:spTgt spid="2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1" animBg="1" advAuto="0"/>
      <p:bldP spid="224" grpId="2" animBg="1" advAuto="0"/>
      <p:bldP spid="225" grpId="3" animBg="1" advAuto="0"/>
      <p:bldP spid="226" grpId="5" animBg="1" advAuto="0"/>
      <p:bldP spid="227" grpId="4" animBg="1" advAuto="0"/>
      <p:bldP spid="228" grpId="6" animBg="1" advAuto="0"/>
      <p:bldP spid="229" grpId="7" animBg="1" advAuto="0"/>
      <p:bldP spid="230" grpId="9" animBg="1" advAuto="0"/>
      <p:bldP spid="231" grpId="8" animBg="1" advAuto="0"/>
      <p:bldP spid="232" grpId="10" animBg="1" advAuto="0"/>
      <p:bldP spid="233" grpId="11"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hape 247"/>
          <p:cNvSpPr/>
          <p:nvPr/>
        </p:nvSpPr>
        <p:spPr>
          <a:xfrm>
            <a:off x="6032500" y="7645400"/>
            <a:ext cx="1905000" cy="1905000"/>
          </a:xfrm>
          <a:prstGeom prst="ellipse">
            <a:avLst/>
          </a:prstGeom>
          <a:ln w="190500">
            <a:solidFill>
              <a:srgbClr val="FFCE57"/>
            </a:solidFill>
            <a:miter lim="400000"/>
          </a:ln>
        </p:spPr>
        <p:txBody>
          <a:bodyPr lIns="50800" tIns="50800" rIns="50800" bIns="50800" anchor="ctr"/>
          <a:lstStyle/>
          <a:p>
            <a:pPr>
              <a:defRPr>
                <a:solidFill>
                  <a:srgbClr val="FFFFFF"/>
                </a:solidFill>
              </a:defRPr>
            </a:pPr>
            <a:endParaRPr/>
          </a:p>
        </p:txBody>
      </p:sp>
      <p:sp>
        <p:nvSpPr>
          <p:cNvPr id="236" name="Shape 248"/>
          <p:cNvSpPr/>
          <p:nvPr/>
        </p:nvSpPr>
        <p:spPr>
          <a:xfrm>
            <a:off x="6502400" y="8115300"/>
            <a:ext cx="952500" cy="952500"/>
          </a:xfrm>
          <a:prstGeom prst="ellipse">
            <a:avLst/>
          </a:prstGeom>
          <a:solidFill>
            <a:srgbClr val="FFCE57"/>
          </a:solidFill>
          <a:ln w="12700">
            <a:miter lim="400000"/>
          </a:ln>
        </p:spPr>
        <p:txBody>
          <a:bodyPr lIns="50800" tIns="50800" rIns="50800" bIns="50800" anchor="ctr"/>
          <a:lstStyle/>
          <a:p>
            <a:pPr>
              <a:defRPr>
                <a:solidFill>
                  <a:srgbClr val="FFFFFF"/>
                </a:solidFill>
              </a:defRPr>
            </a:pPr>
            <a:endParaRPr/>
          </a:p>
        </p:txBody>
      </p:sp>
      <p:sp>
        <p:nvSpPr>
          <p:cNvPr id="237" name="Shape 249"/>
          <p:cNvSpPr/>
          <p:nvPr/>
        </p:nvSpPr>
        <p:spPr>
          <a:xfrm flipV="1">
            <a:off x="8163069" y="8530689"/>
            <a:ext cx="8826959" cy="52991"/>
          </a:xfrm>
          <a:prstGeom prst="line">
            <a:avLst/>
          </a:prstGeom>
          <a:ln w="101600">
            <a:solidFill>
              <a:srgbClr val="808785"/>
            </a:solidFill>
            <a:custDash>
              <a:ds d="200000" sp="200000"/>
            </a:custDash>
            <a:miter lim="400000"/>
          </a:ln>
        </p:spPr>
        <p:txBody>
          <a:bodyPr lIns="45718" tIns="45718" rIns="45718" bIns="45718"/>
          <a:lstStyle/>
          <a:p>
            <a:endParaRPr/>
          </a:p>
        </p:txBody>
      </p:sp>
      <p:sp>
        <p:nvSpPr>
          <p:cNvPr id="238" name="Shape 250"/>
          <p:cNvSpPr txBox="1"/>
          <p:nvPr/>
        </p:nvSpPr>
        <p:spPr>
          <a:xfrm>
            <a:off x="1562114" y="3606799"/>
            <a:ext cx="10769601" cy="2590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defRPr sz="4000"/>
            </a:pPr>
            <a:r>
              <a:t>CONEXÕES MÓVEIS GLOBAIS: 1 bilhão.</a:t>
            </a:r>
          </a:p>
          <a:p>
            <a:pPr algn="just">
              <a:defRPr sz="4000"/>
            </a:pPr>
            <a:r>
              <a:t>ASSINANTES EXCLUSIVOS: 800 000 000 milhão.</a:t>
            </a:r>
          </a:p>
          <a:p>
            <a:pPr algn="just">
              <a:defRPr sz="4000"/>
            </a:pPr>
            <a:endParaRPr/>
          </a:p>
          <a:p>
            <a:pPr>
              <a:defRPr b="1">
                <a:latin typeface="Gill Sans"/>
                <a:ea typeface="Gill Sans"/>
                <a:cs typeface="Gill Sans"/>
                <a:sym typeface="Gill Sans"/>
              </a:defRPr>
            </a:pPr>
            <a:r>
              <a:t>2001</a:t>
            </a:r>
          </a:p>
        </p:txBody>
      </p:sp>
      <p:sp>
        <p:nvSpPr>
          <p:cNvPr id="239" name="Shape 251"/>
          <p:cNvSpPr/>
          <p:nvPr/>
        </p:nvSpPr>
        <p:spPr>
          <a:xfrm flipV="1">
            <a:off x="6937322" y="6300693"/>
            <a:ext cx="15082" cy="1155673"/>
          </a:xfrm>
          <a:prstGeom prst="line">
            <a:avLst/>
          </a:prstGeom>
          <a:ln w="25400">
            <a:solidFill>
              <a:srgbClr val="5A5F5E"/>
            </a:solidFill>
            <a:miter lim="400000"/>
          </a:ln>
        </p:spPr>
        <p:txBody>
          <a:bodyPr lIns="45718" tIns="45718" rIns="45718" bIns="45718"/>
          <a:lstStyle/>
          <a:p>
            <a:endParaRPr/>
          </a:p>
        </p:txBody>
      </p:sp>
      <p:sp>
        <p:nvSpPr>
          <p:cNvPr id="240" name="Shape 252"/>
          <p:cNvSpPr/>
          <p:nvPr/>
        </p:nvSpPr>
        <p:spPr>
          <a:xfrm>
            <a:off x="17183100" y="7645400"/>
            <a:ext cx="1905000" cy="1905000"/>
          </a:xfrm>
          <a:prstGeom prst="ellipse">
            <a:avLst/>
          </a:prstGeom>
          <a:ln w="190500">
            <a:solidFill>
              <a:srgbClr val="FFCE57"/>
            </a:solidFill>
            <a:miter lim="400000"/>
          </a:ln>
        </p:spPr>
        <p:txBody>
          <a:bodyPr lIns="50800" tIns="50800" rIns="50800" bIns="50800" anchor="ctr"/>
          <a:lstStyle/>
          <a:p>
            <a:pPr>
              <a:defRPr>
                <a:solidFill>
                  <a:srgbClr val="FFFFFF"/>
                </a:solidFill>
              </a:defRPr>
            </a:pPr>
            <a:endParaRPr/>
          </a:p>
        </p:txBody>
      </p:sp>
      <p:sp>
        <p:nvSpPr>
          <p:cNvPr id="241" name="Shape 253"/>
          <p:cNvSpPr/>
          <p:nvPr/>
        </p:nvSpPr>
        <p:spPr>
          <a:xfrm>
            <a:off x="17653000" y="8115300"/>
            <a:ext cx="952500" cy="952500"/>
          </a:xfrm>
          <a:prstGeom prst="ellipse">
            <a:avLst/>
          </a:prstGeom>
          <a:solidFill>
            <a:srgbClr val="FFCE57"/>
          </a:solidFill>
          <a:ln w="12700">
            <a:miter lim="400000"/>
          </a:ln>
        </p:spPr>
        <p:txBody>
          <a:bodyPr lIns="50800" tIns="50800" rIns="50800" bIns="50800" anchor="ctr"/>
          <a:lstStyle/>
          <a:p>
            <a:pPr>
              <a:defRPr>
                <a:solidFill>
                  <a:srgbClr val="FFFFFF"/>
                </a:solidFill>
              </a:defRPr>
            </a:pPr>
            <a:endParaRPr/>
          </a:p>
        </p:txBody>
      </p:sp>
      <p:sp>
        <p:nvSpPr>
          <p:cNvPr id="242" name="Shape 254"/>
          <p:cNvSpPr txBox="1"/>
          <p:nvPr/>
        </p:nvSpPr>
        <p:spPr>
          <a:xfrm>
            <a:off x="12534900" y="3619499"/>
            <a:ext cx="11074400" cy="2590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defRPr sz="4000"/>
            </a:pPr>
            <a:r>
              <a:t>CONEXÕES MÓVEIS GLOBAIS: 1,2 bilhão.</a:t>
            </a:r>
          </a:p>
          <a:p>
            <a:pPr algn="just">
              <a:defRPr sz="4000"/>
            </a:pPr>
            <a:r>
              <a:t>ASSINANTES EXCLUSIVOS: 900 000 000 milhões.</a:t>
            </a:r>
          </a:p>
          <a:p>
            <a:pPr algn="just">
              <a:defRPr sz="4000"/>
            </a:pPr>
            <a:endParaRPr/>
          </a:p>
          <a:p>
            <a:pPr>
              <a:defRPr b="1">
                <a:latin typeface="Gill Sans"/>
                <a:ea typeface="Gill Sans"/>
                <a:cs typeface="Gill Sans"/>
                <a:sym typeface="Gill Sans"/>
              </a:defRPr>
            </a:pPr>
            <a:r>
              <a:t>2002</a:t>
            </a:r>
          </a:p>
        </p:txBody>
      </p:sp>
      <p:sp>
        <p:nvSpPr>
          <p:cNvPr id="243" name="Shape 255"/>
          <p:cNvSpPr/>
          <p:nvPr/>
        </p:nvSpPr>
        <p:spPr>
          <a:xfrm flipV="1">
            <a:off x="18083643" y="6305563"/>
            <a:ext cx="15084" cy="1155674"/>
          </a:xfrm>
          <a:prstGeom prst="line">
            <a:avLst/>
          </a:prstGeom>
          <a:ln w="25400">
            <a:solidFill>
              <a:srgbClr val="5A5F5E"/>
            </a:solidFill>
            <a:miter lim="400000"/>
          </a:ln>
        </p:spPr>
        <p:txBody>
          <a:bodyPr lIns="45718" tIns="45718" rIns="45718" bIns="45718"/>
          <a:lstStyle/>
          <a:p>
            <a:endParaRPr/>
          </a:p>
        </p:txBody>
      </p:sp>
      <p:sp>
        <p:nvSpPr>
          <p:cNvPr id="244" name="Shape 256"/>
          <p:cNvSpPr/>
          <p:nvPr/>
        </p:nvSpPr>
        <p:spPr>
          <a:xfrm flipV="1">
            <a:off x="19329454" y="8537734"/>
            <a:ext cx="5054599" cy="5871"/>
          </a:xfrm>
          <a:prstGeom prst="line">
            <a:avLst/>
          </a:prstGeom>
          <a:ln w="101600">
            <a:solidFill>
              <a:srgbClr val="808785"/>
            </a:solidFill>
            <a:custDash>
              <a:ds d="200000" sp="200000"/>
            </a:custDash>
            <a:miter lim="400000"/>
          </a:ln>
        </p:spPr>
        <p:txBody>
          <a:bodyPr lIns="45718" tIns="45718" rIns="45718" bIns="45718"/>
          <a:lstStyle/>
          <a:p>
            <a:endParaRPr/>
          </a:p>
        </p:txBody>
      </p:sp>
      <p:sp>
        <p:nvSpPr>
          <p:cNvPr id="245" name="Shape 257"/>
          <p:cNvSpPr/>
          <p:nvPr/>
        </p:nvSpPr>
        <p:spPr>
          <a:xfrm>
            <a:off x="99790" y="8544045"/>
            <a:ext cx="5754932" cy="41052"/>
          </a:xfrm>
          <a:prstGeom prst="line">
            <a:avLst/>
          </a:prstGeom>
          <a:ln w="101600">
            <a:solidFill>
              <a:srgbClr val="808785"/>
            </a:solidFill>
            <a:custDash>
              <a:ds d="200000" sp="200000"/>
            </a:custDash>
            <a:miter lim="400000"/>
          </a:ln>
        </p:spPr>
        <p:txBody>
          <a:bodyPr lIns="45718" tIns="45718" rIns="45718" bIns="45718"/>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p:push/>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1" nodeType="afterEffect">
                                  <p:stCondLst>
                                    <p:cond delay="100"/>
                                  </p:stCondLst>
                                  <p:iterate>
                                    <p:tmAbs val="0"/>
                                  </p:iterate>
                                  <p:childTnLst>
                                    <p:set>
                                      <p:cBhvr>
                                        <p:cTn id="6" fill="hold"/>
                                        <p:tgtEl>
                                          <p:spTgt spid="235"/>
                                        </p:tgtEl>
                                        <p:attrNameLst>
                                          <p:attrName>style.visibility</p:attrName>
                                        </p:attrNameLst>
                                      </p:cBhvr>
                                      <p:to>
                                        <p:strVal val="visible"/>
                                      </p:to>
                                    </p:set>
                                    <p:animEffect transition="in" filter="box(out)">
                                      <p:cBhvr>
                                        <p:cTn id="7" dur="500"/>
                                        <p:tgtEl>
                                          <p:spTgt spid="235"/>
                                        </p:tgtEl>
                                      </p:cBhvr>
                                    </p:animEffect>
                                  </p:childTnLst>
                                </p:cTn>
                              </p:par>
                            </p:childTnLst>
                          </p:cTn>
                        </p:par>
                        <p:par>
                          <p:cTn id="8" fill="hold">
                            <p:stCondLst>
                              <p:cond delay="600"/>
                            </p:stCondLst>
                            <p:childTnLst>
                              <p:par>
                                <p:cTn id="9" presetID="4" presetClass="entr" presetSubtype="32" fill="hold" grpId="2" nodeType="afterEffect">
                                  <p:stCondLst>
                                    <p:cond delay="100"/>
                                  </p:stCondLst>
                                  <p:iterate>
                                    <p:tmAbs val="0"/>
                                  </p:iterate>
                                  <p:childTnLst>
                                    <p:set>
                                      <p:cBhvr>
                                        <p:cTn id="10" fill="hold"/>
                                        <p:tgtEl>
                                          <p:spTgt spid="236"/>
                                        </p:tgtEl>
                                        <p:attrNameLst>
                                          <p:attrName>style.visibility</p:attrName>
                                        </p:attrNameLst>
                                      </p:cBhvr>
                                      <p:to>
                                        <p:strVal val="visible"/>
                                      </p:to>
                                    </p:set>
                                    <p:animEffect transition="in" filter="box(out)">
                                      <p:cBhvr>
                                        <p:cTn id="11" dur="500"/>
                                        <p:tgtEl>
                                          <p:spTgt spid="236"/>
                                        </p:tgtEl>
                                      </p:cBhvr>
                                    </p:animEffect>
                                  </p:childTnLst>
                                </p:cTn>
                              </p:par>
                            </p:childTnLst>
                          </p:cTn>
                        </p:par>
                        <p:par>
                          <p:cTn id="12" fill="hold">
                            <p:stCondLst>
                              <p:cond delay="1200"/>
                            </p:stCondLst>
                            <p:childTnLst>
                              <p:par>
                                <p:cTn id="13" presetID="2" presetClass="entr" presetSubtype="2" fill="hold" grpId="3" nodeType="afterEffect">
                                  <p:stCondLst>
                                    <p:cond delay="0"/>
                                  </p:stCondLst>
                                  <p:iterate>
                                    <p:tmAbs val="0"/>
                                  </p:iterate>
                                  <p:childTnLst>
                                    <p:set>
                                      <p:cBhvr>
                                        <p:cTn id="14" fill="hold"/>
                                        <p:tgtEl>
                                          <p:spTgt spid="237"/>
                                        </p:tgtEl>
                                        <p:attrNameLst>
                                          <p:attrName>style.visibility</p:attrName>
                                        </p:attrNameLst>
                                      </p:cBhvr>
                                      <p:to>
                                        <p:strVal val="visible"/>
                                      </p:to>
                                    </p:set>
                                    <p:anim calcmode="lin" valueType="num">
                                      <p:cBhvr>
                                        <p:cTn id="15" dur="1000" fill="hold"/>
                                        <p:tgtEl>
                                          <p:spTgt spid="237"/>
                                        </p:tgtEl>
                                        <p:attrNameLst>
                                          <p:attrName>ppt_x</p:attrName>
                                        </p:attrNameLst>
                                      </p:cBhvr>
                                      <p:tavLst>
                                        <p:tav tm="0">
                                          <p:val>
                                            <p:strVal val="1+#ppt_w/2"/>
                                          </p:val>
                                        </p:tav>
                                        <p:tav tm="100000">
                                          <p:val>
                                            <p:strVal val="#ppt_x"/>
                                          </p:val>
                                        </p:tav>
                                      </p:tavLst>
                                    </p:anim>
                                    <p:anim calcmode="lin" valueType="num">
                                      <p:cBhvr>
                                        <p:cTn id="16" dur="1000" fill="hold"/>
                                        <p:tgtEl>
                                          <p:spTgt spid="237"/>
                                        </p:tgtEl>
                                        <p:attrNameLst>
                                          <p:attrName>ppt_y</p:attrName>
                                        </p:attrNameLst>
                                      </p:cBhvr>
                                      <p:tavLst>
                                        <p:tav tm="0">
                                          <p:val>
                                            <p:strVal val="#ppt_y"/>
                                          </p:val>
                                        </p:tav>
                                        <p:tav tm="100000">
                                          <p:val>
                                            <p:strVal val="#ppt_y"/>
                                          </p:val>
                                        </p:tav>
                                      </p:tavLst>
                                    </p:anim>
                                  </p:childTnLst>
                                </p:cTn>
                              </p:par>
                            </p:childTnLst>
                          </p:cTn>
                        </p:par>
                        <p:par>
                          <p:cTn id="17" fill="hold">
                            <p:stCondLst>
                              <p:cond delay="2200"/>
                            </p:stCondLst>
                            <p:childTnLst>
                              <p:par>
                                <p:cTn id="18" presetID="2" presetClass="entr" presetSubtype="1" fill="hold" grpId="4" nodeType="afterEffect">
                                  <p:stCondLst>
                                    <p:cond delay="0"/>
                                  </p:stCondLst>
                                  <p:iterate>
                                    <p:tmAbs val="0"/>
                                  </p:iterate>
                                  <p:childTnLst>
                                    <p:set>
                                      <p:cBhvr>
                                        <p:cTn id="19" fill="hold"/>
                                        <p:tgtEl>
                                          <p:spTgt spid="239"/>
                                        </p:tgtEl>
                                        <p:attrNameLst>
                                          <p:attrName>style.visibility</p:attrName>
                                        </p:attrNameLst>
                                      </p:cBhvr>
                                      <p:to>
                                        <p:strVal val="visible"/>
                                      </p:to>
                                    </p:set>
                                    <p:anim calcmode="lin" valueType="num">
                                      <p:cBhvr>
                                        <p:cTn id="20" dur="100" fill="hold"/>
                                        <p:tgtEl>
                                          <p:spTgt spid="239"/>
                                        </p:tgtEl>
                                        <p:attrNameLst>
                                          <p:attrName>ppt_x</p:attrName>
                                        </p:attrNameLst>
                                      </p:cBhvr>
                                      <p:tavLst>
                                        <p:tav tm="0">
                                          <p:val>
                                            <p:strVal val="#ppt_x"/>
                                          </p:val>
                                        </p:tav>
                                        <p:tav tm="100000">
                                          <p:val>
                                            <p:strVal val="#ppt_x"/>
                                          </p:val>
                                        </p:tav>
                                      </p:tavLst>
                                    </p:anim>
                                    <p:anim calcmode="lin" valueType="num">
                                      <p:cBhvr>
                                        <p:cTn id="21" dur="100" fill="hold"/>
                                        <p:tgtEl>
                                          <p:spTgt spid="239"/>
                                        </p:tgtEl>
                                        <p:attrNameLst>
                                          <p:attrName>ppt_y</p:attrName>
                                        </p:attrNameLst>
                                      </p:cBhvr>
                                      <p:tavLst>
                                        <p:tav tm="0">
                                          <p:val>
                                            <p:strVal val="0-#ppt_h/2"/>
                                          </p:val>
                                        </p:tav>
                                        <p:tav tm="100000">
                                          <p:val>
                                            <p:strVal val="#ppt_y"/>
                                          </p:val>
                                        </p:tav>
                                      </p:tavLst>
                                    </p:anim>
                                  </p:childTnLst>
                                </p:cTn>
                              </p:par>
                            </p:childTnLst>
                          </p:cTn>
                        </p:par>
                        <p:par>
                          <p:cTn id="22" fill="hold">
                            <p:stCondLst>
                              <p:cond delay="2300"/>
                            </p:stCondLst>
                            <p:childTnLst>
                              <p:par>
                                <p:cTn id="23" presetID="2" presetClass="entr" presetSubtype="1" fill="hold" grpId="5" nodeType="afterEffect">
                                  <p:stCondLst>
                                    <p:cond delay="0"/>
                                  </p:stCondLst>
                                  <p:iterate>
                                    <p:tmAbs val="0"/>
                                  </p:iterate>
                                  <p:childTnLst>
                                    <p:set>
                                      <p:cBhvr>
                                        <p:cTn id="24" fill="hold"/>
                                        <p:tgtEl>
                                          <p:spTgt spid="238"/>
                                        </p:tgtEl>
                                        <p:attrNameLst>
                                          <p:attrName>style.visibility</p:attrName>
                                        </p:attrNameLst>
                                      </p:cBhvr>
                                      <p:to>
                                        <p:strVal val="visible"/>
                                      </p:to>
                                    </p:set>
                                    <p:anim calcmode="lin" valueType="num">
                                      <p:cBhvr>
                                        <p:cTn id="25" dur="100" fill="hold"/>
                                        <p:tgtEl>
                                          <p:spTgt spid="238"/>
                                        </p:tgtEl>
                                        <p:attrNameLst>
                                          <p:attrName>ppt_x</p:attrName>
                                        </p:attrNameLst>
                                      </p:cBhvr>
                                      <p:tavLst>
                                        <p:tav tm="0">
                                          <p:val>
                                            <p:strVal val="#ppt_x"/>
                                          </p:val>
                                        </p:tav>
                                        <p:tav tm="100000">
                                          <p:val>
                                            <p:strVal val="#ppt_x"/>
                                          </p:val>
                                        </p:tav>
                                      </p:tavLst>
                                    </p:anim>
                                    <p:anim calcmode="lin" valueType="num">
                                      <p:cBhvr>
                                        <p:cTn id="26" dur="100" fill="hold"/>
                                        <p:tgtEl>
                                          <p:spTgt spid="238"/>
                                        </p:tgtEl>
                                        <p:attrNameLst>
                                          <p:attrName>ppt_y</p:attrName>
                                        </p:attrNameLst>
                                      </p:cBhvr>
                                      <p:tavLst>
                                        <p:tav tm="0">
                                          <p:val>
                                            <p:strVal val="0-#ppt_h/2"/>
                                          </p:val>
                                        </p:tav>
                                        <p:tav tm="100000">
                                          <p:val>
                                            <p:strVal val="#ppt_y"/>
                                          </p:val>
                                        </p:tav>
                                      </p:tavLst>
                                    </p:anim>
                                  </p:childTnLst>
                                </p:cTn>
                              </p:par>
                            </p:childTnLst>
                          </p:cTn>
                        </p:par>
                        <p:par>
                          <p:cTn id="27" fill="hold">
                            <p:stCondLst>
                              <p:cond delay="2400"/>
                            </p:stCondLst>
                            <p:childTnLst>
                              <p:par>
                                <p:cTn id="28" presetID="4" presetClass="entr" presetSubtype="32" fill="hold" grpId="6" nodeType="afterEffect">
                                  <p:stCondLst>
                                    <p:cond delay="100"/>
                                  </p:stCondLst>
                                  <p:iterate>
                                    <p:tmAbs val="0"/>
                                  </p:iterate>
                                  <p:childTnLst>
                                    <p:set>
                                      <p:cBhvr>
                                        <p:cTn id="29" fill="hold"/>
                                        <p:tgtEl>
                                          <p:spTgt spid="240"/>
                                        </p:tgtEl>
                                        <p:attrNameLst>
                                          <p:attrName>style.visibility</p:attrName>
                                        </p:attrNameLst>
                                      </p:cBhvr>
                                      <p:to>
                                        <p:strVal val="visible"/>
                                      </p:to>
                                    </p:set>
                                    <p:animEffect transition="in" filter="box(out)">
                                      <p:cBhvr>
                                        <p:cTn id="30" dur="500"/>
                                        <p:tgtEl>
                                          <p:spTgt spid="240"/>
                                        </p:tgtEl>
                                      </p:cBhvr>
                                    </p:animEffect>
                                  </p:childTnLst>
                                </p:cTn>
                              </p:par>
                            </p:childTnLst>
                          </p:cTn>
                        </p:par>
                        <p:par>
                          <p:cTn id="31" fill="hold">
                            <p:stCondLst>
                              <p:cond delay="3000"/>
                            </p:stCondLst>
                            <p:childTnLst>
                              <p:par>
                                <p:cTn id="32" presetID="4" presetClass="entr" presetSubtype="32" fill="hold" grpId="7" nodeType="afterEffect">
                                  <p:stCondLst>
                                    <p:cond delay="100"/>
                                  </p:stCondLst>
                                  <p:iterate>
                                    <p:tmAbs val="0"/>
                                  </p:iterate>
                                  <p:childTnLst>
                                    <p:set>
                                      <p:cBhvr>
                                        <p:cTn id="33" fill="hold"/>
                                        <p:tgtEl>
                                          <p:spTgt spid="241"/>
                                        </p:tgtEl>
                                        <p:attrNameLst>
                                          <p:attrName>style.visibility</p:attrName>
                                        </p:attrNameLst>
                                      </p:cBhvr>
                                      <p:to>
                                        <p:strVal val="visible"/>
                                      </p:to>
                                    </p:set>
                                    <p:animEffect transition="in" filter="box(out)">
                                      <p:cBhvr>
                                        <p:cTn id="34" dur="500"/>
                                        <p:tgtEl>
                                          <p:spTgt spid="241"/>
                                        </p:tgtEl>
                                      </p:cBhvr>
                                    </p:animEffect>
                                  </p:childTnLst>
                                </p:cTn>
                              </p:par>
                            </p:childTnLst>
                          </p:cTn>
                        </p:par>
                        <p:par>
                          <p:cTn id="35" fill="hold">
                            <p:stCondLst>
                              <p:cond delay="3600"/>
                            </p:stCondLst>
                            <p:childTnLst>
                              <p:par>
                                <p:cTn id="36" presetID="2" presetClass="entr" presetSubtype="1" fill="hold" grpId="8" nodeType="afterEffect">
                                  <p:stCondLst>
                                    <p:cond delay="0"/>
                                  </p:stCondLst>
                                  <p:iterate>
                                    <p:tmAbs val="0"/>
                                  </p:iterate>
                                  <p:childTnLst>
                                    <p:set>
                                      <p:cBhvr>
                                        <p:cTn id="37" fill="hold"/>
                                        <p:tgtEl>
                                          <p:spTgt spid="243"/>
                                        </p:tgtEl>
                                        <p:attrNameLst>
                                          <p:attrName>style.visibility</p:attrName>
                                        </p:attrNameLst>
                                      </p:cBhvr>
                                      <p:to>
                                        <p:strVal val="visible"/>
                                      </p:to>
                                    </p:set>
                                    <p:anim calcmode="lin" valueType="num">
                                      <p:cBhvr>
                                        <p:cTn id="38" dur="100" fill="hold"/>
                                        <p:tgtEl>
                                          <p:spTgt spid="243"/>
                                        </p:tgtEl>
                                        <p:attrNameLst>
                                          <p:attrName>ppt_x</p:attrName>
                                        </p:attrNameLst>
                                      </p:cBhvr>
                                      <p:tavLst>
                                        <p:tav tm="0">
                                          <p:val>
                                            <p:strVal val="#ppt_x"/>
                                          </p:val>
                                        </p:tav>
                                        <p:tav tm="100000">
                                          <p:val>
                                            <p:strVal val="#ppt_x"/>
                                          </p:val>
                                        </p:tav>
                                      </p:tavLst>
                                    </p:anim>
                                    <p:anim calcmode="lin" valueType="num">
                                      <p:cBhvr>
                                        <p:cTn id="39" dur="100" fill="hold"/>
                                        <p:tgtEl>
                                          <p:spTgt spid="243"/>
                                        </p:tgtEl>
                                        <p:attrNameLst>
                                          <p:attrName>ppt_y</p:attrName>
                                        </p:attrNameLst>
                                      </p:cBhvr>
                                      <p:tavLst>
                                        <p:tav tm="0">
                                          <p:val>
                                            <p:strVal val="0-#ppt_h/2"/>
                                          </p:val>
                                        </p:tav>
                                        <p:tav tm="100000">
                                          <p:val>
                                            <p:strVal val="#ppt_y"/>
                                          </p:val>
                                        </p:tav>
                                      </p:tavLst>
                                    </p:anim>
                                  </p:childTnLst>
                                </p:cTn>
                              </p:par>
                            </p:childTnLst>
                          </p:cTn>
                        </p:par>
                        <p:par>
                          <p:cTn id="40" fill="hold">
                            <p:stCondLst>
                              <p:cond delay="3700"/>
                            </p:stCondLst>
                            <p:childTnLst>
                              <p:par>
                                <p:cTn id="41" presetID="2" presetClass="entr" presetSubtype="1" fill="hold" grpId="9" nodeType="afterEffect">
                                  <p:stCondLst>
                                    <p:cond delay="0"/>
                                  </p:stCondLst>
                                  <p:iterate>
                                    <p:tmAbs val="0"/>
                                  </p:iterate>
                                  <p:childTnLst>
                                    <p:set>
                                      <p:cBhvr>
                                        <p:cTn id="42" fill="hold"/>
                                        <p:tgtEl>
                                          <p:spTgt spid="242"/>
                                        </p:tgtEl>
                                        <p:attrNameLst>
                                          <p:attrName>style.visibility</p:attrName>
                                        </p:attrNameLst>
                                      </p:cBhvr>
                                      <p:to>
                                        <p:strVal val="visible"/>
                                      </p:to>
                                    </p:set>
                                    <p:anim calcmode="lin" valueType="num">
                                      <p:cBhvr>
                                        <p:cTn id="43" dur="100" fill="hold"/>
                                        <p:tgtEl>
                                          <p:spTgt spid="242"/>
                                        </p:tgtEl>
                                        <p:attrNameLst>
                                          <p:attrName>ppt_x</p:attrName>
                                        </p:attrNameLst>
                                      </p:cBhvr>
                                      <p:tavLst>
                                        <p:tav tm="0">
                                          <p:val>
                                            <p:strVal val="#ppt_x"/>
                                          </p:val>
                                        </p:tav>
                                        <p:tav tm="100000">
                                          <p:val>
                                            <p:strVal val="#ppt_x"/>
                                          </p:val>
                                        </p:tav>
                                      </p:tavLst>
                                    </p:anim>
                                    <p:anim calcmode="lin" valueType="num">
                                      <p:cBhvr>
                                        <p:cTn id="44" dur="100" fill="hold"/>
                                        <p:tgtEl>
                                          <p:spTgt spid="242"/>
                                        </p:tgtEl>
                                        <p:attrNameLst>
                                          <p:attrName>ppt_y</p:attrName>
                                        </p:attrNameLst>
                                      </p:cBhvr>
                                      <p:tavLst>
                                        <p:tav tm="0">
                                          <p:val>
                                            <p:strVal val="0-#ppt_h/2"/>
                                          </p:val>
                                        </p:tav>
                                        <p:tav tm="100000">
                                          <p:val>
                                            <p:strVal val="#ppt_y"/>
                                          </p:val>
                                        </p:tav>
                                      </p:tavLst>
                                    </p:anim>
                                  </p:childTnLst>
                                </p:cTn>
                              </p:par>
                            </p:childTnLst>
                          </p:cTn>
                        </p:par>
                        <p:par>
                          <p:cTn id="45" fill="hold">
                            <p:stCondLst>
                              <p:cond delay="3800"/>
                            </p:stCondLst>
                            <p:childTnLst>
                              <p:par>
                                <p:cTn id="46" presetID="2" presetClass="entr" presetSubtype="2" fill="hold" grpId="10" nodeType="afterEffect">
                                  <p:stCondLst>
                                    <p:cond delay="0"/>
                                  </p:stCondLst>
                                  <p:iterate>
                                    <p:tmAbs val="0"/>
                                  </p:iterate>
                                  <p:childTnLst>
                                    <p:set>
                                      <p:cBhvr>
                                        <p:cTn id="47" fill="hold"/>
                                        <p:tgtEl>
                                          <p:spTgt spid="244"/>
                                        </p:tgtEl>
                                        <p:attrNameLst>
                                          <p:attrName>style.visibility</p:attrName>
                                        </p:attrNameLst>
                                      </p:cBhvr>
                                      <p:to>
                                        <p:strVal val="visible"/>
                                      </p:to>
                                    </p:set>
                                    <p:anim calcmode="lin" valueType="num">
                                      <p:cBhvr>
                                        <p:cTn id="48" dur="1000" fill="hold"/>
                                        <p:tgtEl>
                                          <p:spTgt spid="244"/>
                                        </p:tgtEl>
                                        <p:attrNameLst>
                                          <p:attrName>ppt_x</p:attrName>
                                        </p:attrNameLst>
                                      </p:cBhvr>
                                      <p:tavLst>
                                        <p:tav tm="0">
                                          <p:val>
                                            <p:strVal val="1+#ppt_w/2"/>
                                          </p:val>
                                        </p:tav>
                                        <p:tav tm="100000">
                                          <p:val>
                                            <p:strVal val="#ppt_x"/>
                                          </p:val>
                                        </p:tav>
                                      </p:tavLst>
                                    </p:anim>
                                    <p:anim calcmode="lin" valueType="num">
                                      <p:cBhvr>
                                        <p:cTn id="49" dur="1000" fill="hold"/>
                                        <p:tgtEl>
                                          <p:spTgt spid="244"/>
                                        </p:tgtEl>
                                        <p:attrNameLst>
                                          <p:attrName>ppt_y</p:attrName>
                                        </p:attrNameLst>
                                      </p:cBhvr>
                                      <p:tavLst>
                                        <p:tav tm="0">
                                          <p:val>
                                            <p:strVal val="#ppt_y"/>
                                          </p:val>
                                        </p:tav>
                                        <p:tav tm="100000">
                                          <p:val>
                                            <p:strVal val="#ppt_y"/>
                                          </p:val>
                                        </p:tav>
                                      </p:tavLst>
                                    </p:anim>
                                  </p:childTnLst>
                                </p:cTn>
                              </p:par>
                            </p:childTnLst>
                          </p:cTn>
                        </p:par>
                        <p:par>
                          <p:cTn id="50" fill="hold">
                            <p:stCondLst>
                              <p:cond delay="4800"/>
                            </p:stCondLst>
                            <p:childTnLst>
                              <p:par>
                                <p:cTn id="51" presetID="2" presetClass="entr" presetSubtype="8" fill="hold" grpId="11" nodeType="afterEffect">
                                  <p:stCondLst>
                                    <p:cond delay="0"/>
                                  </p:stCondLst>
                                  <p:iterate>
                                    <p:tmAbs val="0"/>
                                  </p:iterate>
                                  <p:childTnLst>
                                    <p:set>
                                      <p:cBhvr>
                                        <p:cTn id="52" fill="hold"/>
                                        <p:tgtEl>
                                          <p:spTgt spid="245"/>
                                        </p:tgtEl>
                                        <p:attrNameLst>
                                          <p:attrName>style.visibility</p:attrName>
                                        </p:attrNameLst>
                                      </p:cBhvr>
                                      <p:to>
                                        <p:strVal val="visible"/>
                                      </p:to>
                                    </p:set>
                                    <p:anim calcmode="lin" valueType="num">
                                      <p:cBhvr>
                                        <p:cTn id="53" dur="1000" fill="hold"/>
                                        <p:tgtEl>
                                          <p:spTgt spid="245"/>
                                        </p:tgtEl>
                                        <p:attrNameLst>
                                          <p:attrName>ppt_x</p:attrName>
                                        </p:attrNameLst>
                                      </p:cBhvr>
                                      <p:tavLst>
                                        <p:tav tm="0">
                                          <p:val>
                                            <p:strVal val="0-#ppt_w/2"/>
                                          </p:val>
                                        </p:tav>
                                        <p:tav tm="100000">
                                          <p:val>
                                            <p:strVal val="#ppt_x"/>
                                          </p:val>
                                        </p:tav>
                                      </p:tavLst>
                                    </p:anim>
                                    <p:anim calcmode="lin" valueType="num">
                                      <p:cBhvr>
                                        <p:cTn id="54" dur="1000" fill="hold"/>
                                        <p:tgtEl>
                                          <p:spTgt spid="2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 grpId="1" animBg="1" advAuto="0"/>
      <p:bldP spid="236" grpId="2" animBg="1" advAuto="0"/>
      <p:bldP spid="237" grpId="3" animBg="1" advAuto="0"/>
      <p:bldP spid="238" grpId="5" animBg="1" advAuto="0"/>
      <p:bldP spid="239" grpId="4" animBg="1" advAuto="0"/>
      <p:bldP spid="240" grpId="6" animBg="1" advAuto="0"/>
      <p:bldP spid="241" grpId="7" animBg="1" advAuto="0"/>
      <p:bldP spid="242" grpId="9" animBg="1" advAuto="0"/>
      <p:bldP spid="243" grpId="8" animBg="1" advAuto="0"/>
      <p:bldP spid="244" grpId="10" animBg="1" advAuto="0"/>
      <p:bldP spid="245" grpId="11"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hape 259"/>
          <p:cNvSpPr/>
          <p:nvPr/>
        </p:nvSpPr>
        <p:spPr>
          <a:xfrm>
            <a:off x="6032500" y="7645400"/>
            <a:ext cx="1905000" cy="1905000"/>
          </a:xfrm>
          <a:prstGeom prst="ellipse">
            <a:avLst/>
          </a:prstGeom>
          <a:ln w="190500">
            <a:solidFill>
              <a:srgbClr val="FFCE57"/>
            </a:solidFill>
            <a:miter lim="400000"/>
          </a:ln>
        </p:spPr>
        <p:txBody>
          <a:bodyPr lIns="50800" tIns="50800" rIns="50800" bIns="50800" anchor="ctr"/>
          <a:lstStyle/>
          <a:p>
            <a:pPr>
              <a:defRPr>
                <a:solidFill>
                  <a:srgbClr val="FFFFFF"/>
                </a:solidFill>
              </a:defRPr>
            </a:pPr>
            <a:endParaRPr/>
          </a:p>
        </p:txBody>
      </p:sp>
      <p:sp>
        <p:nvSpPr>
          <p:cNvPr id="248" name="Shape 260"/>
          <p:cNvSpPr/>
          <p:nvPr/>
        </p:nvSpPr>
        <p:spPr>
          <a:xfrm>
            <a:off x="6502400" y="8115300"/>
            <a:ext cx="952500" cy="952500"/>
          </a:xfrm>
          <a:prstGeom prst="ellipse">
            <a:avLst/>
          </a:prstGeom>
          <a:solidFill>
            <a:srgbClr val="FFCE57"/>
          </a:solidFill>
          <a:ln w="12700">
            <a:miter lim="400000"/>
          </a:ln>
        </p:spPr>
        <p:txBody>
          <a:bodyPr lIns="50800" tIns="50800" rIns="50800" bIns="50800" anchor="ctr"/>
          <a:lstStyle/>
          <a:p>
            <a:pPr>
              <a:defRPr>
                <a:solidFill>
                  <a:srgbClr val="FFFFFF"/>
                </a:solidFill>
              </a:defRPr>
            </a:pPr>
            <a:endParaRPr/>
          </a:p>
        </p:txBody>
      </p:sp>
      <p:sp>
        <p:nvSpPr>
          <p:cNvPr id="249" name="Shape 261"/>
          <p:cNvSpPr/>
          <p:nvPr/>
        </p:nvSpPr>
        <p:spPr>
          <a:xfrm flipV="1">
            <a:off x="8163069" y="8530689"/>
            <a:ext cx="8826959" cy="52991"/>
          </a:xfrm>
          <a:prstGeom prst="line">
            <a:avLst/>
          </a:prstGeom>
          <a:ln w="101600">
            <a:solidFill>
              <a:srgbClr val="808785"/>
            </a:solidFill>
            <a:custDash>
              <a:ds d="200000" sp="200000"/>
            </a:custDash>
            <a:miter lim="400000"/>
          </a:ln>
        </p:spPr>
        <p:txBody>
          <a:bodyPr lIns="45718" tIns="45718" rIns="45718" bIns="45718"/>
          <a:lstStyle/>
          <a:p>
            <a:endParaRPr/>
          </a:p>
        </p:txBody>
      </p:sp>
      <p:sp>
        <p:nvSpPr>
          <p:cNvPr id="250" name="Shape 262"/>
          <p:cNvSpPr txBox="1"/>
          <p:nvPr/>
        </p:nvSpPr>
        <p:spPr>
          <a:xfrm>
            <a:off x="1536714" y="3606799"/>
            <a:ext cx="10769601" cy="2590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defRPr sz="4000"/>
            </a:pPr>
            <a:r>
              <a:t>CONEXÕES MÓVEIS GLOBAIS: 1,4 bilhão.</a:t>
            </a:r>
          </a:p>
          <a:p>
            <a:pPr algn="just">
              <a:defRPr sz="4000"/>
            </a:pPr>
            <a:r>
              <a:t>ASSINANTES EXCLUSIVOS: 1,1 bilhão.</a:t>
            </a:r>
          </a:p>
          <a:p>
            <a:pPr algn="just">
              <a:defRPr sz="4000"/>
            </a:pPr>
            <a:endParaRPr/>
          </a:p>
          <a:p>
            <a:pPr>
              <a:defRPr b="1">
                <a:latin typeface="Gill Sans"/>
                <a:ea typeface="Gill Sans"/>
                <a:cs typeface="Gill Sans"/>
                <a:sym typeface="Gill Sans"/>
              </a:defRPr>
            </a:pPr>
            <a:r>
              <a:t>2003</a:t>
            </a:r>
          </a:p>
        </p:txBody>
      </p:sp>
      <p:sp>
        <p:nvSpPr>
          <p:cNvPr id="251" name="Shape 263"/>
          <p:cNvSpPr/>
          <p:nvPr/>
        </p:nvSpPr>
        <p:spPr>
          <a:xfrm flipV="1">
            <a:off x="6937322" y="6300693"/>
            <a:ext cx="15082" cy="1155673"/>
          </a:xfrm>
          <a:prstGeom prst="line">
            <a:avLst/>
          </a:prstGeom>
          <a:ln w="25400">
            <a:solidFill>
              <a:srgbClr val="5A5F5E"/>
            </a:solidFill>
            <a:miter lim="400000"/>
          </a:ln>
        </p:spPr>
        <p:txBody>
          <a:bodyPr lIns="45718" tIns="45718" rIns="45718" bIns="45718"/>
          <a:lstStyle/>
          <a:p>
            <a:endParaRPr/>
          </a:p>
        </p:txBody>
      </p:sp>
      <p:sp>
        <p:nvSpPr>
          <p:cNvPr id="252" name="Shape 264"/>
          <p:cNvSpPr/>
          <p:nvPr/>
        </p:nvSpPr>
        <p:spPr>
          <a:xfrm>
            <a:off x="17183100" y="7645400"/>
            <a:ext cx="1905000" cy="1905000"/>
          </a:xfrm>
          <a:prstGeom prst="ellipse">
            <a:avLst/>
          </a:prstGeom>
          <a:ln w="190500">
            <a:solidFill>
              <a:srgbClr val="FFCE57"/>
            </a:solidFill>
            <a:miter lim="400000"/>
          </a:ln>
        </p:spPr>
        <p:txBody>
          <a:bodyPr lIns="50800" tIns="50800" rIns="50800" bIns="50800" anchor="ctr"/>
          <a:lstStyle/>
          <a:p>
            <a:pPr>
              <a:defRPr>
                <a:solidFill>
                  <a:srgbClr val="FFFFFF"/>
                </a:solidFill>
              </a:defRPr>
            </a:pPr>
            <a:endParaRPr/>
          </a:p>
        </p:txBody>
      </p:sp>
      <p:sp>
        <p:nvSpPr>
          <p:cNvPr id="253" name="Shape 265"/>
          <p:cNvSpPr/>
          <p:nvPr/>
        </p:nvSpPr>
        <p:spPr>
          <a:xfrm>
            <a:off x="17653000" y="8115300"/>
            <a:ext cx="952500" cy="952500"/>
          </a:xfrm>
          <a:prstGeom prst="ellipse">
            <a:avLst/>
          </a:prstGeom>
          <a:solidFill>
            <a:srgbClr val="FFCE57"/>
          </a:solidFill>
          <a:ln w="12700">
            <a:miter lim="400000"/>
          </a:ln>
        </p:spPr>
        <p:txBody>
          <a:bodyPr lIns="50800" tIns="50800" rIns="50800" bIns="50800" anchor="ctr"/>
          <a:lstStyle/>
          <a:p>
            <a:pPr>
              <a:defRPr>
                <a:solidFill>
                  <a:srgbClr val="FFFFFF"/>
                </a:solidFill>
              </a:defRPr>
            </a:pPr>
            <a:endParaRPr/>
          </a:p>
        </p:txBody>
      </p:sp>
      <p:sp>
        <p:nvSpPr>
          <p:cNvPr id="254" name="Shape 266"/>
          <p:cNvSpPr txBox="1"/>
          <p:nvPr/>
        </p:nvSpPr>
        <p:spPr>
          <a:xfrm>
            <a:off x="13042900" y="3619499"/>
            <a:ext cx="10121900" cy="2590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defRPr sz="4000"/>
            </a:pPr>
            <a:r>
              <a:t>CONEXÕES MÓVEIS GLOBAIS: 1,7 bilhão.</a:t>
            </a:r>
          </a:p>
          <a:p>
            <a:pPr algn="just">
              <a:defRPr sz="4000"/>
            </a:pPr>
            <a:r>
              <a:t>ASSINANTES EXCLUSIVOS: 1,3 bilhão.</a:t>
            </a:r>
          </a:p>
          <a:p>
            <a:pPr algn="just">
              <a:defRPr sz="4000"/>
            </a:pPr>
            <a:endParaRPr/>
          </a:p>
          <a:p>
            <a:pPr>
              <a:defRPr b="1">
                <a:latin typeface="Gill Sans"/>
                <a:ea typeface="Gill Sans"/>
                <a:cs typeface="Gill Sans"/>
                <a:sym typeface="Gill Sans"/>
              </a:defRPr>
            </a:pPr>
            <a:r>
              <a:t>2004</a:t>
            </a:r>
          </a:p>
        </p:txBody>
      </p:sp>
      <p:sp>
        <p:nvSpPr>
          <p:cNvPr id="255" name="Shape 267"/>
          <p:cNvSpPr/>
          <p:nvPr/>
        </p:nvSpPr>
        <p:spPr>
          <a:xfrm flipV="1">
            <a:off x="18083643" y="6305563"/>
            <a:ext cx="15084" cy="1155674"/>
          </a:xfrm>
          <a:prstGeom prst="line">
            <a:avLst/>
          </a:prstGeom>
          <a:ln w="25400">
            <a:solidFill>
              <a:srgbClr val="5A5F5E"/>
            </a:solidFill>
            <a:miter lim="400000"/>
          </a:ln>
        </p:spPr>
        <p:txBody>
          <a:bodyPr lIns="45718" tIns="45718" rIns="45718" bIns="45718"/>
          <a:lstStyle/>
          <a:p>
            <a:endParaRPr/>
          </a:p>
        </p:txBody>
      </p:sp>
      <p:sp>
        <p:nvSpPr>
          <p:cNvPr id="256" name="Shape 268"/>
          <p:cNvSpPr/>
          <p:nvPr/>
        </p:nvSpPr>
        <p:spPr>
          <a:xfrm flipV="1">
            <a:off x="19329454" y="8537734"/>
            <a:ext cx="5054599" cy="5871"/>
          </a:xfrm>
          <a:prstGeom prst="line">
            <a:avLst/>
          </a:prstGeom>
          <a:ln w="101600">
            <a:solidFill>
              <a:srgbClr val="808785"/>
            </a:solidFill>
            <a:custDash>
              <a:ds d="200000" sp="200000"/>
            </a:custDash>
            <a:miter lim="400000"/>
          </a:ln>
        </p:spPr>
        <p:txBody>
          <a:bodyPr lIns="45718" tIns="45718" rIns="45718" bIns="45718"/>
          <a:lstStyle/>
          <a:p>
            <a:endParaRPr/>
          </a:p>
        </p:txBody>
      </p:sp>
      <p:sp>
        <p:nvSpPr>
          <p:cNvPr id="257" name="Shape 269"/>
          <p:cNvSpPr/>
          <p:nvPr/>
        </p:nvSpPr>
        <p:spPr>
          <a:xfrm>
            <a:off x="99790" y="8544045"/>
            <a:ext cx="5754932" cy="41052"/>
          </a:xfrm>
          <a:prstGeom prst="line">
            <a:avLst/>
          </a:prstGeom>
          <a:ln w="101600">
            <a:solidFill>
              <a:srgbClr val="808785"/>
            </a:solidFill>
            <a:custDash>
              <a:ds d="200000" sp="200000"/>
            </a:custDash>
            <a:miter lim="400000"/>
          </a:ln>
        </p:spPr>
        <p:txBody>
          <a:bodyPr lIns="45718" tIns="45718" rIns="45718" bIns="45718"/>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p:push/>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1" nodeType="afterEffect">
                                  <p:stCondLst>
                                    <p:cond delay="100"/>
                                  </p:stCondLst>
                                  <p:iterate>
                                    <p:tmAbs val="0"/>
                                  </p:iterate>
                                  <p:childTnLst>
                                    <p:set>
                                      <p:cBhvr>
                                        <p:cTn id="6" fill="hold"/>
                                        <p:tgtEl>
                                          <p:spTgt spid="247"/>
                                        </p:tgtEl>
                                        <p:attrNameLst>
                                          <p:attrName>style.visibility</p:attrName>
                                        </p:attrNameLst>
                                      </p:cBhvr>
                                      <p:to>
                                        <p:strVal val="visible"/>
                                      </p:to>
                                    </p:set>
                                    <p:animEffect transition="in" filter="box(out)">
                                      <p:cBhvr>
                                        <p:cTn id="7" dur="500"/>
                                        <p:tgtEl>
                                          <p:spTgt spid="247"/>
                                        </p:tgtEl>
                                      </p:cBhvr>
                                    </p:animEffect>
                                  </p:childTnLst>
                                </p:cTn>
                              </p:par>
                            </p:childTnLst>
                          </p:cTn>
                        </p:par>
                        <p:par>
                          <p:cTn id="8" fill="hold">
                            <p:stCondLst>
                              <p:cond delay="600"/>
                            </p:stCondLst>
                            <p:childTnLst>
                              <p:par>
                                <p:cTn id="9" presetID="4" presetClass="entr" presetSubtype="32" fill="hold" grpId="2" nodeType="afterEffect">
                                  <p:stCondLst>
                                    <p:cond delay="100"/>
                                  </p:stCondLst>
                                  <p:iterate>
                                    <p:tmAbs val="0"/>
                                  </p:iterate>
                                  <p:childTnLst>
                                    <p:set>
                                      <p:cBhvr>
                                        <p:cTn id="10" fill="hold"/>
                                        <p:tgtEl>
                                          <p:spTgt spid="248"/>
                                        </p:tgtEl>
                                        <p:attrNameLst>
                                          <p:attrName>style.visibility</p:attrName>
                                        </p:attrNameLst>
                                      </p:cBhvr>
                                      <p:to>
                                        <p:strVal val="visible"/>
                                      </p:to>
                                    </p:set>
                                    <p:animEffect transition="in" filter="box(out)">
                                      <p:cBhvr>
                                        <p:cTn id="11" dur="500"/>
                                        <p:tgtEl>
                                          <p:spTgt spid="248"/>
                                        </p:tgtEl>
                                      </p:cBhvr>
                                    </p:animEffect>
                                  </p:childTnLst>
                                </p:cTn>
                              </p:par>
                            </p:childTnLst>
                          </p:cTn>
                        </p:par>
                        <p:par>
                          <p:cTn id="12" fill="hold">
                            <p:stCondLst>
                              <p:cond delay="1200"/>
                            </p:stCondLst>
                            <p:childTnLst>
                              <p:par>
                                <p:cTn id="13" presetID="2" presetClass="entr" presetSubtype="2" fill="hold" grpId="3" nodeType="afterEffect">
                                  <p:stCondLst>
                                    <p:cond delay="0"/>
                                  </p:stCondLst>
                                  <p:iterate>
                                    <p:tmAbs val="0"/>
                                  </p:iterate>
                                  <p:childTnLst>
                                    <p:set>
                                      <p:cBhvr>
                                        <p:cTn id="14" fill="hold"/>
                                        <p:tgtEl>
                                          <p:spTgt spid="249"/>
                                        </p:tgtEl>
                                        <p:attrNameLst>
                                          <p:attrName>style.visibility</p:attrName>
                                        </p:attrNameLst>
                                      </p:cBhvr>
                                      <p:to>
                                        <p:strVal val="visible"/>
                                      </p:to>
                                    </p:set>
                                    <p:anim calcmode="lin" valueType="num">
                                      <p:cBhvr>
                                        <p:cTn id="15" dur="1000" fill="hold"/>
                                        <p:tgtEl>
                                          <p:spTgt spid="249"/>
                                        </p:tgtEl>
                                        <p:attrNameLst>
                                          <p:attrName>ppt_x</p:attrName>
                                        </p:attrNameLst>
                                      </p:cBhvr>
                                      <p:tavLst>
                                        <p:tav tm="0">
                                          <p:val>
                                            <p:strVal val="1+#ppt_w/2"/>
                                          </p:val>
                                        </p:tav>
                                        <p:tav tm="100000">
                                          <p:val>
                                            <p:strVal val="#ppt_x"/>
                                          </p:val>
                                        </p:tav>
                                      </p:tavLst>
                                    </p:anim>
                                    <p:anim calcmode="lin" valueType="num">
                                      <p:cBhvr>
                                        <p:cTn id="16" dur="1000" fill="hold"/>
                                        <p:tgtEl>
                                          <p:spTgt spid="249"/>
                                        </p:tgtEl>
                                        <p:attrNameLst>
                                          <p:attrName>ppt_y</p:attrName>
                                        </p:attrNameLst>
                                      </p:cBhvr>
                                      <p:tavLst>
                                        <p:tav tm="0">
                                          <p:val>
                                            <p:strVal val="#ppt_y"/>
                                          </p:val>
                                        </p:tav>
                                        <p:tav tm="100000">
                                          <p:val>
                                            <p:strVal val="#ppt_y"/>
                                          </p:val>
                                        </p:tav>
                                      </p:tavLst>
                                    </p:anim>
                                  </p:childTnLst>
                                </p:cTn>
                              </p:par>
                            </p:childTnLst>
                          </p:cTn>
                        </p:par>
                        <p:par>
                          <p:cTn id="17" fill="hold">
                            <p:stCondLst>
                              <p:cond delay="2200"/>
                            </p:stCondLst>
                            <p:childTnLst>
                              <p:par>
                                <p:cTn id="18" presetID="2" presetClass="entr" presetSubtype="1" fill="hold" grpId="4" nodeType="afterEffect">
                                  <p:stCondLst>
                                    <p:cond delay="0"/>
                                  </p:stCondLst>
                                  <p:iterate>
                                    <p:tmAbs val="0"/>
                                  </p:iterate>
                                  <p:childTnLst>
                                    <p:set>
                                      <p:cBhvr>
                                        <p:cTn id="19" fill="hold"/>
                                        <p:tgtEl>
                                          <p:spTgt spid="251"/>
                                        </p:tgtEl>
                                        <p:attrNameLst>
                                          <p:attrName>style.visibility</p:attrName>
                                        </p:attrNameLst>
                                      </p:cBhvr>
                                      <p:to>
                                        <p:strVal val="visible"/>
                                      </p:to>
                                    </p:set>
                                    <p:anim calcmode="lin" valueType="num">
                                      <p:cBhvr>
                                        <p:cTn id="20" dur="100" fill="hold"/>
                                        <p:tgtEl>
                                          <p:spTgt spid="251"/>
                                        </p:tgtEl>
                                        <p:attrNameLst>
                                          <p:attrName>ppt_x</p:attrName>
                                        </p:attrNameLst>
                                      </p:cBhvr>
                                      <p:tavLst>
                                        <p:tav tm="0">
                                          <p:val>
                                            <p:strVal val="#ppt_x"/>
                                          </p:val>
                                        </p:tav>
                                        <p:tav tm="100000">
                                          <p:val>
                                            <p:strVal val="#ppt_x"/>
                                          </p:val>
                                        </p:tav>
                                      </p:tavLst>
                                    </p:anim>
                                    <p:anim calcmode="lin" valueType="num">
                                      <p:cBhvr>
                                        <p:cTn id="21" dur="100" fill="hold"/>
                                        <p:tgtEl>
                                          <p:spTgt spid="251"/>
                                        </p:tgtEl>
                                        <p:attrNameLst>
                                          <p:attrName>ppt_y</p:attrName>
                                        </p:attrNameLst>
                                      </p:cBhvr>
                                      <p:tavLst>
                                        <p:tav tm="0">
                                          <p:val>
                                            <p:strVal val="0-#ppt_h/2"/>
                                          </p:val>
                                        </p:tav>
                                        <p:tav tm="100000">
                                          <p:val>
                                            <p:strVal val="#ppt_y"/>
                                          </p:val>
                                        </p:tav>
                                      </p:tavLst>
                                    </p:anim>
                                  </p:childTnLst>
                                </p:cTn>
                              </p:par>
                            </p:childTnLst>
                          </p:cTn>
                        </p:par>
                        <p:par>
                          <p:cTn id="22" fill="hold">
                            <p:stCondLst>
                              <p:cond delay="2300"/>
                            </p:stCondLst>
                            <p:childTnLst>
                              <p:par>
                                <p:cTn id="23" presetID="2" presetClass="entr" presetSubtype="1" fill="hold" grpId="5" nodeType="afterEffect">
                                  <p:stCondLst>
                                    <p:cond delay="0"/>
                                  </p:stCondLst>
                                  <p:iterate>
                                    <p:tmAbs val="0"/>
                                  </p:iterate>
                                  <p:childTnLst>
                                    <p:set>
                                      <p:cBhvr>
                                        <p:cTn id="24" fill="hold"/>
                                        <p:tgtEl>
                                          <p:spTgt spid="250"/>
                                        </p:tgtEl>
                                        <p:attrNameLst>
                                          <p:attrName>style.visibility</p:attrName>
                                        </p:attrNameLst>
                                      </p:cBhvr>
                                      <p:to>
                                        <p:strVal val="visible"/>
                                      </p:to>
                                    </p:set>
                                    <p:anim calcmode="lin" valueType="num">
                                      <p:cBhvr>
                                        <p:cTn id="25" dur="100" fill="hold"/>
                                        <p:tgtEl>
                                          <p:spTgt spid="250"/>
                                        </p:tgtEl>
                                        <p:attrNameLst>
                                          <p:attrName>ppt_x</p:attrName>
                                        </p:attrNameLst>
                                      </p:cBhvr>
                                      <p:tavLst>
                                        <p:tav tm="0">
                                          <p:val>
                                            <p:strVal val="#ppt_x"/>
                                          </p:val>
                                        </p:tav>
                                        <p:tav tm="100000">
                                          <p:val>
                                            <p:strVal val="#ppt_x"/>
                                          </p:val>
                                        </p:tav>
                                      </p:tavLst>
                                    </p:anim>
                                    <p:anim calcmode="lin" valueType="num">
                                      <p:cBhvr>
                                        <p:cTn id="26" dur="100" fill="hold"/>
                                        <p:tgtEl>
                                          <p:spTgt spid="250"/>
                                        </p:tgtEl>
                                        <p:attrNameLst>
                                          <p:attrName>ppt_y</p:attrName>
                                        </p:attrNameLst>
                                      </p:cBhvr>
                                      <p:tavLst>
                                        <p:tav tm="0">
                                          <p:val>
                                            <p:strVal val="0-#ppt_h/2"/>
                                          </p:val>
                                        </p:tav>
                                        <p:tav tm="100000">
                                          <p:val>
                                            <p:strVal val="#ppt_y"/>
                                          </p:val>
                                        </p:tav>
                                      </p:tavLst>
                                    </p:anim>
                                  </p:childTnLst>
                                </p:cTn>
                              </p:par>
                            </p:childTnLst>
                          </p:cTn>
                        </p:par>
                        <p:par>
                          <p:cTn id="27" fill="hold">
                            <p:stCondLst>
                              <p:cond delay="2400"/>
                            </p:stCondLst>
                            <p:childTnLst>
                              <p:par>
                                <p:cTn id="28" presetID="4" presetClass="entr" presetSubtype="32" fill="hold" grpId="6" nodeType="afterEffect">
                                  <p:stCondLst>
                                    <p:cond delay="100"/>
                                  </p:stCondLst>
                                  <p:iterate>
                                    <p:tmAbs val="0"/>
                                  </p:iterate>
                                  <p:childTnLst>
                                    <p:set>
                                      <p:cBhvr>
                                        <p:cTn id="29" fill="hold"/>
                                        <p:tgtEl>
                                          <p:spTgt spid="252"/>
                                        </p:tgtEl>
                                        <p:attrNameLst>
                                          <p:attrName>style.visibility</p:attrName>
                                        </p:attrNameLst>
                                      </p:cBhvr>
                                      <p:to>
                                        <p:strVal val="visible"/>
                                      </p:to>
                                    </p:set>
                                    <p:animEffect transition="in" filter="box(out)">
                                      <p:cBhvr>
                                        <p:cTn id="30" dur="500"/>
                                        <p:tgtEl>
                                          <p:spTgt spid="252"/>
                                        </p:tgtEl>
                                      </p:cBhvr>
                                    </p:animEffect>
                                  </p:childTnLst>
                                </p:cTn>
                              </p:par>
                            </p:childTnLst>
                          </p:cTn>
                        </p:par>
                        <p:par>
                          <p:cTn id="31" fill="hold">
                            <p:stCondLst>
                              <p:cond delay="3000"/>
                            </p:stCondLst>
                            <p:childTnLst>
                              <p:par>
                                <p:cTn id="32" presetID="4" presetClass="entr" presetSubtype="32" fill="hold" grpId="7" nodeType="afterEffect">
                                  <p:stCondLst>
                                    <p:cond delay="100"/>
                                  </p:stCondLst>
                                  <p:iterate>
                                    <p:tmAbs val="0"/>
                                  </p:iterate>
                                  <p:childTnLst>
                                    <p:set>
                                      <p:cBhvr>
                                        <p:cTn id="33" fill="hold"/>
                                        <p:tgtEl>
                                          <p:spTgt spid="253"/>
                                        </p:tgtEl>
                                        <p:attrNameLst>
                                          <p:attrName>style.visibility</p:attrName>
                                        </p:attrNameLst>
                                      </p:cBhvr>
                                      <p:to>
                                        <p:strVal val="visible"/>
                                      </p:to>
                                    </p:set>
                                    <p:animEffect transition="in" filter="box(out)">
                                      <p:cBhvr>
                                        <p:cTn id="34" dur="500"/>
                                        <p:tgtEl>
                                          <p:spTgt spid="253"/>
                                        </p:tgtEl>
                                      </p:cBhvr>
                                    </p:animEffect>
                                  </p:childTnLst>
                                </p:cTn>
                              </p:par>
                            </p:childTnLst>
                          </p:cTn>
                        </p:par>
                        <p:par>
                          <p:cTn id="35" fill="hold">
                            <p:stCondLst>
                              <p:cond delay="3600"/>
                            </p:stCondLst>
                            <p:childTnLst>
                              <p:par>
                                <p:cTn id="36" presetID="2" presetClass="entr" presetSubtype="1" fill="hold" grpId="8" nodeType="afterEffect">
                                  <p:stCondLst>
                                    <p:cond delay="0"/>
                                  </p:stCondLst>
                                  <p:iterate>
                                    <p:tmAbs val="0"/>
                                  </p:iterate>
                                  <p:childTnLst>
                                    <p:set>
                                      <p:cBhvr>
                                        <p:cTn id="37" fill="hold"/>
                                        <p:tgtEl>
                                          <p:spTgt spid="255"/>
                                        </p:tgtEl>
                                        <p:attrNameLst>
                                          <p:attrName>style.visibility</p:attrName>
                                        </p:attrNameLst>
                                      </p:cBhvr>
                                      <p:to>
                                        <p:strVal val="visible"/>
                                      </p:to>
                                    </p:set>
                                    <p:anim calcmode="lin" valueType="num">
                                      <p:cBhvr>
                                        <p:cTn id="38" dur="100" fill="hold"/>
                                        <p:tgtEl>
                                          <p:spTgt spid="255"/>
                                        </p:tgtEl>
                                        <p:attrNameLst>
                                          <p:attrName>ppt_x</p:attrName>
                                        </p:attrNameLst>
                                      </p:cBhvr>
                                      <p:tavLst>
                                        <p:tav tm="0">
                                          <p:val>
                                            <p:strVal val="#ppt_x"/>
                                          </p:val>
                                        </p:tav>
                                        <p:tav tm="100000">
                                          <p:val>
                                            <p:strVal val="#ppt_x"/>
                                          </p:val>
                                        </p:tav>
                                      </p:tavLst>
                                    </p:anim>
                                    <p:anim calcmode="lin" valueType="num">
                                      <p:cBhvr>
                                        <p:cTn id="39" dur="100" fill="hold"/>
                                        <p:tgtEl>
                                          <p:spTgt spid="255"/>
                                        </p:tgtEl>
                                        <p:attrNameLst>
                                          <p:attrName>ppt_y</p:attrName>
                                        </p:attrNameLst>
                                      </p:cBhvr>
                                      <p:tavLst>
                                        <p:tav tm="0">
                                          <p:val>
                                            <p:strVal val="0-#ppt_h/2"/>
                                          </p:val>
                                        </p:tav>
                                        <p:tav tm="100000">
                                          <p:val>
                                            <p:strVal val="#ppt_y"/>
                                          </p:val>
                                        </p:tav>
                                      </p:tavLst>
                                    </p:anim>
                                  </p:childTnLst>
                                </p:cTn>
                              </p:par>
                            </p:childTnLst>
                          </p:cTn>
                        </p:par>
                        <p:par>
                          <p:cTn id="40" fill="hold">
                            <p:stCondLst>
                              <p:cond delay="3700"/>
                            </p:stCondLst>
                            <p:childTnLst>
                              <p:par>
                                <p:cTn id="41" presetID="2" presetClass="entr" presetSubtype="1" fill="hold" grpId="9" nodeType="afterEffect">
                                  <p:stCondLst>
                                    <p:cond delay="0"/>
                                  </p:stCondLst>
                                  <p:iterate>
                                    <p:tmAbs val="0"/>
                                  </p:iterate>
                                  <p:childTnLst>
                                    <p:set>
                                      <p:cBhvr>
                                        <p:cTn id="42" fill="hold"/>
                                        <p:tgtEl>
                                          <p:spTgt spid="254"/>
                                        </p:tgtEl>
                                        <p:attrNameLst>
                                          <p:attrName>style.visibility</p:attrName>
                                        </p:attrNameLst>
                                      </p:cBhvr>
                                      <p:to>
                                        <p:strVal val="visible"/>
                                      </p:to>
                                    </p:set>
                                    <p:anim calcmode="lin" valueType="num">
                                      <p:cBhvr>
                                        <p:cTn id="43" dur="100" fill="hold"/>
                                        <p:tgtEl>
                                          <p:spTgt spid="254"/>
                                        </p:tgtEl>
                                        <p:attrNameLst>
                                          <p:attrName>ppt_x</p:attrName>
                                        </p:attrNameLst>
                                      </p:cBhvr>
                                      <p:tavLst>
                                        <p:tav tm="0">
                                          <p:val>
                                            <p:strVal val="#ppt_x"/>
                                          </p:val>
                                        </p:tav>
                                        <p:tav tm="100000">
                                          <p:val>
                                            <p:strVal val="#ppt_x"/>
                                          </p:val>
                                        </p:tav>
                                      </p:tavLst>
                                    </p:anim>
                                    <p:anim calcmode="lin" valueType="num">
                                      <p:cBhvr>
                                        <p:cTn id="44" dur="100" fill="hold"/>
                                        <p:tgtEl>
                                          <p:spTgt spid="254"/>
                                        </p:tgtEl>
                                        <p:attrNameLst>
                                          <p:attrName>ppt_y</p:attrName>
                                        </p:attrNameLst>
                                      </p:cBhvr>
                                      <p:tavLst>
                                        <p:tav tm="0">
                                          <p:val>
                                            <p:strVal val="0-#ppt_h/2"/>
                                          </p:val>
                                        </p:tav>
                                        <p:tav tm="100000">
                                          <p:val>
                                            <p:strVal val="#ppt_y"/>
                                          </p:val>
                                        </p:tav>
                                      </p:tavLst>
                                    </p:anim>
                                  </p:childTnLst>
                                </p:cTn>
                              </p:par>
                            </p:childTnLst>
                          </p:cTn>
                        </p:par>
                        <p:par>
                          <p:cTn id="45" fill="hold">
                            <p:stCondLst>
                              <p:cond delay="3800"/>
                            </p:stCondLst>
                            <p:childTnLst>
                              <p:par>
                                <p:cTn id="46" presetID="2" presetClass="entr" presetSubtype="2" fill="hold" grpId="10" nodeType="afterEffect">
                                  <p:stCondLst>
                                    <p:cond delay="0"/>
                                  </p:stCondLst>
                                  <p:iterate>
                                    <p:tmAbs val="0"/>
                                  </p:iterate>
                                  <p:childTnLst>
                                    <p:set>
                                      <p:cBhvr>
                                        <p:cTn id="47" fill="hold"/>
                                        <p:tgtEl>
                                          <p:spTgt spid="256"/>
                                        </p:tgtEl>
                                        <p:attrNameLst>
                                          <p:attrName>style.visibility</p:attrName>
                                        </p:attrNameLst>
                                      </p:cBhvr>
                                      <p:to>
                                        <p:strVal val="visible"/>
                                      </p:to>
                                    </p:set>
                                    <p:anim calcmode="lin" valueType="num">
                                      <p:cBhvr>
                                        <p:cTn id="48" dur="1000" fill="hold"/>
                                        <p:tgtEl>
                                          <p:spTgt spid="256"/>
                                        </p:tgtEl>
                                        <p:attrNameLst>
                                          <p:attrName>ppt_x</p:attrName>
                                        </p:attrNameLst>
                                      </p:cBhvr>
                                      <p:tavLst>
                                        <p:tav tm="0">
                                          <p:val>
                                            <p:strVal val="1+#ppt_w/2"/>
                                          </p:val>
                                        </p:tav>
                                        <p:tav tm="100000">
                                          <p:val>
                                            <p:strVal val="#ppt_x"/>
                                          </p:val>
                                        </p:tav>
                                      </p:tavLst>
                                    </p:anim>
                                    <p:anim calcmode="lin" valueType="num">
                                      <p:cBhvr>
                                        <p:cTn id="49" dur="1000" fill="hold"/>
                                        <p:tgtEl>
                                          <p:spTgt spid="256"/>
                                        </p:tgtEl>
                                        <p:attrNameLst>
                                          <p:attrName>ppt_y</p:attrName>
                                        </p:attrNameLst>
                                      </p:cBhvr>
                                      <p:tavLst>
                                        <p:tav tm="0">
                                          <p:val>
                                            <p:strVal val="#ppt_y"/>
                                          </p:val>
                                        </p:tav>
                                        <p:tav tm="100000">
                                          <p:val>
                                            <p:strVal val="#ppt_y"/>
                                          </p:val>
                                        </p:tav>
                                      </p:tavLst>
                                    </p:anim>
                                  </p:childTnLst>
                                </p:cTn>
                              </p:par>
                            </p:childTnLst>
                          </p:cTn>
                        </p:par>
                        <p:par>
                          <p:cTn id="50" fill="hold">
                            <p:stCondLst>
                              <p:cond delay="4800"/>
                            </p:stCondLst>
                            <p:childTnLst>
                              <p:par>
                                <p:cTn id="51" presetID="2" presetClass="entr" presetSubtype="8" fill="hold" grpId="11" nodeType="afterEffect">
                                  <p:stCondLst>
                                    <p:cond delay="0"/>
                                  </p:stCondLst>
                                  <p:iterate>
                                    <p:tmAbs val="0"/>
                                  </p:iterate>
                                  <p:childTnLst>
                                    <p:set>
                                      <p:cBhvr>
                                        <p:cTn id="52" fill="hold"/>
                                        <p:tgtEl>
                                          <p:spTgt spid="257"/>
                                        </p:tgtEl>
                                        <p:attrNameLst>
                                          <p:attrName>style.visibility</p:attrName>
                                        </p:attrNameLst>
                                      </p:cBhvr>
                                      <p:to>
                                        <p:strVal val="visible"/>
                                      </p:to>
                                    </p:set>
                                    <p:anim calcmode="lin" valueType="num">
                                      <p:cBhvr>
                                        <p:cTn id="53" dur="1000" fill="hold"/>
                                        <p:tgtEl>
                                          <p:spTgt spid="257"/>
                                        </p:tgtEl>
                                        <p:attrNameLst>
                                          <p:attrName>ppt_x</p:attrName>
                                        </p:attrNameLst>
                                      </p:cBhvr>
                                      <p:tavLst>
                                        <p:tav tm="0">
                                          <p:val>
                                            <p:strVal val="0-#ppt_w/2"/>
                                          </p:val>
                                        </p:tav>
                                        <p:tav tm="100000">
                                          <p:val>
                                            <p:strVal val="#ppt_x"/>
                                          </p:val>
                                        </p:tav>
                                      </p:tavLst>
                                    </p:anim>
                                    <p:anim calcmode="lin" valueType="num">
                                      <p:cBhvr>
                                        <p:cTn id="54" dur="1000" fill="hold"/>
                                        <p:tgtEl>
                                          <p:spTgt spid="2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1" animBg="1" advAuto="0"/>
      <p:bldP spid="248" grpId="2" animBg="1" advAuto="0"/>
      <p:bldP spid="249" grpId="3" animBg="1" advAuto="0"/>
      <p:bldP spid="250" grpId="5" animBg="1" advAuto="0"/>
      <p:bldP spid="251" grpId="4" animBg="1" advAuto="0"/>
      <p:bldP spid="252" grpId="6" animBg="1" advAuto="0"/>
      <p:bldP spid="253" grpId="7" animBg="1" advAuto="0"/>
      <p:bldP spid="254" grpId="9" animBg="1" advAuto="0"/>
      <p:bldP spid="255" grpId="8" animBg="1" advAuto="0"/>
      <p:bldP spid="256" grpId="10" animBg="1" advAuto="0"/>
      <p:bldP spid="257" grpId="11"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71"/>
          <p:cNvSpPr/>
          <p:nvPr/>
        </p:nvSpPr>
        <p:spPr>
          <a:xfrm>
            <a:off x="6032500" y="7645400"/>
            <a:ext cx="1905000" cy="1905000"/>
          </a:xfrm>
          <a:prstGeom prst="ellipse">
            <a:avLst/>
          </a:prstGeom>
          <a:ln w="190500">
            <a:solidFill>
              <a:srgbClr val="FFCE57"/>
            </a:solidFill>
            <a:miter lim="400000"/>
          </a:ln>
        </p:spPr>
        <p:txBody>
          <a:bodyPr lIns="50800" tIns="50800" rIns="50800" bIns="50800" anchor="ctr"/>
          <a:lstStyle/>
          <a:p>
            <a:pPr>
              <a:defRPr>
                <a:solidFill>
                  <a:srgbClr val="FFFFFF"/>
                </a:solidFill>
              </a:defRPr>
            </a:pPr>
            <a:endParaRPr/>
          </a:p>
        </p:txBody>
      </p:sp>
      <p:sp>
        <p:nvSpPr>
          <p:cNvPr id="260" name="Shape 272"/>
          <p:cNvSpPr/>
          <p:nvPr/>
        </p:nvSpPr>
        <p:spPr>
          <a:xfrm>
            <a:off x="6502400" y="8115300"/>
            <a:ext cx="952500" cy="952500"/>
          </a:xfrm>
          <a:prstGeom prst="ellipse">
            <a:avLst/>
          </a:prstGeom>
          <a:solidFill>
            <a:srgbClr val="FFCE57"/>
          </a:solidFill>
          <a:ln w="12700">
            <a:miter lim="400000"/>
          </a:ln>
        </p:spPr>
        <p:txBody>
          <a:bodyPr lIns="50800" tIns="50800" rIns="50800" bIns="50800" anchor="ctr"/>
          <a:lstStyle/>
          <a:p>
            <a:pPr>
              <a:defRPr>
                <a:solidFill>
                  <a:srgbClr val="FFFFFF"/>
                </a:solidFill>
              </a:defRPr>
            </a:pPr>
            <a:endParaRPr/>
          </a:p>
        </p:txBody>
      </p:sp>
      <p:sp>
        <p:nvSpPr>
          <p:cNvPr id="261" name="Shape 273"/>
          <p:cNvSpPr/>
          <p:nvPr/>
        </p:nvSpPr>
        <p:spPr>
          <a:xfrm flipV="1">
            <a:off x="8163069" y="8530689"/>
            <a:ext cx="8826959" cy="52991"/>
          </a:xfrm>
          <a:prstGeom prst="line">
            <a:avLst/>
          </a:prstGeom>
          <a:ln w="101600">
            <a:solidFill>
              <a:srgbClr val="808785"/>
            </a:solidFill>
            <a:custDash>
              <a:ds d="200000" sp="200000"/>
            </a:custDash>
            <a:miter lim="400000"/>
          </a:ln>
        </p:spPr>
        <p:txBody>
          <a:bodyPr lIns="45718" tIns="45718" rIns="45718" bIns="45718"/>
          <a:lstStyle/>
          <a:p>
            <a:endParaRPr/>
          </a:p>
        </p:txBody>
      </p:sp>
      <p:sp>
        <p:nvSpPr>
          <p:cNvPr id="262" name="Shape 274"/>
          <p:cNvSpPr txBox="1"/>
          <p:nvPr/>
        </p:nvSpPr>
        <p:spPr>
          <a:xfrm>
            <a:off x="1536714" y="2984498"/>
            <a:ext cx="10769601" cy="3175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defRPr sz="4000"/>
            </a:pPr>
            <a:r>
              <a:t>CONEXÕES MÓVEIS GLOBAIS: 2,2 bilhões.</a:t>
            </a:r>
          </a:p>
          <a:p>
            <a:pPr algn="just">
              <a:defRPr sz="4000"/>
            </a:pPr>
            <a:r>
              <a:t>ASSINANTES EXCLUSIVOS: 1,6 bilhão.</a:t>
            </a:r>
          </a:p>
          <a:p>
            <a:pPr algn="just">
              <a:defRPr sz="4000"/>
            </a:pPr>
            <a:r>
              <a:t>Mais de 1,5 bilhão de conexões GSM.</a:t>
            </a:r>
          </a:p>
          <a:p>
            <a:pPr algn="just">
              <a:defRPr sz="4000"/>
            </a:pPr>
            <a:endParaRPr/>
          </a:p>
          <a:p>
            <a:pPr>
              <a:defRPr b="1">
                <a:latin typeface="Gill Sans"/>
                <a:ea typeface="Gill Sans"/>
                <a:cs typeface="Gill Sans"/>
                <a:sym typeface="Gill Sans"/>
              </a:defRPr>
            </a:pPr>
            <a:r>
              <a:t>2005</a:t>
            </a:r>
          </a:p>
        </p:txBody>
      </p:sp>
      <p:sp>
        <p:nvSpPr>
          <p:cNvPr id="263" name="Shape 275"/>
          <p:cNvSpPr/>
          <p:nvPr/>
        </p:nvSpPr>
        <p:spPr>
          <a:xfrm flipV="1">
            <a:off x="6937322" y="6300693"/>
            <a:ext cx="15082" cy="1155673"/>
          </a:xfrm>
          <a:prstGeom prst="line">
            <a:avLst/>
          </a:prstGeom>
          <a:ln w="25400">
            <a:solidFill>
              <a:srgbClr val="5A5F5E"/>
            </a:solidFill>
            <a:miter lim="400000"/>
          </a:ln>
        </p:spPr>
        <p:txBody>
          <a:bodyPr lIns="45718" tIns="45718" rIns="45718" bIns="45718"/>
          <a:lstStyle/>
          <a:p>
            <a:endParaRPr/>
          </a:p>
        </p:txBody>
      </p:sp>
      <p:sp>
        <p:nvSpPr>
          <p:cNvPr id="264" name="Shape 276"/>
          <p:cNvSpPr/>
          <p:nvPr/>
        </p:nvSpPr>
        <p:spPr>
          <a:xfrm>
            <a:off x="17183100" y="7645400"/>
            <a:ext cx="1905000" cy="1905000"/>
          </a:xfrm>
          <a:prstGeom prst="ellipse">
            <a:avLst/>
          </a:prstGeom>
          <a:ln w="190500">
            <a:solidFill>
              <a:srgbClr val="FFCE57"/>
            </a:solidFill>
            <a:miter lim="400000"/>
          </a:ln>
        </p:spPr>
        <p:txBody>
          <a:bodyPr lIns="50800" tIns="50800" rIns="50800" bIns="50800" anchor="ctr"/>
          <a:lstStyle/>
          <a:p>
            <a:pPr>
              <a:defRPr>
                <a:solidFill>
                  <a:srgbClr val="FFFFFF"/>
                </a:solidFill>
              </a:defRPr>
            </a:pPr>
            <a:endParaRPr/>
          </a:p>
        </p:txBody>
      </p:sp>
      <p:sp>
        <p:nvSpPr>
          <p:cNvPr id="265" name="Shape 277"/>
          <p:cNvSpPr/>
          <p:nvPr/>
        </p:nvSpPr>
        <p:spPr>
          <a:xfrm>
            <a:off x="17653000" y="8115300"/>
            <a:ext cx="952500" cy="952500"/>
          </a:xfrm>
          <a:prstGeom prst="ellipse">
            <a:avLst/>
          </a:prstGeom>
          <a:solidFill>
            <a:srgbClr val="FFCE57"/>
          </a:solidFill>
          <a:ln w="12700">
            <a:miter lim="400000"/>
          </a:ln>
        </p:spPr>
        <p:txBody>
          <a:bodyPr lIns="50800" tIns="50800" rIns="50800" bIns="50800" anchor="ctr"/>
          <a:lstStyle/>
          <a:p>
            <a:pPr>
              <a:defRPr>
                <a:solidFill>
                  <a:srgbClr val="FFFFFF"/>
                </a:solidFill>
              </a:defRPr>
            </a:pPr>
            <a:endParaRPr/>
          </a:p>
        </p:txBody>
      </p:sp>
      <p:sp>
        <p:nvSpPr>
          <p:cNvPr id="266" name="Shape 278"/>
          <p:cNvSpPr txBox="1"/>
          <p:nvPr/>
        </p:nvSpPr>
        <p:spPr>
          <a:xfrm>
            <a:off x="13030200" y="3009898"/>
            <a:ext cx="10121900" cy="3175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defRPr sz="4000"/>
            </a:pPr>
            <a:r>
              <a:t>CONEXÕES MÓVEIS GLOBAIS: 2,7 bilhões.</a:t>
            </a:r>
          </a:p>
          <a:p>
            <a:pPr algn="just">
              <a:defRPr sz="4000"/>
            </a:pPr>
            <a:r>
              <a:t>ASSINANTES EXCLUSIVOS: 1,8 bilhões.</a:t>
            </a:r>
          </a:p>
          <a:p>
            <a:pPr algn="just">
              <a:defRPr sz="4000"/>
            </a:pPr>
            <a:r>
              <a:t>O GSM ultrapassa 2 bilhões de conexões.</a:t>
            </a:r>
          </a:p>
          <a:p>
            <a:pPr algn="just">
              <a:defRPr sz="4000"/>
            </a:pPr>
            <a:endParaRPr/>
          </a:p>
          <a:p>
            <a:pPr>
              <a:defRPr b="1">
                <a:latin typeface="Gill Sans"/>
                <a:ea typeface="Gill Sans"/>
                <a:cs typeface="Gill Sans"/>
                <a:sym typeface="Gill Sans"/>
              </a:defRPr>
            </a:pPr>
            <a:r>
              <a:t>2006</a:t>
            </a:r>
          </a:p>
        </p:txBody>
      </p:sp>
      <p:sp>
        <p:nvSpPr>
          <p:cNvPr id="267" name="Shape 279"/>
          <p:cNvSpPr/>
          <p:nvPr/>
        </p:nvSpPr>
        <p:spPr>
          <a:xfrm flipV="1">
            <a:off x="18083643" y="6305563"/>
            <a:ext cx="15084" cy="1155674"/>
          </a:xfrm>
          <a:prstGeom prst="line">
            <a:avLst/>
          </a:prstGeom>
          <a:ln w="25400">
            <a:solidFill>
              <a:srgbClr val="5A5F5E"/>
            </a:solidFill>
            <a:miter lim="400000"/>
          </a:ln>
        </p:spPr>
        <p:txBody>
          <a:bodyPr lIns="45718" tIns="45718" rIns="45718" bIns="45718"/>
          <a:lstStyle/>
          <a:p>
            <a:endParaRPr/>
          </a:p>
        </p:txBody>
      </p:sp>
      <p:sp>
        <p:nvSpPr>
          <p:cNvPr id="268" name="Shape 280"/>
          <p:cNvSpPr/>
          <p:nvPr/>
        </p:nvSpPr>
        <p:spPr>
          <a:xfrm flipV="1">
            <a:off x="19329454" y="8537734"/>
            <a:ext cx="5054599" cy="5871"/>
          </a:xfrm>
          <a:prstGeom prst="line">
            <a:avLst/>
          </a:prstGeom>
          <a:ln w="101600">
            <a:solidFill>
              <a:srgbClr val="808785"/>
            </a:solidFill>
            <a:custDash>
              <a:ds d="200000" sp="200000"/>
            </a:custDash>
            <a:miter lim="400000"/>
          </a:ln>
        </p:spPr>
        <p:txBody>
          <a:bodyPr lIns="45718" tIns="45718" rIns="45718" bIns="45718"/>
          <a:lstStyle/>
          <a:p>
            <a:endParaRPr/>
          </a:p>
        </p:txBody>
      </p:sp>
      <p:sp>
        <p:nvSpPr>
          <p:cNvPr id="269" name="Shape 281"/>
          <p:cNvSpPr/>
          <p:nvPr/>
        </p:nvSpPr>
        <p:spPr>
          <a:xfrm flipV="1">
            <a:off x="6998006" y="9759965"/>
            <a:ext cx="921" cy="428047"/>
          </a:xfrm>
          <a:prstGeom prst="line">
            <a:avLst/>
          </a:prstGeom>
          <a:ln w="25400">
            <a:solidFill>
              <a:srgbClr val="5A5F5E"/>
            </a:solidFill>
            <a:miter lim="400000"/>
          </a:ln>
        </p:spPr>
        <p:txBody>
          <a:bodyPr lIns="45718" tIns="45718" rIns="45718" bIns="45718"/>
          <a:lstStyle/>
          <a:p>
            <a:endParaRPr/>
          </a:p>
        </p:txBody>
      </p:sp>
      <p:sp>
        <p:nvSpPr>
          <p:cNvPr id="270" name="Shape 282"/>
          <p:cNvSpPr/>
          <p:nvPr/>
        </p:nvSpPr>
        <p:spPr>
          <a:xfrm flipV="1">
            <a:off x="18120994" y="9759963"/>
            <a:ext cx="3133" cy="360954"/>
          </a:xfrm>
          <a:prstGeom prst="line">
            <a:avLst/>
          </a:prstGeom>
          <a:ln w="25400">
            <a:solidFill>
              <a:srgbClr val="5A5F5E"/>
            </a:solidFill>
            <a:miter lim="400000"/>
          </a:ln>
        </p:spPr>
        <p:txBody>
          <a:bodyPr lIns="45718" tIns="45718" rIns="45718" bIns="45718"/>
          <a:lstStyle/>
          <a:p>
            <a:endParaRPr/>
          </a:p>
        </p:txBody>
      </p:sp>
      <p:sp>
        <p:nvSpPr>
          <p:cNvPr id="271" name="Shape 283"/>
          <p:cNvSpPr txBox="1"/>
          <p:nvPr/>
        </p:nvSpPr>
        <p:spPr>
          <a:xfrm>
            <a:off x="2104664" y="10318750"/>
            <a:ext cx="9760672" cy="1587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defRPr sz="3500"/>
            </a:pPr>
            <a:r>
              <a:t>A primeira rede HSDPA entra no ar.</a:t>
            </a:r>
          </a:p>
          <a:p>
            <a:pPr algn="just">
              <a:defRPr sz="3500"/>
            </a:pPr>
            <a:r>
              <a:t>Mais de 100 redes WCDMA lançadas.</a:t>
            </a:r>
          </a:p>
        </p:txBody>
      </p:sp>
      <p:sp>
        <p:nvSpPr>
          <p:cNvPr id="272" name="Shape 284"/>
          <p:cNvSpPr txBox="1"/>
          <p:nvPr/>
        </p:nvSpPr>
        <p:spPr>
          <a:xfrm>
            <a:off x="12661900" y="10325100"/>
            <a:ext cx="11518900" cy="3073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defRPr sz="3500"/>
            </a:pPr>
            <a:r>
              <a:t>Aproximadamente 85 redes HSDPA em lançamento comercial até o final do ano.</a:t>
            </a:r>
          </a:p>
          <a:p>
            <a:pPr algn="just">
              <a:defRPr sz="3500"/>
            </a:pPr>
            <a:r>
              <a:t>66 dispositivos HSDPA disponíveis de 19 fornecedores, incluindo 32 modelos de aparelhos.</a:t>
            </a:r>
          </a:p>
          <a:p>
            <a:pPr algn="just">
              <a:defRPr sz="3500"/>
            </a:pPr>
            <a:endParaRPr/>
          </a:p>
        </p:txBody>
      </p:sp>
      <p:sp>
        <p:nvSpPr>
          <p:cNvPr id="273" name="Shape 285"/>
          <p:cNvSpPr/>
          <p:nvPr/>
        </p:nvSpPr>
        <p:spPr>
          <a:xfrm flipV="1">
            <a:off x="100459" y="8585096"/>
            <a:ext cx="5754262" cy="22651"/>
          </a:xfrm>
          <a:prstGeom prst="line">
            <a:avLst/>
          </a:prstGeom>
          <a:ln w="101600">
            <a:solidFill>
              <a:srgbClr val="808785"/>
            </a:solidFill>
            <a:custDash>
              <a:ds d="200000" sp="200000"/>
            </a:custDash>
            <a:miter lim="400000"/>
          </a:ln>
        </p:spPr>
        <p:txBody>
          <a:bodyPr lIns="45718" tIns="45718" rIns="45718" bIns="45718"/>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p:push/>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1" nodeType="afterEffect">
                                  <p:stCondLst>
                                    <p:cond delay="100"/>
                                  </p:stCondLst>
                                  <p:iterate>
                                    <p:tmAbs val="0"/>
                                  </p:iterate>
                                  <p:childTnLst>
                                    <p:set>
                                      <p:cBhvr>
                                        <p:cTn id="6" fill="hold"/>
                                        <p:tgtEl>
                                          <p:spTgt spid="259"/>
                                        </p:tgtEl>
                                        <p:attrNameLst>
                                          <p:attrName>style.visibility</p:attrName>
                                        </p:attrNameLst>
                                      </p:cBhvr>
                                      <p:to>
                                        <p:strVal val="visible"/>
                                      </p:to>
                                    </p:set>
                                    <p:animEffect transition="in" filter="box(out)">
                                      <p:cBhvr>
                                        <p:cTn id="7" dur="500"/>
                                        <p:tgtEl>
                                          <p:spTgt spid="259"/>
                                        </p:tgtEl>
                                      </p:cBhvr>
                                    </p:animEffect>
                                  </p:childTnLst>
                                </p:cTn>
                              </p:par>
                            </p:childTnLst>
                          </p:cTn>
                        </p:par>
                        <p:par>
                          <p:cTn id="8" fill="hold">
                            <p:stCondLst>
                              <p:cond delay="600"/>
                            </p:stCondLst>
                            <p:childTnLst>
                              <p:par>
                                <p:cTn id="9" presetID="4" presetClass="entr" presetSubtype="32" fill="hold" grpId="2" nodeType="afterEffect">
                                  <p:stCondLst>
                                    <p:cond delay="100"/>
                                  </p:stCondLst>
                                  <p:iterate>
                                    <p:tmAbs val="0"/>
                                  </p:iterate>
                                  <p:childTnLst>
                                    <p:set>
                                      <p:cBhvr>
                                        <p:cTn id="10" fill="hold"/>
                                        <p:tgtEl>
                                          <p:spTgt spid="260"/>
                                        </p:tgtEl>
                                        <p:attrNameLst>
                                          <p:attrName>style.visibility</p:attrName>
                                        </p:attrNameLst>
                                      </p:cBhvr>
                                      <p:to>
                                        <p:strVal val="visible"/>
                                      </p:to>
                                    </p:set>
                                    <p:animEffect transition="in" filter="box(out)">
                                      <p:cBhvr>
                                        <p:cTn id="11" dur="500"/>
                                        <p:tgtEl>
                                          <p:spTgt spid="260"/>
                                        </p:tgtEl>
                                      </p:cBhvr>
                                    </p:animEffect>
                                  </p:childTnLst>
                                </p:cTn>
                              </p:par>
                            </p:childTnLst>
                          </p:cTn>
                        </p:par>
                        <p:par>
                          <p:cTn id="12" fill="hold">
                            <p:stCondLst>
                              <p:cond delay="1200"/>
                            </p:stCondLst>
                            <p:childTnLst>
                              <p:par>
                                <p:cTn id="13" presetID="2" presetClass="entr" presetSubtype="2" fill="hold" grpId="3" nodeType="afterEffect">
                                  <p:stCondLst>
                                    <p:cond delay="0"/>
                                  </p:stCondLst>
                                  <p:iterate>
                                    <p:tmAbs val="0"/>
                                  </p:iterate>
                                  <p:childTnLst>
                                    <p:set>
                                      <p:cBhvr>
                                        <p:cTn id="14" fill="hold"/>
                                        <p:tgtEl>
                                          <p:spTgt spid="261"/>
                                        </p:tgtEl>
                                        <p:attrNameLst>
                                          <p:attrName>style.visibility</p:attrName>
                                        </p:attrNameLst>
                                      </p:cBhvr>
                                      <p:to>
                                        <p:strVal val="visible"/>
                                      </p:to>
                                    </p:set>
                                    <p:anim calcmode="lin" valueType="num">
                                      <p:cBhvr>
                                        <p:cTn id="15" dur="1000" fill="hold"/>
                                        <p:tgtEl>
                                          <p:spTgt spid="261"/>
                                        </p:tgtEl>
                                        <p:attrNameLst>
                                          <p:attrName>ppt_x</p:attrName>
                                        </p:attrNameLst>
                                      </p:cBhvr>
                                      <p:tavLst>
                                        <p:tav tm="0">
                                          <p:val>
                                            <p:strVal val="1+#ppt_w/2"/>
                                          </p:val>
                                        </p:tav>
                                        <p:tav tm="100000">
                                          <p:val>
                                            <p:strVal val="#ppt_x"/>
                                          </p:val>
                                        </p:tav>
                                      </p:tavLst>
                                    </p:anim>
                                    <p:anim calcmode="lin" valueType="num">
                                      <p:cBhvr>
                                        <p:cTn id="16" dur="1000" fill="hold"/>
                                        <p:tgtEl>
                                          <p:spTgt spid="261"/>
                                        </p:tgtEl>
                                        <p:attrNameLst>
                                          <p:attrName>ppt_y</p:attrName>
                                        </p:attrNameLst>
                                      </p:cBhvr>
                                      <p:tavLst>
                                        <p:tav tm="0">
                                          <p:val>
                                            <p:strVal val="#ppt_y"/>
                                          </p:val>
                                        </p:tav>
                                        <p:tav tm="100000">
                                          <p:val>
                                            <p:strVal val="#ppt_y"/>
                                          </p:val>
                                        </p:tav>
                                      </p:tavLst>
                                    </p:anim>
                                  </p:childTnLst>
                                </p:cTn>
                              </p:par>
                            </p:childTnLst>
                          </p:cTn>
                        </p:par>
                        <p:par>
                          <p:cTn id="17" fill="hold">
                            <p:stCondLst>
                              <p:cond delay="2200"/>
                            </p:stCondLst>
                            <p:childTnLst>
                              <p:par>
                                <p:cTn id="18" presetID="2" presetClass="entr" presetSubtype="1" fill="hold" grpId="4" nodeType="afterEffect">
                                  <p:stCondLst>
                                    <p:cond delay="0"/>
                                  </p:stCondLst>
                                  <p:iterate>
                                    <p:tmAbs val="0"/>
                                  </p:iterate>
                                  <p:childTnLst>
                                    <p:set>
                                      <p:cBhvr>
                                        <p:cTn id="19" fill="hold"/>
                                        <p:tgtEl>
                                          <p:spTgt spid="263"/>
                                        </p:tgtEl>
                                        <p:attrNameLst>
                                          <p:attrName>style.visibility</p:attrName>
                                        </p:attrNameLst>
                                      </p:cBhvr>
                                      <p:to>
                                        <p:strVal val="visible"/>
                                      </p:to>
                                    </p:set>
                                    <p:anim calcmode="lin" valueType="num">
                                      <p:cBhvr>
                                        <p:cTn id="20" dur="100" fill="hold"/>
                                        <p:tgtEl>
                                          <p:spTgt spid="263"/>
                                        </p:tgtEl>
                                        <p:attrNameLst>
                                          <p:attrName>ppt_x</p:attrName>
                                        </p:attrNameLst>
                                      </p:cBhvr>
                                      <p:tavLst>
                                        <p:tav tm="0">
                                          <p:val>
                                            <p:strVal val="#ppt_x"/>
                                          </p:val>
                                        </p:tav>
                                        <p:tav tm="100000">
                                          <p:val>
                                            <p:strVal val="#ppt_x"/>
                                          </p:val>
                                        </p:tav>
                                      </p:tavLst>
                                    </p:anim>
                                    <p:anim calcmode="lin" valueType="num">
                                      <p:cBhvr>
                                        <p:cTn id="21" dur="100" fill="hold"/>
                                        <p:tgtEl>
                                          <p:spTgt spid="263"/>
                                        </p:tgtEl>
                                        <p:attrNameLst>
                                          <p:attrName>ppt_y</p:attrName>
                                        </p:attrNameLst>
                                      </p:cBhvr>
                                      <p:tavLst>
                                        <p:tav tm="0">
                                          <p:val>
                                            <p:strVal val="0-#ppt_h/2"/>
                                          </p:val>
                                        </p:tav>
                                        <p:tav tm="100000">
                                          <p:val>
                                            <p:strVal val="#ppt_y"/>
                                          </p:val>
                                        </p:tav>
                                      </p:tavLst>
                                    </p:anim>
                                  </p:childTnLst>
                                </p:cTn>
                              </p:par>
                            </p:childTnLst>
                          </p:cTn>
                        </p:par>
                        <p:par>
                          <p:cTn id="22" fill="hold">
                            <p:stCondLst>
                              <p:cond delay="2300"/>
                            </p:stCondLst>
                            <p:childTnLst>
                              <p:par>
                                <p:cTn id="23" presetID="2" presetClass="entr" presetSubtype="1" fill="hold" grpId="5" nodeType="afterEffect">
                                  <p:stCondLst>
                                    <p:cond delay="0"/>
                                  </p:stCondLst>
                                  <p:iterate>
                                    <p:tmAbs val="0"/>
                                  </p:iterate>
                                  <p:childTnLst>
                                    <p:set>
                                      <p:cBhvr>
                                        <p:cTn id="24" fill="hold"/>
                                        <p:tgtEl>
                                          <p:spTgt spid="262"/>
                                        </p:tgtEl>
                                        <p:attrNameLst>
                                          <p:attrName>style.visibility</p:attrName>
                                        </p:attrNameLst>
                                      </p:cBhvr>
                                      <p:to>
                                        <p:strVal val="visible"/>
                                      </p:to>
                                    </p:set>
                                    <p:anim calcmode="lin" valueType="num">
                                      <p:cBhvr>
                                        <p:cTn id="25" dur="100" fill="hold"/>
                                        <p:tgtEl>
                                          <p:spTgt spid="262"/>
                                        </p:tgtEl>
                                        <p:attrNameLst>
                                          <p:attrName>ppt_x</p:attrName>
                                        </p:attrNameLst>
                                      </p:cBhvr>
                                      <p:tavLst>
                                        <p:tav tm="0">
                                          <p:val>
                                            <p:strVal val="#ppt_x"/>
                                          </p:val>
                                        </p:tav>
                                        <p:tav tm="100000">
                                          <p:val>
                                            <p:strVal val="#ppt_x"/>
                                          </p:val>
                                        </p:tav>
                                      </p:tavLst>
                                    </p:anim>
                                    <p:anim calcmode="lin" valueType="num">
                                      <p:cBhvr>
                                        <p:cTn id="26" dur="100" fill="hold"/>
                                        <p:tgtEl>
                                          <p:spTgt spid="262"/>
                                        </p:tgtEl>
                                        <p:attrNameLst>
                                          <p:attrName>ppt_y</p:attrName>
                                        </p:attrNameLst>
                                      </p:cBhvr>
                                      <p:tavLst>
                                        <p:tav tm="0">
                                          <p:val>
                                            <p:strVal val="0-#ppt_h/2"/>
                                          </p:val>
                                        </p:tav>
                                        <p:tav tm="100000">
                                          <p:val>
                                            <p:strVal val="#ppt_y"/>
                                          </p:val>
                                        </p:tav>
                                      </p:tavLst>
                                    </p:anim>
                                  </p:childTnLst>
                                </p:cTn>
                              </p:par>
                            </p:childTnLst>
                          </p:cTn>
                        </p:par>
                        <p:par>
                          <p:cTn id="27" fill="hold">
                            <p:stCondLst>
                              <p:cond delay="2400"/>
                            </p:stCondLst>
                            <p:childTnLst>
                              <p:par>
                                <p:cTn id="28" presetID="4" presetClass="entr" presetSubtype="32" fill="hold" grpId="6" nodeType="afterEffect">
                                  <p:stCondLst>
                                    <p:cond delay="100"/>
                                  </p:stCondLst>
                                  <p:iterate>
                                    <p:tmAbs val="0"/>
                                  </p:iterate>
                                  <p:childTnLst>
                                    <p:set>
                                      <p:cBhvr>
                                        <p:cTn id="29" fill="hold"/>
                                        <p:tgtEl>
                                          <p:spTgt spid="264"/>
                                        </p:tgtEl>
                                        <p:attrNameLst>
                                          <p:attrName>style.visibility</p:attrName>
                                        </p:attrNameLst>
                                      </p:cBhvr>
                                      <p:to>
                                        <p:strVal val="visible"/>
                                      </p:to>
                                    </p:set>
                                    <p:animEffect transition="in" filter="box(out)">
                                      <p:cBhvr>
                                        <p:cTn id="30" dur="500"/>
                                        <p:tgtEl>
                                          <p:spTgt spid="264"/>
                                        </p:tgtEl>
                                      </p:cBhvr>
                                    </p:animEffect>
                                  </p:childTnLst>
                                </p:cTn>
                              </p:par>
                            </p:childTnLst>
                          </p:cTn>
                        </p:par>
                        <p:par>
                          <p:cTn id="31" fill="hold">
                            <p:stCondLst>
                              <p:cond delay="3000"/>
                            </p:stCondLst>
                            <p:childTnLst>
                              <p:par>
                                <p:cTn id="32" presetID="4" presetClass="entr" presetSubtype="32" fill="hold" grpId="7" nodeType="afterEffect">
                                  <p:stCondLst>
                                    <p:cond delay="100"/>
                                  </p:stCondLst>
                                  <p:iterate>
                                    <p:tmAbs val="0"/>
                                  </p:iterate>
                                  <p:childTnLst>
                                    <p:set>
                                      <p:cBhvr>
                                        <p:cTn id="33" fill="hold"/>
                                        <p:tgtEl>
                                          <p:spTgt spid="265"/>
                                        </p:tgtEl>
                                        <p:attrNameLst>
                                          <p:attrName>style.visibility</p:attrName>
                                        </p:attrNameLst>
                                      </p:cBhvr>
                                      <p:to>
                                        <p:strVal val="visible"/>
                                      </p:to>
                                    </p:set>
                                    <p:animEffect transition="in" filter="box(out)">
                                      <p:cBhvr>
                                        <p:cTn id="34" dur="500"/>
                                        <p:tgtEl>
                                          <p:spTgt spid="265"/>
                                        </p:tgtEl>
                                      </p:cBhvr>
                                    </p:animEffect>
                                  </p:childTnLst>
                                </p:cTn>
                              </p:par>
                            </p:childTnLst>
                          </p:cTn>
                        </p:par>
                        <p:par>
                          <p:cTn id="35" fill="hold">
                            <p:stCondLst>
                              <p:cond delay="3600"/>
                            </p:stCondLst>
                            <p:childTnLst>
                              <p:par>
                                <p:cTn id="36" presetID="2" presetClass="entr" presetSubtype="1" fill="hold" grpId="8" nodeType="afterEffect">
                                  <p:stCondLst>
                                    <p:cond delay="0"/>
                                  </p:stCondLst>
                                  <p:iterate>
                                    <p:tmAbs val="0"/>
                                  </p:iterate>
                                  <p:childTnLst>
                                    <p:set>
                                      <p:cBhvr>
                                        <p:cTn id="37" fill="hold"/>
                                        <p:tgtEl>
                                          <p:spTgt spid="267"/>
                                        </p:tgtEl>
                                        <p:attrNameLst>
                                          <p:attrName>style.visibility</p:attrName>
                                        </p:attrNameLst>
                                      </p:cBhvr>
                                      <p:to>
                                        <p:strVal val="visible"/>
                                      </p:to>
                                    </p:set>
                                    <p:anim calcmode="lin" valueType="num">
                                      <p:cBhvr>
                                        <p:cTn id="38" dur="100" fill="hold"/>
                                        <p:tgtEl>
                                          <p:spTgt spid="267"/>
                                        </p:tgtEl>
                                        <p:attrNameLst>
                                          <p:attrName>ppt_x</p:attrName>
                                        </p:attrNameLst>
                                      </p:cBhvr>
                                      <p:tavLst>
                                        <p:tav tm="0">
                                          <p:val>
                                            <p:strVal val="#ppt_x"/>
                                          </p:val>
                                        </p:tav>
                                        <p:tav tm="100000">
                                          <p:val>
                                            <p:strVal val="#ppt_x"/>
                                          </p:val>
                                        </p:tav>
                                      </p:tavLst>
                                    </p:anim>
                                    <p:anim calcmode="lin" valueType="num">
                                      <p:cBhvr>
                                        <p:cTn id="39" dur="100" fill="hold"/>
                                        <p:tgtEl>
                                          <p:spTgt spid="267"/>
                                        </p:tgtEl>
                                        <p:attrNameLst>
                                          <p:attrName>ppt_y</p:attrName>
                                        </p:attrNameLst>
                                      </p:cBhvr>
                                      <p:tavLst>
                                        <p:tav tm="0">
                                          <p:val>
                                            <p:strVal val="0-#ppt_h/2"/>
                                          </p:val>
                                        </p:tav>
                                        <p:tav tm="100000">
                                          <p:val>
                                            <p:strVal val="#ppt_y"/>
                                          </p:val>
                                        </p:tav>
                                      </p:tavLst>
                                    </p:anim>
                                  </p:childTnLst>
                                </p:cTn>
                              </p:par>
                            </p:childTnLst>
                          </p:cTn>
                        </p:par>
                        <p:par>
                          <p:cTn id="40" fill="hold">
                            <p:stCondLst>
                              <p:cond delay="3700"/>
                            </p:stCondLst>
                            <p:childTnLst>
                              <p:par>
                                <p:cTn id="41" presetID="2" presetClass="entr" presetSubtype="1" fill="hold" grpId="9" nodeType="afterEffect">
                                  <p:stCondLst>
                                    <p:cond delay="0"/>
                                  </p:stCondLst>
                                  <p:iterate>
                                    <p:tmAbs val="0"/>
                                  </p:iterate>
                                  <p:childTnLst>
                                    <p:set>
                                      <p:cBhvr>
                                        <p:cTn id="42" fill="hold"/>
                                        <p:tgtEl>
                                          <p:spTgt spid="266"/>
                                        </p:tgtEl>
                                        <p:attrNameLst>
                                          <p:attrName>style.visibility</p:attrName>
                                        </p:attrNameLst>
                                      </p:cBhvr>
                                      <p:to>
                                        <p:strVal val="visible"/>
                                      </p:to>
                                    </p:set>
                                    <p:anim calcmode="lin" valueType="num">
                                      <p:cBhvr>
                                        <p:cTn id="43" dur="100" fill="hold"/>
                                        <p:tgtEl>
                                          <p:spTgt spid="266"/>
                                        </p:tgtEl>
                                        <p:attrNameLst>
                                          <p:attrName>ppt_x</p:attrName>
                                        </p:attrNameLst>
                                      </p:cBhvr>
                                      <p:tavLst>
                                        <p:tav tm="0">
                                          <p:val>
                                            <p:strVal val="#ppt_x"/>
                                          </p:val>
                                        </p:tav>
                                        <p:tav tm="100000">
                                          <p:val>
                                            <p:strVal val="#ppt_x"/>
                                          </p:val>
                                        </p:tav>
                                      </p:tavLst>
                                    </p:anim>
                                    <p:anim calcmode="lin" valueType="num">
                                      <p:cBhvr>
                                        <p:cTn id="44" dur="100" fill="hold"/>
                                        <p:tgtEl>
                                          <p:spTgt spid="266"/>
                                        </p:tgtEl>
                                        <p:attrNameLst>
                                          <p:attrName>ppt_y</p:attrName>
                                        </p:attrNameLst>
                                      </p:cBhvr>
                                      <p:tavLst>
                                        <p:tav tm="0">
                                          <p:val>
                                            <p:strVal val="0-#ppt_h/2"/>
                                          </p:val>
                                        </p:tav>
                                        <p:tav tm="100000">
                                          <p:val>
                                            <p:strVal val="#ppt_y"/>
                                          </p:val>
                                        </p:tav>
                                      </p:tavLst>
                                    </p:anim>
                                  </p:childTnLst>
                                </p:cTn>
                              </p:par>
                            </p:childTnLst>
                          </p:cTn>
                        </p:par>
                        <p:par>
                          <p:cTn id="45" fill="hold">
                            <p:stCondLst>
                              <p:cond delay="3800"/>
                            </p:stCondLst>
                            <p:childTnLst>
                              <p:par>
                                <p:cTn id="46" presetID="2" presetClass="entr" presetSubtype="2" fill="hold" grpId="10" nodeType="afterEffect">
                                  <p:stCondLst>
                                    <p:cond delay="0"/>
                                  </p:stCondLst>
                                  <p:iterate>
                                    <p:tmAbs val="0"/>
                                  </p:iterate>
                                  <p:childTnLst>
                                    <p:set>
                                      <p:cBhvr>
                                        <p:cTn id="47" fill="hold"/>
                                        <p:tgtEl>
                                          <p:spTgt spid="268"/>
                                        </p:tgtEl>
                                        <p:attrNameLst>
                                          <p:attrName>style.visibility</p:attrName>
                                        </p:attrNameLst>
                                      </p:cBhvr>
                                      <p:to>
                                        <p:strVal val="visible"/>
                                      </p:to>
                                    </p:set>
                                    <p:anim calcmode="lin" valueType="num">
                                      <p:cBhvr>
                                        <p:cTn id="48" dur="1000" fill="hold"/>
                                        <p:tgtEl>
                                          <p:spTgt spid="268"/>
                                        </p:tgtEl>
                                        <p:attrNameLst>
                                          <p:attrName>ppt_x</p:attrName>
                                        </p:attrNameLst>
                                      </p:cBhvr>
                                      <p:tavLst>
                                        <p:tav tm="0">
                                          <p:val>
                                            <p:strVal val="1+#ppt_w/2"/>
                                          </p:val>
                                        </p:tav>
                                        <p:tav tm="100000">
                                          <p:val>
                                            <p:strVal val="#ppt_x"/>
                                          </p:val>
                                        </p:tav>
                                      </p:tavLst>
                                    </p:anim>
                                    <p:anim calcmode="lin" valueType="num">
                                      <p:cBhvr>
                                        <p:cTn id="49" dur="1000" fill="hold"/>
                                        <p:tgtEl>
                                          <p:spTgt spid="268"/>
                                        </p:tgtEl>
                                        <p:attrNameLst>
                                          <p:attrName>ppt_y</p:attrName>
                                        </p:attrNameLst>
                                      </p:cBhvr>
                                      <p:tavLst>
                                        <p:tav tm="0">
                                          <p:val>
                                            <p:strVal val="#ppt_y"/>
                                          </p:val>
                                        </p:tav>
                                        <p:tav tm="100000">
                                          <p:val>
                                            <p:strVal val="#ppt_y"/>
                                          </p:val>
                                        </p:tav>
                                      </p:tavLst>
                                    </p:anim>
                                  </p:childTnLst>
                                </p:cTn>
                              </p:par>
                            </p:childTnLst>
                          </p:cTn>
                        </p:par>
                        <p:par>
                          <p:cTn id="50" fill="hold">
                            <p:stCondLst>
                              <p:cond delay="4800"/>
                            </p:stCondLst>
                            <p:childTnLst>
                              <p:par>
                                <p:cTn id="51" presetID="2" presetClass="entr" presetSubtype="1" fill="hold" grpId="11" nodeType="afterEffect">
                                  <p:stCondLst>
                                    <p:cond delay="0"/>
                                  </p:stCondLst>
                                  <p:iterate>
                                    <p:tmAbs val="0"/>
                                  </p:iterate>
                                  <p:childTnLst>
                                    <p:set>
                                      <p:cBhvr>
                                        <p:cTn id="52" fill="hold"/>
                                        <p:tgtEl>
                                          <p:spTgt spid="269"/>
                                        </p:tgtEl>
                                        <p:attrNameLst>
                                          <p:attrName>style.visibility</p:attrName>
                                        </p:attrNameLst>
                                      </p:cBhvr>
                                      <p:to>
                                        <p:strVal val="visible"/>
                                      </p:to>
                                    </p:set>
                                    <p:anim calcmode="lin" valueType="num">
                                      <p:cBhvr>
                                        <p:cTn id="53" dur="100" fill="hold"/>
                                        <p:tgtEl>
                                          <p:spTgt spid="269"/>
                                        </p:tgtEl>
                                        <p:attrNameLst>
                                          <p:attrName>ppt_x</p:attrName>
                                        </p:attrNameLst>
                                      </p:cBhvr>
                                      <p:tavLst>
                                        <p:tav tm="0">
                                          <p:val>
                                            <p:strVal val="#ppt_x"/>
                                          </p:val>
                                        </p:tav>
                                        <p:tav tm="100000">
                                          <p:val>
                                            <p:strVal val="#ppt_x"/>
                                          </p:val>
                                        </p:tav>
                                      </p:tavLst>
                                    </p:anim>
                                    <p:anim calcmode="lin" valueType="num">
                                      <p:cBhvr>
                                        <p:cTn id="54" dur="100" fill="hold"/>
                                        <p:tgtEl>
                                          <p:spTgt spid="269"/>
                                        </p:tgtEl>
                                        <p:attrNameLst>
                                          <p:attrName>ppt_y</p:attrName>
                                        </p:attrNameLst>
                                      </p:cBhvr>
                                      <p:tavLst>
                                        <p:tav tm="0">
                                          <p:val>
                                            <p:strVal val="0-#ppt_h/2"/>
                                          </p:val>
                                        </p:tav>
                                        <p:tav tm="100000">
                                          <p:val>
                                            <p:strVal val="#ppt_y"/>
                                          </p:val>
                                        </p:tav>
                                      </p:tavLst>
                                    </p:anim>
                                  </p:childTnLst>
                                </p:cTn>
                              </p:par>
                            </p:childTnLst>
                          </p:cTn>
                        </p:par>
                        <p:par>
                          <p:cTn id="55" fill="hold">
                            <p:stCondLst>
                              <p:cond delay="4900"/>
                            </p:stCondLst>
                            <p:childTnLst>
                              <p:par>
                                <p:cTn id="56" presetID="2" presetClass="entr" presetSubtype="1" fill="hold" grpId="12" nodeType="afterEffect">
                                  <p:stCondLst>
                                    <p:cond delay="0"/>
                                  </p:stCondLst>
                                  <p:iterate>
                                    <p:tmAbs val="0"/>
                                  </p:iterate>
                                  <p:childTnLst>
                                    <p:set>
                                      <p:cBhvr>
                                        <p:cTn id="57" fill="hold"/>
                                        <p:tgtEl>
                                          <p:spTgt spid="270"/>
                                        </p:tgtEl>
                                        <p:attrNameLst>
                                          <p:attrName>style.visibility</p:attrName>
                                        </p:attrNameLst>
                                      </p:cBhvr>
                                      <p:to>
                                        <p:strVal val="visible"/>
                                      </p:to>
                                    </p:set>
                                    <p:anim calcmode="lin" valueType="num">
                                      <p:cBhvr>
                                        <p:cTn id="58" dur="100" fill="hold"/>
                                        <p:tgtEl>
                                          <p:spTgt spid="270"/>
                                        </p:tgtEl>
                                        <p:attrNameLst>
                                          <p:attrName>ppt_x</p:attrName>
                                        </p:attrNameLst>
                                      </p:cBhvr>
                                      <p:tavLst>
                                        <p:tav tm="0">
                                          <p:val>
                                            <p:strVal val="#ppt_x"/>
                                          </p:val>
                                        </p:tav>
                                        <p:tav tm="100000">
                                          <p:val>
                                            <p:strVal val="#ppt_x"/>
                                          </p:val>
                                        </p:tav>
                                      </p:tavLst>
                                    </p:anim>
                                    <p:anim calcmode="lin" valueType="num">
                                      <p:cBhvr>
                                        <p:cTn id="59" dur="100" fill="hold"/>
                                        <p:tgtEl>
                                          <p:spTgt spid="270"/>
                                        </p:tgtEl>
                                        <p:attrNameLst>
                                          <p:attrName>ppt_y</p:attrName>
                                        </p:attrNameLst>
                                      </p:cBhvr>
                                      <p:tavLst>
                                        <p:tav tm="0">
                                          <p:val>
                                            <p:strVal val="0-#ppt_h/2"/>
                                          </p:val>
                                        </p:tav>
                                        <p:tav tm="100000">
                                          <p:val>
                                            <p:strVal val="#ppt_y"/>
                                          </p:val>
                                        </p:tav>
                                      </p:tavLst>
                                    </p:anim>
                                  </p:childTnLst>
                                </p:cTn>
                              </p:par>
                            </p:childTnLst>
                          </p:cTn>
                        </p:par>
                        <p:par>
                          <p:cTn id="60" fill="hold">
                            <p:stCondLst>
                              <p:cond delay="5000"/>
                            </p:stCondLst>
                            <p:childTnLst>
                              <p:par>
                                <p:cTn id="61" presetID="2" presetClass="entr" presetSubtype="8" fill="hold" grpId="13" nodeType="afterEffect">
                                  <p:stCondLst>
                                    <p:cond delay="0"/>
                                  </p:stCondLst>
                                  <p:iterate>
                                    <p:tmAbs val="0"/>
                                  </p:iterate>
                                  <p:childTnLst>
                                    <p:set>
                                      <p:cBhvr>
                                        <p:cTn id="62" fill="hold"/>
                                        <p:tgtEl>
                                          <p:spTgt spid="273"/>
                                        </p:tgtEl>
                                        <p:attrNameLst>
                                          <p:attrName>style.visibility</p:attrName>
                                        </p:attrNameLst>
                                      </p:cBhvr>
                                      <p:to>
                                        <p:strVal val="visible"/>
                                      </p:to>
                                    </p:set>
                                    <p:anim calcmode="lin" valueType="num">
                                      <p:cBhvr>
                                        <p:cTn id="63" dur="1000" fill="hold"/>
                                        <p:tgtEl>
                                          <p:spTgt spid="273"/>
                                        </p:tgtEl>
                                        <p:attrNameLst>
                                          <p:attrName>ppt_x</p:attrName>
                                        </p:attrNameLst>
                                      </p:cBhvr>
                                      <p:tavLst>
                                        <p:tav tm="0">
                                          <p:val>
                                            <p:strVal val="0-#ppt_w/2"/>
                                          </p:val>
                                        </p:tav>
                                        <p:tav tm="100000">
                                          <p:val>
                                            <p:strVal val="#ppt_x"/>
                                          </p:val>
                                        </p:tav>
                                      </p:tavLst>
                                    </p:anim>
                                    <p:anim calcmode="lin" valueType="num">
                                      <p:cBhvr>
                                        <p:cTn id="64" dur="1000" fill="hold"/>
                                        <p:tgtEl>
                                          <p:spTgt spid="2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1" animBg="1" advAuto="0"/>
      <p:bldP spid="260" grpId="2" animBg="1" advAuto="0"/>
      <p:bldP spid="261" grpId="3" animBg="1" advAuto="0"/>
      <p:bldP spid="262" grpId="5" animBg="1" advAuto="0"/>
      <p:bldP spid="263" grpId="4" animBg="1" advAuto="0"/>
      <p:bldP spid="264" grpId="6" animBg="1" advAuto="0"/>
      <p:bldP spid="265" grpId="7" animBg="1" advAuto="0"/>
      <p:bldP spid="266" grpId="9" animBg="1" advAuto="0"/>
      <p:bldP spid="267" grpId="8" animBg="1" advAuto="0"/>
      <p:bldP spid="268" grpId="10" animBg="1" advAuto="0"/>
      <p:bldP spid="269" grpId="11" animBg="1" advAuto="0"/>
      <p:bldP spid="270" grpId="12" animBg="1" advAuto="0"/>
      <p:bldP spid="273" grpId="13"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hape 287"/>
          <p:cNvSpPr/>
          <p:nvPr/>
        </p:nvSpPr>
        <p:spPr>
          <a:xfrm>
            <a:off x="6032500" y="7645400"/>
            <a:ext cx="1905000" cy="1905000"/>
          </a:xfrm>
          <a:prstGeom prst="ellipse">
            <a:avLst/>
          </a:prstGeom>
          <a:ln w="190500">
            <a:solidFill>
              <a:srgbClr val="FFCE57"/>
            </a:solidFill>
            <a:miter lim="400000"/>
          </a:ln>
        </p:spPr>
        <p:txBody>
          <a:bodyPr lIns="50800" tIns="50800" rIns="50800" bIns="50800" anchor="ctr"/>
          <a:lstStyle/>
          <a:p>
            <a:pPr>
              <a:defRPr>
                <a:solidFill>
                  <a:srgbClr val="FFFFFF"/>
                </a:solidFill>
              </a:defRPr>
            </a:pPr>
            <a:endParaRPr/>
          </a:p>
        </p:txBody>
      </p:sp>
      <p:sp>
        <p:nvSpPr>
          <p:cNvPr id="276" name="Shape 288"/>
          <p:cNvSpPr/>
          <p:nvPr/>
        </p:nvSpPr>
        <p:spPr>
          <a:xfrm>
            <a:off x="6502400" y="8115300"/>
            <a:ext cx="952500" cy="952500"/>
          </a:xfrm>
          <a:prstGeom prst="ellipse">
            <a:avLst/>
          </a:prstGeom>
          <a:solidFill>
            <a:srgbClr val="FFCE57"/>
          </a:solidFill>
          <a:ln w="12700">
            <a:miter lim="400000"/>
          </a:ln>
        </p:spPr>
        <p:txBody>
          <a:bodyPr lIns="50800" tIns="50800" rIns="50800" bIns="50800" anchor="ctr"/>
          <a:lstStyle/>
          <a:p>
            <a:pPr>
              <a:defRPr>
                <a:solidFill>
                  <a:srgbClr val="FFFFFF"/>
                </a:solidFill>
              </a:defRPr>
            </a:pPr>
            <a:endParaRPr/>
          </a:p>
        </p:txBody>
      </p:sp>
      <p:sp>
        <p:nvSpPr>
          <p:cNvPr id="277" name="Shape 289"/>
          <p:cNvSpPr/>
          <p:nvPr/>
        </p:nvSpPr>
        <p:spPr>
          <a:xfrm flipV="1">
            <a:off x="8163069" y="8530689"/>
            <a:ext cx="8826959" cy="52991"/>
          </a:xfrm>
          <a:prstGeom prst="line">
            <a:avLst/>
          </a:prstGeom>
          <a:ln w="101600">
            <a:solidFill>
              <a:srgbClr val="808785"/>
            </a:solidFill>
            <a:custDash>
              <a:ds d="200000" sp="200000"/>
            </a:custDash>
            <a:miter lim="400000"/>
          </a:ln>
        </p:spPr>
        <p:txBody>
          <a:bodyPr lIns="45718" tIns="45718" rIns="45718" bIns="45718"/>
          <a:lstStyle/>
          <a:p>
            <a:endParaRPr/>
          </a:p>
        </p:txBody>
      </p:sp>
      <p:sp>
        <p:nvSpPr>
          <p:cNvPr id="278" name="Shape 290"/>
          <p:cNvSpPr txBox="1"/>
          <p:nvPr/>
        </p:nvSpPr>
        <p:spPr>
          <a:xfrm>
            <a:off x="1536714" y="3606799"/>
            <a:ext cx="10769601" cy="2590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defRPr sz="4000"/>
            </a:pPr>
            <a:r>
              <a:t>CONEXÕES MÓVEIS GLOBAIS: 3,4 bilhões.</a:t>
            </a:r>
          </a:p>
          <a:p>
            <a:pPr algn="just">
              <a:defRPr sz="4000"/>
            </a:pPr>
            <a:r>
              <a:t>ASSINANTES EXCLUSIVOS: 2 bilhões.</a:t>
            </a:r>
          </a:p>
          <a:p>
            <a:pPr algn="just">
              <a:defRPr sz="4000"/>
            </a:pPr>
            <a:endParaRPr/>
          </a:p>
          <a:p>
            <a:pPr>
              <a:defRPr b="1">
                <a:latin typeface="Gill Sans"/>
                <a:ea typeface="Gill Sans"/>
                <a:cs typeface="Gill Sans"/>
                <a:sym typeface="Gill Sans"/>
              </a:defRPr>
            </a:pPr>
            <a:r>
              <a:t>2007</a:t>
            </a:r>
          </a:p>
        </p:txBody>
      </p:sp>
      <p:sp>
        <p:nvSpPr>
          <p:cNvPr id="279" name="Shape 291"/>
          <p:cNvSpPr/>
          <p:nvPr/>
        </p:nvSpPr>
        <p:spPr>
          <a:xfrm flipV="1">
            <a:off x="6937322" y="6300693"/>
            <a:ext cx="15082" cy="1155673"/>
          </a:xfrm>
          <a:prstGeom prst="line">
            <a:avLst/>
          </a:prstGeom>
          <a:ln w="25400">
            <a:solidFill>
              <a:srgbClr val="5A5F5E"/>
            </a:solidFill>
            <a:miter lim="400000"/>
          </a:ln>
        </p:spPr>
        <p:txBody>
          <a:bodyPr lIns="45718" tIns="45718" rIns="45718" bIns="45718"/>
          <a:lstStyle/>
          <a:p>
            <a:endParaRPr/>
          </a:p>
        </p:txBody>
      </p:sp>
      <p:sp>
        <p:nvSpPr>
          <p:cNvPr id="280" name="Shape 292"/>
          <p:cNvSpPr/>
          <p:nvPr/>
        </p:nvSpPr>
        <p:spPr>
          <a:xfrm>
            <a:off x="17183100" y="7645400"/>
            <a:ext cx="1905000" cy="1905000"/>
          </a:xfrm>
          <a:prstGeom prst="ellipse">
            <a:avLst/>
          </a:prstGeom>
          <a:ln w="190500">
            <a:solidFill>
              <a:srgbClr val="FFCE57"/>
            </a:solidFill>
            <a:miter lim="400000"/>
          </a:ln>
        </p:spPr>
        <p:txBody>
          <a:bodyPr lIns="50800" tIns="50800" rIns="50800" bIns="50800" anchor="ctr"/>
          <a:lstStyle/>
          <a:p>
            <a:pPr>
              <a:defRPr>
                <a:solidFill>
                  <a:srgbClr val="FFFFFF"/>
                </a:solidFill>
              </a:defRPr>
            </a:pPr>
            <a:endParaRPr/>
          </a:p>
        </p:txBody>
      </p:sp>
      <p:sp>
        <p:nvSpPr>
          <p:cNvPr id="281" name="Shape 293"/>
          <p:cNvSpPr/>
          <p:nvPr/>
        </p:nvSpPr>
        <p:spPr>
          <a:xfrm>
            <a:off x="17653000" y="8115300"/>
            <a:ext cx="952500" cy="952500"/>
          </a:xfrm>
          <a:prstGeom prst="ellipse">
            <a:avLst/>
          </a:prstGeom>
          <a:solidFill>
            <a:srgbClr val="FFCE57"/>
          </a:solidFill>
          <a:ln w="12700">
            <a:miter lim="400000"/>
          </a:ln>
        </p:spPr>
        <p:txBody>
          <a:bodyPr lIns="50800" tIns="50800" rIns="50800" bIns="50800" anchor="ctr"/>
          <a:lstStyle/>
          <a:p>
            <a:pPr>
              <a:defRPr>
                <a:solidFill>
                  <a:srgbClr val="FFFFFF"/>
                </a:solidFill>
              </a:defRPr>
            </a:pPr>
            <a:endParaRPr/>
          </a:p>
        </p:txBody>
      </p:sp>
      <p:sp>
        <p:nvSpPr>
          <p:cNvPr id="282" name="Shape 294"/>
          <p:cNvSpPr txBox="1"/>
          <p:nvPr/>
        </p:nvSpPr>
        <p:spPr>
          <a:xfrm>
            <a:off x="13068300" y="3555999"/>
            <a:ext cx="10121900" cy="2590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defRPr sz="4000"/>
            </a:pPr>
            <a:r>
              <a:t>CONEXÕES MÓVEIS GLOBAIS: 4 bilhões.</a:t>
            </a:r>
          </a:p>
          <a:p>
            <a:pPr algn="just">
              <a:defRPr sz="4000"/>
            </a:pPr>
            <a:r>
              <a:t>ASSINANTES EXCLUSIVOS: 2,3 bilhões.</a:t>
            </a:r>
          </a:p>
          <a:p>
            <a:pPr algn="just">
              <a:defRPr sz="4000"/>
            </a:pPr>
            <a:endParaRPr/>
          </a:p>
          <a:p>
            <a:pPr>
              <a:defRPr b="1">
                <a:latin typeface="Gill Sans"/>
                <a:ea typeface="Gill Sans"/>
                <a:cs typeface="Gill Sans"/>
                <a:sym typeface="Gill Sans"/>
              </a:defRPr>
            </a:pPr>
            <a:r>
              <a:t>2008</a:t>
            </a:r>
          </a:p>
        </p:txBody>
      </p:sp>
      <p:sp>
        <p:nvSpPr>
          <p:cNvPr id="283" name="Shape 295"/>
          <p:cNvSpPr/>
          <p:nvPr/>
        </p:nvSpPr>
        <p:spPr>
          <a:xfrm flipV="1">
            <a:off x="18083643" y="6305563"/>
            <a:ext cx="15084" cy="1155674"/>
          </a:xfrm>
          <a:prstGeom prst="line">
            <a:avLst/>
          </a:prstGeom>
          <a:ln w="25400">
            <a:solidFill>
              <a:srgbClr val="5A5F5E"/>
            </a:solidFill>
            <a:miter lim="400000"/>
          </a:ln>
        </p:spPr>
        <p:txBody>
          <a:bodyPr lIns="45718" tIns="45718" rIns="45718" bIns="45718"/>
          <a:lstStyle/>
          <a:p>
            <a:endParaRPr/>
          </a:p>
        </p:txBody>
      </p:sp>
      <p:sp>
        <p:nvSpPr>
          <p:cNvPr id="284" name="Shape 296"/>
          <p:cNvSpPr/>
          <p:nvPr/>
        </p:nvSpPr>
        <p:spPr>
          <a:xfrm flipV="1">
            <a:off x="19329454" y="8537734"/>
            <a:ext cx="5054599" cy="5871"/>
          </a:xfrm>
          <a:prstGeom prst="line">
            <a:avLst/>
          </a:prstGeom>
          <a:ln w="101600">
            <a:solidFill>
              <a:srgbClr val="808785"/>
            </a:solidFill>
            <a:custDash>
              <a:ds d="200000" sp="200000"/>
            </a:custDash>
            <a:miter lim="400000"/>
          </a:ln>
        </p:spPr>
        <p:txBody>
          <a:bodyPr lIns="45718" tIns="45718" rIns="45718" bIns="45718"/>
          <a:lstStyle/>
          <a:p>
            <a:endParaRPr/>
          </a:p>
        </p:txBody>
      </p:sp>
      <p:sp>
        <p:nvSpPr>
          <p:cNvPr id="285" name="Shape 297"/>
          <p:cNvSpPr/>
          <p:nvPr/>
        </p:nvSpPr>
        <p:spPr>
          <a:xfrm flipV="1">
            <a:off x="18120994" y="9759963"/>
            <a:ext cx="3133" cy="360954"/>
          </a:xfrm>
          <a:prstGeom prst="line">
            <a:avLst/>
          </a:prstGeom>
          <a:ln w="25400">
            <a:solidFill>
              <a:srgbClr val="5A5F5E"/>
            </a:solidFill>
            <a:miter lim="400000"/>
          </a:ln>
        </p:spPr>
        <p:txBody>
          <a:bodyPr lIns="45718" tIns="45718" rIns="45718" bIns="45718"/>
          <a:lstStyle/>
          <a:p>
            <a:endParaRPr/>
          </a:p>
        </p:txBody>
      </p:sp>
      <p:sp>
        <p:nvSpPr>
          <p:cNvPr id="286" name="Shape 298"/>
          <p:cNvSpPr txBox="1"/>
          <p:nvPr/>
        </p:nvSpPr>
        <p:spPr>
          <a:xfrm>
            <a:off x="12700000" y="10325099"/>
            <a:ext cx="11518900" cy="1092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just">
              <a:defRPr sz="3500"/>
            </a:lvl1pPr>
          </a:lstStyle>
          <a:p>
            <a:r>
              <a:t>A GSMA aprova uma resolução permitindo que as operadoras de LTE ingressam na Associação</a:t>
            </a:r>
          </a:p>
        </p:txBody>
      </p:sp>
      <p:sp>
        <p:nvSpPr>
          <p:cNvPr id="287" name="Shape 299"/>
          <p:cNvSpPr/>
          <p:nvPr/>
        </p:nvSpPr>
        <p:spPr>
          <a:xfrm flipV="1">
            <a:off x="100459" y="8585096"/>
            <a:ext cx="5754262" cy="22651"/>
          </a:xfrm>
          <a:prstGeom prst="line">
            <a:avLst/>
          </a:prstGeom>
          <a:ln w="101600">
            <a:solidFill>
              <a:srgbClr val="808785"/>
            </a:solidFill>
            <a:custDash>
              <a:ds d="200000" sp="200000"/>
            </a:custDash>
            <a:miter lim="400000"/>
          </a:ln>
        </p:spPr>
        <p:txBody>
          <a:bodyPr lIns="45718" tIns="45718" rIns="45718" bIns="45718"/>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p:push/>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1" nodeType="afterEffect">
                                  <p:stCondLst>
                                    <p:cond delay="100"/>
                                  </p:stCondLst>
                                  <p:iterate>
                                    <p:tmAbs val="0"/>
                                  </p:iterate>
                                  <p:childTnLst>
                                    <p:set>
                                      <p:cBhvr>
                                        <p:cTn id="6" fill="hold"/>
                                        <p:tgtEl>
                                          <p:spTgt spid="275"/>
                                        </p:tgtEl>
                                        <p:attrNameLst>
                                          <p:attrName>style.visibility</p:attrName>
                                        </p:attrNameLst>
                                      </p:cBhvr>
                                      <p:to>
                                        <p:strVal val="visible"/>
                                      </p:to>
                                    </p:set>
                                    <p:animEffect transition="in" filter="box(out)">
                                      <p:cBhvr>
                                        <p:cTn id="7" dur="500"/>
                                        <p:tgtEl>
                                          <p:spTgt spid="275"/>
                                        </p:tgtEl>
                                      </p:cBhvr>
                                    </p:animEffect>
                                  </p:childTnLst>
                                </p:cTn>
                              </p:par>
                            </p:childTnLst>
                          </p:cTn>
                        </p:par>
                        <p:par>
                          <p:cTn id="8" fill="hold">
                            <p:stCondLst>
                              <p:cond delay="600"/>
                            </p:stCondLst>
                            <p:childTnLst>
                              <p:par>
                                <p:cTn id="9" presetID="4" presetClass="entr" presetSubtype="32" fill="hold" grpId="2" nodeType="afterEffect">
                                  <p:stCondLst>
                                    <p:cond delay="100"/>
                                  </p:stCondLst>
                                  <p:iterate>
                                    <p:tmAbs val="0"/>
                                  </p:iterate>
                                  <p:childTnLst>
                                    <p:set>
                                      <p:cBhvr>
                                        <p:cTn id="10" fill="hold"/>
                                        <p:tgtEl>
                                          <p:spTgt spid="276"/>
                                        </p:tgtEl>
                                        <p:attrNameLst>
                                          <p:attrName>style.visibility</p:attrName>
                                        </p:attrNameLst>
                                      </p:cBhvr>
                                      <p:to>
                                        <p:strVal val="visible"/>
                                      </p:to>
                                    </p:set>
                                    <p:animEffect transition="in" filter="box(out)">
                                      <p:cBhvr>
                                        <p:cTn id="11" dur="500"/>
                                        <p:tgtEl>
                                          <p:spTgt spid="276"/>
                                        </p:tgtEl>
                                      </p:cBhvr>
                                    </p:animEffect>
                                  </p:childTnLst>
                                </p:cTn>
                              </p:par>
                            </p:childTnLst>
                          </p:cTn>
                        </p:par>
                        <p:par>
                          <p:cTn id="12" fill="hold">
                            <p:stCondLst>
                              <p:cond delay="1200"/>
                            </p:stCondLst>
                            <p:childTnLst>
                              <p:par>
                                <p:cTn id="13" presetID="2" presetClass="entr" presetSubtype="2" fill="hold" grpId="3" nodeType="afterEffect">
                                  <p:stCondLst>
                                    <p:cond delay="0"/>
                                  </p:stCondLst>
                                  <p:iterate>
                                    <p:tmAbs val="0"/>
                                  </p:iterate>
                                  <p:childTnLst>
                                    <p:set>
                                      <p:cBhvr>
                                        <p:cTn id="14" fill="hold"/>
                                        <p:tgtEl>
                                          <p:spTgt spid="277"/>
                                        </p:tgtEl>
                                        <p:attrNameLst>
                                          <p:attrName>style.visibility</p:attrName>
                                        </p:attrNameLst>
                                      </p:cBhvr>
                                      <p:to>
                                        <p:strVal val="visible"/>
                                      </p:to>
                                    </p:set>
                                    <p:anim calcmode="lin" valueType="num">
                                      <p:cBhvr>
                                        <p:cTn id="15" dur="1000" fill="hold"/>
                                        <p:tgtEl>
                                          <p:spTgt spid="277"/>
                                        </p:tgtEl>
                                        <p:attrNameLst>
                                          <p:attrName>ppt_x</p:attrName>
                                        </p:attrNameLst>
                                      </p:cBhvr>
                                      <p:tavLst>
                                        <p:tav tm="0">
                                          <p:val>
                                            <p:strVal val="1+#ppt_w/2"/>
                                          </p:val>
                                        </p:tav>
                                        <p:tav tm="100000">
                                          <p:val>
                                            <p:strVal val="#ppt_x"/>
                                          </p:val>
                                        </p:tav>
                                      </p:tavLst>
                                    </p:anim>
                                    <p:anim calcmode="lin" valueType="num">
                                      <p:cBhvr>
                                        <p:cTn id="16" dur="1000" fill="hold"/>
                                        <p:tgtEl>
                                          <p:spTgt spid="277"/>
                                        </p:tgtEl>
                                        <p:attrNameLst>
                                          <p:attrName>ppt_y</p:attrName>
                                        </p:attrNameLst>
                                      </p:cBhvr>
                                      <p:tavLst>
                                        <p:tav tm="0">
                                          <p:val>
                                            <p:strVal val="#ppt_y"/>
                                          </p:val>
                                        </p:tav>
                                        <p:tav tm="100000">
                                          <p:val>
                                            <p:strVal val="#ppt_y"/>
                                          </p:val>
                                        </p:tav>
                                      </p:tavLst>
                                    </p:anim>
                                  </p:childTnLst>
                                </p:cTn>
                              </p:par>
                            </p:childTnLst>
                          </p:cTn>
                        </p:par>
                        <p:par>
                          <p:cTn id="17" fill="hold">
                            <p:stCondLst>
                              <p:cond delay="2200"/>
                            </p:stCondLst>
                            <p:childTnLst>
                              <p:par>
                                <p:cTn id="18" presetID="2" presetClass="entr" presetSubtype="1" fill="hold" grpId="4" nodeType="afterEffect">
                                  <p:stCondLst>
                                    <p:cond delay="0"/>
                                  </p:stCondLst>
                                  <p:iterate>
                                    <p:tmAbs val="0"/>
                                  </p:iterate>
                                  <p:childTnLst>
                                    <p:set>
                                      <p:cBhvr>
                                        <p:cTn id="19" fill="hold"/>
                                        <p:tgtEl>
                                          <p:spTgt spid="279"/>
                                        </p:tgtEl>
                                        <p:attrNameLst>
                                          <p:attrName>style.visibility</p:attrName>
                                        </p:attrNameLst>
                                      </p:cBhvr>
                                      <p:to>
                                        <p:strVal val="visible"/>
                                      </p:to>
                                    </p:set>
                                    <p:anim calcmode="lin" valueType="num">
                                      <p:cBhvr>
                                        <p:cTn id="20" dur="100" fill="hold"/>
                                        <p:tgtEl>
                                          <p:spTgt spid="279"/>
                                        </p:tgtEl>
                                        <p:attrNameLst>
                                          <p:attrName>ppt_x</p:attrName>
                                        </p:attrNameLst>
                                      </p:cBhvr>
                                      <p:tavLst>
                                        <p:tav tm="0">
                                          <p:val>
                                            <p:strVal val="#ppt_x"/>
                                          </p:val>
                                        </p:tav>
                                        <p:tav tm="100000">
                                          <p:val>
                                            <p:strVal val="#ppt_x"/>
                                          </p:val>
                                        </p:tav>
                                      </p:tavLst>
                                    </p:anim>
                                    <p:anim calcmode="lin" valueType="num">
                                      <p:cBhvr>
                                        <p:cTn id="21" dur="100" fill="hold"/>
                                        <p:tgtEl>
                                          <p:spTgt spid="279"/>
                                        </p:tgtEl>
                                        <p:attrNameLst>
                                          <p:attrName>ppt_y</p:attrName>
                                        </p:attrNameLst>
                                      </p:cBhvr>
                                      <p:tavLst>
                                        <p:tav tm="0">
                                          <p:val>
                                            <p:strVal val="0-#ppt_h/2"/>
                                          </p:val>
                                        </p:tav>
                                        <p:tav tm="100000">
                                          <p:val>
                                            <p:strVal val="#ppt_y"/>
                                          </p:val>
                                        </p:tav>
                                      </p:tavLst>
                                    </p:anim>
                                  </p:childTnLst>
                                </p:cTn>
                              </p:par>
                            </p:childTnLst>
                          </p:cTn>
                        </p:par>
                        <p:par>
                          <p:cTn id="22" fill="hold">
                            <p:stCondLst>
                              <p:cond delay="2300"/>
                            </p:stCondLst>
                            <p:childTnLst>
                              <p:par>
                                <p:cTn id="23" presetID="2" presetClass="entr" presetSubtype="1" fill="hold" grpId="5" nodeType="afterEffect">
                                  <p:stCondLst>
                                    <p:cond delay="0"/>
                                  </p:stCondLst>
                                  <p:iterate>
                                    <p:tmAbs val="0"/>
                                  </p:iterate>
                                  <p:childTnLst>
                                    <p:set>
                                      <p:cBhvr>
                                        <p:cTn id="24" fill="hold"/>
                                        <p:tgtEl>
                                          <p:spTgt spid="278"/>
                                        </p:tgtEl>
                                        <p:attrNameLst>
                                          <p:attrName>style.visibility</p:attrName>
                                        </p:attrNameLst>
                                      </p:cBhvr>
                                      <p:to>
                                        <p:strVal val="visible"/>
                                      </p:to>
                                    </p:set>
                                    <p:anim calcmode="lin" valueType="num">
                                      <p:cBhvr>
                                        <p:cTn id="25" dur="100" fill="hold"/>
                                        <p:tgtEl>
                                          <p:spTgt spid="278"/>
                                        </p:tgtEl>
                                        <p:attrNameLst>
                                          <p:attrName>ppt_x</p:attrName>
                                        </p:attrNameLst>
                                      </p:cBhvr>
                                      <p:tavLst>
                                        <p:tav tm="0">
                                          <p:val>
                                            <p:strVal val="#ppt_x"/>
                                          </p:val>
                                        </p:tav>
                                        <p:tav tm="100000">
                                          <p:val>
                                            <p:strVal val="#ppt_x"/>
                                          </p:val>
                                        </p:tav>
                                      </p:tavLst>
                                    </p:anim>
                                    <p:anim calcmode="lin" valueType="num">
                                      <p:cBhvr>
                                        <p:cTn id="26" dur="100" fill="hold"/>
                                        <p:tgtEl>
                                          <p:spTgt spid="278"/>
                                        </p:tgtEl>
                                        <p:attrNameLst>
                                          <p:attrName>ppt_y</p:attrName>
                                        </p:attrNameLst>
                                      </p:cBhvr>
                                      <p:tavLst>
                                        <p:tav tm="0">
                                          <p:val>
                                            <p:strVal val="0-#ppt_h/2"/>
                                          </p:val>
                                        </p:tav>
                                        <p:tav tm="100000">
                                          <p:val>
                                            <p:strVal val="#ppt_y"/>
                                          </p:val>
                                        </p:tav>
                                      </p:tavLst>
                                    </p:anim>
                                  </p:childTnLst>
                                </p:cTn>
                              </p:par>
                            </p:childTnLst>
                          </p:cTn>
                        </p:par>
                        <p:par>
                          <p:cTn id="27" fill="hold">
                            <p:stCondLst>
                              <p:cond delay="2400"/>
                            </p:stCondLst>
                            <p:childTnLst>
                              <p:par>
                                <p:cTn id="28" presetID="4" presetClass="entr" presetSubtype="32" fill="hold" grpId="6" nodeType="afterEffect">
                                  <p:stCondLst>
                                    <p:cond delay="100"/>
                                  </p:stCondLst>
                                  <p:iterate>
                                    <p:tmAbs val="0"/>
                                  </p:iterate>
                                  <p:childTnLst>
                                    <p:set>
                                      <p:cBhvr>
                                        <p:cTn id="29" fill="hold"/>
                                        <p:tgtEl>
                                          <p:spTgt spid="280"/>
                                        </p:tgtEl>
                                        <p:attrNameLst>
                                          <p:attrName>style.visibility</p:attrName>
                                        </p:attrNameLst>
                                      </p:cBhvr>
                                      <p:to>
                                        <p:strVal val="visible"/>
                                      </p:to>
                                    </p:set>
                                    <p:animEffect transition="in" filter="box(out)">
                                      <p:cBhvr>
                                        <p:cTn id="30" dur="500"/>
                                        <p:tgtEl>
                                          <p:spTgt spid="280"/>
                                        </p:tgtEl>
                                      </p:cBhvr>
                                    </p:animEffect>
                                  </p:childTnLst>
                                </p:cTn>
                              </p:par>
                            </p:childTnLst>
                          </p:cTn>
                        </p:par>
                        <p:par>
                          <p:cTn id="31" fill="hold">
                            <p:stCondLst>
                              <p:cond delay="3000"/>
                            </p:stCondLst>
                            <p:childTnLst>
                              <p:par>
                                <p:cTn id="32" presetID="4" presetClass="entr" presetSubtype="32" fill="hold" grpId="7" nodeType="afterEffect">
                                  <p:stCondLst>
                                    <p:cond delay="100"/>
                                  </p:stCondLst>
                                  <p:iterate>
                                    <p:tmAbs val="0"/>
                                  </p:iterate>
                                  <p:childTnLst>
                                    <p:set>
                                      <p:cBhvr>
                                        <p:cTn id="33" fill="hold"/>
                                        <p:tgtEl>
                                          <p:spTgt spid="281"/>
                                        </p:tgtEl>
                                        <p:attrNameLst>
                                          <p:attrName>style.visibility</p:attrName>
                                        </p:attrNameLst>
                                      </p:cBhvr>
                                      <p:to>
                                        <p:strVal val="visible"/>
                                      </p:to>
                                    </p:set>
                                    <p:animEffect transition="in" filter="box(out)">
                                      <p:cBhvr>
                                        <p:cTn id="34" dur="500"/>
                                        <p:tgtEl>
                                          <p:spTgt spid="281"/>
                                        </p:tgtEl>
                                      </p:cBhvr>
                                    </p:animEffect>
                                  </p:childTnLst>
                                </p:cTn>
                              </p:par>
                            </p:childTnLst>
                          </p:cTn>
                        </p:par>
                        <p:par>
                          <p:cTn id="35" fill="hold">
                            <p:stCondLst>
                              <p:cond delay="3600"/>
                            </p:stCondLst>
                            <p:childTnLst>
                              <p:par>
                                <p:cTn id="36" presetID="2" presetClass="entr" presetSubtype="1" fill="hold" grpId="8" nodeType="afterEffect">
                                  <p:stCondLst>
                                    <p:cond delay="0"/>
                                  </p:stCondLst>
                                  <p:iterate>
                                    <p:tmAbs val="0"/>
                                  </p:iterate>
                                  <p:childTnLst>
                                    <p:set>
                                      <p:cBhvr>
                                        <p:cTn id="37" fill="hold"/>
                                        <p:tgtEl>
                                          <p:spTgt spid="283"/>
                                        </p:tgtEl>
                                        <p:attrNameLst>
                                          <p:attrName>style.visibility</p:attrName>
                                        </p:attrNameLst>
                                      </p:cBhvr>
                                      <p:to>
                                        <p:strVal val="visible"/>
                                      </p:to>
                                    </p:set>
                                    <p:anim calcmode="lin" valueType="num">
                                      <p:cBhvr>
                                        <p:cTn id="38" dur="100" fill="hold"/>
                                        <p:tgtEl>
                                          <p:spTgt spid="283"/>
                                        </p:tgtEl>
                                        <p:attrNameLst>
                                          <p:attrName>ppt_x</p:attrName>
                                        </p:attrNameLst>
                                      </p:cBhvr>
                                      <p:tavLst>
                                        <p:tav tm="0">
                                          <p:val>
                                            <p:strVal val="#ppt_x"/>
                                          </p:val>
                                        </p:tav>
                                        <p:tav tm="100000">
                                          <p:val>
                                            <p:strVal val="#ppt_x"/>
                                          </p:val>
                                        </p:tav>
                                      </p:tavLst>
                                    </p:anim>
                                    <p:anim calcmode="lin" valueType="num">
                                      <p:cBhvr>
                                        <p:cTn id="39" dur="100" fill="hold"/>
                                        <p:tgtEl>
                                          <p:spTgt spid="283"/>
                                        </p:tgtEl>
                                        <p:attrNameLst>
                                          <p:attrName>ppt_y</p:attrName>
                                        </p:attrNameLst>
                                      </p:cBhvr>
                                      <p:tavLst>
                                        <p:tav tm="0">
                                          <p:val>
                                            <p:strVal val="0-#ppt_h/2"/>
                                          </p:val>
                                        </p:tav>
                                        <p:tav tm="100000">
                                          <p:val>
                                            <p:strVal val="#ppt_y"/>
                                          </p:val>
                                        </p:tav>
                                      </p:tavLst>
                                    </p:anim>
                                  </p:childTnLst>
                                </p:cTn>
                              </p:par>
                            </p:childTnLst>
                          </p:cTn>
                        </p:par>
                        <p:par>
                          <p:cTn id="40" fill="hold">
                            <p:stCondLst>
                              <p:cond delay="3700"/>
                            </p:stCondLst>
                            <p:childTnLst>
                              <p:par>
                                <p:cTn id="41" presetID="2" presetClass="entr" presetSubtype="1" fill="hold" grpId="9" nodeType="afterEffect">
                                  <p:stCondLst>
                                    <p:cond delay="0"/>
                                  </p:stCondLst>
                                  <p:iterate>
                                    <p:tmAbs val="0"/>
                                  </p:iterate>
                                  <p:childTnLst>
                                    <p:set>
                                      <p:cBhvr>
                                        <p:cTn id="42" fill="hold"/>
                                        <p:tgtEl>
                                          <p:spTgt spid="282"/>
                                        </p:tgtEl>
                                        <p:attrNameLst>
                                          <p:attrName>style.visibility</p:attrName>
                                        </p:attrNameLst>
                                      </p:cBhvr>
                                      <p:to>
                                        <p:strVal val="visible"/>
                                      </p:to>
                                    </p:set>
                                    <p:anim calcmode="lin" valueType="num">
                                      <p:cBhvr>
                                        <p:cTn id="43" dur="100" fill="hold"/>
                                        <p:tgtEl>
                                          <p:spTgt spid="282"/>
                                        </p:tgtEl>
                                        <p:attrNameLst>
                                          <p:attrName>ppt_x</p:attrName>
                                        </p:attrNameLst>
                                      </p:cBhvr>
                                      <p:tavLst>
                                        <p:tav tm="0">
                                          <p:val>
                                            <p:strVal val="#ppt_x"/>
                                          </p:val>
                                        </p:tav>
                                        <p:tav tm="100000">
                                          <p:val>
                                            <p:strVal val="#ppt_x"/>
                                          </p:val>
                                        </p:tav>
                                      </p:tavLst>
                                    </p:anim>
                                    <p:anim calcmode="lin" valueType="num">
                                      <p:cBhvr>
                                        <p:cTn id="44" dur="100" fill="hold"/>
                                        <p:tgtEl>
                                          <p:spTgt spid="282"/>
                                        </p:tgtEl>
                                        <p:attrNameLst>
                                          <p:attrName>ppt_y</p:attrName>
                                        </p:attrNameLst>
                                      </p:cBhvr>
                                      <p:tavLst>
                                        <p:tav tm="0">
                                          <p:val>
                                            <p:strVal val="0-#ppt_h/2"/>
                                          </p:val>
                                        </p:tav>
                                        <p:tav tm="100000">
                                          <p:val>
                                            <p:strVal val="#ppt_y"/>
                                          </p:val>
                                        </p:tav>
                                      </p:tavLst>
                                    </p:anim>
                                  </p:childTnLst>
                                </p:cTn>
                              </p:par>
                            </p:childTnLst>
                          </p:cTn>
                        </p:par>
                        <p:par>
                          <p:cTn id="45" fill="hold">
                            <p:stCondLst>
                              <p:cond delay="3800"/>
                            </p:stCondLst>
                            <p:childTnLst>
                              <p:par>
                                <p:cTn id="46" presetID="2" presetClass="entr" presetSubtype="2" fill="hold" grpId="10" nodeType="afterEffect">
                                  <p:stCondLst>
                                    <p:cond delay="0"/>
                                  </p:stCondLst>
                                  <p:iterate>
                                    <p:tmAbs val="0"/>
                                  </p:iterate>
                                  <p:childTnLst>
                                    <p:set>
                                      <p:cBhvr>
                                        <p:cTn id="47" fill="hold"/>
                                        <p:tgtEl>
                                          <p:spTgt spid="284"/>
                                        </p:tgtEl>
                                        <p:attrNameLst>
                                          <p:attrName>style.visibility</p:attrName>
                                        </p:attrNameLst>
                                      </p:cBhvr>
                                      <p:to>
                                        <p:strVal val="visible"/>
                                      </p:to>
                                    </p:set>
                                    <p:anim calcmode="lin" valueType="num">
                                      <p:cBhvr>
                                        <p:cTn id="48" dur="1000" fill="hold"/>
                                        <p:tgtEl>
                                          <p:spTgt spid="284"/>
                                        </p:tgtEl>
                                        <p:attrNameLst>
                                          <p:attrName>ppt_x</p:attrName>
                                        </p:attrNameLst>
                                      </p:cBhvr>
                                      <p:tavLst>
                                        <p:tav tm="0">
                                          <p:val>
                                            <p:strVal val="1+#ppt_w/2"/>
                                          </p:val>
                                        </p:tav>
                                        <p:tav tm="100000">
                                          <p:val>
                                            <p:strVal val="#ppt_x"/>
                                          </p:val>
                                        </p:tav>
                                      </p:tavLst>
                                    </p:anim>
                                    <p:anim calcmode="lin" valueType="num">
                                      <p:cBhvr>
                                        <p:cTn id="49" dur="1000" fill="hold"/>
                                        <p:tgtEl>
                                          <p:spTgt spid="284"/>
                                        </p:tgtEl>
                                        <p:attrNameLst>
                                          <p:attrName>ppt_y</p:attrName>
                                        </p:attrNameLst>
                                      </p:cBhvr>
                                      <p:tavLst>
                                        <p:tav tm="0">
                                          <p:val>
                                            <p:strVal val="#ppt_y"/>
                                          </p:val>
                                        </p:tav>
                                        <p:tav tm="100000">
                                          <p:val>
                                            <p:strVal val="#ppt_y"/>
                                          </p:val>
                                        </p:tav>
                                      </p:tavLst>
                                    </p:anim>
                                  </p:childTnLst>
                                </p:cTn>
                              </p:par>
                            </p:childTnLst>
                          </p:cTn>
                        </p:par>
                        <p:par>
                          <p:cTn id="50" fill="hold">
                            <p:stCondLst>
                              <p:cond delay="4800"/>
                            </p:stCondLst>
                            <p:childTnLst>
                              <p:par>
                                <p:cTn id="51" presetID="2" presetClass="entr" presetSubtype="1" fill="hold" grpId="11" nodeType="afterEffect">
                                  <p:stCondLst>
                                    <p:cond delay="0"/>
                                  </p:stCondLst>
                                  <p:iterate>
                                    <p:tmAbs val="0"/>
                                  </p:iterate>
                                  <p:childTnLst>
                                    <p:set>
                                      <p:cBhvr>
                                        <p:cTn id="52" fill="hold"/>
                                        <p:tgtEl>
                                          <p:spTgt spid="285"/>
                                        </p:tgtEl>
                                        <p:attrNameLst>
                                          <p:attrName>style.visibility</p:attrName>
                                        </p:attrNameLst>
                                      </p:cBhvr>
                                      <p:to>
                                        <p:strVal val="visible"/>
                                      </p:to>
                                    </p:set>
                                    <p:anim calcmode="lin" valueType="num">
                                      <p:cBhvr>
                                        <p:cTn id="53" dur="100" fill="hold"/>
                                        <p:tgtEl>
                                          <p:spTgt spid="285"/>
                                        </p:tgtEl>
                                        <p:attrNameLst>
                                          <p:attrName>ppt_x</p:attrName>
                                        </p:attrNameLst>
                                      </p:cBhvr>
                                      <p:tavLst>
                                        <p:tav tm="0">
                                          <p:val>
                                            <p:strVal val="#ppt_x"/>
                                          </p:val>
                                        </p:tav>
                                        <p:tav tm="100000">
                                          <p:val>
                                            <p:strVal val="#ppt_x"/>
                                          </p:val>
                                        </p:tav>
                                      </p:tavLst>
                                    </p:anim>
                                    <p:anim calcmode="lin" valueType="num">
                                      <p:cBhvr>
                                        <p:cTn id="54" dur="100" fill="hold"/>
                                        <p:tgtEl>
                                          <p:spTgt spid="285"/>
                                        </p:tgtEl>
                                        <p:attrNameLst>
                                          <p:attrName>ppt_y</p:attrName>
                                        </p:attrNameLst>
                                      </p:cBhvr>
                                      <p:tavLst>
                                        <p:tav tm="0">
                                          <p:val>
                                            <p:strVal val="0-#ppt_h/2"/>
                                          </p:val>
                                        </p:tav>
                                        <p:tav tm="100000">
                                          <p:val>
                                            <p:strVal val="#ppt_y"/>
                                          </p:val>
                                        </p:tav>
                                      </p:tavLst>
                                    </p:anim>
                                  </p:childTnLst>
                                </p:cTn>
                              </p:par>
                            </p:childTnLst>
                          </p:cTn>
                        </p:par>
                        <p:par>
                          <p:cTn id="55" fill="hold">
                            <p:stCondLst>
                              <p:cond delay="4900"/>
                            </p:stCondLst>
                            <p:childTnLst>
                              <p:par>
                                <p:cTn id="56" presetID="2" presetClass="entr" presetSubtype="8" fill="hold" grpId="12" nodeType="afterEffect">
                                  <p:stCondLst>
                                    <p:cond delay="0"/>
                                  </p:stCondLst>
                                  <p:iterate>
                                    <p:tmAbs val="0"/>
                                  </p:iterate>
                                  <p:childTnLst>
                                    <p:set>
                                      <p:cBhvr>
                                        <p:cTn id="57" fill="hold"/>
                                        <p:tgtEl>
                                          <p:spTgt spid="287"/>
                                        </p:tgtEl>
                                        <p:attrNameLst>
                                          <p:attrName>style.visibility</p:attrName>
                                        </p:attrNameLst>
                                      </p:cBhvr>
                                      <p:to>
                                        <p:strVal val="visible"/>
                                      </p:to>
                                    </p:set>
                                    <p:anim calcmode="lin" valueType="num">
                                      <p:cBhvr>
                                        <p:cTn id="58" dur="1000" fill="hold"/>
                                        <p:tgtEl>
                                          <p:spTgt spid="287"/>
                                        </p:tgtEl>
                                        <p:attrNameLst>
                                          <p:attrName>ppt_x</p:attrName>
                                        </p:attrNameLst>
                                      </p:cBhvr>
                                      <p:tavLst>
                                        <p:tav tm="0">
                                          <p:val>
                                            <p:strVal val="0-#ppt_w/2"/>
                                          </p:val>
                                        </p:tav>
                                        <p:tav tm="100000">
                                          <p:val>
                                            <p:strVal val="#ppt_x"/>
                                          </p:val>
                                        </p:tav>
                                      </p:tavLst>
                                    </p:anim>
                                    <p:anim calcmode="lin" valueType="num">
                                      <p:cBhvr>
                                        <p:cTn id="59" dur="1000" fill="hold"/>
                                        <p:tgtEl>
                                          <p:spTgt spid="2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1" animBg="1" advAuto="0"/>
      <p:bldP spid="276" grpId="2" animBg="1" advAuto="0"/>
      <p:bldP spid="277" grpId="3" animBg="1" advAuto="0"/>
      <p:bldP spid="278" grpId="5" animBg="1" advAuto="0"/>
      <p:bldP spid="279" grpId="4" animBg="1" advAuto="0"/>
      <p:bldP spid="280" grpId="6" animBg="1" advAuto="0"/>
      <p:bldP spid="281" grpId="7" animBg="1" advAuto="0"/>
      <p:bldP spid="282" grpId="9" animBg="1" advAuto="0"/>
      <p:bldP spid="283" grpId="8" animBg="1" advAuto="0"/>
      <p:bldP spid="284" grpId="10" animBg="1" advAuto="0"/>
      <p:bldP spid="285" grpId="11" animBg="1" advAuto="0"/>
      <p:bldP spid="287" grpId="12"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Shape 301"/>
          <p:cNvSpPr/>
          <p:nvPr/>
        </p:nvSpPr>
        <p:spPr>
          <a:xfrm>
            <a:off x="6032500" y="7645400"/>
            <a:ext cx="1905000" cy="1905000"/>
          </a:xfrm>
          <a:prstGeom prst="ellipse">
            <a:avLst/>
          </a:prstGeom>
          <a:ln w="190500">
            <a:solidFill>
              <a:srgbClr val="FFCE57"/>
            </a:solidFill>
            <a:miter lim="400000"/>
          </a:ln>
        </p:spPr>
        <p:txBody>
          <a:bodyPr lIns="50800" tIns="50800" rIns="50800" bIns="50800" anchor="ctr"/>
          <a:lstStyle/>
          <a:p>
            <a:pPr>
              <a:defRPr>
                <a:solidFill>
                  <a:srgbClr val="FFFFFF"/>
                </a:solidFill>
              </a:defRPr>
            </a:pPr>
            <a:endParaRPr/>
          </a:p>
        </p:txBody>
      </p:sp>
      <p:sp>
        <p:nvSpPr>
          <p:cNvPr id="290" name="Shape 302"/>
          <p:cNvSpPr/>
          <p:nvPr/>
        </p:nvSpPr>
        <p:spPr>
          <a:xfrm>
            <a:off x="6502400" y="8115300"/>
            <a:ext cx="952500" cy="952500"/>
          </a:xfrm>
          <a:prstGeom prst="ellipse">
            <a:avLst/>
          </a:prstGeom>
          <a:solidFill>
            <a:srgbClr val="FFCE57"/>
          </a:solidFill>
          <a:ln w="12700">
            <a:miter lim="400000"/>
          </a:ln>
        </p:spPr>
        <p:txBody>
          <a:bodyPr lIns="50800" tIns="50800" rIns="50800" bIns="50800" anchor="ctr"/>
          <a:lstStyle/>
          <a:p>
            <a:pPr>
              <a:defRPr>
                <a:solidFill>
                  <a:srgbClr val="FFFFFF"/>
                </a:solidFill>
              </a:defRPr>
            </a:pPr>
            <a:endParaRPr/>
          </a:p>
        </p:txBody>
      </p:sp>
      <p:sp>
        <p:nvSpPr>
          <p:cNvPr id="291" name="Shape 303"/>
          <p:cNvSpPr/>
          <p:nvPr/>
        </p:nvSpPr>
        <p:spPr>
          <a:xfrm flipV="1">
            <a:off x="8163069" y="8530689"/>
            <a:ext cx="8826959" cy="52991"/>
          </a:xfrm>
          <a:prstGeom prst="line">
            <a:avLst/>
          </a:prstGeom>
          <a:ln w="101600">
            <a:solidFill>
              <a:srgbClr val="808785"/>
            </a:solidFill>
            <a:custDash>
              <a:ds d="200000" sp="200000"/>
            </a:custDash>
            <a:miter lim="400000"/>
          </a:ln>
        </p:spPr>
        <p:txBody>
          <a:bodyPr lIns="45718" tIns="45718" rIns="45718" bIns="45718"/>
          <a:lstStyle/>
          <a:p>
            <a:endParaRPr/>
          </a:p>
        </p:txBody>
      </p:sp>
      <p:sp>
        <p:nvSpPr>
          <p:cNvPr id="292" name="Shape 304"/>
          <p:cNvSpPr txBox="1"/>
          <p:nvPr/>
        </p:nvSpPr>
        <p:spPr>
          <a:xfrm>
            <a:off x="1562114" y="3023046"/>
            <a:ext cx="10769601" cy="3175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defRPr sz="4000"/>
            </a:pPr>
            <a:r>
              <a:t>CONEXÕES MÓVEIS GLOBAIS: 4,7 bilhões.</a:t>
            </a:r>
          </a:p>
          <a:p>
            <a:pPr algn="just">
              <a:defRPr sz="4000"/>
            </a:pPr>
            <a:r>
              <a:t>ASSINANTES EXCLUSIVOS: 2,6 bilhões.</a:t>
            </a:r>
          </a:p>
          <a:p>
            <a:pPr algn="just">
              <a:defRPr sz="4000"/>
            </a:pPr>
            <a:r>
              <a:t>Lançada a primeira rede HSPA + comercial.</a:t>
            </a:r>
          </a:p>
          <a:p>
            <a:pPr algn="just">
              <a:defRPr sz="4000"/>
            </a:pPr>
            <a:endParaRPr/>
          </a:p>
          <a:p>
            <a:pPr>
              <a:defRPr b="1">
                <a:latin typeface="Gill Sans"/>
                <a:ea typeface="Gill Sans"/>
                <a:cs typeface="Gill Sans"/>
                <a:sym typeface="Gill Sans"/>
              </a:defRPr>
            </a:pPr>
            <a:r>
              <a:t>2009</a:t>
            </a:r>
          </a:p>
        </p:txBody>
      </p:sp>
      <p:sp>
        <p:nvSpPr>
          <p:cNvPr id="293" name="Shape 305"/>
          <p:cNvSpPr/>
          <p:nvPr/>
        </p:nvSpPr>
        <p:spPr>
          <a:xfrm flipV="1">
            <a:off x="6937322" y="6300693"/>
            <a:ext cx="15082" cy="1155673"/>
          </a:xfrm>
          <a:prstGeom prst="line">
            <a:avLst/>
          </a:prstGeom>
          <a:ln w="25400">
            <a:solidFill>
              <a:srgbClr val="5A5F5E"/>
            </a:solidFill>
            <a:miter lim="400000"/>
          </a:ln>
        </p:spPr>
        <p:txBody>
          <a:bodyPr lIns="45718" tIns="45718" rIns="45718" bIns="45718"/>
          <a:lstStyle/>
          <a:p>
            <a:endParaRPr/>
          </a:p>
        </p:txBody>
      </p:sp>
      <p:sp>
        <p:nvSpPr>
          <p:cNvPr id="294" name="Shape 306"/>
          <p:cNvSpPr/>
          <p:nvPr/>
        </p:nvSpPr>
        <p:spPr>
          <a:xfrm>
            <a:off x="17183100" y="7645400"/>
            <a:ext cx="1905000" cy="1905000"/>
          </a:xfrm>
          <a:prstGeom prst="ellipse">
            <a:avLst/>
          </a:prstGeom>
          <a:ln w="190500">
            <a:solidFill>
              <a:srgbClr val="FFCE57"/>
            </a:solidFill>
            <a:miter lim="400000"/>
          </a:ln>
        </p:spPr>
        <p:txBody>
          <a:bodyPr lIns="50800" tIns="50800" rIns="50800" bIns="50800" anchor="ctr"/>
          <a:lstStyle/>
          <a:p>
            <a:pPr>
              <a:defRPr>
                <a:solidFill>
                  <a:srgbClr val="FFFFFF"/>
                </a:solidFill>
              </a:defRPr>
            </a:pPr>
            <a:endParaRPr/>
          </a:p>
        </p:txBody>
      </p:sp>
      <p:sp>
        <p:nvSpPr>
          <p:cNvPr id="295" name="Shape 307"/>
          <p:cNvSpPr/>
          <p:nvPr/>
        </p:nvSpPr>
        <p:spPr>
          <a:xfrm>
            <a:off x="17653000" y="8115300"/>
            <a:ext cx="952500" cy="952500"/>
          </a:xfrm>
          <a:prstGeom prst="ellipse">
            <a:avLst/>
          </a:prstGeom>
          <a:solidFill>
            <a:srgbClr val="FFCE57"/>
          </a:solidFill>
          <a:ln w="12700">
            <a:miter lim="400000"/>
          </a:ln>
        </p:spPr>
        <p:txBody>
          <a:bodyPr lIns="50800" tIns="50800" rIns="50800" bIns="50800" anchor="ctr"/>
          <a:lstStyle/>
          <a:p>
            <a:pPr>
              <a:defRPr>
                <a:solidFill>
                  <a:srgbClr val="FFFFFF"/>
                </a:solidFill>
              </a:defRPr>
            </a:pPr>
            <a:endParaRPr/>
          </a:p>
        </p:txBody>
      </p:sp>
      <p:sp>
        <p:nvSpPr>
          <p:cNvPr id="296" name="Shape 308"/>
          <p:cNvSpPr txBox="1"/>
          <p:nvPr/>
        </p:nvSpPr>
        <p:spPr>
          <a:xfrm>
            <a:off x="13004800" y="3619499"/>
            <a:ext cx="10121900" cy="2590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defRPr sz="4000"/>
            </a:pPr>
            <a:r>
              <a:t>CONEXÕES MÓVEIS GLOBAIS: 5,4 bilhões.</a:t>
            </a:r>
          </a:p>
          <a:p>
            <a:pPr algn="just">
              <a:defRPr sz="4000"/>
            </a:pPr>
            <a:r>
              <a:t>ASSINANTES EXCLUSIVOS: 2,8 bilhões.</a:t>
            </a:r>
          </a:p>
          <a:p>
            <a:pPr algn="just">
              <a:defRPr sz="4000"/>
            </a:pPr>
            <a:endParaRPr/>
          </a:p>
          <a:p>
            <a:pPr>
              <a:defRPr b="1">
                <a:latin typeface="Gill Sans"/>
                <a:ea typeface="Gill Sans"/>
                <a:cs typeface="Gill Sans"/>
                <a:sym typeface="Gill Sans"/>
              </a:defRPr>
            </a:pPr>
            <a:r>
              <a:t>2010</a:t>
            </a:r>
          </a:p>
        </p:txBody>
      </p:sp>
      <p:sp>
        <p:nvSpPr>
          <p:cNvPr id="297" name="Shape 309"/>
          <p:cNvSpPr/>
          <p:nvPr/>
        </p:nvSpPr>
        <p:spPr>
          <a:xfrm flipV="1">
            <a:off x="18083643" y="6305563"/>
            <a:ext cx="15084" cy="1155674"/>
          </a:xfrm>
          <a:prstGeom prst="line">
            <a:avLst/>
          </a:prstGeom>
          <a:ln w="25400">
            <a:solidFill>
              <a:srgbClr val="5A5F5E"/>
            </a:solidFill>
            <a:miter lim="400000"/>
          </a:ln>
        </p:spPr>
        <p:txBody>
          <a:bodyPr lIns="45718" tIns="45718" rIns="45718" bIns="45718"/>
          <a:lstStyle/>
          <a:p>
            <a:endParaRPr/>
          </a:p>
        </p:txBody>
      </p:sp>
      <p:sp>
        <p:nvSpPr>
          <p:cNvPr id="298" name="Shape 310"/>
          <p:cNvSpPr/>
          <p:nvPr/>
        </p:nvSpPr>
        <p:spPr>
          <a:xfrm flipV="1">
            <a:off x="19329454" y="8537734"/>
            <a:ext cx="5054599" cy="5871"/>
          </a:xfrm>
          <a:prstGeom prst="line">
            <a:avLst/>
          </a:prstGeom>
          <a:ln w="101600">
            <a:solidFill>
              <a:srgbClr val="808785"/>
            </a:solidFill>
            <a:custDash>
              <a:ds d="200000" sp="200000"/>
            </a:custDash>
            <a:miter lim="400000"/>
          </a:ln>
        </p:spPr>
        <p:txBody>
          <a:bodyPr lIns="45718" tIns="45718" rIns="45718" bIns="45718"/>
          <a:lstStyle/>
          <a:p>
            <a:endParaRPr/>
          </a:p>
        </p:txBody>
      </p:sp>
      <p:sp>
        <p:nvSpPr>
          <p:cNvPr id="299" name="Shape 311"/>
          <p:cNvSpPr/>
          <p:nvPr/>
        </p:nvSpPr>
        <p:spPr>
          <a:xfrm flipV="1">
            <a:off x="100957" y="8585096"/>
            <a:ext cx="5753764" cy="35351"/>
          </a:xfrm>
          <a:prstGeom prst="line">
            <a:avLst/>
          </a:prstGeom>
          <a:ln w="101600">
            <a:solidFill>
              <a:srgbClr val="808785"/>
            </a:solidFill>
            <a:custDash>
              <a:ds d="200000" sp="200000"/>
            </a:custDash>
            <a:miter lim="400000"/>
          </a:ln>
        </p:spPr>
        <p:txBody>
          <a:bodyPr lIns="45718" tIns="45718" rIns="45718" bIns="45718"/>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p:push/>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1" nodeType="afterEffect">
                                  <p:stCondLst>
                                    <p:cond delay="100"/>
                                  </p:stCondLst>
                                  <p:iterate>
                                    <p:tmAbs val="0"/>
                                  </p:iterate>
                                  <p:childTnLst>
                                    <p:set>
                                      <p:cBhvr>
                                        <p:cTn id="6" fill="hold"/>
                                        <p:tgtEl>
                                          <p:spTgt spid="289"/>
                                        </p:tgtEl>
                                        <p:attrNameLst>
                                          <p:attrName>style.visibility</p:attrName>
                                        </p:attrNameLst>
                                      </p:cBhvr>
                                      <p:to>
                                        <p:strVal val="visible"/>
                                      </p:to>
                                    </p:set>
                                    <p:animEffect transition="in" filter="box(out)">
                                      <p:cBhvr>
                                        <p:cTn id="7" dur="500"/>
                                        <p:tgtEl>
                                          <p:spTgt spid="289"/>
                                        </p:tgtEl>
                                      </p:cBhvr>
                                    </p:animEffect>
                                  </p:childTnLst>
                                </p:cTn>
                              </p:par>
                            </p:childTnLst>
                          </p:cTn>
                        </p:par>
                        <p:par>
                          <p:cTn id="8" fill="hold">
                            <p:stCondLst>
                              <p:cond delay="600"/>
                            </p:stCondLst>
                            <p:childTnLst>
                              <p:par>
                                <p:cTn id="9" presetID="4" presetClass="entr" presetSubtype="32" fill="hold" grpId="2" nodeType="afterEffect">
                                  <p:stCondLst>
                                    <p:cond delay="100"/>
                                  </p:stCondLst>
                                  <p:iterate>
                                    <p:tmAbs val="0"/>
                                  </p:iterate>
                                  <p:childTnLst>
                                    <p:set>
                                      <p:cBhvr>
                                        <p:cTn id="10" fill="hold"/>
                                        <p:tgtEl>
                                          <p:spTgt spid="290"/>
                                        </p:tgtEl>
                                        <p:attrNameLst>
                                          <p:attrName>style.visibility</p:attrName>
                                        </p:attrNameLst>
                                      </p:cBhvr>
                                      <p:to>
                                        <p:strVal val="visible"/>
                                      </p:to>
                                    </p:set>
                                    <p:animEffect transition="in" filter="box(out)">
                                      <p:cBhvr>
                                        <p:cTn id="11" dur="500"/>
                                        <p:tgtEl>
                                          <p:spTgt spid="290"/>
                                        </p:tgtEl>
                                      </p:cBhvr>
                                    </p:animEffect>
                                  </p:childTnLst>
                                </p:cTn>
                              </p:par>
                            </p:childTnLst>
                          </p:cTn>
                        </p:par>
                        <p:par>
                          <p:cTn id="12" fill="hold">
                            <p:stCondLst>
                              <p:cond delay="1200"/>
                            </p:stCondLst>
                            <p:childTnLst>
                              <p:par>
                                <p:cTn id="13" presetID="2" presetClass="entr" presetSubtype="2" fill="hold" grpId="3" nodeType="afterEffect">
                                  <p:stCondLst>
                                    <p:cond delay="0"/>
                                  </p:stCondLst>
                                  <p:iterate>
                                    <p:tmAbs val="0"/>
                                  </p:iterate>
                                  <p:childTnLst>
                                    <p:set>
                                      <p:cBhvr>
                                        <p:cTn id="14" fill="hold"/>
                                        <p:tgtEl>
                                          <p:spTgt spid="291"/>
                                        </p:tgtEl>
                                        <p:attrNameLst>
                                          <p:attrName>style.visibility</p:attrName>
                                        </p:attrNameLst>
                                      </p:cBhvr>
                                      <p:to>
                                        <p:strVal val="visible"/>
                                      </p:to>
                                    </p:set>
                                    <p:anim calcmode="lin" valueType="num">
                                      <p:cBhvr>
                                        <p:cTn id="15" dur="1000" fill="hold"/>
                                        <p:tgtEl>
                                          <p:spTgt spid="291"/>
                                        </p:tgtEl>
                                        <p:attrNameLst>
                                          <p:attrName>ppt_x</p:attrName>
                                        </p:attrNameLst>
                                      </p:cBhvr>
                                      <p:tavLst>
                                        <p:tav tm="0">
                                          <p:val>
                                            <p:strVal val="1+#ppt_w/2"/>
                                          </p:val>
                                        </p:tav>
                                        <p:tav tm="100000">
                                          <p:val>
                                            <p:strVal val="#ppt_x"/>
                                          </p:val>
                                        </p:tav>
                                      </p:tavLst>
                                    </p:anim>
                                    <p:anim calcmode="lin" valueType="num">
                                      <p:cBhvr>
                                        <p:cTn id="16" dur="1000" fill="hold"/>
                                        <p:tgtEl>
                                          <p:spTgt spid="291"/>
                                        </p:tgtEl>
                                        <p:attrNameLst>
                                          <p:attrName>ppt_y</p:attrName>
                                        </p:attrNameLst>
                                      </p:cBhvr>
                                      <p:tavLst>
                                        <p:tav tm="0">
                                          <p:val>
                                            <p:strVal val="#ppt_y"/>
                                          </p:val>
                                        </p:tav>
                                        <p:tav tm="100000">
                                          <p:val>
                                            <p:strVal val="#ppt_y"/>
                                          </p:val>
                                        </p:tav>
                                      </p:tavLst>
                                    </p:anim>
                                  </p:childTnLst>
                                </p:cTn>
                              </p:par>
                            </p:childTnLst>
                          </p:cTn>
                        </p:par>
                        <p:par>
                          <p:cTn id="17" fill="hold">
                            <p:stCondLst>
                              <p:cond delay="2200"/>
                            </p:stCondLst>
                            <p:childTnLst>
                              <p:par>
                                <p:cTn id="18" presetID="2" presetClass="entr" presetSubtype="1" fill="hold" grpId="4" nodeType="afterEffect">
                                  <p:stCondLst>
                                    <p:cond delay="0"/>
                                  </p:stCondLst>
                                  <p:iterate>
                                    <p:tmAbs val="0"/>
                                  </p:iterate>
                                  <p:childTnLst>
                                    <p:set>
                                      <p:cBhvr>
                                        <p:cTn id="19" fill="hold"/>
                                        <p:tgtEl>
                                          <p:spTgt spid="293"/>
                                        </p:tgtEl>
                                        <p:attrNameLst>
                                          <p:attrName>style.visibility</p:attrName>
                                        </p:attrNameLst>
                                      </p:cBhvr>
                                      <p:to>
                                        <p:strVal val="visible"/>
                                      </p:to>
                                    </p:set>
                                    <p:anim calcmode="lin" valueType="num">
                                      <p:cBhvr>
                                        <p:cTn id="20" dur="100" fill="hold"/>
                                        <p:tgtEl>
                                          <p:spTgt spid="293"/>
                                        </p:tgtEl>
                                        <p:attrNameLst>
                                          <p:attrName>ppt_x</p:attrName>
                                        </p:attrNameLst>
                                      </p:cBhvr>
                                      <p:tavLst>
                                        <p:tav tm="0">
                                          <p:val>
                                            <p:strVal val="#ppt_x"/>
                                          </p:val>
                                        </p:tav>
                                        <p:tav tm="100000">
                                          <p:val>
                                            <p:strVal val="#ppt_x"/>
                                          </p:val>
                                        </p:tav>
                                      </p:tavLst>
                                    </p:anim>
                                    <p:anim calcmode="lin" valueType="num">
                                      <p:cBhvr>
                                        <p:cTn id="21" dur="100" fill="hold"/>
                                        <p:tgtEl>
                                          <p:spTgt spid="293"/>
                                        </p:tgtEl>
                                        <p:attrNameLst>
                                          <p:attrName>ppt_y</p:attrName>
                                        </p:attrNameLst>
                                      </p:cBhvr>
                                      <p:tavLst>
                                        <p:tav tm="0">
                                          <p:val>
                                            <p:strVal val="0-#ppt_h/2"/>
                                          </p:val>
                                        </p:tav>
                                        <p:tav tm="100000">
                                          <p:val>
                                            <p:strVal val="#ppt_y"/>
                                          </p:val>
                                        </p:tav>
                                      </p:tavLst>
                                    </p:anim>
                                  </p:childTnLst>
                                </p:cTn>
                              </p:par>
                            </p:childTnLst>
                          </p:cTn>
                        </p:par>
                        <p:par>
                          <p:cTn id="22" fill="hold">
                            <p:stCondLst>
                              <p:cond delay="2300"/>
                            </p:stCondLst>
                            <p:childTnLst>
                              <p:par>
                                <p:cTn id="23" presetID="2" presetClass="entr" presetSubtype="1" fill="hold" grpId="5" nodeType="afterEffect">
                                  <p:stCondLst>
                                    <p:cond delay="0"/>
                                  </p:stCondLst>
                                  <p:iterate>
                                    <p:tmAbs val="0"/>
                                  </p:iterate>
                                  <p:childTnLst>
                                    <p:set>
                                      <p:cBhvr>
                                        <p:cTn id="24" fill="hold"/>
                                        <p:tgtEl>
                                          <p:spTgt spid="292"/>
                                        </p:tgtEl>
                                        <p:attrNameLst>
                                          <p:attrName>style.visibility</p:attrName>
                                        </p:attrNameLst>
                                      </p:cBhvr>
                                      <p:to>
                                        <p:strVal val="visible"/>
                                      </p:to>
                                    </p:set>
                                    <p:anim calcmode="lin" valueType="num">
                                      <p:cBhvr>
                                        <p:cTn id="25" dur="100" fill="hold"/>
                                        <p:tgtEl>
                                          <p:spTgt spid="292"/>
                                        </p:tgtEl>
                                        <p:attrNameLst>
                                          <p:attrName>ppt_x</p:attrName>
                                        </p:attrNameLst>
                                      </p:cBhvr>
                                      <p:tavLst>
                                        <p:tav tm="0">
                                          <p:val>
                                            <p:strVal val="#ppt_x"/>
                                          </p:val>
                                        </p:tav>
                                        <p:tav tm="100000">
                                          <p:val>
                                            <p:strVal val="#ppt_x"/>
                                          </p:val>
                                        </p:tav>
                                      </p:tavLst>
                                    </p:anim>
                                    <p:anim calcmode="lin" valueType="num">
                                      <p:cBhvr>
                                        <p:cTn id="26" dur="100" fill="hold"/>
                                        <p:tgtEl>
                                          <p:spTgt spid="292"/>
                                        </p:tgtEl>
                                        <p:attrNameLst>
                                          <p:attrName>ppt_y</p:attrName>
                                        </p:attrNameLst>
                                      </p:cBhvr>
                                      <p:tavLst>
                                        <p:tav tm="0">
                                          <p:val>
                                            <p:strVal val="0-#ppt_h/2"/>
                                          </p:val>
                                        </p:tav>
                                        <p:tav tm="100000">
                                          <p:val>
                                            <p:strVal val="#ppt_y"/>
                                          </p:val>
                                        </p:tav>
                                      </p:tavLst>
                                    </p:anim>
                                  </p:childTnLst>
                                </p:cTn>
                              </p:par>
                            </p:childTnLst>
                          </p:cTn>
                        </p:par>
                        <p:par>
                          <p:cTn id="27" fill="hold">
                            <p:stCondLst>
                              <p:cond delay="2400"/>
                            </p:stCondLst>
                            <p:childTnLst>
                              <p:par>
                                <p:cTn id="28" presetID="4" presetClass="entr" presetSubtype="32" fill="hold" grpId="6" nodeType="afterEffect">
                                  <p:stCondLst>
                                    <p:cond delay="100"/>
                                  </p:stCondLst>
                                  <p:iterate>
                                    <p:tmAbs val="0"/>
                                  </p:iterate>
                                  <p:childTnLst>
                                    <p:set>
                                      <p:cBhvr>
                                        <p:cTn id="29" fill="hold"/>
                                        <p:tgtEl>
                                          <p:spTgt spid="294"/>
                                        </p:tgtEl>
                                        <p:attrNameLst>
                                          <p:attrName>style.visibility</p:attrName>
                                        </p:attrNameLst>
                                      </p:cBhvr>
                                      <p:to>
                                        <p:strVal val="visible"/>
                                      </p:to>
                                    </p:set>
                                    <p:animEffect transition="in" filter="box(out)">
                                      <p:cBhvr>
                                        <p:cTn id="30" dur="500"/>
                                        <p:tgtEl>
                                          <p:spTgt spid="294"/>
                                        </p:tgtEl>
                                      </p:cBhvr>
                                    </p:animEffect>
                                  </p:childTnLst>
                                </p:cTn>
                              </p:par>
                            </p:childTnLst>
                          </p:cTn>
                        </p:par>
                        <p:par>
                          <p:cTn id="31" fill="hold">
                            <p:stCondLst>
                              <p:cond delay="3000"/>
                            </p:stCondLst>
                            <p:childTnLst>
                              <p:par>
                                <p:cTn id="32" presetID="4" presetClass="entr" presetSubtype="32" fill="hold" grpId="7" nodeType="afterEffect">
                                  <p:stCondLst>
                                    <p:cond delay="100"/>
                                  </p:stCondLst>
                                  <p:iterate>
                                    <p:tmAbs val="0"/>
                                  </p:iterate>
                                  <p:childTnLst>
                                    <p:set>
                                      <p:cBhvr>
                                        <p:cTn id="33" fill="hold"/>
                                        <p:tgtEl>
                                          <p:spTgt spid="295"/>
                                        </p:tgtEl>
                                        <p:attrNameLst>
                                          <p:attrName>style.visibility</p:attrName>
                                        </p:attrNameLst>
                                      </p:cBhvr>
                                      <p:to>
                                        <p:strVal val="visible"/>
                                      </p:to>
                                    </p:set>
                                    <p:animEffect transition="in" filter="box(out)">
                                      <p:cBhvr>
                                        <p:cTn id="34" dur="500"/>
                                        <p:tgtEl>
                                          <p:spTgt spid="295"/>
                                        </p:tgtEl>
                                      </p:cBhvr>
                                    </p:animEffect>
                                  </p:childTnLst>
                                </p:cTn>
                              </p:par>
                            </p:childTnLst>
                          </p:cTn>
                        </p:par>
                        <p:par>
                          <p:cTn id="35" fill="hold">
                            <p:stCondLst>
                              <p:cond delay="3600"/>
                            </p:stCondLst>
                            <p:childTnLst>
                              <p:par>
                                <p:cTn id="36" presetID="2" presetClass="entr" presetSubtype="1" fill="hold" grpId="8" nodeType="afterEffect">
                                  <p:stCondLst>
                                    <p:cond delay="0"/>
                                  </p:stCondLst>
                                  <p:iterate>
                                    <p:tmAbs val="0"/>
                                  </p:iterate>
                                  <p:childTnLst>
                                    <p:set>
                                      <p:cBhvr>
                                        <p:cTn id="37" fill="hold"/>
                                        <p:tgtEl>
                                          <p:spTgt spid="297"/>
                                        </p:tgtEl>
                                        <p:attrNameLst>
                                          <p:attrName>style.visibility</p:attrName>
                                        </p:attrNameLst>
                                      </p:cBhvr>
                                      <p:to>
                                        <p:strVal val="visible"/>
                                      </p:to>
                                    </p:set>
                                    <p:anim calcmode="lin" valueType="num">
                                      <p:cBhvr>
                                        <p:cTn id="38" dur="100" fill="hold"/>
                                        <p:tgtEl>
                                          <p:spTgt spid="297"/>
                                        </p:tgtEl>
                                        <p:attrNameLst>
                                          <p:attrName>ppt_x</p:attrName>
                                        </p:attrNameLst>
                                      </p:cBhvr>
                                      <p:tavLst>
                                        <p:tav tm="0">
                                          <p:val>
                                            <p:strVal val="#ppt_x"/>
                                          </p:val>
                                        </p:tav>
                                        <p:tav tm="100000">
                                          <p:val>
                                            <p:strVal val="#ppt_x"/>
                                          </p:val>
                                        </p:tav>
                                      </p:tavLst>
                                    </p:anim>
                                    <p:anim calcmode="lin" valueType="num">
                                      <p:cBhvr>
                                        <p:cTn id="39" dur="100" fill="hold"/>
                                        <p:tgtEl>
                                          <p:spTgt spid="297"/>
                                        </p:tgtEl>
                                        <p:attrNameLst>
                                          <p:attrName>ppt_y</p:attrName>
                                        </p:attrNameLst>
                                      </p:cBhvr>
                                      <p:tavLst>
                                        <p:tav tm="0">
                                          <p:val>
                                            <p:strVal val="0-#ppt_h/2"/>
                                          </p:val>
                                        </p:tav>
                                        <p:tav tm="100000">
                                          <p:val>
                                            <p:strVal val="#ppt_y"/>
                                          </p:val>
                                        </p:tav>
                                      </p:tavLst>
                                    </p:anim>
                                  </p:childTnLst>
                                </p:cTn>
                              </p:par>
                            </p:childTnLst>
                          </p:cTn>
                        </p:par>
                        <p:par>
                          <p:cTn id="40" fill="hold">
                            <p:stCondLst>
                              <p:cond delay="3700"/>
                            </p:stCondLst>
                            <p:childTnLst>
                              <p:par>
                                <p:cTn id="41" presetID="2" presetClass="entr" presetSubtype="1" fill="hold" grpId="9" nodeType="afterEffect">
                                  <p:stCondLst>
                                    <p:cond delay="0"/>
                                  </p:stCondLst>
                                  <p:iterate>
                                    <p:tmAbs val="0"/>
                                  </p:iterate>
                                  <p:childTnLst>
                                    <p:set>
                                      <p:cBhvr>
                                        <p:cTn id="42" fill="hold"/>
                                        <p:tgtEl>
                                          <p:spTgt spid="296"/>
                                        </p:tgtEl>
                                        <p:attrNameLst>
                                          <p:attrName>style.visibility</p:attrName>
                                        </p:attrNameLst>
                                      </p:cBhvr>
                                      <p:to>
                                        <p:strVal val="visible"/>
                                      </p:to>
                                    </p:set>
                                    <p:anim calcmode="lin" valueType="num">
                                      <p:cBhvr>
                                        <p:cTn id="43" dur="100" fill="hold"/>
                                        <p:tgtEl>
                                          <p:spTgt spid="296"/>
                                        </p:tgtEl>
                                        <p:attrNameLst>
                                          <p:attrName>ppt_x</p:attrName>
                                        </p:attrNameLst>
                                      </p:cBhvr>
                                      <p:tavLst>
                                        <p:tav tm="0">
                                          <p:val>
                                            <p:strVal val="#ppt_x"/>
                                          </p:val>
                                        </p:tav>
                                        <p:tav tm="100000">
                                          <p:val>
                                            <p:strVal val="#ppt_x"/>
                                          </p:val>
                                        </p:tav>
                                      </p:tavLst>
                                    </p:anim>
                                    <p:anim calcmode="lin" valueType="num">
                                      <p:cBhvr>
                                        <p:cTn id="44" dur="100" fill="hold"/>
                                        <p:tgtEl>
                                          <p:spTgt spid="296"/>
                                        </p:tgtEl>
                                        <p:attrNameLst>
                                          <p:attrName>ppt_y</p:attrName>
                                        </p:attrNameLst>
                                      </p:cBhvr>
                                      <p:tavLst>
                                        <p:tav tm="0">
                                          <p:val>
                                            <p:strVal val="0-#ppt_h/2"/>
                                          </p:val>
                                        </p:tav>
                                        <p:tav tm="100000">
                                          <p:val>
                                            <p:strVal val="#ppt_y"/>
                                          </p:val>
                                        </p:tav>
                                      </p:tavLst>
                                    </p:anim>
                                  </p:childTnLst>
                                </p:cTn>
                              </p:par>
                            </p:childTnLst>
                          </p:cTn>
                        </p:par>
                        <p:par>
                          <p:cTn id="45" fill="hold">
                            <p:stCondLst>
                              <p:cond delay="3800"/>
                            </p:stCondLst>
                            <p:childTnLst>
                              <p:par>
                                <p:cTn id="46" presetID="2" presetClass="entr" presetSubtype="2" fill="hold" grpId="10" nodeType="afterEffect">
                                  <p:stCondLst>
                                    <p:cond delay="0"/>
                                  </p:stCondLst>
                                  <p:iterate>
                                    <p:tmAbs val="0"/>
                                  </p:iterate>
                                  <p:childTnLst>
                                    <p:set>
                                      <p:cBhvr>
                                        <p:cTn id="47" fill="hold"/>
                                        <p:tgtEl>
                                          <p:spTgt spid="298"/>
                                        </p:tgtEl>
                                        <p:attrNameLst>
                                          <p:attrName>style.visibility</p:attrName>
                                        </p:attrNameLst>
                                      </p:cBhvr>
                                      <p:to>
                                        <p:strVal val="visible"/>
                                      </p:to>
                                    </p:set>
                                    <p:anim calcmode="lin" valueType="num">
                                      <p:cBhvr>
                                        <p:cTn id="48" dur="1000" fill="hold"/>
                                        <p:tgtEl>
                                          <p:spTgt spid="298"/>
                                        </p:tgtEl>
                                        <p:attrNameLst>
                                          <p:attrName>ppt_x</p:attrName>
                                        </p:attrNameLst>
                                      </p:cBhvr>
                                      <p:tavLst>
                                        <p:tav tm="0">
                                          <p:val>
                                            <p:strVal val="1+#ppt_w/2"/>
                                          </p:val>
                                        </p:tav>
                                        <p:tav tm="100000">
                                          <p:val>
                                            <p:strVal val="#ppt_x"/>
                                          </p:val>
                                        </p:tav>
                                      </p:tavLst>
                                    </p:anim>
                                    <p:anim calcmode="lin" valueType="num">
                                      <p:cBhvr>
                                        <p:cTn id="49" dur="1000" fill="hold"/>
                                        <p:tgtEl>
                                          <p:spTgt spid="298"/>
                                        </p:tgtEl>
                                        <p:attrNameLst>
                                          <p:attrName>ppt_y</p:attrName>
                                        </p:attrNameLst>
                                      </p:cBhvr>
                                      <p:tavLst>
                                        <p:tav tm="0">
                                          <p:val>
                                            <p:strVal val="#ppt_y"/>
                                          </p:val>
                                        </p:tav>
                                        <p:tav tm="100000">
                                          <p:val>
                                            <p:strVal val="#ppt_y"/>
                                          </p:val>
                                        </p:tav>
                                      </p:tavLst>
                                    </p:anim>
                                  </p:childTnLst>
                                </p:cTn>
                              </p:par>
                            </p:childTnLst>
                          </p:cTn>
                        </p:par>
                        <p:par>
                          <p:cTn id="50" fill="hold">
                            <p:stCondLst>
                              <p:cond delay="4800"/>
                            </p:stCondLst>
                            <p:childTnLst>
                              <p:par>
                                <p:cTn id="51" presetID="2" presetClass="entr" presetSubtype="8" fill="hold" grpId="11" nodeType="afterEffect">
                                  <p:stCondLst>
                                    <p:cond delay="0"/>
                                  </p:stCondLst>
                                  <p:iterate>
                                    <p:tmAbs val="0"/>
                                  </p:iterate>
                                  <p:childTnLst>
                                    <p:set>
                                      <p:cBhvr>
                                        <p:cTn id="52" fill="hold"/>
                                        <p:tgtEl>
                                          <p:spTgt spid="299"/>
                                        </p:tgtEl>
                                        <p:attrNameLst>
                                          <p:attrName>style.visibility</p:attrName>
                                        </p:attrNameLst>
                                      </p:cBhvr>
                                      <p:to>
                                        <p:strVal val="visible"/>
                                      </p:to>
                                    </p:set>
                                    <p:anim calcmode="lin" valueType="num">
                                      <p:cBhvr>
                                        <p:cTn id="53" dur="1000" fill="hold"/>
                                        <p:tgtEl>
                                          <p:spTgt spid="299"/>
                                        </p:tgtEl>
                                        <p:attrNameLst>
                                          <p:attrName>ppt_x</p:attrName>
                                        </p:attrNameLst>
                                      </p:cBhvr>
                                      <p:tavLst>
                                        <p:tav tm="0">
                                          <p:val>
                                            <p:strVal val="0-#ppt_w/2"/>
                                          </p:val>
                                        </p:tav>
                                        <p:tav tm="100000">
                                          <p:val>
                                            <p:strVal val="#ppt_x"/>
                                          </p:val>
                                        </p:tav>
                                      </p:tavLst>
                                    </p:anim>
                                    <p:anim calcmode="lin" valueType="num">
                                      <p:cBhvr>
                                        <p:cTn id="54" dur="1000" fill="hold"/>
                                        <p:tgtEl>
                                          <p:spTgt spid="2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 grpId="1" animBg="1" advAuto="0"/>
      <p:bldP spid="290" grpId="2" animBg="1" advAuto="0"/>
      <p:bldP spid="291" grpId="3" animBg="1" advAuto="0"/>
      <p:bldP spid="292" grpId="5" animBg="1" advAuto="0"/>
      <p:bldP spid="293" grpId="4" animBg="1" advAuto="0"/>
      <p:bldP spid="294" grpId="6" animBg="1" advAuto="0"/>
      <p:bldP spid="295" grpId="7" animBg="1" advAuto="0"/>
      <p:bldP spid="296" grpId="9" animBg="1" advAuto="0"/>
      <p:bldP spid="297" grpId="8" animBg="1" advAuto="0"/>
      <p:bldP spid="298" grpId="10" animBg="1" advAuto="0"/>
      <p:bldP spid="299" grpId="11"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13"/>
          <p:cNvSpPr/>
          <p:nvPr/>
        </p:nvSpPr>
        <p:spPr>
          <a:xfrm>
            <a:off x="6032500" y="7645400"/>
            <a:ext cx="1905000" cy="1905000"/>
          </a:xfrm>
          <a:prstGeom prst="ellipse">
            <a:avLst/>
          </a:prstGeom>
          <a:ln w="190500">
            <a:solidFill>
              <a:srgbClr val="FFCE57"/>
            </a:solidFill>
            <a:miter lim="400000"/>
          </a:ln>
        </p:spPr>
        <p:txBody>
          <a:bodyPr lIns="50800" tIns="50800" rIns="50800" bIns="50800" anchor="ctr"/>
          <a:lstStyle/>
          <a:p>
            <a:pPr>
              <a:defRPr>
                <a:solidFill>
                  <a:srgbClr val="FFFFFF"/>
                </a:solidFill>
              </a:defRPr>
            </a:pPr>
            <a:endParaRPr/>
          </a:p>
        </p:txBody>
      </p:sp>
      <p:sp>
        <p:nvSpPr>
          <p:cNvPr id="302" name="Shape 314"/>
          <p:cNvSpPr/>
          <p:nvPr/>
        </p:nvSpPr>
        <p:spPr>
          <a:xfrm>
            <a:off x="6502400" y="8115300"/>
            <a:ext cx="952500" cy="952500"/>
          </a:xfrm>
          <a:prstGeom prst="ellipse">
            <a:avLst/>
          </a:prstGeom>
          <a:solidFill>
            <a:srgbClr val="FFCE57"/>
          </a:solidFill>
          <a:ln w="12700">
            <a:miter lim="400000"/>
          </a:ln>
        </p:spPr>
        <p:txBody>
          <a:bodyPr lIns="50800" tIns="50800" rIns="50800" bIns="50800" anchor="ctr"/>
          <a:lstStyle/>
          <a:p>
            <a:pPr>
              <a:defRPr>
                <a:solidFill>
                  <a:srgbClr val="FFFFFF"/>
                </a:solidFill>
              </a:defRPr>
            </a:pPr>
            <a:endParaRPr/>
          </a:p>
        </p:txBody>
      </p:sp>
      <p:sp>
        <p:nvSpPr>
          <p:cNvPr id="303" name="Shape 315"/>
          <p:cNvSpPr/>
          <p:nvPr/>
        </p:nvSpPr>
        <p:spPr>
          <a:xfrm flipV="1">
            <a:off x="8163069" y="8530689"/>
            <a:ext cx="8826959" cy="52991"/>
          </a:xfrm>
          <a:prstGeom prst="line">
            <a:avLst/>
          </a:prstGeom>
          <a:ln w="101600">
            <a:solidFill>
              <a:srgbClr val="808785"/>
            </a:solidFill>
            <a:custDash>
              <a:ds d="200000" sp="200000"/>
            </a:custDash>
            <a:miter lim="400000"/>
          </a:ln>
        </p:spPr>
        <p:txBody>
          <a:bodyPr lIns="45718" tIns="45718" rIns="45718" bIns="45718"/>
          <a:lstStyle/>
          <a:p>
            <a:endParaRPr/>
          </a:p>
        </p:txBody>
      </p:sp>
      <p:sp>
        <p:nvSpPr>
          <p:cNvPr id="304" name="Shape 316"/>
          <p:cNvSpPr txBox="1"/>
          <p:nvPr/>
        </p:nvSpPr>
        <p:spPr>
          <a:xfrm>
            <a:off x="1536714" y="2438399"/>
            <a:ext cx="10769601" cy="3759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defRPr sz="4000"/>
            </a:pPr>
            <a:r>
              <a:t>CONEXÕES MÓVEIS GLOBAIS: 6 bilhões.</a:t>
            </a:r>
          </a:p>
          <a:p>
            <a:pPr algn="just">
              <a:defRPr sz="4000"/>
            </a:pPr>
            <a:r>
              <a:t>ASSINANTES EXCLUSIVOS: 3 bilhões.</a:t>
            </a:r>
          </a:p>
          <a:p>
            <a:pPr algn="just">
              <a:defRPr sz="4000"/>
            </a:pPr>
            <a:r>
              <a:t>Mais de 60.000 visitantes no Mobile World Congress em Barcelona.</a:t>
            </a:r>
          </a:p>
          <a:p>
            <a:pPr algn="just">
              <a:defRPr sz="4000"/>
            </a:pPr>
            <a:endParaRPr/>
          </a:p>
          <a:p>
            <a:pPr>
              <a:defRPr b="1">
                <a:latin typeface="Gill Sans"/>
                <a:ea typeface="Gill Sans"/>
                <a:cs typeface="Gill Sans"/>
                <a:sym typeface="Gill Sans"/>
              </a:defRPr>
            </a:pPr>
            <a:r>
              <a:t>2011</a:t>
            </a:r>
          </a:p>
        </p:txBody>
      </p:sp>
      <p:sp>
        <p:nvSpPr>
          <p:cNvPr id="305" name="Shape 317"/>
          <p:cNvSpPr/>
          <p:nvPr/>
        </p:nvSpPr>
        <p:spPr>
          <a:xfrm flipV="1">
            <a:off x="6937322" y="6300693"/>
            <a:ext cx="15082" cy="1155673"/>
          </a:xfrm>
          <a:prstGeom prst="line">
            <a:avLst/>
          </a:prstGeom>
          <a:ln w="25400">
            <a:solidFill>
              <a:srgbClr val="5A5F5E"/>
            </a:solidFill>
            <a:miter lim="400000"/>
          </a:ln>
        </p:spPr>
        <p:txBody>
          <a:bodyPr lIns="45718" tIns="45718" rIns="45718" bIns="45718"/>
          <a:lstStyle/>
          <a:p>
            <a:endParaRPr/>
          </a:p>
        </p:txBody>
      </p:sp>
      <p:sp>
        <p:nvSpPr>
          <p:cNvPr id="306" name="Shape 318"/>
          <p:cNvSpPr/>
          <p:nvPr/>
        </p:nvSpPr>
        <p:spPr>
          <a:xfrm>
            <a:off x="17183100" y="7645400"/>
            <a:ext cx="1905000" cy="1905000"/>
          </a:xfrm>
          <a:prstGeom prst="ellipse">
            <a:avLst/>
          </a:prstGeom>
          <a:ln w="190500">
            <a:solidFill>
              <a:srgbClr val="FFCE57"/>
            </a:solidFill>
            <a:miter lim="400000"/>
          </a:ln>
        </p:spPr>
        <p:txBody>
          <a:bodyPr lIns="50800" tIns="50800" rIns="50800" bIns="50800" anchor="ctr"/>
          <a:lstStyle/>
          <a:p>
            <a:pPr>
              <a:defRPr>
                <a:solidFill>
                  <a:srgbClr val="FFFFFF"/>
                </a:solidFill>
              </a:defRPr>
            </a:pPr>
            <a:endParaRPr/>
          </a:p>
        </p:txBody>
      </p:sp>
      <p:sp>
        <p:nvSpPr>
          <p:cNvPr id="307" name="Shape 319"/>
          <p:cNvSpPr/>
          <p:nvPr/>
        </p:nvSpPr>
        <p:spPr>
          <a:xfrm>
            <a:off x="17653000" y="8115300"/>
            <a:ext cx="952500" cy="952500"/>
          </a:xfrm>
          <a:prstGeom prst="ellipse">
            <a:avLst/>
          </a:prstGeom>
          <a:solidFill>
            <a:srgbClr val="FFCE57"/>
          </a:solidFill>
          <a:ln w="12700">
            <a:miter lim="400000"/>
          </a:ln>
        </p:spPr>
        <p:txBody>
          <a:bodyPr lIns="50800" tIns="50800" rIns="50800" bIns="50800" anchor="ctr"/>
          <a:lstStyle/>
          <a:p>
            <a:pPr>
              <a:defRPr>
                <a:solidFill>
                  <a:srgbClr val="FFFFFF"/>
                </a:solidFill>
              </a:defRPr>
            </a:pPr>
            <a:endParaRPr/>
          </a:p>
        </p:txBody>
      </p:sp>
      <p:sp>
        <p:nvSpPr>
          <p:cNvPr id="308" name="Shape 320"/>
          <p:cNvSpPr txBox="1"/>
          <p:nvPr/>
        </p:nvSpPr>
        <p:spPr>
          <a:xfrm>
            <a:off x="13004800" y="3619499"/>
            <a:ext cx="10121900" cy="2590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defRPr sz="4000"/>
            </a:pPr>
            <a:r>
              <a:t>CONEXÕES MÓVEIS GLOBAIS: 6,5 bilhões.</a:t>
            </a:r>
          </a:p>
          <a:p>
            <a:pPr algn="just">
              <a:defRPr sz="4000"/>
            </a:pPr>
            <a:r>
              <a:t>ASSINANTES EXCLUSIVOS: 3,2 bilhões.</a:t>
            </a:r>
          </a:p>
          <a:p>
            <a:pPr algn="just">
              <a:defRPr sz="4000"/>
            </a:pPr>
            <a:endParaRPr/>
          </a:p>
          <a:p>
            <a:pPr>
              <a:defRPr b="1">
                <a:latin typeface="Gill Sans"/>
                <a:ea typeface="Gill Sans"/>
                <a:cs typeface="Gill Sans"/>
                <a:sym typeface="Gill Sans"/>
              </a:defRPr>
            </a:pPr>
            <a:r>
              <a:t>2012</a:t>
            </a:r>
          </a:p>
        </p:txBody>
      </p:sp>
      <p:sp>
        <p:nvSpPr>
          <p:cNvPr id="309" name="Shape 321"/>
          <p:cNvSpPr/>
          <p:nvPr/>
        </p:nvSpPr>
        <p:spPr>
          <a:xfrm flipV="1">
            <a:off x="18083643" y="6305563"/>
            <a:ext cx="15084" cy="1155674"/>
          </a:xfrm>
          <a:prstGeom prst="line">
            <a:avLst/>
          </a:prstGeom>
          <a:ln w="25400">
            <a:solidFill>
              <a:srgbClr val="5A5F5E"/>
            </a:solidFill>
            <a:miter lim="400000"/>
          </a:ln>
        </p:spPr>
        <p:txBody>
          <a:bodyPr lIns="45718" tIns="45718" rIns="45718" bIns="45718"/>
          <a:lstStyle/>
          <a:p>
            <a:endParaRPr/>
          </a:p>
        </p:txBody>
      </p:sp>
      <p:sp>
        <p:nvSpPr>
          <p:cNvPr id="310" name="Shape 322"/>
          <p:cNvSpPr/>
          <p:nvPr/>
        </p:nvSpPr>
        <p:spPr>
          <a:xfrm flipV="1">
            <a:off x="19329454" y="8537734"/>
            <a:ext cx="5054599" cy="5871"/>
          </a:xfrm>
          <a:prstGeom prst="line">
            <a:avLst/>
          </a:prstGeom>
          <a:ln w="101600">
            <a:solidFill>
              <a:srgbClr val="808785"/>
            </a:solidFill>
            <a:custDash>
              <a:ds d="200000" sp="200000"/>
            </a:custDash>
            <a:miter lim="400000"/>
          </a:ln>
        </p:spPr>
        <p:txBody>
          <a:bodyPr lIns="45718" tIns="45718" rIns="45718" bIns="45718"/>
          <a:lstStyle/>
          <a:p>
            <a:endParaRPr/>
          </a:p>
        </p:txBody>
      </p:sp>
      <p:sp>
        <p:nvSpPr>
          <p:cNvPr id="311" name="Shape 323"/>
          <p:cNvSpPr/>
          <p:nvPr/>
        </p:nvSpPr>
        <p:spPr>
          <a:xfrm flipV="1">
            <a:off x="100957" y="8585096"/>
            <a:ext cx="5753764" cy="35351"/>
          </a:xfrm>
          <a:prstGeom prst="line">
            <a:avLst/>
          </a:prstGeom>
          <a:ln w="101600">
            <a:solidFill>
              <a:srgbClr val="808785"/>
            </a:solidFill>
            <a:custDash>
              <a:ds d="200000" sp="200000"/>
            </a:custDash>
            <a:miter lim="400000"/>
          </a:ln>
        </p:spPr>
        <p:txBody>
          <a:bodyPr lIns="45718" tIns="45718" rIns="45718" bIns="45718"/>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p:push/>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1" nodeType="afterEffect">
                                  <p:stCondLst>
                                    <p:cond delay="100"/>
                                  </p:stCondLst>
                                  <p:iterate>
                                    <p:tmAbs val="0"/>
                                  </p:iterate>
                                  <p:childTnLst>
                                    <p:set>
                                      <p:cBhvr>
                                        <p:cTn id="6" fill="hold"/>
                                        <p:tgtEl>
                                          <p:spTgt spid="301"/>
                                        </p:tgtEl>
                                        <p:attrNameLst>
                                          <p:attrName>style.visibility</p:attrName>
                                        </p:attrNameLst>
                                      </p:cBhvr>
                                      <p:to>
                                        <p:strVal val="visible"/>
                                      </p:to>
                                    </p:set>
                                    <p:animEffect transition="in" filter="box(out)">
                                      <p:cBhvr>
                                        <p:cTn id="7" dur="500"/>
                                        <p:tgtEl>
                                          <p:spTgt spid="301"/>
                                        </p:tgtEl>
                                      </p:cBhvr>
                                    </p:animEffect>
                                  </p:childTnLst>
                                </p:cTn>
                              </p:par>
                            </p:childTnLst>
                          </p:cTn>
                        </p:par>
                        <p:par>
                          <p:cTn id="8" fill="hold">
                            <p:stCondLst>
                              <p:cond delay="600"/>
                            </p:stCondLst>
                            <p:childTnLst>
                              <p:par>
                                <p:cTn id="9" presetID="4" presetClass="entr" presetSubtype="32" fill="hold" grpId="2" nodeType="afterEffect">
                                  <p:stCondLst>
                                    <p:cond delay="100"/>
                                  </p:stCondLst>
                                  <p:iterate>
                                    <p:tmAbs val="0"/>
                                  </p:iterate>
                                  <p:childTnLst>
                                    <p:set>
                                      <p:cBhvr>
                                        <p:cTn id="10" fill="hold"/>
                                        <p:tgtEl>
                                          <p:spTgt spid="302"/>
                                        </p:tgtEl>
                                        <p:attrNameLst>
                                          <p:attrName>style.visibility</p:attrName>
                                        </p:attrNameLst>
                                      </p:cBhvr>
                                      <p:to>
                                        <p:strVal val="visible"/>
                                      </p:to>
                                    </p:set>
                                    <p:animEffect transition="in" filter="box(out)">
                                      <p:cBhvr>
                                        <p:cTn id="11" dur="500"/>
                                        <p:tgtEl>
                                          <p:spTgt spid="302"/>
                                        </p:tgtEl>
                                      </p:cBhvr>
                                    </p:animEffect>
                                  </p:childTnLst>
                                </p:cTn>
                              </p:par>
                            </p:childTnLst>
                          </p:cTn>
                        </p:par>
                        <p:par>
                          <p:cTn id="12" fill="hold">
                            <p:stCondLst>
                              <p:cond delay="1200"/>
                            </p:stCondLst>
                            <p:childTnLst>
                              <p:par>
                                <p:cTn id="13" presetID="2" presetClass="entr" presetSubtype="2" fill="hold" grpId="3" nodeType="afterEffect">
                                  <p:stCondLst>
                                    <p:cond delay="0"/>
                                  </p:stCondLst>
                                  <p:iterate>
                                    <p:tmAbs val="0"/>
                                  </p:iterate>
                                  <p:childTnLst>
                                    <p:set>
                                      <p:cBhvr>
                                        <p:cTn id="14" fill="hold"/>
                                        <p:tgtEl>
                                          <p:spTgt spid="303"/>
                                        </p:tgtEl>
                                        <p:attrNameLst>
                                          <p:attrName>style.visibility</p:attrName>
                                        </p:attrNameLst>
                                      </p:cBhvr>
                                      <p:to>
                                        <p:strVal val="visible"/>
                                      </p:to>
                                    </p:set>
                                    <p:anim calcmode="lin" valueType="num">
                                      <p:cBhvr>
                                        <p:cTn id="15" dur="1000" fill="hold"/>
                                        <p:tgtEl>
                                          <p:spTgt spid="303"/>
                                        </p:tgtEl>
                                        <p:attrNameLst>
                                          <p:attrName>ppt_x</p:attrName>
                                        </p:attrNameLst>
                                      </p:cBhvr>
                                      <p:tavLst>
                                        <p:tav tm="0">
                                          <p:val>
                                            <p:strVal val="1+#ppt_w/2"/>
                                          </p:val>
                                        </p:tav>
                                        <p:tav tm="100000">
                                          <p:val>
                                            <p:strVal val="#ppt_x"/>
                                          </p:val>
                                        </p:tav>
                                      </p:tavLst>
                                    </p:anim>
                                    <p:anim calcmode="lin" valueType="num">
                                      <p:cBhvr>
                                        <p:cTn id="16" dur="1000" fill="hold"/>
                                        <p:tgtEl>
                                          <p:spTgt spid="303"/>
                                        </p:tgtEl>
                                        <p:attrNameLst>
                                          <p:attrName>ppt_y</p:attrName>
                                        </p:attrNameLst>
                                      </p:cBhvr>
                                      <p:tavLst>
                                        <p:tav tm="0">
                                          <p:val>
                                            <p:strVal val="#ppt_y"/>
                                          </p:val>
                                        </p:tav>
                                        <p:tav tm="100000">
                                          <p:val>
                                            <p:strVal val="#ppt_y"/>
                                          </p:val>
                                        </p:tav>
                                      </p:tavLst>
                                    </p:anim>
                                  </p:childTnLst>
                                </p:cTn>
                              </p:par>
                            </p:childTnLst>
                          </p:cTn>
                        </p:par>
                        <p:par>
                          <p:cTn id="17" fill="hold">
                            <p:stCondLst>
                              <p:cond delay="2200"/>
                            </p:stCondLst>
                            <p:childTnLst>
                              <p:par>
                                <p:cTn id="18" presetID="2" presetClass="entr" presetSubtype="1" fill="hold" grpId="4" nodeType="afterEffect">
                                  <p:stCondLst>
                                    <p:cond delay="0"/>
                                  </p:stCondLst>
                                  <p:iterate>
                                    <p:tmAbs val="0"/>
                                  </p:iterate>
                                  <p:childTnLst>
                                    <p:set>
                                      <p:cBhvr>
                                        <p:cTn id="19" fill="hold"/>
                                        <p:tgtEl>
                                          <p:spTgt spid="305"/>
                                        </p:tgtEl>
                                        <p:attrNameLst>
                                          <p:attrName>style.visibility</p:attrName>
                                        </p:attrNameLst>
                                      </p:cBhvr>
                                      <p:to>
                                        <p:strVal val="visible"/>
                                      </p:to>
                                    </p:set>
                                    <p:anim calcmode="lin" valueType="num">
                                      <p:cBhvr>
                                        <p:cTn id="20" dur="100" fill="hold"/>
                                        <p:tgtEl>
                                          <p:spTgt spid="305"/>
                                        </p:tgtEl>
                                        <p:attrNameLst>
                                          <p:attrName>ppt_x</p:attrName>
                                        </p:attrNameLst>
                                      </p:cBhvr>
                                      <p:tavLst>
                                        <p:tav tm="0">
                                          <p:val>
                                            <p:strVal val="#ppt_x"/>
                                          </p:val>
                                        </p:tav>
                                        <p:tav tm="100000">
                                          <p:val>
                                            <p:strVal val="#ppt_x"/>
                                          </p:val>
                                        </p:tav>
                                      </p:tavLst>
                                    </p:anim>
                                    <p:anim calcmode="lin" valueType="num">
                                      <p:cBhvr>
                                        <p:cTn id="21" dur="100" fill="hold"/>
                                        <p:tgtEl>
                                          <p:spTgt spid="305"/>
                                        </p:tgtEl>
                                        <p:attrNameLst>
                                          <p:attrName>ppt_y</p:attrName>
                                        </p:attrNameLst>
                                      </p:cBhvr>
                                      <p:tavLst>
                                        <p:tav tm="0">
                                          <p:val>
                                            <p:strVal val="0-#ppt_h/2"/>
                                          </p:val>
                                        </p:tav>
                                        <p:tav tm="100000">
                                          <p:val>
                                            <p:strVal val="#ppt_y"/>
                                          </p:val>
                                        </p:tav>
                                      </p:tavLst>
                                    </p:anim>
                                  </p:childTnLst>
                                </p:cTn>
                              </p:par>
                            </p:childTnLst>
                          </p:cTn>
                        </p:par>
                        <p:par>
                          <p:cTn id="22" fill="hold">
                            <p:stCondLst>
                              <p:cond delay="2300"/>
                            </p:stCondLst>
                            <p:childTnLst>
                              <p:par>
                                <p:cTn id="23" presetID="2" presetClass="entr" presetSubtype="1" fill="hold" grpId="5" nodeType="afterEffect">
                                  <p:stCondLst>
                                    <p:cond delay="0"/>
                                  </p:stCondLst>
                                  <p:iterate>
                                    <p:tmAbs val="0"/>
                                  </p:iterate>
                                  <p:childTnLst>
                                    <p:set>
                                      <p:cBhvr>
                                        <p:cTn id="24" fill="hold"/>
                                        <p:tgtEl>
                                          <p:spTgt spid="304"/>
                                        </p:tgtEl>
                                        <p:attrNameLst>
                                          <p:attrName>style.visibility</p:attrName>
                                        </p:attrNameLst>
                                      </p:cBhvr>
                                      <p:to>
                                        <p:strVal val="visible"/>
                                      </p:to>
                                    </p:set>
                                    <p:anim calcmode="lin" valueType="num">
                                      <p:cBhvr>
                                        <p:cTn id="25" dur="100" fill="hold"/>
                                        <p:tgtEl>
                                          <p:spTgt spid="304"/>
                                        </p:tgtEl>
                                        <p:attrNameLst>
                                          <p:attrName>ppt_x</p:attrName>
                                        </p:attrNameLst>
                                      </p:cBhvr>
                                      <p:tavLst>
                                        <p:tav tm="0">
                                          <p:val>
                                            <p:strVal val="#ppt_x"/>
                                          </p:val>
                                        </p:tav>
                                        <p:tav tm="100000">
                                          <p:val>
                                            <p:strVal val="#ppt_x"/>
                                          </p:val>
                                        </p:tav>
                                      </p:tavLst>
                                    </p:anim>
                                    <p:anim calcmode="lin" valueType="num">
                                      <p:cBhvr>
                                        <p:cTn id="26" dur="100" fill="hold"/>
                                        <p:tgtEl>
                                          <p:spTgt spid="304"/>
                                        </p:tgtEl>
                                        <p:attrNameLst>
                                          <p:attrName>ppt_y</p:attrName>
                                        </p:attrNameLst>
                                      </p:cBhvr>
                                      <p:tavLst>
                                        <p:tav tm="0">
                                          <p:val>
                                            <p:strVal val="0-#ppt_h/2"/>
                                          </p:val>
                                        </p:tav>
                                        <p:tav tm="100000">
                                          <p:val>
                                            <p:strVal val="#ppt_y"/>
                                          </p:val>
                                        </p:tav>
                                      </p:tavLst>
                                    </p:anim>
                                  </p:childTnLst>
                                </p:cTn>
                              </p:par>
                            </p:childTnLst>
                          </p:cTn>
                        </p:par>
                        <p:par>
                          <p:cTn id="27" fill="hold">
                            <p:stCondLst>
                              <p:cond delay="2400"/>
                            </p:stCondLst>
                            <p:childTnLst>
                              <p:par>
                                <p:cTn id="28" presetID="4" presetClass="entr" presetSubtype="32" fill="hold" grpId="6" nodeType="afterEffect">
                                  <p:stCondLst>
                                    <p:cond delay="100"/>
                                  </p:stCondLst>
                                  <p:iterate>
                                    <p:tmAbs val="0"/>
                                  </p:iterate>
                                  <p:childTnLst>
                                    <p:set>
                                      <p:cBhvr>
                                        <p:cTn id="29" fill="hold"/>
                                        <p:tgtEl>
                                          <p:spTgt spid="306"/>
                                        </p:tgtEl>
                                        <p:attrNameLst>
                                          <p:attrName>style.visibility</p:attrName>
                                        </p:attrNameLst>
                                      </p:cBhvr>
                                      <p:to>
                                        <p:strVal val="visible"/>
                                      </p:to>
                                    </p:set>
                                    <p:animEffect transition="in" filter="box(out)">
                                      <p:cBhvr>
                                        <p:cTn id="30" dur="500"/>
                                        <p:tgtEl>
                                          <p:spTgt spid="306"/>
                                        </p:tgtEl>
                                      </p:cBhvr>
                                    </p:animEffect>
                                  </p:childTnLst>
                                </p:cTn>
                              </p:par>
                            </p:childTnLst>
                          </p:cTn>
                        </p:par>
                        <p:par>
                          <p:cTn id="31" fill="hold">
                            <p:stCondLst>
                              <p:cond delay="3000"/>
                            </p:stCondLst>
                            <p:childTnLst>
                              <p:par>
                                <p:cTn id="32" presetID="4" presetClass="entr" presetSubtype="32" fill="hold" grpId="7" nodeType="afterEffect">
                                  <p:stCondLst>
                                    <p:cond delay="100"/>
                                  </p:stCondLst>
                                  <p:iterate>
                                    <p:tmAbs val="0"/>
                                  </p:iterate>
                                  <p:childTnLst>
                                    <p:set>
                                      <p:cBhvr>
                                        <p:cTn id="33" fill="hold"/>
                                        <p:tgtEl>
                                          <p:spTgt spid="307"/>
                                        </p:tgtEl>
                                        <p:attrNameLst>
                                          <p:attrName>style.visibility</p:attrName>
                                        </p:attrNameLst>
                                      </p:cBhvr>
                                      <p:to>
                                        <p:strVal val="visible"/>
                                      </p:to>
                                    </p:set>
                                    <p:animEffect transition="in" filter="box(out)">
                                      <p:cBhvr>
                                        <p:cTn id="34" dur="500"/>
                                        <p:tgtEl>
                                          <p:spTgt spid="307"/>
                                        </p:tgtEl>
                                      </p:cBhvr>
                                    </p:animEffect>
                                  </p:childTnLst>
                                </p:cTn>
                              </p:par>
                            </p:childTnLst>
                          </p:cTn>
                        </p:par>
                        <p:par>
                          <p:cTn id="35" fill="hold">
                            <p:stCondLst>
                              <p:cond delay="3600"/>
                            </p:stCondLst>
                            <p:childTnLst>
                              <p:par>
                                <p:cTn id="36" presetID="2" presetClass="entr" presetSubtype="1" fill="hold" grpId="8" nodeType="afterEffect">
                                  <p:stCondLst>
                                    <p:cond delay="0"/>
                                  </p:stCondLst>
                                  <p:iterate>
                                    <p:tmAbs val="0"/>
                                  </p:iterate>
                                  <p:childTnLst>
                                    <p:set>
                                      <p:cBhvr>
                                        <p:cTn id="37" fill="hold"/>
                                        <p:tgtEl>
                                          <p:spTgt spid="309"/>
                                        </p:tgtEl>
                                        <p:attrNameLst>
                                          <p:attrName>style.visibility</p:attrName>
                                        </p:attrNameLst>
                                      </p:cBhvr>
                                      <p:to>
                                        <p:strVal val="visible"/>
                                      </p:to>
                                    </p:set>
                                    <p:anim calcmode="lin" valueType="num">
                                      <p:cBhvr>
                                        <p:cTn id="38" dur="100" fill="hold"/>
                                        <p:tgtEl>
                                          <p:spTgt spid="309"/>
                                        </p:tgtEl>
                                        <p:attrNameLst>
                                          <p:attrName>ppt_x</p:attrName>
                                        </p:attrNameLst>
                                      </p:cBhvr>
                                      <p:tavLst>
                                        <p:tav tm="0">
                                          <p:val>
                                            <p:strVal val="#ppt_x"/>
                                          </p:val>
                                        </p:tav>
                                        <p:tav tm="100000">
                                          <p:val>
                                            <p:strVal val="#ppt_x"/>
                                          </p:val>
                                        </p:tav>
                                      </p:tavLst>
                                    </p:anim>
                                    <p:anim calcmode="lin" valueType="num">
                                      <p:cBhvr>
                                        <p:cTn id="39" dur="100" fill="hold"/>
                                        <p:tgtEl>
                                          <p:spTgt spid="309"/>
                                        </p:tgtEl>
                                        <p:attrNameLst>
                                          <p:attrName>ppt_y</p:attrName>
                                        </p:attrNameLst>
                                      </p:cBhvr>
                                      <p:tavLst>
                                        <p:tav tm="0">
                                          <p:val>
                                            <p:strVal val="0-#ppt_h/2"/>
                                          </p:val>
                                        </p:tav>
                                        <p:tav tm="100000">
                                          <p:val>
                                            <p:strVal val="#ppt_y"/>
                                          </p:val>
                                        </p:tav>
                                      </p:tavLst>
                                    </p:anim>
                                  </p:childTnLst>
                                </p:cTn>
                              </p:par>
                            </p:childTnLst>
                          </p:cTn>
                        </p:par>
                        <p:par>
                          <p:cTn id="40" fill="hold">
                            <p:stCondLst>
                              <p:cond delay="3700"/>
                            </p:stCondLst>
                            <p:childTnLst>
                              <p:par>
                                <p:cTn id="41" presetID="2" presetClass="entr" presetSubtype="1" fill="hold" grpId="9" nodeType="afterEffect">
                                  <p:stCondLst>
                                    <p:cond delay="0"/>
                                  </p:stCondLst>
                                  <p:iterate>
                                    <p:tmAbs val="0"/>
                                  </p:iterate>
                                  <p:childTnLst>
                                    <p:set>
                                      <p:cBhvr>
                                        <p:cTn id="42" fill="hold"/>
                                        <p:tgtEl>
                                          <p:spTgt spid="308"/>
                                        </p:tgtEl>
                                        <p:attrNameLst>
                                          <p:attrName>style.visibility</p:attrName>
                                        </p:attrNameLst>
                                      </p:cBhvr>
                                      <p:to>
                                        <p:strVal val="visible"/>
                                      </p:to>
                                    </p:set>
                                    <p:anim calcmode="lin" valueType="num">
                                      <p:cBhvr>
                                        <p:cTn id="43" dur="100" fill="hold"/>
                                        <p:tgtEl>
                                          <p:spTgt spid="308"/>
                                        </p:tgtEl>
                                        <p:attrNameLst>
                                          <p:attrName>ppt_x</p:attrName>
                                        </p:attrNameLst>
                                      </p:cBhvr>
                                      <p:tavLst>
                                        <p:tav tm="0">
                                          <p:val>
                                            <p:strVal val="#ppt_x"/>
                                          </p:val>
                                        </p:tav>
                                        <p:tav tm="100000">
                                          <p:val>
                                            <p:strVal val="#ppt_x"/>
                                          </p:val>
                                        </p:tav>
                                      </p:tavLst>
                                    </p:anim>
                                    <p:anim calcmode="lin" valueType="num">
                                      <p:cBhvr>
                                        <p:cTn id="44" dur="100" fill="hold"/>
                                        <p:tgtEl>
                                          <p:spTgt spid="308"/>
                                        </p:tgtEl>
                                        <p:attrNameLst>
                                          <p:attrName>ppt_y</p:attrName>
                                        </p:attrNameLst>
                                      </p:cBhvr>
                                      <p:tavLst>
                                        <p:tav tm="0">
                                          <p:val>
                                            <p:strVal val="0-#ppt_h/2"/>
                                          </p:val>
                                        </p:tav>
                                        <p:tav tm="100000">
                                          <p:val>
                                            <p:strVal val="#ppt_y"/>
                                          </p:val>
                                        </p:tav>
                                      </p:tavLst>
                                    </p:anim>
                                  </p:childTnLst>
                                </p:cTn>
                              </p:par>
                            </p:childTnLst>
                          </p:cTn>
                        </p:par>
                        <p:par>
                          <p:cTn id="45" fill="hold">
                            <p:stCondLst>
                              <p:cond delay="3800"/>
                            </p:stCondLst>
                            <p:childTnLst>
                              <p:par>
                                <p:cTn id="46" presetID="2" presetClass="entr" presetSubtype="2" fill="hold" grpId="10" nodeType="afterEffect">
                                  <p:stCondLst>
                                    <p:cond delay="0"/>
                                  </p:stCondLst>
                                  <p:iterate>
                                    <p:tmAbs val="0"/>
                                  </p:iterate>
                                  <p:childTnLst>
                                    <p:set>
                                      <p:cBhvr>
                                        <p:cTn id="47" fill="hold"/>
                                        <p:tgtEl>
                                          <p:spTgt spid="310"/>
                                        </p:tgtEl>
                                        <p:attrNameLst>
                                          <p:attrName>style.visibility</p:attrName>
                                        </p:attrNameLst>
                                      </p:cBhvr>
                                      <p:to>
                                        <p:strVal val="visible"/>
                                      </p:to>
                                    </p:set>
                                    <p:anim calcmode="lin" valueType="num">
                                      <p:cBhvr>
                                        <p:cTn id="48" dur="1000" fill="hold"/>
                                        <p:tgtEl>
                                          <p:spTgt spid="310"/>
                                        </p:tgtEl>
                                        <p:attrNameLst>
                                          <p:attrName>ppt_x</p:attrName>
                                        </p:attrNameLst>
                                      </p:cBhvr>
                                      <p:tavLst>
                                        <p:tav tm="0">
                                          <p:val>
                                            <p:strVal val="1+#ppt_w/2"/>
                                          </p:val>
                                        </p:tav>
                                        <p:tav tm="100000">
                                          <p:val>
                                            <p:strVal val="#ppt_x"/>
                                          </p:val>
                                        </p:tav>
                                      </p:tavLst>
                                    </p:anim>
                                    <p:anim calcmode="lin" valueType="num">
                                      <p:cBhvr>
                                        <p:cTn id="49" dur="1000" fill="hold"/>
                                        <p:tgtEl>
                                          <p:spTgt spid="310"/>
                                        </p:tgtEl>
                                        <p:attrNameLst>
                                          <p:attrName>ppt_y</p:attrName>
                                        </p:attrNameLst>
                                      </p:cBhvr>
                                      <p:tavLst>
                                        <p:tav tm="0">
                                          <p:val>
                                            <p:strVal val="#ppt_y"/>
                                          </p:val>
                                        </p:tav>
                                        <p:tav tm="100000">
                                          <p:val>
                                            <p:strVal val="#ppt_y"/>
                                          </p:val>
                                        </p:tav>
                                      </p:tavLst>
                                    </p:anim>
                                  </p:childTnLst>
                                </p:cTn>
                              </p:par>
                            </p:childTnLst>
                          </p:cTn>
                        </p:par>
                        <p:par>
                          <p:cTn id="50" fill="hold">
                            <p:stCondLst>
                              <p:cond delay="4800"/>
                            </p:stCondLst>
                            <p:childTnLst>
                              <p:par>
                                <p:cTn id="51" presetID="2" presetClass="entr" presetSubtype="8" fill="hold" grpId="11" nodeType="afterEffect">
                                  <p:stCondLst>
                                    <p:cond delay="0"/>
                                  </p:stCondLst>
                                  <p:iterate>
                                    <p:tmAbs val="0"/>
                                  </p:iterate>
                                  <p:childTnLst>
                                    <p:set>
                                      <p:cBhvr>
                                        <p:cTn id="52" fill="hold"/>
                                        <p:tgtEl>
                                          <p:spTgt spid="311"/>
                                        </p:tgtEl>
                                        <p:attrNameLst>
                                          <p:attrName>style.visibility</p:attrName>
                                        </p:attrNameLst>
                                      </p:cBhvr>
                                      <p:to>
                                        <p:strVal val="visible"/>
                                      </p:to>
                                    </p:set>
                                    <p:anim calcmode="lin" valueType="num">
                                      <p:cBhvr>
                                        <p:cTn id="53" dur="1000" fill="hold"/>
                                        <p:tgtEl>
                                          <p:spTgt spid="311"/>
                                        </p:tgtEl>
                                        <p:attrNameLst>
                                          <p:attrName>ppt_x</p:attrName>
                                        </p:attrNameLst>
                                      </p:cBhvr>
                                      <p:tavLst>
                                        <p:tav tm="0">
                                          <p:val>
                                            <p:strVal val="0-#ppt_w/2"/>
                                          </p:val>
                                        </p:tav>
                                        <p:tav tm="100000">
                                          <p:val>
                                            <p:strVal val="#ppt_x"/>
                                          </p:val>
                                        </p:tav>
                                      </p:tavLst>
                                    </p:anim>
                                    <p:anim calcmode="lin" valueType="num">
                                      <p:cBhvr>
                                        <p:cTn id="54" dur="1000" fill="hold"/>
                                        <p:tgtEl>
                                          <p:spTgt spid="3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 grpId="1" animBg="1" advAuto="0"/>
      <p:bldP spid="302" grpId="2" animBg="1" advAuto="0"/>
      <p:bldP spid="303" grpId="3" animBg="1" advAuto="0"/>
      <p:bldP spid="304" grpId="5" animBg="1" advAuto="0"/>
      <p:bldP spid="305" grpId="4" animBg="1" advAuto="0"/>
      <p:bldP spid="306" grpId="6" animBg="1" advAuto="0"/>
      <p:bldP spid="307" grpId="7" animBg="1" advAuto="0"/>
      <p:bldP spid="308" grpId="9" animBg="1" advAuto="0"/>
      <p:bldP spid="309" grpId="8" animBg="1" advAuto="0"/>
      <p:bldP spid="310" grpId="10" animBg="1" advAuto="0"/>
      <p:bldP spid="311" grpId="11"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Shape 325"/>
          <p:cNvSpPr/>
          <p:nvPr/>
        </p:nvSpPr>
        <p:spPr>
          <a:xfrm>
            <a:off x="6032500" y="7645400"/>
            <a:ext cx="1905000" cy="1905000"/>
          </a:xfrm>
          <a:prstGeom prst="ellipse">
            <a:avLst/>
          </a:prstGeom>
          <a:ln w="190500">
            <a:solidFill>
              <a:srgbClr val="FFCE57"/>
            </a:solidFill>
            <a:miter lim="400000"/>
          </a:ln>
        </p:spPr>
        <p:txBody>
          <a:bodyPr lIns="50800" tIns="50800" rIns="50800" bIns="50800" anchor="ctr"/>
          <a:lstStyle/>
          <a:p>
            <a:pPr>
              <a:defRPr>
                <a:solidFill>
                  <a:srgbClr val="FFFFFF"/>
                </a:solidFill>
              </a:defRPr>
            </a:pPr>
            <a:endParaRPr/>
          </a:p>
        </p:txBody>
      </p:sp>
      <p:sp>
        <p:nvSpPr>
          <p:cNvPr id="314" name="Shape 326"/>
          <p:cNvSpPr/>
          <p:nvPr/>
        </p:nvSpPr>
        <p:spPr>
          <a:xfrm>
            <a:off x="6502400" y="8115300"/>
            <a:ext cx="952500" cy="952500"/>
          </a:xfrm>
          <a:prstGeom prst="ellipse">
            <a:avLst/>
          </a:prstGeom>
          <a:solidFill>
            <a:srgbClr val="FFCE57"/>
          </a:solidFill>
          <a:ln w="12700">
            <a:miter lim="400000"/>
          </a:ln>
        </p:spPr>
        <p:txBody>
          <a:bodyPr lIns="50800" tIns="50800" rIns="50800" bIns="50800" anchor="ctr"/>
          <a:lstStyle/>
          <a:p>
            <a:pPr>
              <a:defRPr>
                <a:solidFill>
                  <a:srgbClr val="FFFFFF"/>
                </a:solidFill>
              </a:defRPr>
            </a:pPr>
            <a:endParaRPr/>
          </a:p>
        </p:txBody>
      </p:sp>
      <p:sp>
        <p:nvSpPr>
          <p:cNvPr id="315" name="Shape 327"/>
          <p:cNvSpPr/>
          <p:nvPr/>
        </p:nvSpPr>
        <p:spPr>
          <a:xfrm flipV="1">
            <a:off x="8163069" y="8530689"/>
            <a:ext cx="8826959" cy="52991"/>
          </a:xfrm>
          <a:prstGeom prst="line">
            <a:avLst/>
          </a:prstGeom>
          <a:ln w="101600">
            <a:solidFill>
              <a:srgbClr val="808785"/>
            </a:solidFill>
            <a:custDash>
              <a:ds d="200000" sp="200000"/>
            </a:custDash>
            <a:miter lim="400000"/>
          </a:ln>
        </p:spPr>
        <p:txBody>
          <a:bodyPr lIns="45718" tIns="45718" rIns="45718" bIns="45718"/>
          <a:lstStyle/>
          <a:p>
            <a:endParaRPr/>
          </a:p>
        </p:txBody>
      </p:sp>
      <p:sp>
        <p:nvSpPr>
          <p:cNvPr id="316" name="Shape 328"/>
          <p:cNvSpPr txBox="1"/>
          <p:nvPr/>
        </p:nvSpPr>
        <p:spPr>
          <a:xfrm>
            <a:off x="1536714" y="3594099"/>
            <a:ext cx="10769601" cy="2590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defRPr sz="4000"/>
            </a:pPr>
            <a:r>
              <a:t>CONEXÕES MÓVEIS GLOBAIS: 6,8 bilhões.</a:t>
            </a:r>
          </a:p>
          <a:p>
            <a:pPr algn="just">
              <a:defRPr sz="4000"/>
            </a:pPr>
            <a:r>
              <a:t>ASSINANTES EXCLUSIVOS: 3,5 bilhões.</a:t>
            </a:r>
          </a:p>
          <a:p>
            <a:pPr algn="just">
              <a:defRPr sz="4000"/>
            </a:pPr>
            <a:endParaRPr/>
          </a:p>
          <a:p>
            <a:pPr>
              <a:defRPr b="1">
                <a:latin typeface="Gill Sans"/>
                <a:ea typeface="Gill Sans"/>
                <a:cs typeface="Gill Sans"/>
                <a:sym typeface="Gill Sans"/>
              </a:defRPr>
            </a:pPr>
            <a:r>
              <a:t>2013</a:t>
            </a:r>
          </a:p>
        </p:txBody>
      </p:sp>
      <p:sp>
        <p:nvSpPr>
          <p:cNvPr id="317" name="Shape 329"/>
          <p:cNvSpPr/>
          <p:nvPr/>
        </p:nvSpPr>
        <p:spPr>
          <a:xfrm flipV="1">
            <a:off x="6937322" y="6300693"/>
            <a:ext cx="15082" cy="1155673"/>
          </a:xfrm>
          <a:prstGeom prst="line">
            <a:avLst/>
          </a:prstGeom>
          <a:ln w="25400">
            <a:solidFill>
              <a:srgbClr val="5A5F5E"/>
            </a:solidFill>
            <a:miter lim="400000"/>
          </a:ln>
        </p:spPr>
        <p:txBody>
          <a:bodyPr lIns="45718" tIns="45718" rIns="45718" bIns="45718"/>
          <a:lstStyle/>
          <a:p>
            <a:endParaRPr/>
          </a:p>
        </p:txBody>
      </p:sp>
      <p:sp>
        <p:nvSpPr>
          <p:cNvPr id="318" name="Shape 330"/>
          <p:cNvSpPr/>
          <p:nvPr/>
        </p:nvSpPr>
        <p:spPr>
          <a:xfrm>
            <a:off x="17183100" y="7645400"/>
            <a:ext cx="1905000" cy="1905000"/>
          </a:xfrm>
          <a:prstGeom prst="ellipse">
            <a:avLst/>
          </a:prstGeom>
          <a:ln w="190500">
            <a:solidFill>
              <a:srgbClr val="FFCE57"/>
            </a:solidFill>
            <a:miter lim="400000"/>
          </a:ln>
        </p:spPr>
        <p:txBody>
          <a:bodyPr lIns="50800" tIns="50800" rIns="50800" bIns="50800" anchor="ctr"/>
          <a:lstStyle/>
          <a:p>
            <a:pPr>
              <a:defRPr>
                <a:solidFill>
                  <a:srgbClr val="FFFFFF"/>
                </a:solidFill>
              </a:defRPr>
            </a:pPr>
            <a:endParaRPr/>
          </a:p>
        </p:txBody>
      </p:sp>
      <p:sp>
        <p:nvSpPr>
          <p:cNvPr id="319" name="Shape 331"/>
          <p:cNvSpPr/>
          <p:nvPr/>
        </p:nvSpPr>
        <p:spPr>
          <a:xfrm>
            <a:off x="17653000" y="8115300"/>
            <a:ext cx="952500" cy="952500"/>
          </a:xfrm>
          <a:prstGeom prst="ellipse">
            <a:avLst/>
          </a:prstGeom>
          <a:solidFill>
            <a:srgbClr val="FFCE57"/>
          </a:solidFill>
          <a:ln w="12700">
            <a:miter lim="400000"/>
          </a:ln>
        </p:spPr>
        <p:txBody>
          <a:bodyPr lIns="50800" tIns="50800" rIns="50800" bIns="50800" anchor="ctr"/>
          <a:lstStyle/>
          <a:p>
            <a:pPr>
              <a:defRPr>
                <a:solidFill>
                  <a:srgbClr val="FFFFFF"/>
                </a:solidFill>
              </a:defRPr>
            </a:pPr>
            <a:endParaRPr/>
          </a:p>
        </p:txBody>
      </p:sp>
      <p:sp>
        <p:nvSpPr>
          <p:cNvPr id="320" name="Shape 332"/>
          <p:cNvSpPr txBox="1"/>
          <p:nvPr/>
        </p:nvSpPr>
        <p:spPr>
          <a:xfrm>
            <a:off x="13004800" y="3619499"/>
            <a:ext cx="10121900" cy="2590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defRPr sz="4000"/>
            </a:pPr>
            <a:r>
              <a:t>CONEXÕES MÓVEIS GLOBAIS: 7,3 bilhões.</a:t>
            </a:r>
          </a:p>
          <a:p>
            <a:pPr algn="just">
              <a:defRPr sz="4000"/>
            </a:pPr>
            <a:r>
              <a:t>ASSINANTES EXCLUSIVOS: 3,6 bilhões.</a:t>
            </a:r>
          </a:p>
          <a:p>
            <a:pPr algn="just">
              <a:defRPr sz="4000"/>
            </a:pPr>
            <a:endParaRPr/>
          </a:p>
          <a:p>
            <a:pPr>
              <a:defRPr b="1">
                <a:latin typeface="Gill Sans"/>
                <a:ea typeface="Gill Sans"/>
                <a:cs typeface="Gill Sans"/>
                <a:sym typeface="Gill Sans"/>
              </a:defRPr>
            </a:pPr>
            <a:r>
              <a:t>2014</a:t>
            </a:r>
          </a:p>
        </p:txBody>
      </p:sp>
      <p:sp>
        <p:nvSpPr>
          <p:cNvPr id="321" name="Shape 333"/>
          <p:cNvSpPr/>
          <p:nvPr/>
        </p:nvSpPr>
        <p:spPr>
          <a:xfrm flipV="1">
            <a:off x="18083643" y="6305563"/>
            <a:ext cx="15084" cy="1155674"/>
          </a:xfrm>
          <a:prstGeom prst="line">
            <a:avLst/>
          </a:prstGeom>
          <a:ln w="25400">
            <a:solidFill>
              <a:srgbClr val="5A5F5E"/>
            </a:solidFill>
            <a:miter lim="400000"/>
          </a:ln>
        </p:spPr>
        <p:txBody>
          <a:bodyPr lIns="45718" tIns="45718" rIns="45718" bIns="45718"/>
          <a:lstStyle/>
          <a:p>
            <a:endParaRPr/>
          </a:p>
        </p:txBody>
      </p:sp>
      <p:sp>
        <p:nvSpPr>
          <p:cNvPr id="322" name="Shape 334"/>
          <p:cNvSpPr/>
          <p:nvPr/>
        </p:nvSpPr>
        <p:spPr>
          <a:xfrm flipV="1">
            <a:off x="19329454" y="8537734"/>
            <a:ext cx="5054599" cy="5871"/>
          </a:xfrm>
          <a:prstGeom prst="line">
            <a:avLst/>
          </a:prstGeom>
          <a:ln w="101600">
            <a:solidFill>
              <a:srgbClr val="808785"/>
            </a:solidFill>
            <a:custDash>
              <a:ds d="200000" sp="200000"/>
            </a:custDash>
            <a:miter lim="400000"/>
          </a:ln>
        </p:spPr>
        <p:txBody>
          <a:bodyPr lIns="45718" tIns="45718" rIns="45718" bIns="45718"/>
          <a:lstStyle/>
          <a:p>
            <a:endParaRPr/>
          </a:p>
        </p:txBody>
      </p:sp>
      <p:sp>
        <p:nvSpPr>
          <p:cNvPr id="323" name="Shape 335"/>
          <p:cNvSpPr/>
          <p:nvPr/>
        </p:nvSpPr>
        <p:spPr>
          <a:xfrm flipV="1">
            <a:off x="6998006" y="9759965"/>
            <a:ext cx="921" cy="428047"/>
          </a:xfrm>
          <a:prstGeom prst="line">
            <a:avLst/>
          </a:prstGeom>
          <a:ln w="25400">
            <a:solidFill>
              <a:srgbClr val="5A5F5E"/>
            </a:solidFill>
            <a:miter lim="400000"/>
          </a:ln>
        </p:spPr>
        <p:txBody>
          <a:bodyPr lIns="45718" tIns="45718" rIns="45718" bIns="45718"/>
          <a:lstStyle/>
          <a:p>
            <a:endParaRPr/>
          </a:p>
        </p:txBody>
      </p:sp>
      <p:sp>
        <p:nvSpPr>
          <p:cNvPr id="324" name="Shape 336"/>
          <p:cNvSpPr txBox="1"/>
          <p:nvPr/>
        </p:nvSpPr>
        <p:spPr>
          <a:xfrm>
            <a:off x="1537615" y="10331449"/>
            <a:ext cx="10526470" cy="1587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defRPr sz="3500"/>
            </a:pPr>
            <a:r>
              <a:t>20.500 visitantes na Mobile Asia Expo 2013.</a:t>
            </a:r>
          </a:p>
          <a:p>
            <a:pPr algn="just">
              <a:defRPr sz="3500"/>
            </a:pPr>
            <a:r>
              <a:t>Lançamento da GSMA Intelligence.</a:t>
            </a:r>
          </a:p>
        </p:txBody>
      </p:sp>
      <p:sp>
        <p:nvSpPr>
          <p:cNvPr id="325" name="Shape 337"/>
          <p:cNvSpPr/>
          <p:nvPr/>
        </p:nvSpPr>
        <p:spPr>
          <a:xfrm flipV="1">
            <a:off x="100957" y="8585096"/>
            <a:ext cx="5753764" cy="35351"/>
          </a:xfrm>
          <a:prstGeom prst="line">
            <a:avLst/>
          </a:prstGeom>
          <a:ln w="101600">
            <a:solidFill>
              <a:srgbClr val="808785"/>
            </a:solidFill>
            <a:custDash>
              <a:ds d="200000" sp="200000"/>
            </a:custDash>
            <a:miter lim="400000"/>
          </a:ln>
        </p:spPr>
        <p:txBody>
          <a:bodyPr lIns="45718" tIns="45718" rIns="45718" bIns="45718"/>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p:push/>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1" nodeType="afterEffect">
                                  <p:stCondLst>
                                    <p:cond delay="100"/>
                                  </p:stCondLst>
                                  <p:iterate>
                                    <p:tmAbs val="0"/>
                                  </p:iterate>
                                  <p:childTnLst>
                                    <p:set>
                                      <p:cBhvr>
                                        <p:cTn id="6" fill="hold"/>
                                        <p:tgtEl>
                                          <p:spTgt spid="313"/>
                                        </p:tgtEl>
                                        <p:attrNameLst>
                                          <p:attrName>style.visibility</p:attrName>
                                        </p:attrNameLst>
                                      </p:cBhvr>
                                      <p:to>
                                        <p:strVal val="visible"/>
                                      </p:to>
                                    </p:set>
                                    <p:animEffect transition="in" filter="box(out)">
                                      <p:cBhvr>
                                        <p:cTn id="7" dur="500"/>
                                        <p:tgtEl>
                                          <p:spTgt spid="313"/>
                                        </p:tgtEl>
                                      </p:cBhvr>
                                    </p:animEffect>
                                  </p:childTnLst>
                                </p:cTn>
                              </p:par>
                            </p:childTnLst>
                          </p:cTn>
                        </p:par>
                        <p:par>
                          <p:cTn id="8" fill="hold">
                            <p:stCondLst>
                              <p:cond delay="600"/>
                            </p:stCondLst>
                            <p:childTnLst>
                              <p:par>
                                <p:cTn id="9" presetID="4" presetClass="entr" presetSubtype="32" fill="hold" grpId="2" nodeType="afterEffect">
                                  <p:stCondLst>
                                    <p:cond delay="100"/>
                                  </p:stCondLst>
                                  <p:iterate>
                                    <p:tmAbs val="0"/>
                                  </p:iterate>
                                  <p:childTnLst>
                                    <p:set>
                                      <p:cBhvr>
                                        <p:cTn id="10" fill="hold"/>
                                        <p:tgtEl>
                                          <p:spTgt spid="314"/>
                                        </p:tgtEl>
                                        <p:attrNameLst>
                                          <p:attrName>style.visibility</p:attrName>
                                        </p:attrNameLst>
                                      </p:cBhvr>
                                      <p:to>
                                        <p:strVal val="visible"/>
                                      </p:to>
                                    </p:set>
                                    <p:animEffect transition="in" filter="box(out)">
                                      <p:cBhvr>
                                        <p:cTn id="11" dur="500"/>
                                        <p:tgtEl>
                                          <p:spTgt spid="314"/>
                                        </p:tgtEl>
                                      </p:cBhvr>
                                    </p:animEffect>
                                  </p:childTnLst>
                                </p:cTn>
                              </p:par>
                            </p:childTnLst>
                          </p:cTn>
                        </p:par>
                        <p:par>
                          <p:cTn id="12" fill="hold">
                            <p:stCondLst>
                              <p:cond delay="1200"/>
                            </p:stCondLst>
                            <p:childTnLst>
                              <p:par>
                                <p:cTn id="13" presetID="2" presetClass="entr" presetSubtype="2" fill="hold" grpId="3" nodeType="afterEffect">
                                  <p:stCondLst>
                                    <p:cond delay="0"/>
                                  </p:stCondLst>
                                  <p:iterate>
                                    <p:tmAbs val="0"/>
                                  </p:iterate>
                                  <p:childTnLst>
                                    <p:set>
                                      <p:cBhvr>
                                        <p:cTn id="14" fill="hold"/>
                                        <p:tgtEl>
                                          <p:spTgt spid="315"/>
                                        </p:tgtEl>
                                        <p:attrNameLst>
                                          <p:attrName>style.visibility</p:attrName>
                                        </p:attrNameLst>
                                      </p:cBhvr>
                                      <p:to>
                                        <p:strVal val="visible"/>
                                      </p:to>
                                    </p:set>
                                    <p:anim calcmode="lin" valueType="num">
                                      <p:cBhvr>
                                        <p:cTn id="15" dur="1000" fill="hold"/>
                                        <p:tgtEl>
                                          <p:spTgt spid="315"/>
                                        </p:tgtEl>
                                        <p:attrNameLst>
                                          <p:attrName>ppt_x</p:attrName>
                                        </p:attrNameLst>
                                      </p:cBhvr>
                                      <p:tavLst>
                                        <p:tav tm="0">
                                          <p:val>
                                            <p:strVal val="1+#ppt_w/2"/>
                                          </p:val>
                                        </p:tav>
                                        <p:tav tm="100000">
                                          <p:val>
                                            <p:strVal val="#ppt_x"/>
                                          </p:val>
                                        </p:tav>
                                      </p:tavLst>
                                    </p:anim>
                                    <p:anim calcmode="lin" valueType="num">
                                      <p:cBhvr>
                                        <p:cTn id="16" dur="1000" fill="hold"/>
                                        <p:tgtEl>
                                          <p:spTgt spid="315"/>
                                        </p:tgtEl>
                                        <p:attrNameLst>
                                          <p:attrName>ppt_y</p:attrName>
                                        </p:attrNameLst>
                                      </p:cBhvr>
                                      <p:tavLst>
                                        <p:tav tm="0">
                                          <p:val>
                                            <p:strVal val="#ppt_y"/>
                                          </p:val>
                                        </p:tav>
                                        <p:tav tm="100000">
                                          <p:val>
                                            <p:strVal val="#ppt_y"/>
                                          </p:val>
                                        </p:tav>
                                      </p:tavLst>
                                    </p:anim>
                                  </p:childTnLst>
                                </p:cTn>
                              </p:par>
                            </p:childTnLst>
                          </p:cTn>
                        </p:par>
                        <p:par>
                          <p:cTn id="17" fill="hold">
                            <p:stCondLst>
                              <p:cond delay="2200"/>
                            </p:stCondLst>
                            <p:childTnLst>
                              <p:par>
                                <p:cTn id="18" presetID="2" presetClass="entr" presetSubtype="1" fill="hold" grpId="4" nodeType="afterEffect">
                                  <p:stCondLst>
                                    <p:cond delay="0"/>
                                  </p:stCondLst>
                                  <p:iterate>
                                    <p:tmAbs val="0"/>
                                  </p:iterate>
                                  <p:childTnLst>
                                    <p:set>
                                      <p:cBhvr>
                                        <p:cTn id="19" fill="hold"/>
                                        <p:tgtEl>
                                          <p:spTgt spid="317"/>
                                        </p:tgtEl>
                                        <p:attrNameLst>
                                          <p:attrName>style.visibility</p:attrName>
                                        </p:attrNameLst>
                                      </p:cBhvr>
                                      <p:to>
                                        <p:strVal val="visible"/>
                                      </p:to>
                                    </p:set>
                                    <p:anim calcmode="lin" valueType="num">
                                      <p:cBhvr>
                                        <p:cTn id="20" dur="100" fill="hold"/>
                                        <p:tgtEl>
                                          <p:spTgt spid="317"/>
                                        </p:tgtEl>
                                        <p:attrNameLst>
                                          <p:attrName>ppt_x</p:attrName>
                                        </p:attrNameLst>
                                      </p:cBhvr>
                                      <p:tavLst>
                                        <p:tav tm="0">
                                          <p:val>
                                            <p:strVal val="#ppt_x"/>
                                          </p:val>
                                        </p:tav>
                                        <p:tav tm="100000">
                                          <p:val>
                                            <p:strVal val="#ppt_x"/>
                                          </p:val>
                                        </p:tav>
                                      </p:tavLst>
                                    </p:anim>
                                    <p:anim calcmode="lin" valueType="num">
                                      <p:cBhvr>
                                        <p:cTn id="21" dur="100" fill="hold"/>
                                        <p:tgtEl>
                                          <p:spTgt spid="317"/>
                                        </p:tgtEl>
                                        <p:attrNameLst>
                                          <p:attrName>ppt_y</p:attrName>
                                        </p:attrNameLst>
                                      </p:cBhvr>
                                      <p:tavLst>
                                        <p:tav tm="0">
                                          <p:val>
                                            <p:strVal val="0-#ppt_h/2"/>
                                          </p:val>
                                        </p:tav>
                                        <p:tav tm="100000">
                                          <p:val>
                                            <p:strVal val="#ppt_y"/>
                                          </p:val>
                                        </p:tav>
                                      </p:tavLst>
                                    </p:anim>
                                  </p:childTnLst>
                                </p:cTn>
                              </p:par>
                            </p:childTnLst>
                          </p:cTn>
                        </p:par>
                        <p:par>
                          <p:cTn id="22" fill="hold">
                            <p:stCondLst>
                              <p:cond delay="2300"/>
                            </p:stCondLst>
                            <p:childTnLst>
                              <p:par>
                                <p:cTn id="23" presetID="2" presetClass="entr" presetSubtype="1" fill="hold" grpId="5" nodeType="afterEffect">
                                  <p:stCondLst>
                                    <p:cond delay="0"/>
                                  </p:stCondLst>
                                  <p:iterate>
                                    <p:tmAbs val="0"/>
                                  </p:iterate>
                                  <p:childTnLst>
                                    <p:set>
                                      <p:cBhvr>
                                        <p:cTn id="24" fill="hold"/>
                                        <p:tgtEl>
                                          <p:spTgt spid="316"/>
                                        </p:tgtEl>
                                        <p:attrNameLst>
                                          <p:attrName>style.visibility</p:attrName>
                                        </p:attrNameLst>
                                      </p:cBhvr>
                                      <p:to>
                                        <p:strVal val="visible"/>
                                      </p:to>
                                    </p:set>
                                    <p:anim calcmode="lin" valueType="num">
                                      <p:cBhvr>
                                        <p:cTn id="25" dur="100" fill="hold"/>
                                        <p:tgtEl>
                                          <p:spTgt spid="316"/>
                                        </p:tgtEl>
                                        <p:attrNameLst>
                                          <p:attrName>ppt_x</p:attrName>
                                        </p:attrNameLst>
                                      </p:cBhvr>
                                      <p:tavLst>
                                        <p:tav tm="0">
                                          <p:val>
                                            <p:strVal val="#ppt_x"/>
                                          </p:val>
                                        </p:tav>
                                        <p:tav tm="100000">
                                          <p:val>
                                            <p:strVal val="#ppt_x"/>
                                          </p:val>
                                        </p:tav>
                                      </p:tavLst>
                                    </p:anim>
                                    <p:anim calcmode="lin" valueType="num">
                                      <p:cBhvr>
                                        <p:cTn id="26" dur="100" fill="hold"/>
                                        <p:tgtEl>
                                          <p:spTgt spid="316"/>
                                        </p:tgtEl>
                                        <p:attrNameLst>
                                          <p:attrName>ppt_y</p:attrName>
                                        </p:attrNameLst>
                                      </p:cBhvr>
                                      <p:tavLst>
                                        <p:tav tm="0">
                                          <p:val>
                                            <p:strVal val="0-#ppt_h/2"/>
                                          </p:val>
                                        </p:tav>
                                        <p:tav tm="100000">
                                          <p:val>
                                            <p:strVal val="#ppt_y"/>
                                          </p:val>
                                        </p:tav>
                                      </p:tavLst>
                                    </p:anim>
                                  </p:childTnLst>
                                </p:cTn>
                              </p:par>
                            </p:childTnLst>
                          </p:cTn>
                        </p:par>
                        <p:par>
                          <p:cTn id="27" fill="hold">
                            <p:stCondLst>
                              <p:cond delay="2400"/>
                            </p:stCondLst>
                            <p:childTnLst>
                              <p:par>
                                <p:cTn id="28" presetID="4" presetClass="entr" presetSubtype="32" fill="hold" grpId="6" nodeType="afterEffect">
                                  <p:stCondLst>
                                    <p:cond delay="100"/>
                                  </p:stCondLst>
                                  <p:iterate>
                                    <p:tmAbs val="0"/>
                                  </p:iterate>
                                  <p:childTnLst>
                                    <p:set>
                                      <p:cBhvr>
                                        <p:cTn id="29" fill="hold"/>
                                        <p:tgtEl>
                                          <p:spTgt spid="318"/>
                                        </p:tgtEl>
                                        <p:attrNameLst>
                                          <p:attrName>style.visibility</p:attrName>
                                        </p:attrNameLst>
                                      </p:cBhvr>
                                      <p:to>
                                        <p:strVal val="visible"/>
                                      </p:to>
                                    </p:set>
                                    <p:animEffect transition="in" filter="box(out)">
                                      <p:cBhvr>
                                        <p:cTn id="30" dur="500"/>
                                        <p:tgtEl>
                                          <p:spTgt spid="318"/>
                                        </p:tgtEl>
                                      </p:cBhvr>
                                    </p:animEffect>
                                  </p:childTnLst>
                                </p:cTn>
                              </p:par>
                            </p:childTnLst>
                          </p:cTn>
                        </p:par>
                        <p:par>
                          <p:cTn id="31" fill="hold">
                            <p:stCondLst>
                              <p:cond delay="3000"/>
                            </p:stCondLst>
                            <p:childTnLst>
                              <p:par>
                                <p:cTn id="32" presetID="4" presetClass="entr" presetSubtype="32" fill="hold" grpId="7" nodeType="afterEffect">
                                  <p:stCondLst>
                                    <p:cond delay="100"/>
                                  </p:stCondLst>
                                  <p:iterate>
                                    <p:tmAbs val="0"/>
                                  </p:iterate>
                                  <p:childTnLst>
                                    <p:set>
                                      <p:cBhvr>
                                        <p:cTn id="33" fill="hold"/>
                                        <p:tgtEl>
                                          <p:spTgt spid="319"/>
                                        </p:tgtEl>
                                        <p:attrNameLst>
                                          <p:attrName>style.visibility</p:attrName>
                                        </p:attrNameLst>
                                      </p:cBhvr>
                                      <p:to>
                                        <p:strVal val="visible"/>
                                      </p:to>
                                    </p:set>
                                    <p:animEffect transition="in" filter="box(out)">
                                      <p:cBhvr>
                                        <p:cTn id="34" dur="500"/>
                                        <p:tgtEl>
                                          <p:spTgt spid="319"/>
                                        </p:tgtEl>
                                      </p:cBhvr>
                                    </p:animEffect>
                                  </p:childTnLst>
                                </p:cTn>
                              </p:par>
                            </p:childTnLst>
                          </p:cTn>
                        </p:par>
                        <p:par>
                          <p:cTn id="35" fill="hold">
                            <p:stCondLst>
                              <p:cond delay="3600"/>
                            </p:stCondLst>
                            <p:childTnLst>
                              <p:par>
                                <p:cTn id="36" presetID="2" presetClass="entr" presetSubtype="1" fill="hold" grpId="8" nodeType="afterEffect">
                                  <p:stCondLst>
                                    <p:cond delay="0"/>
                                  </p:stCondLst>
                                  <p:iterate>
                                    <p:tmAbs val="0"/>
                                  </p:iterate>
                                  <p:childTnLst>
                                    <p:set>
                                      <p:cBhvr>
                                        <p:cTn id="37" fill="hold"/>
                                        <p:tgtEl>
                                          <p:spTgt spid="321"/>
                                        </p:tgtEl>
                                        <p:attrNameLst>
                                          <p:attrName>style.visibility</p:attrName>
                                        </p:attrNameLst>
                                      </p:cBhvr>
                                      <p:to>
                                        <p:strVal val="visible"/>
                                      </p:to>
                                    </p:set>
                                    <p:anim calcmode="lin" valueType="num">
                                      <p:cBhvr>
                                        <p:cTn id="38" dur="100" fill="hold"/>
                                        <p:tgtEl>
                                          <p:spTgt spid="321"/>
                                        </p:tgtEl>
                                        <p:attrNameLst>
                                          <p:attrName>ppt_x</p:attrName>
                                        </p:attrNameLst>
                                      </p:cBhvr>
                                      <p:tavLst>
                                        <p:tav tm="0">
                                          <p:val>
                                            <p:strVal val="#ppt_x"/>
                                          </p:val>
                                        </p:tav>
                                        <p:tav tm="100000">
                                          <p:val>
                                            <p:strVal val="#ppt_x"/>
                                          </p:val>
                                        </p:tav>
                                      </p:tavLst>
                                    </p:anim>
                                    <p:anim calcmode="lin" valueType="num">
                                      <p:cBhvr>
                                        <p:cTn id="39" dur="100" fill="hold"/>
                                        <p:tgtEl>
                                          <p:spTgt spid="321"/>
                                        </p:tgtEl>
                                        <p:attrNameLst>
                                          <p:attrName>ppt_y</p:attrName>
                                        </p:attrNameLst>
                                      </p:cBhvr>
                                      <p:tavLst>
                                        <p:tav tm="0">
                                          <p:val>
                                            <p:strVal val="0-#ppt_h/2"/>
                                          </p:val>
                                        </p:tav>
                                        <p:tav tm="100000">
                                          <p:val>
                                            <p:strVal val="#ppt_y"/>
                                          </p:val>
                                        </p:tav>
                                      </p:tavLst>
                                    </p:anim>
                                  </p:childTnLst>
                                </p:cTn>
                              </p:par>
                            </p:childTnLst>
                          </p:cTn>
                        </p:par>
                        <p:par>
                          <p:cTn id="40" fill="hold">
                            <p:stCondLst>
                              <p:cond delay="3700"/>
                            </p:stCondLst>
                            <p:childTnLst>
                              <p:par>
                                <p:cTn id="41" presetID="2" presetClass="entr" presetSubtype="1" fill="hold" grpId="9" nodeType="afterEffect">
                                  <p:stCondLst>
                                    <p:cond delay="0"/>
                                  </p:stCondLst>
                                  <p:iterate>
                                    <p:tmAbs val="0"/>
                                  </p:iterate>
                                  <p:childTnLst>
                                    <p:set>
                                      <p:cBhvr>
                                        <p:cTn id="42" fill="hold"/>
                                        <p:tgtEl>
                                          <p:spTgt spid="320"/>
                                        </p:tgtEl>
                                        <p:attrNameLst>
                                          <p:attrName>style.visibility</p:attrName>
                                        </p:attrNameLst>
                                      </p:cBhvr>
                                      <p:to>
                                        <p:strVal val="visible"/>
                                      </p:to>
                                    </p:set>
                                    <p:anim calcmode="lin" valueType="num">
                                      <p:cBhvr>
                                        <p:cTn id="43" dur="100" fill="hold"/>
                                        <p:tgtEl>
                                          <p:spTgt spid="320"/>
                                        </p:tgtEl>
                                        <p:attrNameLst>
                                          <p:attrName>ppt_x</p:attrName>
                                        </p:attrNameLst>
                                      </p:cBhvr>
                                      <p:tavLst>
                                        <p:tav tm="0">
                                          <p:val>
                                            <p:strVal val="#ppt_x"/>
                                          </p:val>
                                        </p:tav>
                                        <p:tav tm="100000">
                                          <p:val>
                                            <p:strVal val="#ppt_x"/>
                                          </p:val>
                                        </p:tav>
                                      </p:tavLst>
                                    </p:anim>
                                    <p:anim calcmode="lin" valueType="num">
                                      <p:cBhvr>
                                        <p:cTn id="44" dur="100" fill="hold"/>
                                        <p:tgtEl>
                                          <p:spTgt spid="320"/>
                                        </p:tgtEl>
                                        <p:attrNameLst>
                                          <p:attrName>ppt_y</p:attrName>
                                        </p:attrNameLst>
                                      </p:cBhvr>
                                      <p:tavLst>
                                        <p:tav tm="0">
                                          <p:val>
                                            <p:strVal val="0-#ppt_h/2"/>
                                          </p:val>
                                        </p:tav>
                                        <p:tav tm="100000">
                                          <p:val>
                                            <p:strVal val="#ppt_y"/>
                                          </p:val>
                                        </p:tav>
                                      </p:tavLst>
                                    </p:anim>
                                  </p:childTnLst>
                                </p:cTn>
                              </p:par>
                            </p:childTnLst>
                          </p:cTn>
                        </p:par>
                        <p:par>
                          <p:cTn id="45" fill="hold">
                            <p:stCondLst>
                              <p:cond delay="3800"/>
                            </p:stCondLst>
                            <p:childTnLst>
                              <p:par>
                                <p:cTn id="46" presetID="2" presetClass="entr" presetSubtype="2" fill="hold" grpId="10" nodeType="afterEffect">
                                  <p:stCondLst>
                                    <p:cond delay="0"/>
                                  </p:stCondLst>
                                  <p:iterate>
                                    <p:tmAbs val="0"/>
                                  </p:iterate>
                                  <p:childTnLst>
                                    <p:set>
                                      <p:cBhvr>
                                        <p:cTn id="47" fill="hold"/>
                                        <p:tgtEl>
                                          <p:spTgt spid="322"/>
                                        </p:tgtEl>
                                        <p:attrNameLst>
                                          <p:attrName>style.visibility</p:attrName>
                                        </p:attrNameLst>
                                      </p:cBhvr>
                                      <p:to>
                                        <p:strVal val="visible"/>
                                      </p:to>
                                    </p:set>
                                    <p:anim calcmode="lin" valueType="num">
                                      <p:cBhvr>
                                        <p:cTn id="48" dur="1000" fill="hold"/>
                                        <p:tgtEl>
                                          <p:spTgt spid="322"/>
                                        </p:tgtEl>
                                        <p:attrNameLst>
                                          <p:attrName>ppt_x</p:attrName>
                                        </p:attrNameLst>
                                      </p:cBhvr>
                                      <p:tavLst>
                                        <p:tav tm="0">
                                          <p:val>
                                            <p:strVal val="1+#ppt_w/2"/>
                                          </p:val>
                                        </p:tav>
                                        <p:tav tm="100000">
                                          <p:val>
                                            <p:strVal val="#ppt_x"/>
                                          </p:val>
                                        </p:tav>
                                      </p:tavLst>
                                    </p:anim>
                                    <p:anim calcmode="lin" valueType="num">
                                      <p:cBhvr>
                                        <p:cTn id="49" dur="1000" fill="hold"/>
                                        <p:tgtEl>
                                          <p:spTgt spid="322"/>
                                        </p:tgtEl>
                                        <p:attrNameLst>
                                          <p:attrName>ppt_y</p:attrName>
                                        </p:attrNameLst>
                                      </p:cBhvr>
                                      <p:tavLst>
                                        <p:tav tm="0">
                                          <p:val>
                                            <p:strVal val="#ppt_y"/>
                                          </p:val>
                                        </p:tav>
                                        <p:tav tm="100000">
                                          <p:val>
                                            <p:strVal val="#ppt_y"/>
                                          </p:val>
                                        </p:tav>
                                      </p:tavLst>
                                    </p:anim>
                                  </p:childTnLst>
                                </p:cTn>
                              </p:par>
                            </p:childTnLst>
                          </p:cTn>
                        </p:par>
                        <p:par>
                          <p:cTn id="50" fill="hold">
                            <p:stCondLst>
                              <p:cond delay="4800"/>
                            </p:stCondLst>
                            <p:childTnLst>
                              <p:par>
                                <p:cTn id="51" presetID="2" presetClass="entr" presetSubtype="1" fill="hold" grpId="11" nodeType="afterEffect">
                                  <p:stCondLst>
                                    <p:cond delay="0"/>
                                  </p:stCondLst>
                                  <p:iterate>
                                    <p:tmAbs val="0"/>
                                  </p:iterate>
                                  <p:childTnLst>
                                    <p:set>
                                      <p:cBhvr>
                                        <p:cTn id="52" fill="hold"/>
                                        <p:tgtEl>
                                          <p:spTgt spid="323"/>
                                        </p:tgtEl>
                                        <p:attrNameLst>
                                          <p:attrName>style.visibility</p:attrName>
                                        </p:attrNameLst>
                                      </p:cBhvr>
                                      <p:to>
                                        <p:strVal val="visible"/>
                                      </p:to>
                                    </p:set>
                                    <p:anim calcmode="lin" valueType="num">
                                      <p:cBhvr>
                                        <p:cTn id="53" dur="100" fill="hold"/>
                                        <p:tgtEl>
                                          <p:spTgt spid="323"/>
                                        </p:tgtEl>
                                        <p:attrNameLst>
                                          <p:attrName>ppt_x</p:attrName>
                                        </p:attrNameLst>
                                      </p:cBhvr>
                                      <p:tavLst>
                                        <p:tav tm="0">
                                          <p:val>
                                            <p:strVal val="#ppt_x"/>
                                          </p:val>
                                        </p:tav>
                                        <p:tav tm="100000">
                                          <p:val>
                                            <p:strVal val="#ppt_x"/>
                                          </p:val>
                                        </p:tav>
                                      </p:tavLst>
                                    </p:anim>
                                    <p:anim calcmode="lin" valueType="num">
                                      <p:cBhvr>
                                        <p:cTn id="54" dur="100" fill="hold"/>
                                        <p:tgtEl>
                                          <p:spTgt spid="323"/>
                                        </p:tgtEl>
                                        <p:attrNameLst>
                                          <p:attrName>ppt_y</p:attrName>
                                        </p:attrNameLst>
                                      </p:cBhvr>
                                      <p:tavLst>
                                        <p:tav tm="0">
                                          <p:val>
                                            <p:strVal val="0-#ppt_h/2"/>
                                          </p:val>
                                        </p:tav>
                                        <p:tav tm="100000">
                                          <p:val>
                                            <p:strVal val="#ppt_y"/>
                                          </p:val>
                                        </p:tav>
                                      </p:tavLst>
                                    </p:anim>
                                  </p:childTnLst>
                                </p:cTn>
                              </p:par>
                            </p:childTnLst>
                          </p:cTn>
                        </p:par>
                        <p:par>
                          <p:cTn id="55" fill="hold">
                            <p:stCondLst>
                              <p:cond delay="4900"/>
                            </p:stCondLst>
                            <p:childTnLst>
                              <p:par>
                                <p:cTn id="56" presetID="2" presetClass="entr" presetSubtype="8" fill="hold" grpId="12" nodeType="afterEffect">
                                  <p:stCondLst>
                                    <p:cond delay="0"/>
                                  </p:stCondLst>
                                  <p:iterate>
                                    <p:tmAbs val="0"/>
                                  </p:iterate>
                                  <p:childTnLst>
                                    <p:set>
                                      <p:cBhvr>
                                        <p:cTn id="57" fill="hold"/>
                                        <p:tgtEl>
                                          <p:spTgt spid="325"/>
                                        </p:tgtEl>
                                        <p:attrNameLst>
                                          <p:attrName>style.visibility</p:attrName>
                                        </p:attrNameLst>
                                      </p:cBhvr>
                                      <p:to>
                                        <p:strVal val="visible"/>
                                      </p:to>
                                    </p:set>
                                    <p:anim calcmode="lin" valueType="num">
                                      <p:cBhvr>
                                        <p:cTn id="58" dur="1000" fill="hold"/>
                                        <p:tgtEl>
                                          <p:spTgt spid="325"/>
                                        </p:tgtEl>
                                        <p:attrNameLst>
                                          <p:attrName>ppt_x</p:attrName>
                                        </p:attrNameLst>
                                      </p:cBhvr>
                                      <p:tavLst>
                                        <p:tav tm="0">
                                          <p:val>
                                            <p:strVal val="0-#ppt_w/2"/>
                                          </p:val>
                                        </p:tav>
                                        <p:tav tm="100000">
                                          <p:val>
                                            <p:strVal val="#ppt_x"/>
                                          </p:val>
                                        </p:tav>
                                      </p:tavLst>
                                    </p:anim>
                                    <p:anim calcmode="lin" valueType="num">
                                      <p:cBhvr>
                                        <p:cTn id="59" dur="1000" fill="hold"/>
                                        <p:tgtEl>
                                          <p:spTgt spid="3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 grpId="1" animBg="1" advAuto="0"/>
      <p:bldP spid="314" grpId="2" animBg="1" advAuto="0"/>
      <p:bldP spid="315" grpId="3" animBg="1" advAuto="0"/>
      <p:bldP spid="316" grpId="5" animBg="1" advAuto="0"/>
      <p:bldP spid="317" grpId="4" animBg="1" advAuto="0"/>
      <p:bldP spid="318" grpId="6" animBg="1" advAuto="0"/>
      <p:bldP spid="319" grpId="7" animBg="1" advAuto="0"/>
      <p:bldP spid="320" grpId="9" animBg="1" advAuto="0"/>
      <p:bldP spid="321" grpId="8" animBg="1" advAuto="0"/>
      <p:bldP spid="322" grpId="10" animBg="1" advAuto="0"/>
      <p:bldP spid="323" grpId="11" animBg="1" advAuto="0"/>
      <p:bldP spid="325" grpId="12"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Shape 339"/>
          <p:cNvSpPr/>
          <p:nvPr/>
        </p:nvSpPr>
        <p:spPr>
          <a:xfrm>
            <a:off x="6032500" y="7645400"/>
            <a:ext cx="1905000" cy="1905000"/>
          </a:xfrm>
          <a:prstGeom prst="ellipse">
            <a:avLst/>
          </a:prstGeom>
          <a:ln w="190500">
            <a:solidFill>
              <a:srgbClr val="FFCE57"/>
            </a:solidFill>
            <a:miter lim="400000"/>
          </a:ln>
        </p:spPr>
        <p:txBody>
          <a:bodyPr lIns="50800" tIns="50800" rIns="50800" bIns="50800" anchor="ctr"/>
          <a:lstStyle/>
          <a:p>
            <a:pPr>
              <a:defRPr>
                <a:solidFill>
                  <a:srgbClr val="FFFFFF"/>
                </a:solidFill>
              </a:defRPr>
            </a:pPr>
            <a:endParaRPr/>
          </a:p>
        </p:txBody>
      </p:sp>
      <p:sp>
        <p:nvSpPr>
          <p:cNvPr id="328" name="Shape 340"/>
          <p:cNvSpPr/>
          <p:nvPr/>
        </p:nvSpPr>
        <p:spPr>
          <a:xfrm>
            <a:off x="6502400" y="8115300"/>
            <a:ext cx="952500" cy="952500"/>
          </a:xfrm>
          <a:prstGeom prst="ellipse">
            <a:avLst/>
          </a:prstGeom>
          <a:solidFill>
            <a:srgbClr val="FFCE57"/>
          </a:solidFill>
          <a:ln w="12700">
            <a:miter lim="400000"/>
          </a:ln>
        </p:spPr>
        <p:txBody>
          <a:bodyPr lIns="50800" tIns="50800" rIns="50800" bIns="50800" anchor="ctr"/>
          <a:lstStyle/>
          <a:p>
            <a:pPr>
              <a:defRPr>
                <a:solidFill>
                  <a:srgbClr val="FFFFFF"/>
                </a:solidFill>
              </a:defRPr>
            </a:pPr>
            <a:endParaRPr/>
          </a:p>
        </p:txBody>
      </p:sp>
      <p:sp>
        <p:nvSpPr>
          <p:cNvPr id="329" name="Shape 341"/>
          <p:cNvSpPr/>
          <p:nvPr/>
        </p:nvSpPr>
        <p:spPr>
          <a:xfrm flipV="1">
            <a:off x="8163069" y="8530689"/>
            <a:ext cx="8826959" cy="52991"/>
          </a:xfrm>
          <a:prstGeom prst="line">
            <a:avLst/>
          </a:prstGeom>
          <a:ln w="101600">
            <a:solidFill>
              <a:srgbClr val="808785"/>
            </a:solidFill>
            <a:custDash>
              <a:ds d="200000" sp="200000"/>
            </a:custDash>
            <a:miter lim="400000"/>
          </a:ln>
        </p:spPr>
        <p:txBody>
          <a:bodyPr lIns="45718" tIns="45718" rIns="45718" bIns="45718"/>
          <a:lstStyle/>
          <a:p>
            <a:endParaRPr/>
          </a:p>
        </p:txBody>
      </p:sp>
      <p:sp>
        <p:nvSpPr>
          <p:cNvPr id="330" name="Shape 342"/>
          <p:cNvSpPr txBox="1"/>
          <p:nvPr/>
        </p:nvSpPr>
        <p:spPr>
          <a:xfrm>
            <a:off x="1536714" y="3403599"/>
            <a:ext cx="10769601" cy="2590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defRPr sz="4000"/>
            </a:pPr>
            <a:r>
              <a:t>CONEXÕES MÓVEIS GLOBAIS: 7,5 bilhões</a:t>
            </a:r>
          </a:p>
          <a:p>
            <a:pPr algn="just">
              <a:defRPr sz="4000"/>
            </a:pPr>
            <a:r>
              <a:t>ASSINANTES EXCLUSIVOS: 4,5 bilhões</a:t>
            </a:r>
          </a:p>
          <a:p>
            <a:pPr algn="just">
              <a:defRPr sz="4000"/>
            </a:pPr>
            <a:endParaRPr/>
          </a:p>
          <a:p>
            <a:pPr>
              <a:defRPr b="1">
                <a:latin typeface="Gill Sans"/>
                <a:ea typeface="Gill Sans"/>
                <a:cs typeface="Gill Sans"/>
                <a:sym typeface="Gill Sans"/>
              </a:defRPr>
            </a:pPr>
            <a:r>
              <a:t>2015</a:t>
            </a:r>
          </a:p>
        </p:txBody>
      </p:sp>
      <p:sp>
        <p:nvSpPr>
          <p:cNvPr id="331" name="Shape 343"/>
          <p:cNvSpPr/>
          <p:nvPr/>
        </p:nvSpPr>
        <p:spPr>
          <a:xfrm flipV="1">
            <a:off x="6937322" y="6300693"/>
            <a:ext cx="15082" cy="1155673"/>
          </a:xfrm>
          <a:prstGeom prst="line">
            <a:avLst/>
          </a:prstGeom>
          <a:ln w="25400">
            <a:solidFill>
              <a:srgbClr val="5A5F5E"/>
            </a:solidFill>
            <a:miter lim="400000"/>
          </a:ln>
        </p:spPr>
        <p:txBody>
          <a:bodyPr lIns="45718" tIns="45718" rIns="45718" bIns="45718"/>
          <a:lstStyle/>
          <a:p>
            <a:endParaRPr/>
          </a:p>
        </p:txBody>
      </p:sp>
      <p:sp>
        <p:nvSpPr>
          <p:cNvPr id="332" name="Shape 344"/>
          <p:cNvSpPr/>
          <p:nvPr/>
        </p:nvSpPr>
        <p:spPr>
          <a:xfrm>
            <a:off x="17183100" y="7645400"/>
            <a:ext cx="1905000" cy="1905000"/>
          </a:xfrm>
          <a:prstGeom prst="ellipse">
            <a:avLst/>
          </a:prstGeom>
          <a:ln w="190500">
            <a:solidFill>
              <a:srgbClr val="FFCE57"/>
            </a:solidFill>
            <a:miter lim="400000"/>
          </a:ln>
        </p:spPr>
        <p:txBody>
          <a:bodyPr lIns="50800" tIns="50800" rIns="50800" bIns="50800" anchor="ctr"/>
          <a:lstStyle/>
          <a:p>
            <a:pPr>
              <a:defRPr>
                <a:solidFill>
                  <a:srgbClr val="FFFFFF"/>
                </a:solidFill>
              </a:defRPr>
            </a:pPr>
            <a:endParaRPr/>
          </a:p>
        </p:txBody>
      </p:sp>
      <p:sp>
        <p:nvSpPr>
          <p:cNvPr id="333" name="Shape 345"/>
          <p:cNvSpPr/>
          <p:nvPr/>
        </p:nvSpPr>
        <p:spPr>
          <a:xfrm>
            <a:off x="17653000" y="8115300"/>
            <a:ext cx="952500" cy="952500"/>
          </a:xfrm>
          <a:prstGeom prst="ellipse">
            <a:avLst/>
          </a:prstGeom>
          <a:solidFill>
            <a:srgbClr val="FFCE57"/>
          </a:solidFill>
          <a:ln w="12700">
            <a:miter lim="400000"/>
          </a:ln>
        </p:spPr>
        <p:txBody>
          <a:bodyPr lIns="50800" tIns="50800" rIns="50800" bIns="50800" anchor="ctr"/>
          <a:lstStyle/>
          <a:p>
            <a:pPr>
              <a:defRPr>
                <a:solidFill>
                  <a:srgbClr val="FFFFFF"/>
                </a:solidFill>
              </a:defRPr>
            </a:pPr>
            <a:endParaRPr/>
          </a:p>
        </p:txBody>
      </p:sp>
      <p:sp>
        <p:nvSpPr>
          <p:cNvPr id="334" name="Shape 346"/>
          <p:cNvSpPr txBox="1"/>
          <p:nvPr/>
        </p:nvSpPr>
        <p:spPr>
          <a:xfrm>
            <a:off x="12763500" y="1663698"/>
            <a:ext cx="10693400" cy="3175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defRPr sz="4000"/>
            </a:pPr>
            <a:r>
              <a:t>Mats Granryd se junta à GSMA como Diretor Geral</a:t>
            </a:r>
          </a:p>
          <a:p>
            <a:pPr algn="just">
              <a:defRPr sz="4000"/>
            </a:pPr>
            <a:r>
              <a:t>CONEXÕES MÓVEIS GLOBAIS: 7,9 bilhões</a:t>
            </a:r>
          </a:p>
          <a:p>
            <a:pPr algn="just">
              <a:defRPr sz="4000"/>
            </a:pPr>
            <a:r>
              <a:t>ASSINANTES EXCLUSIVOS: 4,8 bilhões</a:t>
            </a:r>
          </a:p>
          <a:p>
            <a:pPr algn="just">
              <a:defRPr sz="4000"/>
            </a:pPr>
            <a:endParaRPr/>
          </a:p>
          <a:p>
            <a:pPr>
              <a:defRPr b="1">
                <a:latin typeface="Gill Sans"/>
                <a:ea typeface="Gill Sans"/>
                <a:cs typeface="Gill Sans"/>
                <a:sym typeface="Gill Sans"/>
              </a:defRPr>
            </a:pPr>
            <a:r>
              <a:t>2016</a:t>
            </a:r>
          </a:p>
        </p:txBody>
      </p:sp>
      <p:sp>
        <p:nvSpPr>
          <p:cNvPr id="335" name="Shape 347"/>
          <p:cNvSpPr/>
          <p:nvPr/>
        </p:nvSpPr>
        <p:spPr>
          <a:xfrm flipV="1">
            <a:off x="18083643" y="6305563"/>
            <a:ext cx="15084" cy="1155674"/>
          </a:xfrm>
          <a:prstGeom prst="line">
            <a:avLst/>
          </a:prstGeom>
          <a:ln w="25400">
            <a:solidFill>
              <a:srgbClr val="5A5F5E"/>
            </a:solidFill>
            <a:miter lim="400000"/>
          </a:ln>
        </p:spPr>
        <p:txBody>
          <a:bodyPr lIns="45718" tIns="45718" rIns="45718" bIns="45718"/>
          <a:lstStyle/>
          <a:p>
            <a:endParaRPr/>
          </a:p>
        </p:txBody>
      </p:sp>
      <p:sp>
        <p:nvSpPr>
          <p:cNvPr id="336" name="Shape 348"/>
          <p:cNvSpPr/>
          <p:nvPr/>
        </p:nvSpPr>
        <p:spPr>
          <a:xfrm flipV="1">
            <a:off x="19329454" y="8537734"/>
            <a:ext cx="5054599" cy="5871"/>
          </a:xfrm>
          <a:prstGeom prst="line">
            <a:avLst/>
          </a:prstGeom>
          <a:ln w="101600">
            <a:solidFill>
              <a:srgbClr val="808785"/>
            </a:solidFill>
            <a:custDash>
              <a:ds d="200000" sp="200000"/>
            </a:custDash>
            <a:miter lim="400000"/>
          </a:ln>
        </p:spPr>
        <p:txBody>
          <a:bodyPr lIns="45718" tIns="45718" rIns="45718" bIns="45718"/>
          <a:lstStyle/>
          <a:p>
            <a:endParaRPr/>
          </a:p>
        </p:txBody>
      </p:sp>
      <p:sp>
        <p:nvSpPr>
          <p:cNvPr id="337" name="Shape 349"/>
          <p:cNvSpPr/>
          <p:nvPr/>
        </p:nvSpPr>
        <p:spPr>
          <a:xfrm flipV="1">
            <a:off x="6998006" y="9759965"/>
            <a:ext cx="921" cy="428047"/>
          </a:xfrm>
          <a:prstGeom prst="line">
            <a:avLst/>
          </a:prstGeom>
          <a:ln w="25400">
            <a:solidFill>
              <a:srgbClr val="5A5F5E"/>
            </a:solidFill>
            <a:miter lim="400000"/>
          </a:ln>
        </p:spPr>
        <p:txBody>
          <a:bodyPr lIns="45718" tIns="45718" rIns="45718" bIns="45718"/>
          <a:lstStyle/>
          <a:p>
            <a:endParaRPr/>
          </a:p>
        </p:txBody>
      </p:sp>
      <p:sp>
        <p:nvSpPr>
          <p:cNvPr id="338" name="Shape 350"/>
          <p:cNvSpPr/>
          <p:nvPr/>
        </p:nvSpPr>
        <p:spPr>
          <a:xfrm flipV="1">
            <a:off x="18120994" y="9645663"/>
            <a:ext cx="3133" cy="360954"/>
          </a:xfrm>
          <a:prstGeom prst="line">
            <a:avLst/>
          </a:prstGeom>
          <a:ln w="25400">
            <a:solidFill>
              <a:srgbClr val="5A5F5E"/>
            </a:solidFill>
            <a:miter lim="400000"/>
          </a:ln>
        </p:spPr>
        <p:txBody>
          <a:bodyPr lIns="45718" tIns="45718" rIns="45718" bIns="45718"/>
          <a:lstStyle/>
          <a:p>
            <a:endParaRPr/>
          </a:p>
        </p:txBody>
      </p:sp>
      <p:sp>
        <p:nvSpPr>
          <p:cNvPr id="339" name="Shape 351"/>
          <p:cNvSpPr txBox="1"/>
          <p:nvPr/>
        </p:nvSpPr>
        <p:spPr>
          <a:xfrm>
            <a:off x="1537615" y="10305405"/>
            <a:ext cx="10526470" cy="3568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defRPr sz="3500"/>
            </a:pPr>
            <a:r>
              <a:t>Lançamento da Carta de Conectividade Humanitária</a:t>
            </a:r>
          </a:p>
          <a:p>
            <a:pPr algn="just">
              <a:defRPr sz="3500"/>
            </a:pPr>
            <a:r>
              <a:t>Mais de 40.000 visitantes participam do primeiro Mobile World Congress de Xangai</a:t>
            </a:r>
          </a:p>
          <a:p>
            <a:pPr algn="just">
              <a:defRPr sz="3500"/>
            </a:pPr>
            <a:r>
              <a:t>Primeiros lançamentos comerciais da especificação GSMA Embedded SIM</a:t>
            </a:r>
          </a:p>
          <a:p>
            <a:pPr algn="just">
              <a:defRPr sz="3500"/>
            </a:pPr>
            <a:r>
              <a:t>GSMA faz lobby com sucesso para liberação de espectro móvel adicional em WRC-15</a:t>
            </a:r>
          </a:p>
        </p:txBody>
      </p:sp>
      <p:sp>
        <p:nvSpPr>
          <p:cNvPr id="340" name="Shape 352"/>
          <p:cNvSpPr txBox="1"/>
          <p:nvPr/>
        </p:nvSpPr>
        <p:spPr>
          <a:xfrm>
            <a:off x="12763500" y="10185399"/>
            <a:ext cx="11125200" cy="139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just">
              <a:defRPr sz="3000"/>
            </a:lvl1pPr>
          </a:lstStyle>
          <a:p>
            <a:r>
              <a:t>GSMA e CTIA fazem parceria para lançar novo evento Mobile World Congress Americas</a:t>
            </a:r>
          </a:p>
        </p:txBody>
      </p:sp>
      <p:sp>
        <p:nvSpPr>
          <p:cNvPr id="341" name="Shape 353"/>
          <p:cNvSpPr/>
          <p:nvPr/>
        </p:nvSpPr>
        <p:spPr>
          <a:xfrm flipV="1">
            <a:off x="100957" y="8585096"/>
            <a:ext cx="5753764" cy="35351"/>
          </a:xfrm>
          <a:prstGeom prst="line">
            <a:avLst/>
          </a:prstGeom>
          <a:ln w="101600">
            <a:solidFill>
              <a:srgbClr val="808785"/>
            </a:solidFill>
            <a:custDash>
              <a:ds d="200000" sp="200000"/>
            </a:custDash>
            <a:miter lim="400000"/>
          </a:ln>
        </p:spPr>
        <p:txBody>
          <a:bodyPr lIns="45718" tIns="45718" rIns="45718" bIns="45718"/>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p:push/>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1" nodeType="afterEffect">
                                  <p:stCondLst>
                                    <p:cond delay="100"/>
                                  </p:stCondLst>
                                  <p:iterate>
                                    <p:tmAbs val="0"/>
                                  </p:iterate>
                                  <p:childTnLst>
                                    <p:set>
                                      <p:cBhvr>
                                        <p:cTn id="6" fill="hold"/>
                                        <p:tgtEl>
                                          <p:spTgt spid="327"/>
                                        </p:tgtEl>
                                        <p:attrNameLst>
                                          <p:attrName>style.visibility</p:attrName>
                                        </p:attrNameLst>
                                      </p:cBhvr>
                                      <p:to>
                                        <p:strVal val="visible"/>
                                      </p:to>
                                    </p:set>
                                    <p:animEffect transition="in" filter="box(out)">
                                      <p:cBhvr>
                                        <p:cTn id="7" dur="500"/>
                                        <p:tgtEl>
                                          <p:spTgt spid="327"/>
                                        </p:tgtEl>
                                      </p:cBhvr>
                                    </p:animEffect>
                                  </p:childTnLst>
                                </p:cTn>
                              </p:par>
                            </p:childTnLst>
                          </p:cTn>
                        </p:par>
                        <p:par>
                          <p:cTn id="8" fill="hold">
                            <p:stCondLst>
                              <p:cond delay="600"/>
                            </p:stCondLst>
                            <p:childTnLst>
                              <p:par>
                                <p:cTn id="9" presetID="4" presetClass="entr" presetSubtype="32" fill="hold" grpId="2" nodeType="afterEffect">
                                  <p:stCondLst>
                                    <p:cond delay="100"/>
                                  </p:stCondLst>
                                  <p:iterate>
                                    <p:tmAbs val="0"/>
                                  </p:iterate>
                                  <p:childTnLst>
                                    <p:set>
                                      <p:cBhvr>
                                        <p:cTn id="10" fill="hold"/>
                                        <p:tgtEl>
                                          <p:spTgt spid="328"/>
                                        </p:tgtEl>
                                        <p:attrNameLst>
                                          <p:attrName>style.visibility</p:attrName>
                                        </p:attrNameLst>
                                      </p:cBhvr>
                                      <p:to>
                                        <p:strVal val="visible"/>
                                      </p:to>
                                    </p:set>
                                    <p:animEffect transition="in" filter="box(out)">
                                      <p:cBhvr>
                                        <p:cTn id="11" dur="500"/>
                                        <p:tgtEl>
                                          <p:spTgt spid="328"/>
                                        </p:tgtEl>
                                      </p:cBhvr>
                                    </p:animEffect>
                                  </p:childTnLst>
                                </p:cTn>
                              </p:par>
                            </p:childTnLst>
                          </p:cTn>
                        </p:par>
                        <p:par>
                          <p:cTn id="12" fill="hold">
                            <p:stCondLst>
                              <p:cond delay="1200"/>
                            </p:stCondLst>
                            <p:childTnLst>
                              <p:par>
                                <p:cTn id="13" presetID="2" presetClass="entr" presetSubtype="2" fill="hold" grpId="3" nodeType="afterEffect">
                                  <p:stCondLst>
                                    <p:cond delay="0"/>
                                  </p:stCondLst>
                                  <p:iterate>
                                    <p:tmAbs val="0"/>
                                  </p:iterate>
                                  <p:childTnLst>
                                    <p:set>
                                      <p:cBhvr>
                                        <p:cTn id="14" fill="hold"/>
                                        <p:tgtEl>
                                          <p:spTgt spid="329"/>
                                        </p:tgtEl>
                                        <p:attrNameLst>
                                          <p:attrName>style.visibility</p:attrName>
                                        </p:attrNameLst>
                                      </p:cBhvr>
                                      <p:to>
                                        <p:strVal val="visible"/>
                                      </p:to>
                                    </p:set>
                                    <p:anim calcmode="lin" valueType="num">
                                      <p:cBhvr>
                                        <p:cTn id="15" dur="1000" fill="hold"/>
                                        <p:tgtEl>
                                          <p:spTgt spid="329"/>
                                        </p:tgtEl>
                                        <p:attrNameLst>
                                          <p:attrName>ppt_x</p:attrName>
                                        </p:attrNameLst>
                                      </p:cBhvr>
                                      <p:tavLst>
                                        <p:tav tm="0">
                                          <p:val>
                                            <p:strVal val="1+#ppt_w/2"/>
                                          </p:val>
                                        </p:tav>
                                        <p:tav tm="100000">
                                          <p:val>
                                            <p:strVal val="#ppt_x"/>
                                          </p:val>
                                        </p:tav>
                                      </p:tavLst>
                                    </p:anim>
                                    <p:anim calcmode="lin" valueType="num">
                                      <p:cBhvr>
                                        <p:cTn id="16" dur="1000" fill="hold"/>
                                        <p:tgtEl>
                                          <p:spTgt spid="329"/>
                                        </p:tgtEl>
                                        <p:attrNameLst>
                                          <p:attrName>ppt_y</p:attrName>
                                        </p:attrNameLst>
                                      </p:cBhvr>
                                      <p:tavLst>
                                        <p:tav tm="0">
                                          <p:val>
                                            <p:strVal val="#ppt_y"/>
                                          </p:val>
                                        </p:tav>
                                        <p:tav tm="100000">
                                          <p:val>
                                            <p:strVal val="#ppt_y"/>
                                          </p:val>
                                        </p:tav>
                                      </p:tavLst>
                                    </p:anim>
                                  </p:childTnLst>
                                </p:cTn>
                              </p:par>
                            </p:childTnLst>
                          </p:cTn>
                        </p:par>
                        <p:par>
                          <p:cTn id="17" fill="hold">
                            <p:stCondLst>
                              <p:cond delay="2200"/>
                            </p:stCondLst>
                            <p:childTnLst>
                              <p:par>
                                <p:cTn id="18" presetID="2" presetClass="entr" presetSubtype="1" fill="hold" grpId="4" nodeType="afterEffect">
                                  <p:stCondLst>
                                    <p:cond delay="0"/>
                                  </p:stCondLst>
                                  <p:iterate>
                                    <p:tmAbs val="0"/>
                                  </p:iterate>
                                  <p:childTnLst>
                                    <p:set>
                                      <p:cBhvr>
                                        <p:cTn id="19" fill="hold"/>
                                        <p:tgtEl>
                                          <p:spTgt spid="331"/>
                                        </p:tgtEl>
                                        <p:attrNameLst>
                                          <p:attrName>style.visibility</p:attrName>
                                        </p:attrNameLst>
                                      </p:cBhvr>
                                      <p:to>
                                        <p:strVal val="visible"/>
                                      </p:to>
                                    </p:set>
                                    <p:anim calcmode="lin" valueType="num">
                                      <p:cBhvr>
                                        <p:cTn id="20" dur="100" fill="hold"/>
                                        <p:tgtEl>
                                          <p:spTgt spid="331"/>
                                        </p:tgtEl>
                                        <p:attrNameLst>
                                          <p:attrName>ppt_x</p:attrName>
                                        </p:attrNameLst>
                                      </p:cBhvr>
                                      <p:tavLst>
                                        <p:tav tm="0">
                                          <p:val>
                                            <p:strVal val="#ppt_x"/>
                                          </p:val>
                                        </p:tav>
                                        <p:tav tm="100000">
                                          <p:val>
                                            <p:strVal val="#ppt_x"/>
                                          </p:val>
                                        </p:tav>
                                      </p:tavLst>
                                    </p:anim>
                                    <p:anim calcmode="lin" valueType="num">
                                      <p:cBhvr>
                                        <p:cTn id="21" dur="100" fill="hold"/>
                                        <p:tgtEl>
                                          <p:spTgt spid="331"/>
                                        </p:tgtEl>
                                        <p:attrNameLst>
                                          <p:attrName>ppt_y</p:attrName>
                                        </p:attrNameLst>
                                      </p:cBhvr>
                                      <p:tavLst>
                                        <p:tav tm="0">
                                          <p:val>
                                            <p:strVal val="0-#ppt_h/2"/>
                                          </p:val>
                                        </p:tav>
                                        <p:tav tm="100000">
                                          <p:val>
                                            <p:strVal val="#ppt_y"/>
                                          </p:val>
                                        </p:tav>
                                      </p:tavLst>
                                    </p:anim>
                                  </p:childTnLst>
                                </p:cTn>
                              </p:par>
                            </p:childTnLst>
                          </p:cTn>
                        </p:par>
                        <p:par>
                          <p:cTn id="22" fill="hold">
                            <p:stCondLst>
                              <p:cond delay="2300"/>
                            </p:stCondLst>
                            <p:childTnLst>
                              <p:par>
                                <p:cTn id="23" presetID="2" presetClass="entr" presetSubtype="1" fill="hold" grpId="5" nodeType="afterEffect">
                                  <p:stCondLst>
                                    <p:cond delay="0"/>
                                  </p:stCondLst>
                                  <p:iterate>
                                    <p:tmAbs val="0"/>
                                  </p:iterate>
                                  <p:childTnLst>
                                    <p:set>
                                      <p:cBhvr>
                                        <p:cTn id="24" fill="hold"/>
                                        <p:tgtEl>
                                          <p:spTgt spid="330"/>
                                        </p:tgtEl>
                                        <p:attrNameLst>
                                          <p:attrName>style.visibility</p:attrName>
                                        </p:attrNameLst>
                                      </p:cBhvr>
                                      <p:to>
                                        <p:strVal val="visible"/>
                                      </p:to>
                                    </p:set>
                                    <p:anim calcmode="lin" valueType="num">
                                      <p:cBhvr>
                                        <p:cTn id="25" dur="100" fill="hold"/>
                                        <p:tgtEl>
                                          <p:spTgt spid="330"/>
                                        </p:tgtEl>
                                        <p:attrNameLst>
                                          <p:attrName>ppt_x</p:attrName>
                                        </p:attrNameLst>
                                      </p:cBhvr>
                                      <p:tavLst>
                                        <p:tav tm="0">
                                          <p:val>
                                            <p:strVal val="#ppt_x"/>
                                          </p:val>
                                        </p:tav>
                                        <p:tav tm="100000">
                                          <p:val>
                                            <p:strVal val="#ppt_x"/>
                                          </p:val>
                                        </p:tav>
                                      </p:tavLst>
                                    </p:anim>
                                    <p:anim calcmode="lin" valueType="num">
                                      <p:cBhvr>
                                        <p:cTn id="26" dur="100" fill="hold"/>
                                        <p:tgtEl>
                                          <p:spTgt spid="330"/>
                                        </p:tgtEl>
                                        <p:attrNameLst>
                                          <p:attrName>ppt_y</p:attrName>
                                        </p:attrNameLst>
                                      </p:cBhvr>
                                      <p:tavLst>
                                        <p:tav tm="0">
                                          <p:val>
                                            <p:strVal val="0-#ppt_h/2"/>
                                          </p:val>
                                        </p:tav>
                                        <p:tav tm="100000">
                                          <p:val>
                                            <p:strVal val="#ppt_y"/>
                                          </p:val>
                                        </p:tav>
                                      </p:tavLst>
                                    </p:anim>
                                  </p:childTnLst>
                                </p:cTn>
                              </p:par>
                            </p:childTnLst>
                          </p:cTn>
                        </p:par>
                        <p:par>
                          <p:cTn id="27" fill="hold">
                            <p:stCondLst>
                              <p:cond delay="2400"/>
                            </p:stCondLst>
                            <p:childTnLst>
                              <p:par>
                                <p:cTn id="28" presetID="4" presetClass="entr" presetSubtype="32" fill="hold" grpId="6" nodeType="afterEffect">
                                  <p:stCondLst>
                                    <p:cond delay="100"/>
                                  </p:stCondLst>
                                  <p:iterate>
                                    <p:tmAbs val="0"/>
                                  </p:iterate>
                                  <p:childTnLst>
                                    <p:set>
                                      <p:cBhvr>
                                        <p:cTn id="29" fill="hold"/>
                                        <p:tgtEl>
                                          <p:spTgt spid="332"/>
                                        </p:tgtEl>
                                        <p:attrNameLst>
                                          <p:attrName>style.visibility</p:attrName>
                                        </p:attrNameLst>
                                      </p:cBhvr>
                                      <p:to>
                                        <p:strVal val="visible"/>
                                      </p:to>
                                    </p:set>
                                    <p:animEffect transition="in" filter="box(out)">
                                      <p:cBhvr>
                                        <p:cTn id="30" dur="500"/>
                                        <p:tgtEl>
                                          <p:spTgt spid="332"/>
                                        </p:tgtEl>
                                      </p:cBhvr>
                                    </p:animEffect>
                                  </p:childTnLst>
                                </p:cTn>
                              </p:par>
                            </p:childTnLst>
                          </p:cTn>
                        </p:par>
                        <p:par>
                          <p:cTn id="31" fill="hold">
                            <p:stCondLst>
                              <p:cond delay="3000"/>
                            </p:stCondLst>
                            <p:childTnLst>
                              <p:par>
                                <p:cTn id="32" presetID="4" presetClass="entr" presetSubtype="32" fill="hold" grpId="7" nodeType="afterEffect">
                                  <p:stCondLst>
                                    <p:cond delay="100"/>
                                  </p:stCondLst>
                                  <p:iterate>
                                    <p:tmAbs val="0"/>
                                  </p:iterate>
                                  <p:childTnLst>
                                    <p:set>
                                      <p:cBhvr>
                                        <p:cTn id="33" fill="hold"/>
                                        <p:tgtEl>
                                          <p:spTgt spid="333"/>
                                        </p:tgtEl>
                                        <p:attrNameLst>
                                          <p:attrName>style.visibility</p:attrName>
                                        </p:attrNameLst>
                                      </p:cBhvr>
                                      <p:to>
                                        <p:strVal val="visible"/>
                                      </p:to>
                                    </p:set>
                                    <p:animEffect transition="in" filter="box(out)">
                                      <p:cBhvr>
                                        <p:cTn id="34" dur="500"/>
                                        <p:tgtEl>
                                          <p:spTgt spid="333"/>
                                        </p:tgtEl>
                                      </p:cBhvr>
                                    </p:animEffect>
                                  </p:childTnLst>
                                </p:cTn>
                              </p:par>
                            </p:childTnLst>
                          </p:cTn>
                        </p:par>
                        <p:par>
                          <p:cTn id="35" fill="hold">
                            <p:stCondLst>
                              <p:cond delay="3600"/>
                            </p:stCondLst>
                            <p:childTnLst>
                              <p:par>
                                <p:cTn id="36" presetID="2" presetClass="entr" presetSubtype="1" fill="hold" grpId="8" nodeType="afterEffect">
                                  <p:stCondLst>
                                    <p:cond delay="0"/>
                                  </p:stCondLst>
                                  <p:iterate>
                                    <p:tmAbs val="0"/>
                                  </p:iterate>
                                  <p:childTnLst>
                                    <p:set>
                                      <p:cBhvr>
                                        <p:cTn id="37" fill="hold"/>
                                        <p:tgtEl>
                                          <p:spTgt spid="335"/>
                                        </p:tgtEl>
                                        <p:attrNameLst>
                                          <p:attrName>style.visibility</p:attrName>
                                        </p:attrNameLst>
                                      </p:cBhvr>
                                      <p:to>
                                        <p:strVal val="visible"/>
                                      </p:to>
                                    </p:set>
                                    <p:anim calcmode="lin" valueType="num">
                                      <p:cBhvr>
                                        <p:cTn id="38" dur="100" fill="hold"/>
                                        <p:tgtEl>
                                          <p:spTgt spid="335"/>
                                        </p:tgtEl>
                                        <p:attrNameLst>
                                          <p:attrName>ppt_x</p:attrName>
                                        </p:attrNameLst>
                                      </p:cBhvr>
                                      <p:tavLst>
                                        <p:tav tm="0">
                                          <p:val>
                                            <p:strVal val="#ppt_x"/>
                                          </p:val>
                                        </p:tav>
                                        <p:tav tm="100000">
                                          <p:val>
                                            <p:strVal val="#ppt_x"/>
                                          </p:val>
                                        </p:tav>
                                      </p:tavLst>
                                    </p:anim>
                                    <p:anim calcmode="lin" valueType="num">
                                      <p:cBhvr>
                                        <p:cTn id="39" dur="100" fill="hold"/>
                                        <p:tgtEl>
                                          <p:spTgt spid="335"/>
                                        </p:tgtEl>
                                        <p:attrNameLst>
                                          <p:attrName>ppt_y</p:attrName>
                                        </p:attrNameLst>
                                      </p:cBhvr>
                                      <p:tavLst>
                                        <p:tav tm="0">
                                          <p:val>
                                            <p:strVal val="0-#ppt_h/2"/>
                                          </p:val>
                                        </p:tav>
                                        <p:tav tm="100000">
                                          <p:val>
                                            <p:strVal val="#ppt_y"/>
                                          </p:val>
                                        </p:tav>
                                      </p:tavLst>
                                    </p:anim>
                                  </p:childTnLst>
                                </p:cTn>
                              </p:par>
                            </p:childTnLst>
                          </p:cTn>
                        </p:par>
                        <p:par>
                          <p:cTn id="40" fill="hold">
                            <p:stCondLst>
                              <p:cond delay="3700"/>
                            </p:stCondLst>
                            <p:childTnLst>
                              <p:par>
                                <p:cTn id="41" presetID="2" presetClass="entr" presetSubtype="1" fill="hold" grpId="9" nodeType="afterEffect">
                                  <p:stCondLst>
                                    <p:cond delay="0"/>
                                  </p:stCondLst>
                                  <p:iterate>
                                    <p:tmAbs val="0"/>
                                  </p:iterate>
                                  <p:childTnLst>
                                    <p:set>
                                      <p:cBhvr>
                                        <p:cTn id="42" fill="hold"/>
                                        <p:tgtEl>
                                          <p:spTgt spid="334"/>
                                        </p:tgtEl>
                                        <p:attrNameLst>
                                          <p:attrName>style.visibility</p:attrName>
                                        </p:attrNameLst>
                                      </p:cBhvr>
                                      <p:to>
                                        <p:strVal val="visible"/>
                                      </p:to>
                                    </p:set>
                                    <p:anim calcmode="lin" valueType="num">
                                      <p:cBhvr>
                                        <p:cTn id="43" dur="100" fill="hold"/>
                                        <p:tgtEl>
                                          <p:spTgt spid="334"/>
                                        </p:tgtEl>
                                        <p:attrNameLst>
                                          <p:attrName>ppt_x</p:attrName>
                                        </p:attrNameLst>
                                      </p:cBhvr>
                                      <p:tavLst>
                                        <p:tav tm="0">
                                          <p:val>
                                            <p:strVal val="#ppt_x"/>
                                          </p:val>
                                        </p:tav>
                                        <p:tav tm="100000">
                                          <p:val>
                                            <p:strVal val="#ppt_x"/>
                                          </p:val>
                                        </p:tav>
                                      </p:tavLst>
                                    </p:anim>
                                    <p:anim calcmode="lin" valueType="num">
                                      <p:cBhvr>
                                        <p:cTn id="44" dur="100" fill="hold"/>
                                        <p:tgtEl>
                                          <p:spTgt spid="334"/>
                                        </p:tgtEl>
                                        <p:attrNameLst>
                                          <p:attrName>ppt_y</p:attrName>
                                        </p:attrNameLst>
                                      </p:cBhvr>
                                      <p:tavLst>
                                        <p:tav tm="0">
                                          <p:val>
                                            <p:strVal val="0-#ppt_h/2"/>
                                          </p:val>
                                        </p:tav>
                                        <p:tav tm="100000">
                                          <p:val>
                                            <p:strVal val="#ppt_y"/>
                                          </p:val>
                                        </p:tav>
                                      </p:tavLst>
                                    </p:anim>
                                  </p:childTnLst>
                                </p:cTn>
                              </p:par>
                            </p:childTnLst>
                          </p:cTn>
                        </p:par>
                        <p:par>
                          <p:cTn id="45" fill="hold">
                            <p:stCondLst>
                              <p:cond delay="3800"/>
                            </p:stCondLst>
                            <p:childTnLst>
                              <p:par>
                                <p:cTn id="46" presetID="2" presetClass="entr" presetSubtype="2" fill="hold" grpId="10" nodeType="afterEffect">
                                  <p:stCondLst>
                                    <p:cond delay="0"/>
                                  </p:stCondLst>
                                  <p:iterate>
                                    <p:tmAbs val="0"/>
                                  </p:iterate>
                                  <p:childTnLst>
                                    <p:set>
                                      <p:cBhvr>
                                        <p:cTn id="47" fill="hold"/>
                                        <p:tgtEl>
                                          <p:spTgt spid="336"/>
                                        </p:tgtEl>
                                        <p:attrNameLst>
                                          <p:attrName>style.visibility</p:attrName>
                                        </p:attrNameLst>
                                      </p:cBhvr>
                                      <p:to>
                                        <p:strVal val="visible"/>
                                      </p:to>
                                    </p:set>
                                    <p:anim calcmode="lin" valueType="num">
                                      <p:cBhvr>
                                        <p:cTn id="48" dur="1000" fill="hold"/>
                                        <p:tgtEl>
                                          <p:spTgt spid="336"/>
                                        </p:tgtEl>
                                        <p:attrNameLst>
                                          <p:attrName>ppt_x</p:attrName>
                                        </p:attrNameLst>
                                      </p:cBhvr>
                                      <p:tavLst>
                                        <p:tav tm="0">
                                          <p:val>
                                            <p:strVal val="1+#ppt_w/2"/>
                                          </p:val>
                                        </p:tav>
                                        <p:tav tm="100000">
                                          <p:val>
                                            <p:strVal val="#ppt_x"/>
                                          </p:val>
                                        </p:tav>
                                      </p:tavLst>
                                    </p:anim>
                                    <p:anim calcmode="lin" valueType="num">
                                      <p:cBhvr>
                                        <p:cTn id="49" dur="1000" fill="hold"/>
                                        <p:tgtEl>
                                          <p:spTgt spid="336"/>
                                        </p:tgtEl>
                                        <p:attrNameLst>
                                          <p:attrName>ppt_y</p:attrName>
                                        </p:attrNameLst>
                                      </p:cBhvr>
                                      <p:tavLst>
                                        <p:tav tm="0">
                                          <p:val>
                                            <p:strVal val="#ppt_y"/>
                                          </p:val>
                                        </p:tav>
                                        <p:tav tm="100000">
                                          <p:val>
                                            <p:strVal val="#ppt_y"/>
                                          </p:val>
                                        </p:tav>
                                      </p:tavLst>
                                    </p:anim>
                                  </p:childTnLst>
                                </p:cTn>
                              </p:par>
                            </p:childTnLst>
                          </p:cTn>
                        </p:par>
                        <p:par>
                          <p:cTn id="50" fill="hold">
                            <p:stCondLst>
                              <p:cond delay="4800"/>
                            </p:stCondLst>
                            <p:childTnLst>
                              <p:par>
                                <p:cTn id="51" presetID="2" presetClass="entr" presetSubtype="1" fill="hold" grpId="11" nodeType="afterEffect">
                                  <p:stCondLst>
                                    <p:cond delay="0"/>
                                  </p:stCondLst>
                                  <p:iterate>
                                    <p:tmAbs val="0"/>
                                  </p:iterate>
                                  <p:childTnLst>
                                    <p:set>
                                      <p:cBhvr>
                                        <p:cTn id="52" fill="hold"/>
                                        <p:tgtEl>
                                          <p:spTgt spid="337"/>
                                        </p:tgtEl>
                                        <p:attrNameLst>
                                          <p:attrName>style.visibility</p:attrName>
                                        </p:attrNameLst>
                                      </p:cBhvr>
                                      <p:to>
                                        <p:strVal val="visible"/>
                                      </p:to>
                                    </p:set>
                                    <p:anim calcmode="lin" valueType="num">
                                      <p:cBhvr>
                                        <p:cTn id="53" dur="100" fill="hold"/>
                                        <p:tgtEl>
                                          <p:spTgt spid="337"/>
                                        </p:tgtEl>
                                        <p:attrNameLst>
                                          <p:attrName>ppt_x</p:attrName>
                                        </p:attrNameLst>
                                      </p:cBhvr>
                                      <p:tavLst>
                                        <p:tav tm="0">
                                          <p:val>
                                            <p:strVal val="#ppt_x"/>
                                          </p:val>
                                        </p:tav>
                                        <p:tav tm="100000">
                                          <p:val>
                                            <p:strVal val="#ppt_x"/>
                                          </p:val>
                                        </p:tav>
                                      </p:tavLst>
                                    </p:anim>
                                    <p:anim calcmode="lin" valueType="num">
                                      <p:cBhvr>
                                        <p:cTn id="54" dur="100" fill="hold"/>
                                        <p:tgtEl>
                                          <p:spTgt spid="337"/>
                                        </p:tgtEl>
                                        <p:attrNameLst>
                                          <p:attrName>ppt_y</p:attrName>
                                        </p:attrNameLst>
                                      </p:cBhvr>
                                      <p:tavLst>
                                        <p:tav tm="0">
                                          <p:val>
                                            <p:strVal val="0-#ppt_h/2"/>
                                          </p:val>
                                        </p:tav>
                                        <p:tav tm="100000">
                                          <p:val>
                                            <p:strVal val="#ppt_y"/>
                                          </p:val>
                                        </p:tav>
                                      </p:tavLst>
                                    </p:anim>
                                  </p:childTnLst>
                                </p:cTn>
                              </p:par>
                            </p:childTnLst>
                          </p:cTn>
                        </p:par>
                        <p:par>
                          <p:cTn id="55" fill="hold">
                            <p:stCondLst>
                              <p:cond delay="4900"/>
                            </p:stCondLst>
                            <p:childTnLst>
                              <p:par>
                                <p:cTn id="56" presetID="2" presetClass="entr" presetSubtype="1" fill="hold" grpId="12" nodeType="afterEffect">
                                  <p:stCondLst>
                                    <p:cond delay="0"/>
                                  </p:stCondLst>
                                  <p:iterate>
                                    <p:tmAbs val="0"/>
                                  </p:iterate>
                                  <p:childTnLst>
                                    <p:set>
                                      <p:cBhvr>
                                        <p:cTn id="57" fill="hold"/>
                                        <p:tgtEl>
                                          <p:spTgt spid="338"/>
                                        </p:tgtEl>
                                        <p:attrNameLst>
                                          <p:attrName>style.visibility</p:attrName>
                                        </p:attrNameLst>
                                      </p:cBhvr>
                                      <p:to>
                                        <p:strVal val="visible"/>
                                      </p:to>
                                    </p:set>
                                    <p:anim calcmode="lin" valueType="num">
                                      <p:cBhvr>
                                        <p:cTn id="58" dur="100" fill="hold"/>
                                        <p:tgtEl>
                                          <p:spTgt spid="338"/>
                                        </p:tgtEl>
                                        <p:attrNameLst>
                                          <p:attrName>ppt_x</p:attrName>
                                        </p:attrNameLst>
                                      </p:cBhvr>
                                      <p:tavLst>
                                        <p:tav tm="0">
                                          <p:val>
                                            <p:strVal val="#ppt_x"/>
                                          </p:val>
                                        </p:tav>
                                        <p:tav tm="100000">
                                          <p:val>
                                            <p:strVal val="#ppt_x"/>
                                          </p:val>
                                        </p:tav>
                                      </p:tavLst>
                                    </p:anim>
                                    <p:anim calcmode="lin" valueType="num">
                                      <p:cBhvr>
                                        <p:cTn id="59" dur="100" fill="hold"/>
                                        <p:tgtEl>
                                          <p:spTgt spid="338"/>
                                        </p:tgtEl>
                                        <p:attrNameLst>
                                          <p:attrName>ppt_y</p:attrName>
                                        </p:attrNameLst>
                                      </p:cBhvr>
                                      <p:tavLst>
                                        <p:tav tm="0">
                                          <p:val>
                                            <p:strVal val="0-#ppt_h/2"/>
                                          </p:val>
                                        </p:tav>
                                        <p:tav tm="100000">
                                          <p:val>
                                            <p:strVal val="#ppt_y"/>
                                          </p:val>
                                        </p:tav>
                                      </p:tavLst>
                                    </p:anim>
                                  </p:childTnLst>
                                </p:cTn>
                              </p:par>
                            </p:childTnLst>
                          </p:cTn>
                        </p:par>
                        <p:par>
                          <p:cTn id="60" fill="hold">
                            <p:stCondLst>
                              <p:cond delay="5000"/>
                            </p:stCondLst>
                            <p:childTnLst>
                              <p:par>
                                <p:cTn id="61" presetID="2" presetClass="entr" presetSubtype="8" fill="hold" grpId="13" nodeType="afterEffect">
                                  <p:stCondLst>
                                    <p:cond delay="0"/>
                                  </p:stCondLst>
                                  <p:iterate>
                                    <p:tmAbs val="0"/>
                                  </p:iterate>
                                  <p:childTnLst>
                                    <p:set>
                                      <p:cBhvr>
                                        <p:cTn id="62" fill="hold"/>
                                        <p:tgtEl>
                                          <p:spTgt spid="341"/>
                                        </p:tgtEl>
                                        <p:attrNameLst>
                                          <p:attrName>style.visibility</p:attrName>
                                        </p:attrNameLst>
                                      </p:cBhvr>
                                      <p:to>
                                        <p:strVal val="visible"/>
                                      </p:to>
                                    </p:set>
                                    <p:anim calcmode="lin" valueType="num">
                                      <p:cBhvr>
                                        <p:cTn id="63" dur="1000" fill="hold"/>
                                        <p:tgtEl>
                                          <p:spTgt spid="341"/>
                                        </p:tgtEl>
                                        <p:attrNameLst>
                                          <p:attrName>ppt_x</p:attrName>
                                        </p:attrNameLst>
                                      </p:cBhvr>
                                      <p:tavLst>
                                        <p:tav tm="0">
                                          <p:val>
                                            <p:strVal val="0-#ppt_w/2"/>
                                          </p:val>
                                        </p:tav>
                                        <p:tav tm="100000">
                                          <p:val>
                                            <p:strVal val="#ppt_x"/>
                                          </p:val>
                                        </p:tav>
                                      </p:tavLst>
                                    </p:anim>
                                    <p:anim calcmode="lin" valueType="num">
                                      <p:cBhvr>
                                        <p:cTn id="64" dur="1000" fill="hold"/>
                                        <p:tgtEl>
                                          <p:spTgt spid="3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 grpId="1" animBg="1" advAuto="0"/>
      <p:bldP spid="328" grpId="2" animBg="1" advAuto="0"/>
      <p:bldP spid="329" grpId="3" animBg="1" advAuto="0"/>
      <p:bldP spid="330" grpId="5" animBg="1" advAuto="0"/>
      <p:bldP spid="331" grpId="4" animBg="1" advAuto="0"/>
      <p:bldP spid="332" grpId="6" animBg="1" advAuto="0"/>
      <p:bldP spid="333" grpId="7" animBg="1" advAuto="0"/>
      <p:bldP spid="334" grpId="9" animBg="1" advAuto="0"/>
      <p:bldP spid="335" grpId="8" animBg="1" advAuto="0"/>
      <p:bldP spid="336" grpId="10" animBg="1" advAuto="0"/>
      <p:bldP spid="337" grpId="11" animBg="1" advAuto="0"/>
      <p:bldP spid="338" grpId="12" animBg="1" advAuto="0"/>
      <p:bldP spid="341" grpId="13"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txBox="1"/>
          <p:nvPr/>
        </p:nvSpPr>
        <p:spPr>
          <a:xfrm>
            <a:off x="9489429" y="1739899"/>
            <a:ext cx="5405141" cy="154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0000" cap="all"/>
            </a:lvl1pPr>
          </a:lstStyle>
          <a:p>
            <a:r>
              <a:t>historia</a:t>
            </a: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http://schemas.openxmlformats.org/officeDocument/2006/math" xmlns:a14="http://schemas.microsoft.com/office/drawing/2010/main">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Shape 355"/>
          <p:cNvSpPr/>
          <p:nvPr/>
        </p:nvSpPr>
        <p:spPr>
          <a:xfrm>
            <a:off x="11264900" y="7556500"/>
            <a:ext cx="1905000" cy="1905000"/>
          </a:xfrm>
          <a:prstGeom prst="ellipse">
            <a:avLst/>
          </a:prstGeom>
          <a:ln w="190500">
            <a:solidFill>
              <a:srgbClr val="FFCE57"/>
            </a:solidFill>
            <a:miter lim="400000"/>
          </a:ln>
        </p:spPr>
        <p:txBody>
          <a:bodyPr lIns="50800" tIns="50800" rIns="50800" bIns="50800" anchor="ctr"/>
          <a:lstStyle/>
          <a:p>
            <a:pPr>
              <a:defRPr>
                <a:solidFill>
                  <a:srgbClr val="FFFFFF"/>
                </a:solidFill>
              </a:defRPr>
            </a:pPr>
            <a:endParaRPr/>
          </a:p>
        </p:txBody>
      </p:sp>
      <p:sp>
        <p:nvSpPr>
          <p:cNvPr id="344" name="Shape 356"/>
          <p:cNvSpPr/>
          <p:nvPr/>
        </p:nvSpPr>
        <p:spPr>
          <a:xfrm>
            <a:off x="11734800" y="8026400"/>
            <a:ext cx="952500" cy="952500"/>
          </a:xfrm>
          <a:prstGeom prst="ellipse">
            <a:avLst/>
          </a:prstGeom>
          <a:solidFill>
            <a:srgbClr val="FFCE57"/>
          </a:solidFill>
          <a:ln w="12700">
            <a:miter lim="400000"/>
          </a:ln>
        </p:spPr>
        <p:txBody>
          <a:bodyPr lIns="50800" tIns="50800" rIns="50800" bIns="50800" anchor="ctr"/>
          <a:lstStyle/>
          <a:p>
            <a:pPr>
              <a:defRPr>
                <a:solidFill>
                  <a:srgbClr val="FFFFFF"/>
                </a:solidFill>
              </a:defRPr>
            </a:pPr>
            <a:endParaRPr/>
          </a:p>
        </p:txBody>
      </p:sp>
      <p:sp>
        <p:nvSpPr>
          <p:cNvPr id="345" name="Shape 357"/>
          <p:cNvSpPr txBox="1"/>
          <p:nvPr/>
        </p:nvSpPr>
        <p:spPr>
          <a:xfrm>
            <a:off x="6807200" y="609595"/>
            <a:ext cx="10693400" cy="5511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defRPr sz="4000"/>
            </a:pPr>
            <a:r>
              <a:t>Sunil Bharti Mittal inicia mandato de dois anos como presidente da GSMA</a:t>
            </a:r>
          </a:p>
          <a:p>
            <a:pPr algn="just">
              <a:defRPr sz="4000"/>
            </a:pPr>
            <a:r>
              <a:t>Número de contas de dinheiro móvel registradas chega a meio bilhão</a:t>
            </a:r>
          </a:p>
          <a:p>
            <a:pPr algn="just">
              <a:defRPr sz="4000"/>
            </a:pPr>
            <a:r>
              <a:t>Mais de 108.000 visitantes participam do Mobile World Congress 2017</a:t>
            </a:r>
          </a:p>
          <a:p>
            <a:pPr algn="just">
              <a:defRPr sz="4000"/>
            </a:pPr>
            <a:r>
              <a:t>Certificação GSMA de carbono neutro para todos os eventos GSMA e escritórios mundiais em 2016</a:t>
            </a:r>
          </a:p>
          <a:p>
            <a:pPr>
              <a:defRPr b="1">
                <a:latin typeface="Gill Sans"/>
                <a:ea typeface="Gill Sans"/>
                <a:cs typeface="Gill Sans"/>
                <a:sym typeface="Gill Sans"/>
              </a:defRPr>
            </a:pPr>
            <a:r>
              <a:t>2017</a:t>
            </a:r>
          </a:p>
        </p:txBody>
      </p:sp>
      <p:sp>
        <p:nvSpPr>
          <p:cNvPr id="346" name="Shape 358"/>
          <p:cNvSpPr/>
          <p:nvPr/>
        </p:nvSpPr>
        <p:spPr>
          <a:xfrm flipV="1">
            <a:off x="12165442" y="6216663"/>
            <a:ext cx="15084" cy="1155674"/>
          </a:xfrm>
          <a:prstGeom prst="line">
            <a:avLst/>
          </a:prstGeom>
          <a:ln w="25400">
            <a:solidFill>
              <a:srgbClr val="5A5F5E"/>
            </a:solidFill>
            <a:miter lim="400000"/>
          </a:ln>
        </p:spPr>
        <p:txBody>
          <a:bodyPr lIns="45718" tIns="45718" rIns="45718" bIns="45718"/>
          <a:lstStyle/>
          <a:p>
            <a:endParaRPr/>
          </a:p>
        </p:txBody>
      </p:sp>
      <p:sp>
        <p:nvSpPr>
          <p:cNvPr id="347" name="Shape 359"/>
          <p:cNvSpPr/>
          <p:nvPr/>
        </p:nvSpPr>
        <p:spPr>
          <a:xfrm>
            <a:off x="13398227" y="8520854"/>
            <a:ext cx="10934669" cy="29797"/>
          </a:xfrm>
          <a:prstGeom prst="line">
            <a:avLst/>
          </a:prstGeom>
          <a:ln w="101600">
            <a:solidFill>
              <a:srgbClr val="808785"/>
            </a:solidFill>
            <a:custDash>
              <a:ds d="200000" sp="200000"/>
            </a:custDash>
            <a:miter lim="400000"/>
          </a:ln>
        </p:spPr>
        <p:txBody>
          <a:bodyPr lIns="45718" tIns="45718" rIns="45718" bIns="45718"/>
          <a:lstStyle/>
          <a:p>
            <a:endParaRPr/>
          </a:p>
        </p:txBody>
      </p:sp>
      <p:sp>
        <p:nvSpPr>
          <p:cNvPr id="348" name="Shape 362"/>
          <p:cNvSpPr/>
          <p:nvPr/>
        </p:nvSpPr>
        <p:spPr>
          <a:xfrm>
            <a:off x="50820" y="8518845"/>
            <a:ext cx="10985469" cy="29760"/>
          </a:xfrm>
          <a:prstGeom prst="line">
            <a:avLst/>
          </a:prstGeom>
          <a:ln w="101600">
            <a:solidFill>
              <a:srgbClr val="808785"/>
            </a:solidFill>
            <a:custDash>
              <a:ds d="200000" sp="200000"/>
            </a:custDash>
            <a:miter lim="400000"/>
          </a:ln>
        </p:spPr>
        <p:txBody>
          <a:bodyPr lIns="45718" tIns="45718" rIns="45718" bIns="45718"/>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p:push/>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1" nodeType="afterEffect">
                                  <p:stCondLst>
                                    <p:cond delay="100"/>
                                  </p:stCondLst>
                                  <p:iterate>
                                    <p:tmAbs val="0"/>
                                  </p:iterate>
                                  <p:childTnLst>
                                    <p:set>
                                      <p:cBhvr>
                                        <p:cTn id="6" fill="hold"/>
                                        <p:tgtEl>
                                          <p:spTgt spid="343"/>
                                        </p:tgtEl>
                                        <p:attrNameLst>
                                          <p:attrName>style.visibility</p:attrName>
                                        </p:attrNameLst>
                                      </p:cBhvr>
                                      <p:to>
                                        <p:strVal val="visible"/>
                                      </p:to>
                                    </p:set>
                                    <p:animEffect transition="in" filter="box(out)">
                                      <p:cBhvr>
                                        <p:cTn id="7" dur="500"/>
                                        <p:tgtEl>
                                          <p:spTgt spid="343"/>
                                        </p:tgtEl>
                                      </p:cBhvr>
                                    </p:animEffect>
                                  </p:childTnLst>
                                </p:cTn>
                              </p:par>
                            </p:childTnLst>
                          </p:cTn>
                        </p:par>
                        <p:par>
                          <p:cTn id="8" fill="hold">
                            <p:stCondLst>
                              <p:cond delay="600"/>
                            </p:stCondLst>
                            <p:childTnLst>
                              <p:par>
                                <p:cTn id="9" presetID="4" presetClass="entr" presetSubtype="32" fill="hold" grpId="2" nodeType="afterEffect">
                                  <p:stCondLst>
                                    <p:cond delay="100"/>
                                  </p:stCondLst>
                                  <p:iterate>
                                    <p:tmAbs val="0"/>
                                  </p:iterate>
                                  <p:childTnLst>
                                    <p:set>
                                      <p:cBhvr>
                                        <p:cTn id="10" fill="hold"/>
                                        <p:tgtEl>
                                          <p:spTgt spid="344"/>
                                        </p:tgtEl>
                                        <p:attrNameLst>
                                          <p:attrName>style.visibility</p:attrName>
                                        </p:attrNameLst>
                                      </p:cBhvr>
                                      <p:to>
                                        <p:strVal val="visible"/>
                                      </p:to>
                                    </p:set>
                                    <p:animEffect transition="in" filter="box(out)">
                                      <p:cBhvr>
                                        <p:cTn id="11" dur="500"/>
                                        <p:tgtEl>
                                          <p:spTgt spid="344"/>
                                        </p:tgtEl>
                                      </p:cBhvr>
                                    </p:animEffect>
                                  </p:childTnLst>
                                </p:cTn>
                              </p:par>
                            </p:childTnLst>
                          </p:cTn>
                        </p:par>
                        <p:par>
                          <p:cTn id="12" fill="hold">
                            <p:stCondLst>
                              <p:cond delay="1200"/>
                            </p:stCondLst>
                            <p:childTnLst>
                              <p:par>
                                <p:cTn id="13" presetID="2" presetClass="entr" presetSubtype="1" fill="hold" grpId="3" nodeType="afterEffect">
                                  <p:stCondLst>
                                    <p:cond delay="0"/>
                                  </p:stCondLst>
                                  <p:iterate>
                                    <p:tmAbs val="0"/>
                                  </p:iterate>
                                  <p:childTnLst>
                                    <p:set>
                                      <p:cBhvr>
                                        <p:cTn id="14" fill="hold"/>
                                        <p:tgtEl>
                                          <p:spTgt spid="346"/>
                                        </p:tgtEl>
                                        <p:attrNameLst>
                                          <p:attrName>style.visibility</p:attrName>
                                        </p:attrNameLst>
                                      </p:cBhvr>
                                      <p:to>
                                        <p:strVal val="visible"/>
                                      </p:to>
                                    </p:set>
                                    <p:anim calcmode="lin" valueType="num">
                                      <p:cBhvr>
                                        <p:cTn id="15" dur="100" fill="hold"/>
                                        <p:tgtEl>
                                          <p:spTgt spid="346"/>
                                        </p:tgtEl>
                                        <p:attrNameLst>
                                          <p:attrName>ppt_x</p:attrName>
                                        </p:attrNameLst>
                                      </p:cBhvr>
                                      <p:tavLst>
                                        <p:tav tm="0">
                                          <p:val>
                                            <p:strVal val="#ppt_x"/>
                                          </p:val>
                                        </p:tav>
                                        <p:tav tm="100000">
                                          <p:val>
                                            <p:strVal val="#ppt_x"/>
                                          </p:val>
                                        </p:tav>
                                      </p:tavLst>
                                    </p:anim>
                                    <p:anim calcmode="lin" valueType="num">
                                      <p:cBhvr>
                                        <p:cTn id="16" dur="100" fill="hold"/>
                                        <p:tgtEl>
                                          <p:spTgt spid="346"/>
                                        </p:tgtEl>
                                        <p:attrNameLst>
                                          <p:attrName>ppt_y</p:attrName>
                                        </p:attrNameLst>
                                      </p:cBhvr>
                                      <p:tavLst>
                                        <p:tav tm="0">
                                          <p:val>
                                            <p:strVal val="0-#ppt_h/2"/>
                                          </p:val>
                                        </p:tav>
                                        <p:tav tm="100000">
                                          <p:val>
                                            <p:strVal val="#ppt_y"/>
                                          </p:val>
                                        </p:tav>
                                      </p:tavLst>
                                    </p:anim>
                                  </p:childTnLst>
                                </p:cTn>
                              </p:par>
                            </p:childTnLst>
                          </p:cTn>
                        </p:par>
                        <p:par>
                          <p:cTn id="17" fill="hold">
                            <p:stCondLst>
                              <p:cond delay="1300"/>
                            </p:stCondLst>
                            <p:childTnLst>
                              <p:par>
                                <p:cTn id="18" presetID="2" presetClass="entr" presetSubtype="1" fill="hold" grpId="4" nodeType="afterEffect">
                                  <p:stCondLst>
                                    <p:cond delay="0"/>
                                  </p:stCondLst>
                                  <p:iterate>
                                    <p:tmAbs val="0"/>
                                  </p:iterate>
                                  <p:childTnLst>
                                    <p:set>
                                      <p:cBhvr>
                                        <p:cTn id="19" fill="hold"/>
                                        <p:tgtEl>
                                          <p:spTgt spid="345"/>
                                        </p:tgtEl>
                                        <p:attrNameLst>
                                          <p:attrName>style.visibility</p:attrName>
                                        </p:attrNameLst>
                                      </p:cBhvr>
                                      <p:to>
                                        <p:strVal val="visible"/>
                                      </p:to>
                                    </p:set>
                                    <p:anim calcmode="lin" valueType="num">
                                      <p:cBhvr>
                                        <p:cTn id="20" dur="100" fill="hold"/>
                                        <p:tgtEl>
                                          <p:spTgt spid="345"/>
                                        </p:tgtEl>
                                        <p:attrNameLst>
                                          <p:attrName>ppt_x</p:attrName>
                                        </p:attrNameLst>
                                      </p:cBhvr>
                                      <p:tavLst>
                                        <p:tav tm="0">
                                          <p:val>
                                            <p:strVal val="#ppt_x"/>
                                          </p:val>
                                        </p:tav>
                                        <p:tav tm="100000">
                                          <p:val>
                                            <p:strVal val="#ppt_x"/>
                                          </p:val>
                                        </p:tav>
                                      </p:tavLst>
                                    </p:anim>
                                    <p:anim calcmode="lin" valueType="num">
                                      <p:cBhvr>
                                        <p:cTn id="21" dur="100" fill="hold"/>
                                        <p:tgtEl>
                                          <p:spTgt spid="345"/>
                                        </p:tgtEl>
                                        <p:attrNameLst>
                                          <p:attrName>ppt_y</p:attrName>
                                        </p:attrNameLst>
                                      </p:cBhvr>
                                      <p:tavLst>
                                        <p:tav tm="0">
                                          <p:val>
                                            <p:strVal val="0-#ppt_h/2"/>
                                          </p:val>
                                        </p:tav>
                                        <p:tav tm="100000">
                                          <p:val>
                                            <p:strVal val="#ppt_y"/>
                                          </p:val>
                                        </p:tav>
                                      </p:tavLst>
                                    </p:anim>
                                  </p:childTnLst>
                                </p:cTn>
                              </p:par>
                            </p:childTnLst>
                          </p:cTn>
                        </p:par>
                        <p:par>
                          <p:cTn id="22" fill="hold">
                            <p:stCondLst>
                              <p:cond delay="1400"/>
                            </p:stCondLst>
                            <p:childTnLst>
                              <p:par>
                                <p:cTn id="23" presetID="2" presetClass="entr" presetSubtype="2" fill="hold" grpId="5" nodeType="afterEffect">
                                  <p:stCondLst>
                                    <p:cond delay="0"/>
                                  </p:stCondLst>
                                  <p:iterate>
                                    <p:tmAbs val="0"/>
                                  </p:iterate>
                                  <p:childTnLst>
                                    <p:set>
                                      <p:cBhvr>
                                        <p:cTn id="24" fill="hold"/>
                                        <p:tgtEl>
                                          <p:spTgt spid="347"/>
                                        </p:tgtEl>
                                        <p:attrNameLst>
                                          <p:attrName>style.visibility</p:attrName>
                                        </p:attrNameLst>
                                      </p:cBhvr>
                                      <p:to>
                                        <p:strVal val="visible"/>
                                      </p:to>
                                    </p:set>
                                    <p:anim calcmode="lin" valueType="num">
                                      <p:cBhvr>
                                        <p:cTn id="25" dur="1000" fill="hold"/>
                                        <p:tgtEl>
                                          <p:spTgt spid="347"/>
                                        </p:tgtEl>
                                        <p:attrNameLst>
                                          <p:attrName>ppt_x</p:attrName>
                                        </p:attrNameLst>
                                      </p:cBhvr>
                                      <p:tavLst>
                                        <p:tav tm="0">
                                          <p:val>
                                            <p:strVal val="1+#ppt_w/2"/>
                                          </p:val>
                                        </p:tav>
                                        <p:tav tm="100000">
                                          <p:val>
                                            <p:strVal val="#ppt_x"/>
                                          </p:val>
                                        </p:tav>
                                      </p:tavLst>
                                    </p:anim>
                                    <p:anim calcmode="lin" valueType="num">
                                      <p:cBhvr>
                                        <p:cTn id="26" dur="1000" fill="hold"/>
                                        <p:tgtEl>
                                          <p:spTgt spid="347"/>
                                        </p:tgtEl>
                                        <p:attrNameLst>
                                          <p:attrName>ppt_y</p:attrName>
                                        </p:attrNameLst>
                                      </p:cBhvr>
                                      <p:tavLst>
                                        <p:tav tm="0">
                                          <p:val>
                                            <p:strVal val="#ppt_y"/>
                                          </p:val>
                                        </p:tav>
                                        <p:tav tm="100000">
                                          <p:val>
                                            <p:strVal val="#ppt_y"/>
                                          </p:val>
                                        </p:tav>
                                      </p:tavLst>
                                    </p:anim>
                                  </p:childTnLst>
                                </p:cTn>
                              </p:par>
                            </p:childTnLst>
                          </p:cTn>
                        </p:par>
                        <p:par>
                          <p:cTn id="27" fill="hold">
                            <p:stCondLst>
                              <p:cond delay="2400"/>
                            </p:stCondLst>
                            <p:childTnLst>
                              <p:par>
                                <p:cTn id="28" presetID="2" presetClass="entr" presetSubtype="8" fill="hold" grpId="6" nodeType="afterEffect">
                                  <p:stCondLst>
                                    <p:cond delay="0"/>
                                  </p:stCondLst>
                                  <p:iterate>
                                    <p:tmAbs val="0"/>
                                  </p:iterate>
                                  <p:childTnLst>
                                    <p:set>
                                      <p:cBhvr>
                                        <p:cTn id="29" fill="hold"/>
                                        <p:tgtEl>
                                          <p:spTgt spid="348"/>
                                        </p:tgtEl>
                                        <p:attrNameLst>
                                          <p:attrName>style.visibility</p:attrName>
                                        </p:attrNameLst>
                                      </p:cBhvr>
                                      <p:to>
                                        <p:strVal val="visible"/>
                                      </p:to>
                                    </p:set>
                                    <p:anim calcmode="lin" valueType="num">
                                      <p:cBhvr>
                                        <p:cTn id="30" dur="1000" fill="hold"/>
                                        <p:tgtEl>
                                          <p:spTgt spid="348"/>
                                        </p:tgtEl>
                                        <p:attrNameLst>
                                          <p:attrName>ppt_x</p:attrName>
                                        </p:attrNameLst>
                                      </p:cBhvr>
                                      <p:tavLst>
                                        <p:tav tm="0">
                                          <p:val>
                                            <p:strVal val="0-#ppt_w/2"/>
                                          </p:val>
                                        </p:tav>
                                        <p:tav tm="100000">
                                          <p:val>
                                            <p:strVal val="#ppt_x"/>
                                          </p:val>
                                        </p:tav>
                                      </p:tavLst>
                                    </p:anim>
                                    <p:anim calcmode="lin" valueType="num">
                                      <p:cBhvr>
                                        <p:cTn id="31" dur="1000" fill="hold"/>
                                        <p:tgtEl>
                                          <p:spTgt spid="3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 grpId="1" animBg="1" advAuto="0"/>
      <p:bldP spid="344" grpId="2" animBg="1" advAuto="0"/>
      <p:bldP spid="345" grpId="4" animBg="1" advAuto="0"/>
      <p:bldP spid="346" grpId="3" animBg="1" advAuto="0"/>
      <p:bldP spid="347" grpId="5" animBg="1" advAuto="0"/>
      <p:bldP spid="348" grpId="6"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CE57"/>
        </a:solidFill>
        <a:effectLst/>
      </p:bgPr>
    </p:bg>
    <p:spTree>
      <p:nvGrpSpPr>
        <p:cNvPr id="1" name=""/>
        <p:cNvGrpSpPr/>
        <p:nvPr/>
      </p:nvGrpSpPr>
      <p:grpSpPr>
        <a:xfrm>
          <a:off x="0" y="0"/>
          <a:ext cx="0" cy="0"/>
          <a:chOff x="0" y="0"/>
          <a:chExt cx="0" cy="0"/>
        </a:xfrm>
      </p:grpSpPr>
      <p:sp>
        <p:nvSpPr>
          <p:cNvPr id="350" name="Shape 364"/>
          <p:cNvSpPr txBox="1"/>
          <p:nvPr/>
        </p:nvSpPr>
        <p:spPr>
          <a:xfrm>
            <a:off x="951664" y="4997448"/>
            <a:ext cx="22479004" cy="3721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just"/>
          </a:lstStyle>
          <a:p>
            <a:r>
              <a:t>A história geral dos sistemas celulares podem ser separadas e gerações, a primeira, conhecida como 1G, a segunda 2G, a terceira. 3G e a atual 4G. Onde cada geração é dividida em padrões e sub-gerações onde a cada geração eram melhorados e aprimorados para mais recursos, o padrão GSM, em estudo, se iniciou na segunda geração, mas foi avançando com as demais gerações</a:t>
            </a:r>
          </a:p>
        </p:txBody>
      </p:sp>
      <p:sp>
        <p:nvSpPr>
          <p:cNvPr id="351" name="Shape 365"/>
          <p:cNvSpPr txBox="1"/>
          <p:nvPr/>
        </p:nvSpPr>
        <p:spPr>
          <a:xfrm>
            <a:off x="2184527" y="939799"/>
            <a:ext cx="20014946" cy="1320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8500" cap="all"/>
            </a:lvl1pPr>
          </a:lstStyle>
          <a:p>
            <a:r>
              <a:t>Evolução e padrões da Tecnologia</a:t>
            </a:r>
          </a:p>
        </p:txBody>
      </p:sp>
    </p:spTree>
  </p:cSld>
  <p:clrMapOvr>
    <a:masterClrMapping/>
  </p:clrMapOvr>
  <mc:AlternateContent xmlns:mc="http://schemas.openxmlformats.org/markup-compatibility/2006" xmlns:p14="http://schemas.microsoft.com/office/powerpoint/2010/main">
    <mc:Choice Requires="p14">
      <p:transition spd="slow" p14:dur="1200">
        <p:push/>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CE57"/>
        </a:solidFill>
        <a:effectLst/>
      </p:bgPr>
    </p:bg>
    <p:spTree>
      <p:nvGrpSpPr>
        <p:cNvPr id="1" name=""/>
        <p:cNvGrpSpPr/>
        <p:nvPr/>
      </p:nvGrpSpPr>
      <p:grpSpPr>
        <a:xfrm>
          <a:off x="0" y="0"/>
          <a:ext cx="0" cy="0"/>
          <a:chOff x="0" y="0"/>
          <a:chExt cx="0" cy="0"/>
        </a:xfrm>
      </p:grpSpPr>
      <p:sp>
        <p:nvSpPr>
          <p:cNvPr id="353" name="Shape 367"/>
          <p:cNvSpPr txBox="1"/>
          <p:nvPr/>
        </p:nvSpPr>
        <p:spPr>
          <a:xfrm>
            <a:off x="951664" y="5187949"/>
            <a:ext cx="22479004" cy="3721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marL="575468" indent="-575468" algn="just">
              <a:buClr>
                <a:srgbClr val="535353"/>
              </a:buClr>
              <a:buSzPct val="82000"/>
              <a:buChar char="•"/>
            </a:pPr>
            <a:r>
              <a:t>Padrão TACS: Reino Unido, Austrália, Espanha, Irlanda, Itália</a:t>
            </a:r>
            <a:br/>
            <a:endParaRPr/>
          </a:p>
          <a:p>
            <a:pPr marL="575468" indent="-575468" algn="just">
              <a:buClr>
                <a:srgbClr val="535353"/>
              </a:buClr>
              <a:buSzPct val="82000"/>
              <a:buChar char="•"/>
            </a:pPr>
            <a:r>
              <a:t>NMT 450: Suécia, Noruega, Finlândia, Dinamarca</a:t>
            </a:r>
            <a:br/>
            <a:endParaRPr/>
          </a:p>
          <a:p>
            <a:pPr marL="575468" indent="-575468" algn="just">
              <a:buClr>
                <a:srgbClr val="535353"/>
              </a:buClr>
              <a:buSzPct val="82000"/>
              <a:buChar char="•"/>
            </a:pPr>
            <a:r>
              <a:t>Radiocom 2000: França </a:t>
            </a:r>
          </a:p>
        </p:txBody>
      </p:sp>
      <p:sp>
        <p:nvSpPr>
          <p:cNvPr id="354" name="Shape 368"/>
          <p:cNvSpPr txBox="1"/>
          <p:nvPr/>
        </p:nvSpPr>
        <p:spPr>
          <a:xfrm>
            <a:off x="8308106" y="914399"/>
            <a:ext cx="7767787" cy="154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0000" cap="all"/>
            </a:lvl1pPr>
          </a:lstStyle>
          <a:p>
            <a:r>
              <a:t>1º Geração </a:t>
            </a:r>
          </a:p>
        </p:txBody>
      </p:sp>
    </p:spTree>
  </p:cSld>
  <p:clrMapOvr>
    <a:masterClrMapping/>
  </p:clrMapOvr>
  <mc:AlternateContent xmlns:mc="http://schemas.openxmlformats.org/markup-compatibility/2006" xmlns:p14="http://schemas.microsoft.com/office/powerpoint/2010/main">
    <mc:Choice Requires="p14">
      <p:transition spd="slow">
        <p:circle/>
      </p:transition>
    </mc:Choice>
    <mc:Fallback xmlns="" xmlns:m="http://schemas.openxmlformats.org/officeDocument/2006/math" xmlns:a14="http://schemas.microsoft.com/office/drawing/2010/main">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CE57"/>
        </a:solidFill>
        <a:effectLst/>
      </p:bgPr>
    </p:bg>
    <p:spTree>
      <p:nvGrpSpPr>
        <p:cNvPr id="1" name=""/>
        <p:cNvGrpSpPr/>
        <p:nvPr/>
      </p:nvGrpSpPr>
      <p:grpSpPr>
        <a:xfrm>
          <a:off x="0" y="0"/>
          <a:ext cx="0" cy="0"/>
          <a:chOff x="0" y="0"/>
          <a:chExt cx="0" cy="0"/>
        </a:xfrm>
      </p:grpSpPr>
      <p:sp>
        <p:nvSpPr>
          <p:cNvPr id="356" name="Shape 370"/>
          <p:cNvSpPr txBox="1"/>
          <p:nvPr/>
        </p:nvSpPr>
        <p:spPr>
          <a:xfrm>
            <a:off x="952497" y="4007762"/>
            <a:ext cx="22479004" cy="77970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just"/>
          </a:lstStyle>
          <a:p>
            <a:r>
              <a:rPr dirty="0"/>
              <a:t>A </a:t>
            </a:r>
            <a:r>
              <a:rPr dirty="0" err="1"/>
              <a:t>característica</a:t>
            </a:r>
            <a:r>
              <a:rPr dirty="0"/>
              <a:t> </a:t>
            </a:r>
            <a:r>
              <a:rPr dirty="0" err="1"/>
              <a:t>mais</a:t>
            </a:r>
            <a:r>
              <a:rPr dirty="0"/>
              <a:t> </a:t>
            </a:r>
            <a:r>
              <a:rPr dirty="0" err="1"/>
              <a:t>marcante</a:t>
            </a:r>
            <a:r>
              <a:rPr dirty="0"/>
              <a:t> da </a:t>
            </a:r>
            <a:r>
              <a:rPr dirty="0" err="1"/>
              <a:t>segunda</a:t>
            </a:r>
            <a:r>
              <a:rPr dirty="0"/>
              <a:t> </a:t>
            </a:r>
            <a:r>
              <a:rPr dirty="0" err="1"/>
              <a:t>geração</a:t>
            </a:r>
            <a:r>
              <a:rPr dirty="0"/>
              <a:t> </a:t>
            </a:r>
            <a:r>
              <a:rPr dirty="0" err="1"/>
              <a:t>foi</a:t>
            </a:r>
            <a:r>
              <a:rPr dirty="0"/>
              <a:t> o </a:t>
            </a:r>
            <a:r>
              <a:rPr dirty="0" err="1"/>
              <a:t>uso</a:t>
            </a:r>
            <a:r>
              <a:rPr dirty="0"/>
              <a:t> da </a:t>
            </a:r>
            <a:r>
              <a:rPr dirty="0" err="1"/>
              <a:t>tecnologia</a:t>
            </a:r>
            <a:r>
              <a:rPr dirty="0"/>
              <a:t> digital, </a:t>
            </a:r>
            <a:r>
              <a:rPr dirty="0" err="1"/>
              <a:t>ao</a:t>
            </a:r>
            <a:r>
              <a:rPr dirty="0"/>
              <a:t> </a:t>
            </a:r>
            <a:r>
              <a:rPr dirty="0" err="1"/>
              <a:t>invés</a:t>
            </a:r>
            <a:r>
              <a:rPr dirty="0"/>
              <a:t> da </a:t>
            </a:r>
            <a:r>
              <a:rPr dirty="0" err="1" smtClean="0"/>
              <a:t>analogia</a:t>
            </a:r>
            <a:r>
              <a:rPr lang="pt-BR" dirty="0" smtClean="0"/>
              <a:t> norte</a:t>
            </a:r>
            <a:r>
              <a:rPr dirty="0" smtClean="0"/>
              <a:t> </a:t>
            </a:r>
            <a:r>
              <a:rPr dirty="0" err="1"/>
              <a:t>os</a:t>
            </a:r>
            <a:r>
              <a:rPr dirty="0"/>
              <a:t> </a:t>
            </a:r>
            <a:r>
              <a:rPr dirty="0" err="1"/>
              <a:t>americanos</a:t>
            </a:r>
            <a:r>
              <a:rPr dirty="0"/>
              <a:t> </a:t>
            </a:r>
            <a:r>
              <a:rPr dirty="0" err="1"/>
              <a:t>criaram</a:t>
            </a:r>
            <a:r>
              <a:rPr dirty="0"/>
              <a:t> </a:t>
            </a:r>
            <a:r>
              <a:rPr dirty="0" err="1"/>
              <a:t>tres</a:t>
            </a:r>
            <a:r>
              <a:rPr dirty="0"/>
              <a:t> </a:t>
            </a:r>
            <a:r>
              <a:rPr dirty="0" err="1"/>
              <a:t>padroes</a:t>
            </a:r>
            <a:r>
              <a:rPr dirty="0"/>
              <a:t>: IS-54 (AMPS digital), IS-136 (TDMA digital) e IS-95 (CDMA </a:t>
            </a:r>
            <a:r>
              <a:rPr dirty="0" smtClean="0"/>
              <a:t>digital</a:t>
            </a:r>
            <a:r>
              <a:rPr lang="pt-BR" dirty="0" smtClean="0"/>
              <a:t>.</a:t>
            </a:r>
          </a:p>
          <a:p>
            <a:endParaRPr lang="pt-BR" dirty="0" smtClean="0"/>
          </a:p>
          <a:p>
            <a:r>
              <a:rPr dirty="0" smtClean="0"/>
              <a:t> </a:t>
            </a:r>
            <a:r>
              <a:rPr lang="pt-BR" dirty="0" err="1" smtClean="0"/>
              <a:t>J</a:t>
            </a:r>
            <a:r>
              <a:rPr dirty="0" smtClean="0"/>
              <a:t>á </a:t>
            </a:r>
            <a:r>
              <a:rPr dirty="0" err="1"/>
              <a:t>na</a:t>
            </a:r>
            <a:r>
              <a:rPr dirty="0"/>
              <a:t> </a:t>
            </a:r>
            <a:r>
              <a:rPr lang="pt-BR" dirty="0" err="1" smtClean="0"/>
              <a:t>E</a:t>
            </a:r>
            <a:r>
              <a:rPr dirty="0" err="1" smtClean="0"/>
              <a:t>uropa</a:t>
            </a:r>
            <a:r>
              <a:rPr dirty="0"/>
              <a:t>, </a:t>
            </a:r>
            <a:r>
              <a:rPr dirty="0" err="1"/>
              <a:t>os</a:t>
            </a:r>
            <a:r>
              <a:rPr dirty="0"/>
              <a:t> </a:t>
            </a:r>
            <a:r>
              <a:rPr dirty="0" err="1"/>
              <a:t>esforços</a:t>
            </a:r>
            <a:r>
              <a:rPr dirty="0"/>
              <a:t> fez com que </a:t>
            </a:r>
            <a:r>
              <a:rPr dirty="0" err="1"/>
              <a:t>surgisse</a:t>
            </a:r>
            <a:r>
              <a:rPr dirty="0"/>
              <a:t> o Global System for Mobile Communications (GSM). </a:t>
            </a:r>
            <a:r>
              <a:rPr dirty="0" err="1"/>
              <a:t>tornando</a:t>
            </a:r>
            <a:r>
              <a:rPr dirty="0"/>
              <a:t>-o </a:t>
            </a:r>
            <a:r>
              <a:rPr dirty="0" err="1"/>
              <a:t>o</a:t>
            </a:r>
            <a:r>
              <a:rPr dirty="0"/>
              <a:t> principal </a:t>
            </a:r>
            <a:r>
              <a:rPr dirty="0" err="1"/>
              <a:t>representante</a:t>
            </a:r>
            <a:r>
              <a:rPr dirty="0"/>
              <a:t> da </a:t>
            </a:r>
            <a:r>
              <a:rPr dirty="0" err="1"/>
              <a:t>segunda</a:t>
            </a:r>
            <a:r>
              <a:rPr dirty="0"/>
              <a:t> </a:t>
            </a:r>
            <a:r>
              <a:rPr dirty="0" err="1"/>
              <a:t>geração</a:t>
            </a:r>
            <a:r>
              <a:rPr dirty="0"/>
              <a:t>, </a:t>
            </a:r>
            <a:r>
              <a:rPr dirty="0" err="1"/>
              <a:t>já</a:t>
            </a:r>
            <a:r>
              <a:rPr dirty="0"/>
              <a:t> que </a:t>
            </a:r>
            <a:r>
              <a:rPr dirty="0" err="1"/>
              <a:t>seu</a:t>
            </a:r>
            <a:r>
              <a:rPr dirty="0"/>
              <a:t> principal </a:t>
            </a:r>
            <a:r>
              <a:rPr dirty="0" err="1"/>
              <a:t>foco</a:t>
            </a:r>
            <a:r>
              <a:rPr dirty="0"/>
              <a:t> era </a:t>
            </a:r>
            <a:r>
              <a:rPr dirty="0" err="1"/>
              <a:t>oferecer</a:t>
            </a:r>
            <a:r>
              <a:rPr dirty="0"/>
              <a:t> </a:t>
            </a:r>
            <a:r>
              <a:rPr dirty="0" err="1"/>
              <a:t>telefonia</a:t>
            </a:r>
            <a:r>
              <a:rPr dirty="0"/>
              <a:t> digital </a:t>
            </a:r>
            <a:r>
              <a:rPr dirty="0" err="1"/>
              <a:t>móvel</a:t>
            </a:r>
            <a:r>
              <a:rPr dirty="0"/>
              <a:t> </a:t>
            </a:r>
            <a:r>
              <a:rPr dirty="0" err="1"/>
              <a:t>aos</a:t>
            </a:r>
            <a:r>
              <a:rPr dirty="0"/>
              <a:t> </a:t>
            </a:r>
            <a:r>
              <a:rPr dirty="0" err="1"/>
              <a:t>usuários</a:t>
            </a:r>
            <a:r>
              <a:rPr dirty="0"/>
              <a:t> da </a:t>
            </a:r>
            <a:r>
              <a:rPr dirty="0" err="1"/>
              <a:t>tecnologia</a:t>
            </a:r>
            <a:r>
              <a:rPr dirty="0"/>
              <a:t> e </a:t>
            </a:r>
            <a:r>
              <a:rPr dirty="0" err="1"/>
              <a:t>devido</a:t>
            </a:r>
            <a:r>
              <a:rPr dirty="0"/>
              <a:t> a </a:t>
            </a:r>
            <a:r>
              <a:rPr dirty="0" err="1"/>
              <a:t>isso</a:t>
            </a:r>
            <a:r>
              <a:rPr dirty="0"/>
              <a:t> </a:t>
            </a:r>
            <a:r>
              <a:rPr dirty="0" err="1"/>
              <a:t>os</a:t>
            </a:r>
            <a:r>
              <a:rPr dirty="0"/>
              <a:t> </a:t>
            </a:r>
            <a:r>
              <a:rPr dirty="0" err="1"/>
              <a:t>protocolos</a:t>
            </a:r>
            <a:r>
              <a:rPr dirty="0"/>
              <a:t> de </a:t>
            </a:r>
            <a:r>
              <a:rPr dirty="0" err="1"/>
              <a:t>transmissão</a:t>
            </a:r>
            <a:r>
              <a:rPr dirty="0"/>
              <a:t> de dados se </a:t>
            </a:r>
            <a:r>
              <a:rPr dirty="0" err="1"/>
              <a:t>esforçaram</a:t>
            </a:r>
            <a:r>
              <a:rPr dirty="0"/>
              <a:t> </a:t>
            </a:r>
            <a:r>
              <a:rPr dirty="0" err="1"/>
              <a:t>em</a:t>
            </a:r>
            <a:r>
              <a:rPr dirty="0"/>
              <a:t> </a:t>
            </a:r>
            <a:r>
              <a:rPr dirty="0" err="1"/>
              <a:t>adaptar</a:t>
            </a:r>
            <a:r>
              <a:rPr dirty="0"/>
              <a:t> o canal de </a:t>
            </a:r>
            <a:r>
              <a:rPr dirty="0" err="1"/>
              <a:t>voz</a:t>
            </a:r>
            <a:r>
              <a:rPr dirty="0"/>
              <a:t> para a </a:t>
            </a:r>
            <a:r>
              <a:rPr dirty="0" err="1"/>
              <a:t>transferência</a:t>
            </a:r>
            <a:r>
              <a:rPr dirty="0"/>
              <a:t> de bits de dados. </a:t>
            </a:r>
          </a:p>
        </p:txBody>
      </p:sp>
      <p:sp>
        <p:nvSpPr>
          <p:cNvPr id="357" name="Shape 371"/>
          <p:cNvSpPr txBox="1"/>
          <p:nvPr/>
        </p:nvSpPr>
        <p:spPr>
          <a:xfrm>
            <a:off x="8308106" y="914399"/>
            <a:ext cx="7767787" cy="154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0000" cap="all"/>
            </a:lvl1pPr>
          </a:lstStyle>
          <a:p>
            <a:r>
              <a:t>2º Geração </a:t>
            </a:r>
          </a:p>
        </p:txBody>
      </p:sp>
    </p:spTree>
  </p:cSld>
  <p:clrMapOvr>
    <a:masterClrMapping/>
  </p:clrMapOvr>
  <mc:AlternateContent xmlns:mc="http://schemas.openxmlformats.org/markup-compatibility/2006" xmlns:p14="http://schemas.microsoft.com/office/powerpoint/2010/main">
    <mc:Choice Requires="p14">
      <p:transition spd="slow">
        <p:cover/>
      </p:transition>
    </mc:Choice>
    <mc:Fallback xmlns="" xmlns:m="http://schemas.openxmlformats.org/officeDocument/2006/math" xmlns:a14="http://schemas.microsoft.com/office/drawing/2010/main">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CE57"/>
        </a:solidFill>
        <a:effectLst/>
      </p:bgPr>
    </p:bg>
    <p:spTree>
      <p:nvGrpSpPr>
        <p:cNvPr id="1" name=""/>
        <p:cNvGrpSpPr/>
        <p:nvPr/>
      </p:nvGrpSpPr>
      <p:grpSpPr>
        <a:xfrm>
          <a:off x="0" y="0"/>
          <a:ext cx="0" cy="0"/>
          <a:chOff x="0" y="0"/>
          <a:chExt cx="0" cy="0"/>
        </a:xfrm>
      </p:grpSpPr>
      <p:sp>
        <p:nvSpPr>
          <p:cNvPr id="359" name="Shape 373"/>
          <p:cNvSpPr txBox="1"/>
          <p:nvPr/>
        </p:nvSpPr>
        <p:spPr>
          <a:xfrm>
            <a:off x="951664" y="5251449"/>
            <a:ext cx="22479004" cy="3721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just"/>
          </a:lstStyle>
          <a:p>
            <a:r>
              <a:t>Com cerca de dez anos desde sua padronização, o AMPS foi totalmente substituído por um sistema digital. O Brasil adotou o padrão, que usava a mesma largura de canal que o padrão já implantado com 30kHz. Padrão esse que permite até seis unidades móveis a serem suportadas em apenas uma portadora de RF. Utilizando a tecnologia TDMA se divide o quadro TDMA em seis slots de tempo, um para cada usuário </a:t>
            </a:r>
          </a:p>
        </p:txBody>
      </p:sp>
      <p:sp>
        <p:nvSpPr>
          <p:cNvPr id="360" name="Shape 374"/>
          <p:cNvSpPr txBox="1"/>
          <p:nvPr/>
        </p:nvSpPr>
        <p:spPr>
          <a:xfrm>
            <a:off x="7906580" y="914399"/>
            <a:ext cx="8570839" cy="154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0000" cap="all"/>
            </a:lvl1pPr>
          </a:lstStyle>
          <a:p>
            <a:r>
              <a:t>Padrão IS-136</a:t>
            </a:r>
          </a:p>
        </p:txBody>
      </p:sp>
    </p:spTree>
  </p:cSld>
  <p:clrMapOvr>
    <a:masterClrMapping/>
  </p:clrMapOvr>
  <mc:AlternateContent xmlns:mc="http://schemas.openxmlformats.org/markup-compatibility/2006" xmlns:p14="http://schemas.microsoft.com/office/powerpoint/2010/main">
    <mc:Choice Requires="p14">
      <p:transition spd="slow">
        <p:cover/>
      </p:transition>
    </mc:Choice>
    <mc:Fallback xmlns="" xmlns:m="http://schemas.openxmlformats.org/officeDocument/2006/math" xmlns:a14="http://schemas.microsoft.com/office/drawing/2010/main">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CE57"/>
        </a:solidFill>
        <a:effectLst/>
      </p:bgPr>
    </p:bg>
    <p:spTree>
      <p:nvGrpSpPr>
        <p:cNvPr id="1" name=""/>
        <p:cNvGrpSpPr/>
        <p:nvPr/>
      </p:nvGrpSpPr>
      <p:grpSpPr>
        <a:xfrm>
          <a:off x="0" y="0"/>
          <a:ext cx="0" cy="0"/>
          <a:chOff x="0" y="0"/>
          <a:chExt cx="0" cy="0"/>
        </a:xfrm>
      </p:grpSpPr>
      <p:sp>
        <p:nvSpPr>
          <p:cNvPr id="362" name="Shape 376"/>
          <p:cNvSpPr txBox="1"/>
          <p:nvPr/>
        </p:nvSpPr>
        <p:spPr>
          <a:xfrm>
            <a:off x="951664" y="5613399"/>
            <a:ext cx="22479004" cy="2997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just"/>
          </a:lstStyle>
          <a:p>
            <a:r>
              <a:t>Esse padrão utiliza o acesso CDMA, onde cada usuário é identificado por um código e podem usar a mesma frequência. Uma de suas principais características é a técnica de espalhamento espectral, onde sua frequência da portadora do sinal a ser transmitido é variada de forma aleatória dentro da largura de banda </a:t>
            </a:r>
          </a:p>
        </p:txBody>
      </p:sp>
      <p:sp>
        <p:nvSpPr>
          <p:cNvPr id="363" name="Shape 377"/>
          <p:cNvSpPr txBox="1"/>
          <p:nvPr/>
        </p:nvSpPr>
        <p:spPr>
          <a:xfrm>
            <a:off x="8047656" y="914399"/>
            <a:ext cx="8288686" cy="154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0000" cap="all"/>
            </a:lvl1pPr>
          </a:lstStyle>
          <a:p>
            <a:r>
              <a:t>Padrão IS-95 </a:t>
            </a:r>
          </a:p>
        </p:txBody>
      </p:sp>
    </p:spTree>
  </p:cSld>
  <p:clrMapOvr>
    <a:masterClrMapping/>
  </p:clrMapOvr>
  <mc:AlternateContent xmlns:mc="http://schemas.openxmlformats.org/markup-compatibility/2006" xmlns:p14="http://schemas.microsoft.com/office/powerpoint/2010/main">
    <mc:Choice Requires="p14">
      <p:transition spd="slow">
        <p:cover/>
      </p:transition>
    </mc:Choice>
    <mc:Fallback xmlns="" xmlns:m="http://schemas.openxmlformats.org/officeDocument/2006/math" xmlns:a14="http://schemas.microsoft.com/office/drawing/2010/main">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CE57"/>
        </a:solidFill>
        <a:effectLst/>
      </p:bgPr>
    </p:bg>
    <p:spTree>
      <p:nvGrpSpPr>
        <p:cNvPr id="1" name=""/>
        <p:cNvGrpSpPr/>
        <p:nvPr/>
      </p:nvGrpSpPr>
      <p:grpSpPr>
        <a:xfrm>
          <a:off x="0" y="0"/>
          <a:ext cx="0" cy="0"/>
          <a:chOff x="0" y="0"/>
          <a:chExt cx="0" cy="0"/>
        </a:xfrm>
      </p:grpSpPr>
      <p:sp>
        <p:nvSpPr>
          <p:cNvPr id="365" name="Shape 379"/>
          <p:cNvSpPr txBox="1"/>
          <p:nvPr/>
        </p:nvSpPr>
        <p:spPr>
          <a:xfrm>
            <a:off x="951664" y="4889499"/>
            <a:ext cx="22479004" cy="4445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r>
              <a:t>O padrão foi criado no intuito de oferecer tecnologia digital de telefonia celular a toda a Europa e sua alta capacidade a tornou rapidamente o padrão mais utilizado no mundo.</a:t>
            </a:r>
          </a:p>
          <a:p>
            <a:pPr algn="just"/>
            <a:r>
              <a:t>sua modulação usada é a 0,3 GMSK e cada canal possui 200 KHz de largura de faixa, e é possível a utilização de até 8 usuários em cada canal. A faixa de operação depende também do padrão GSM implantado e os padrões mais usados são:</a:t>
            </a:r>
          </a:p>
        </p:txBody>
      </p:sp>
      <p:sp>
        <p:nvSpPr>
          <p:cNvPr id="366" name="Shape 380"/>
          <p:cNvSpPr txBox="1"/>
          <p:nvPr/>
        </p:nvSpPr>
        <p:spPr>
          <a:xfrm>
            <a:off x="8237413" y="914399"/>
            <a:ext cx="7909174" cy="154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0000" cap="all"/>
            </a:lvl1pPr>
          </a:lstStyle>
          <a:p>
            <a:r>
              <a:t>Padrão GSM</a:t>
            </a:r>
          </a:p>
        </p:txBody>
      </p:sp>
    </p:spTree>
  </p:cSld>
  <p:clrMapOvr>
    <a:masterClrMapping/>
  </p:clrMapOvr>
  <mc:AlternateContent xmlns:mc="http://schemas.openxmlformats.org/markup-compatibility/2006" xmlns:p14="http://schemas.microsoft.com/office/powerpoint/2010/main">
    <mc:Choice Requires="p14">
      <p:transition spd="slow">
        <p:cover/>
      </p:transition>
    </mc:Choice>
    <mc:Fallback xmlns="" xmlns:m="http://schemas.openxmlformats.org/officeDocument/2006/math" xmlns:a14="http://schemas.microsoft.com/office/drawing/2010/main">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CE57"/>
        </a:solidFill>
        <a:effectLst/>
      </p:bgPr>
    </p:bg>
    <p:spTree>
      <p:nvGrpSpPr>
        <p:cNvPr id="1" name=""/>
        <p:cNvGrpSpPr/>
        <p:nvPr/>
      </p:nvGrpSpPr>
      <p:grpSpPr>
        <a:xfrm>
          <a:off x="0" y="0"/>
          <a:ext cx="0" cy="0"/>
          <a:chOff x="0" y="0"/>
          <a:chExt cx="0" cy="0"/>
        </a:xfrm>
      </p:grpSpPr>
      <p:sp>
        <p:nvSpPr>
          <p:cNvPr id="368" name="Shape 382"/>
          <p:cNvSpPr txBox="1"/>
          <p:nvPr/>
        </p:nvSpPr>
        <p:spPr>
          <a:xfrm>
            <a:off x="951664" y="5251449"/>
            <a:ext cx="22479004" cy="3721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just"/>
          </a:lstStyle>
          <a:p>
            <a:r>
              <a:rPr dirty="0"/>
              <a:t>Que </a:t>
            </a:r>
            <a:r>
              <a:rPr dirty="0" err="1"/>
              <a:t>também</a:t>
            </a:r>
            <a:r>
              <a:rPr dirty="0"/>
              <a:t> </a:t>
            </a:r>
            <a:r>
              <a:rPr dirty="0" err="1"/>
              <a:t>ficou</a:t>
            </a:r>
            <a:r>
              <a:rPr dirty="0"/>
              <a:t> </a:t>
            </a:r>
            <a:r>
              <a:rPr dirty="0" err="1"/>
              <a:t>conhecido</a:t>
            </a:r>
            <a:r>
              <a:rPr dirty="0"/>
              <a:t> </a:t>
            </a:r>
            <a:r>
              <a:rPr dirty="0" err="1"/>
              <a:t>pelo</a:t>
            </a:r>
            <a:r>
              <a:rPr dirty="0"/>
              <a:t> </a:t>
            </a:r>
            <a:r>
              <a:rPr dirty="0" err="1"/>
              <a:t>nome</a:t>
            </a:r>
            <a:r>
              <a:rPr dirty="0"/>
              <a:t> de 	GSM 900 </a:t>
            </a:r>
            <a:r>
              <a:rPr dirty="0" err="1"/>
              <a:t>Primário</a:t>
            </a:r>
            <a:r>
              <a:rPr dirty="0"/>
              <a:t>, </a:t>
            </a:r>
            <a:r>
              <a:rPr dirty="0" err="1"/>
              <a:t>utiliza</a:t>
            </a:r>
            <a:r>
              <a:rPr dirty="0"/>
              <a:t> </a:t>
            </a:r>
            <a:r>
              <a:rPr dirty="0" err="1"/>
              <a:t>frequências</a:t>
            </a:r>
            <a:r>
              <a:rPr dirty="0"/>
              <a:t> </a:t>
            </a:r>
            <a:r>
              <a:rPr dirty="0" err="1"/>
              <a:t>na</a:t>
            </a:r>
            <a:r>
              <a:rPr dirty="0"/>
              <a:t> </a:t>
            </a:r>
            <a:r>
              <a:rPr dirty="0" err="1"/>
              <a:t>banda</a:t>
            </a:r>
            <a:r>
              <a:rPr dirty="0"/>
              <a:t> de 900MHz, de 890 a 960 MHz, com </a:t>
            </a:r>
            <a:r>
              <a:rPr dirty="0" err="1"/>
              <a:t>uma</a:t>
            </a:r>
            <a:r>
              <a:rPr dirty="0"/>
              <a:t> </a:t>
            </a:r>
            <a:r>
              <a:rPr dirty="0" err="1"/>
              <a:t>distância</a:t>
            </a:r>
            <a:r>
              <a:rPr dirty="0"/>
              <a:t> de 20MHz entre </a:t>
            </a:r>
            <a:r>
              <a:rPr dirty="0" err="1"/>
              <a:t>os</a:t>
            </a:r>
            <a:r>
              <a:rPr dirty="0"/>
              <a:t> enlaces </a:t>
            </a:r>
            <a:r>
              <a:rPr dirty="0" err="1"/>
              <a:t>direto</a:t>
            </a:r>
            <a:r>
              <a:rPr dirty="0"/>
              <a:t> e </a:t>
            </a:r>
            <a:r>
              <a:rPr dirty="0" err="1"/>
              <a:t>também</a:t>
            </a:r>
            <a:r>
              <a:rPr dirty="0"/>
              <a:t> </a:t>
            </a:r>
            <a:r>
              <a:rPr dirty="0" err="1"/>
              <a:t>reverso</a:t>
            </a:r>
            <a:r>
              <a:rPr dirty="0"/>
              <a:t> </a:t>
            </a:r>
            <a:r>
              <a:rPr dirty="0" err="1"/>
              <a:t>dando</a:t>
            </a:r>
            <a:r>
              <a:rPr dirty="0"/>
              <a:t> </a:t>
            </a:r>
            <a:r>
              <a:rPr dirty="0" err="1"/>
              <a:t>uma</a:t>
            </a:r>
            <a:r>
              <a:rPr dirty="0"/>
              <a:t> </a:t>
            </a:r>
            <a:r>
              <a:rPr dirty="0" err="1"/>
              <a:t>largura</a:t>
            </a:r>
            <a:r>
              <a:rPr dirty="0"/>
              <a:t> de 25 MHz, que </a:t>
            </a:r>
            <a:r>
              <a:rPr dirty="0" err="1"/>
              <a:t>sustenta</a:t>
            </a:r>
            <a:r>
              <a:rPr dirty="0"/>
              <a:t> 125 </a:t>
            </a:r>
            <a:r>
              <a:rPr dirty="0" err="1"/>
              <a:t>canais</a:t>
            </a:r>
            <a:r>
              <a:rPr dirty="0"/>
              <a:t> de RF, </a:t>
            </a:r>
            <a:r>
              <a:rPr dirty="0" err="1"/>
              <a:t>fazendo</a:t>
            </a:r>
            <a:r>
              <a:rPr dirty="0"/>
              <a:t> a </a:t>
            </a:r>
            <a:r>
              <a:rPr dirty="0" err="1"/>
              <a:t>conta</a:t>
            </a:r>
            <a:r>
              <a:rPr dirty="0"/>
              <a:t> 25 MHZ/200KHz </a:t>
            </a:r>
          </a:p>
        </p:txBody>
      </p:sp>
      <p:sp>
        <p:nvSpPr>
          <p:cNvPr id="369" name="Shape 383"/>
          <p:cNvSpPr txBox="1"/>
          <p:nvPr/>
        </p:nvSpPr>
        <p:spPr>
          <a:xfrm>
            <a:off x="7714963" y="914399"/>
            <a:ext cx="8954072" cy="154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0000" cap="all"/>
            </a:lvl1pPr>
          </a:lstStyle>
          <a:p>
            <a:r>
              <a:t>Padrão p-GSM</a:t>
            </a:r>
          </a:p>
        </p:txBody>
      </p:sp>
    </p:spTree>
  </p:cSld>
  <p:clrMapOvr>
    <a:masterClrMapping/>
  </p:clrMapOvr>
  <mc:AlternateContent xmlns:mc="http://schemas.openxmlformats.org/markup-compatibility/2006" xmlns:p14="http://schemas.microsoft.com/office/powerpoint/2010/main">
    <mc:Choice Requires="p14">
      <p:transition spd="slow">
        <p:cover/>
      </p:transition>
    </mc:Choice>
    <mc:Fallback xmlns="" xmlns:m="http://schemas.openxmlformats.org/officeDocument/2006/math" xmlns:a14="http://schemas.microsoft.com/office/drawing/2010/main">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CE57"/>
        </a:solidFill>
        <a:effectLst/>
      </p:bgPr>
    </p:bg>
    <p:spTree>
      <p:nvGrpSpPr>
        <p:cNvPr id="1" name=""/>
        <p:cNvGrpSpPr/>
        <p:nvPr/>
      </p:nvGrpSpPr>
      <p:grpSpPr>
        <a:xfrm>
          <a:off x="0" y="0"/>
          <a:ext cx="0" cy="0"/>
          <a:chOff x="0" y="0"/>
          <a:chExt cx="0" cy="0"/>
        </a:xfrm>
      </p:grpSpPr>
      <p:sp>
        <p:nvSpPr>
          <p:cNvPr id="371" name="Shape 385"/>
          <p:cNvSpPr txBox="1"/>
          <p:nvPr/>
        </p:nvSpPr>
        <p:spPr>
          <a:xfrm>
            <a:off x="951664" y="4762499"/>
            <a:ext cx="22479004" cy="5892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just"/>
          </a:lstStyle>
          <a:p>
            <a:r>
              <a:t>Ou padrão GSM 900 Estendido, começa a usar o espectro de frequência em 880MHz, portanto 10MHz antes do padrão anterior, mas também terminando em 960MHz. Além disso, a distância entre os enlaces direto e reverso é de 10 MHz, apenas, o que gera 20MHz de largura a mais que o padrão anterior, obtendo assim um acréscimo de 10 MHz de largura de banda, implicando em 50 canais extras de RF. Esse padrão, portanto,  suporta 175 canais de RF e vale ressaltar que o padrão inclui o anterior, pois a banda utilizada no P-GSM também é disponível no E-GSM, porém não vale o contrário.</a:t>
            </a:r>
          </a:p>
        </p:txBody>
      </p:sp>
      <p:sp>
        <p:nvSpPr>
          <p:cNvPr id="372" name="Shape 386"/>
          <p:cNvSpPr txBox="1"/>
          <p:nvPr/>
        </p:nvSpPr>
        <p:spPr>
          <a:xfrm>
            <a:off x="7727366" y="914399"/>
            <a:ext cx="8929267" cy="154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0000" cap="all"/>
            </a:lvl1pPr>
          </a:lstStyle>
          <a:p>
            <a:r>
              <a:t>Padrão e-GSM</a:t>
            </a:r>
          </a:p>
        </p:txBody>
      </p:sp>
    </p:spTree>
  </p:cSld>
  <p:clrMapOvr>
    <a:masterClrMapping/>
  </p:clrMapOvr>
  <mc:AlternateContent xmlns:mc="http://schemas.openxmlformats.org/markup-compatibility/2006" xmlns:p14="http://schemas.microsoft.com/office/powerpoint/2010/main">
    <mc:Choice Requires="p14">
      <p:transition spd="slow">
        <p:cover/>
      </p:transition>
    </mc:Choice>
    <mc:Fallback xmlns="" xmlns:m="http://schemas.openxmlformats.org/officeDocument/2006/math" xmlns:a14="http://schemas.microsoft.com/office/drawing/2010/main">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CE57"/>
        </a:solidFill>
        <a:effectLst/>
      </p:bgPr>
    </p:bg>
    <p:spTree>
      <p:nvGrpSpPr>
        <p:cNvPr id="1" name=""/>
        <p:cNvGrpSpPr/>
        <p:nvPr/>
      </p:nvGrpSpPr>
      <p:grpSpPr>
        <a:xfrm>
          <a:off x="0" y="0"/>
          <a:ext cx="0" cy="0"/>
          <a:chOff x="0" y="0"/>
          <a:chExt cx="0" cy="0"/>
        </a:xfrm>
      </p:grpSpPr>
      <p:sp>
        <p:nvSpPr>
          <p:cNvPr id="374" name="Shape 388"/>
          <p:cNvSpPr txBox="1"/>
          <p:nvPr/>
        </p:nvSpPr>
        <p:spPr>
          <a:xfrm>
            <a:off x="2083532" y="10083800"/>
            <a:ext cx="12393737" cy="533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3000"/>
            </a:pPr>
            <a:r>
              <a:t>Fonte: </a:t>
            </a:r>
            <a:r>
              <a:rPr u="sng">
                <a:solidFill>
                  <a:srgbClr val="0000FF"/>
                </a:solidFill>
                <a:uFill>
                  <a:solidFill>
                    <a:srgbClr val="0000FF"/>
                  </a:solidFill>
                </a:uFill>
                <a:hlinkClick r:id="rId2"/>
              </a:rPr>
              <a:t>https://www.gta.ufrj.br/ensino/eel879/trabalhos_vf_2008_2/ricardo/1_2.html</a:t>
            </a:r>
          </a:p>
        </p:txBody>
      </p:sp>
      <p:pic>
        <p:nvPicPr>
          <p:cNvPr id="375" name="image5.png" descr="image5.png"/>
          <p:cNvPicPr>
            <a:picLocks noChangeAspect="1"/>
          </p:cNvPicPr>
          <p:nvPr/>
        </p:nvPicPr>
        <p:blipFill>
          <a:blip r:embed="rId3">
            <a:extLst/>
          </a:blip>
          <a:stretch>
            <a:fillRect/>
          </a:stretch>
        </p:blipFill>
        <p:spPr>
          <a:xfrm>
            <a:off x="2082800" y="3644900"/>
            <a:ext cx="20218400" cy="6433128"/>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cover/>
      </p:transition>
    </mc:Choice>
    <mc:Fallback xmlns="" xmlns:m="http://schemas.openxmlformats.org/officeDocument/2006/math" xmlns:a14="http://schemas.microsoft.com/office/drawing/2010/main">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nvSpPr>
        <p:spPr>
          <a:xfrm>
            <a:off x="6032500" y="7645400"/>
            <a:ext cx="1905000" cy="1905000"/>
          </a:xfrm>
          <a:prstGeom prst="ellipse">
            <a:avLst/>
          </a:prstGeom>
          <a:ln w="190500">
            <a:solidFill>
              <a:srgbClr val="FFCE57"/>
            </a:solidFill>
            <a:miter lim="400000"/>
          </a:ln>
        </p:spPr>
        <p:txBody>
          <a:bodyPr lIns="50800" tIns="50800" rIns="50800" bIns="50800" anchor="ctr"/>
          <a:lstStyle/>
          <a:p>
            <a:pPr>
              <a:defRPr>
                <a:solidFill>
                  <a:srgbClr val="FFFFFF"/>
                </a:solidFill>
              </a:defRPr>
            </a:pPr>
            <a:endParaRPr/>
          </a:p>
        </p:txBody>
      </p:sp>
      <p:sp>
        <p:nvSpPr>
          <p:cNvPr id="125" name="Shape 125"/>
          <p:cNvSpPr/>
          <p:nvPr/>
        </p:nvSpPr>
        <p:spPr>
          <a:xfrm>
            <a:off x="6502400" y="8115300"/>
            <a:ext cx="952500" cy="952500"/>
          </a:xfrm>
          <a:prstGeom prst="ellipse">
            <a:avLst/>
          </a:prstGeom>
          <a:solidFill>
            <a:srgbClr val="FFCE57"/>
          </a:solidFill>
          <a:ln w="12700">
            <a:miter lim="400000"/>
          </a:ln>
        </p:spPr>
        <p:txBody>
          <a:bodyPr lIns="50800" tIns="50800" rIns="50800" bIns="50800" anchor="ctr"/>
          <a:lstStyle/>
          <a:p>
            <a:pPr>
              <a:defRPr>
                <a:solidFill>
                  <a:srgbClr val="FFFFFF"/>
                </a:solidFill>
              </a:defRPr>
            </a:pPr>
            <a:endParaRPr/>
          </a:p>
        </p:txBody>
      </p:sp>
      <p:sp>
        <p:nvSpPr>
          <p:cNvPr id="126" name="Shape 126"/>
          <p:cNvSpPr/>
          <p:nvPr/>
        </p:nvSpPr>
        <p:spPr>
          <a:xfrm flipV="1">
            <a:off x="8163069" y="8530689"/>
            <a:ext cx="8826959" cy="52991"/>
          </a:xfrm>
          <a:prstGeom prst="line">
            <a:avLst/>
          </a:prstGeom>
          <a:ln w="101600">
            <a:solidFill>
              <a:srgbClr val="808785"/>
            </a:solidFill>
            <a:custDash>
              <a:ds d="200000" sp="200000"/>
            </a:custDash>
            <a:miter lim="400000"/>
          </a:ln>
        </p:spPr>
        <p:txBody>
          <a:bodyPr lIns="45718" tIns="45718" rIns="45718" bIns="45718"/>
          <a:lstStyle/>
          <a:p>
            <a:endParaRPr/>
          </a:p>
        </p:txBody>
      </p:sp>
      <p:sp>
        <p:nvSpPr>
          <p:cNvPr id="127" name="Shape 127"/>
          <p:cNvSpPr txBox="1"/>
          <p:nvPr/>
        </p:nvSpPr>
        <p:spPr>
          <a:xfrm>
            <a:off x="2451114" y="4775197"/>
            <a:ext cx="8940801" cy="1422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defRPr sz="4000"/>
            </a:pPr>
            <a:r>
              <a:t>                        Formação</a:t>
            </a:r>
          </a:p>
          <a:p>
            <a:pPr>
              <a:defRPr b="1">
                <a:latin typeface="Gill Sans"/>
                <a:ea typeface="Gill Sans"/>
                <a:cs typeface="Gill Sans"/>
                <a:sym typeface="Gill Sans"/>
              </a:defRPr>
            </a:pPr>
            <a:r>
              <a:t>1982</a:t>
            </a:r>
          </a:p>
        </p:txBody>
      </p:sp>
      <p:sp>
        <p:nvSpPr>
          <p:cNvPr id="128" name="Shape 128"/>
          <p:cNvSpPr/>
          <p:nvPr/>
        </p:nvSpPr>
        <p:spPr>
          <a:xfrm flipV="1">
            <a:off x="6937322" y="6300693"/>
            <a:ext cx="15082" cy="1155673"/>
          </a:xfrm>
          <a:prstGeom prst="line">
            <a:avLst/>
          </a:prstGeom>
          <a:ln w="25400">
            <a:solidFill>
              <a:srgbClr val="5A5F5E"/>
            </a:solidFill>
            <a:miter lim="400000"/>
          </a:ln>
        </p:spPr>
        <p:txBody>
          <a:bodyPr lIns="45718" tIns="45718" rIns="45718" bIns="45718"/>
          <a:lstStyle/>
          <a:p>
            <a:endParaRPr/>
          </a:p>
        </p:txBody>
      </p:sp>
      <p:sp>
        <p:nvSpPr>
          <p:cNvPr id="129" name="Shape 129"/>
          <p:cNvSpPr/>
          <p:nvPr/>
        </p:nvSpPr>
        <p:spPr>
          <a:xfrm>
            <a:off x="17183100" y="7645400"/>
            <a:ext cx="1905000" cy="1905000"/>
          </a:xfrm>
          <a:prstGeom prst="ellipse">
            <a:avLst/>
          </a:prstGeom>
          <a:ln w="190500">
            <a:solidFill>
              <a:srgbClr val="FFCE57"/>
            </a:solidFill>
            <a:miter lim="400000"/>
          </a:ln>
        </p:spPr>
        <p:txBody>
          <a:bodyPr lIns="50800" tIns="50800" rIns="50800" bIns="50800" anchor="ctr"/>
          <a:lstStyle/>
          <a:p>
            <a:pPr>
              <a:defRPr>
                <a:solidFill>
                  <a:srgbClr val="FFFFFF"/>
                </a:solidFill>
              </a:defRPr>
            </a:pPr>
            <a:endParaRPr/>
          </a:p>
        </p:txBody>
      </p:sp>
      <p:sp>
        <p:nvSpPr>
          <p:cNvPr id="130" name="Shape 130"/>
          <p:cNvSpPr/>
          <p:nvPr/>
        </p:nvSpPr>
        <p:spPr>
          <a:xfrm>
            <a:off x="17653000" y="8115300"/>
            <a:ext cx="952500" cy="952500"/>
          </a:xfrm>
          <a:prstGeom prst="ellipse">
            <a:avLst/>
          </a:prstGeom>
          <a:solidFill>
            <a:srgbClr val="FFCE57"/>
          </a:solidFill>
          <a:ln w="12700">
            <a:miter lim="400000"/>
          </a:ln>
        </p:spPr>
        <p:txBody>
          <a:bodyPr lIns="50800" tIns="50800" rIns="50800" bIns="50800" anchor="ctr"/>
          <a:lstStyle/>
          <a:p>
            <a:pPr>
              <a:defRPr>
                <a:solidFill>
                  <a:srgbClr val="FFFFFF"/>
                </a:solidFill>
              </a:defRPr>
            </a:pPr>
            <a:endParaRPr/>
          </a:p>
        </p:txBody>
      </p:sp>
      <p:sp>
        <p:nvSpPr>
          <p:cNvPr id="131" name="Shape 131"/>
          <p:cNvSpPr txBox="1"/>
          <p:nvPr/>
        </p:nvSpPr>
        <p:spPr>
          <a:xfrm>
            <a:off x="13601700" y="4787899"/>
            <a:ext cx="8940800" cy="1422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defRPr sz="4000"/>
            </a:pPr>
            <a:r>
              <a:t>           França e Alemanha entram</a:t>
            </a:r>
          </a:p>
          <a:p>
            <a:pPr>
              <a:defRPr b="1">
                <a:latin typeface="Gill Sans"/>
                <a:ea typeface="Gill Sans"/>
                <a:cs typeface="Gill Sans"/>
                <a:sym typeface="Gill Sans"/>
              </a:defRPr>
            </a:pPr>
            <a:r>
              <a:t>1984</a:t>
            </a:r>
          </a:p>
        </p:txBody>
      </p:sp>
      <p:sp>
        <p:nvSpPr>
          <p:cNvPr id="132" name="Shape 132"/>
          <p:cNvSpPr/>
          <p:nvPr/>
        </p:nvSpPr>
        <p:spPr>
          <a:xfrm flipV="1">
            <a:off x="18083643" y="6305563"/>
            <a:ext cx="15084" cy="1155674"/>
          </a:xfrm>
          <a:prstGeom prst="line">
            <a:avLst/>
          </a:prstGeom>
          <a:ln w="25400">
            <a:solidFill>
              <a:srgbClr val="5A5F5E"/>
            </a:solidFill>
            <a:miter lim="400000"/>
          </a:ln>
        </p:spPr>
        <p:txBody>
          <a:bodyPr lIns="45718" tIns="45718" rIns="45718" bIns="45718"/>
          <a:lstStyle/>
          <a:p>
            <a:endParaRPr/>
          </a:p>
        </p:txBody>
      </p:sp>
      <p:sp>
        <p:nvSpPr>
          <p:cNvPr id="133" name="Shape 133"/>
          <p:cNvSpPr/>
          <p:nvPr/>
        </p:nvSpPr>
        <p:spPr>
          <a:xfrm flipV="1">
            <a:off x="19329454" y="8537734"/>
            <a:ext cx="5054599" cy="5871"/>
          </a:xfrm>
          <a:prstGeom prst="line">
            <a:avLst/>
          </a:prstGeom>
          <a:ln w="101600">
            <a:solidFill>
              <a:srgbClr val="808785"/>
            </a:solidFill>
            <a:custDash>
              <a:ds d="200000" sp="200000"/>
            </a:custDash>
            <a:miter lim="400000"/>
          </a:ln>
        </p:spPr>
        <p:txBody>
          <a:bodyPr lIns="45718" tIns="45718" rIns="45718" bIns="45718"/>
          <a:lstStyle/>
          <a:p>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1" nodeType="afterEffect">
                                  <p:stCondLst>
                                    <p:cond delay="100"/>
                                  </p:stCondLst>
                                  <p:iterate>
                                    <p:tmAbs val="0"/>
                                  </p:iterate>
                                  <p:childTnLst>
                                    <p:set>
                                      <p:cBhvr>
                                        <p:cTn id="6" fill="hold"/>
                                        <p:tgtEl>
                                          <p:spTgt spid="124"/>
                                        </p:tgtEl>
                                        <p:attrNameLst>
                                          <p:attrName>style.visibility</p:attrName>
                                        </p:attrNameLst>
                                      </p:cBhvr>
                                      <p:to>
                                        <p:strVal val="visible"/>
                                      </p:to>
                                    </p:set>
                                    <p:animEffect transition="in" filter="box(out)">
                                      <p:cBhvr>
                                        <p:cTn id="7" dur="500"/>
                                        <p:tgtEl>
                                          <p:spTgt spid="124"/>
                                        </p:tgtEl>
                                      </p:cBhvr>
                                    </p:animEffect>
                                  </p:childTnLst>
                                </p:cTn>
                              </p:par>
                            </p:childTnLst>
                          </p:cTn>
                        </p:par>
                        <p:par>
                          <p:cTn id="8" fill="hold">
                            <p:stCondLst>
                              <p:cond delay="600"/>
                            </p:stCondLst>
                            <p:childTnLst>
                              <p:par>
                                <p:cTn id="9" presetID="4" presetClass="entr" presetSubtype="32" fill="hold" grpId="2" nodeType="afterEffect">
                                  <p:stCondLst>
                                    <p:cond delay="100"/>
                                  </p:stCondLst>
                                  <p:iterate>
                                    <p:tmAbs val="0"/>
                                  </p:iterate>
                                  <p:childTnLst>
                                    <p:set>
                                      <p:cBhvr>
                                        <p:cTn id="10" fill="hold"/>
                                        <p:tgtEl>
                                          <p:spTgt spid="125"/>
                                        </p:tgtEl>
                                        <p:attrNameLst>
                                          <p:attrName>style.visibility</p:attrName>
                                        </p:attrNameLst>
                                      </p:cBhvr>
                                      <p:to>
                                        <p:strVal val="visible"/>
                                      </p:to>
                                    </p:set>
                                    <p:animEffect transition="in" filter="box(out)">
                                      <p:cBhvr>
                                        <p:cTn id="11" dur="500"/>
                                        <p:tgtEl>
                                          <p:spTgt spid="125"/>
                                        </p:tgtEl>
                                      </p:cBhvr>
                                    </p:animEffect>
                                  </p:childTnLst>
                                </p:cTn>
                              </p:par>
                            </p:childTnLst>
                          </p:cTn>
                        </p:par>
                        <p:par>
                          <p:cTn id="12" fill="hold">
                            <p:stCondLst>
                              <p:cond delay="1200"/>
                            </p:stCondLst>
                            <p:childTnLst>
                              <p:par>
                                <p:cTn id="13" presetID="2" presetClass="entr" presetSubtype="2" fill="hold" grpId="3" nodeType="afterEffect">
                                  <p:stCondLst>
                                    <p:cond delay="0"/>
                                  </p:stCondLst>
                                  <p:iterate>
                                    <p:tmAbs val="0"/>
                                  </p:iterate>
                                  <p:childTnLst>
                                    <p:set>
                                      <p:cBhvr>
                                        <p:cTn id="14" fill="hold"/>
                                        <p:tgtEl>
                                          <p:spTgt spid="126"/>
                                        </p:tgtEl>
                                        <p:attrNameLst>
                                          <p:attrName>style.visibility</p:attrName>
                                        </p:attrNameLst>
                                      </p:cBhvr>
                                      <p:to>
                                        <p:strVal val="visible"/>
                                      </p:to>
                                    </p:set>
                                    <p:anim calcmode="lin" valueType="num">
                                      <p:cBhvr>
                                        <p:cTn id="15" dur="1000" fill="hold"/>
                                        <p:tgtEl>
                                          <p:spTgt spid="126"/>
                                        </p:tgtEl>
                                        <p:attrNameLst>
                                          <p:attrName>ppt_x</p:attrName>
                                        </p:attrNameLst>
                                      </p:cBhvr>
                                      <p:tavLst>
                                        <p:tav tm="0">
                                          <p:val>
                                            <p:strVal val="1+#ppt_w/2"/>
                                          </p:val>
                                        </p:tav>
                                        <p:tav tm="100000">
                                          <p:val>
                                            <p:strVal val="#ppt_x"/>
                                          </p:val>
                                        </p:tav>
                                      </p:tavLst>
                                    </p:anim>
                                    <p:anim calcmode="lin" valueType="num">
                                      <p:cBhvr>
                                        <p:cTn id="16" dur="1000" fill="hold"/>
                                        <p:tgtEl>
                                          <p:spTgt spid="126"/>
                                        </p:tgtEl>
                                        <p:attrNameLst>
                                          <p:attrName>ppt_y</p:attrName>
                                        </p:attrNameLst>
                                      </p:cBhvr>
                                      <p:tavLst>
                                        <p:tav tm="0">
                                          <p:val>
                                            <p:strVal val="#ppt_y"/>
                                          </p:val>
                                        </p:tav>
                                        <p:tav tm="100000">
                                          <p:val>
                                            <p:strVal val="#ppt_y"/>
                                          </p:val>
                                        </p:tav>
                                      </p:tavLst>
                                    </p:anim>
                                  </p:childTnLst>
                                </p:cTn>
                              </p:par>
                            </p:childTnLst>
                          </p:cTn>
                        </p:par>
                        <p:par>
                          <p:cTn id="17" fill="hold">
                            <p:stCondLst>
                              <p:cond delay="2200"/>
                            </p:stCondLst>
                            <p:childTnLst>
                              <p:par>
                                <p:cTn id="18" presetID="2" presetClass="entr" presetSubtype="1" fill="hold" grpId="4" nodeType="afterEffect">
                                  <p:stCondLst>
                                    <p:cond delay="0"/>
                                  </p:stCondLst>
                                  <p:iterate>
                                    <p:tmAbs val="0"/>
                                  </p:iterate>
                                  <p:childTnLst>
                                    <p:set>
                                      <p:cBhvr>
                                        <p:cTn id="19" fill="hold"/>
                                        <p:tgtEl>
                                          <p:spTgt spid="128"/>
                                        </p:tgtEl>
                                        <p:attrNameLst>
                                          <p:attrName>style.visibility</p:attrName>
                                        </p:attrNameLst>
                                      </p:cBhvr>
                                      <p:to>
                                        <p:strVal val="visible"/>
                                      </p:to>
                                    </p:set>
                                    <p:anim calcmode="lin" valueType="num">
                                      <p:cBhvr>
                                        <p:cTn id="20" dur="100" fill="hold"/>
                                        <p:tgtEl>
                                          <p:spTgt spid="128"/>
                                        </p:tgtEl>
                                        <p:attrNameLst>
                                          <p:attrName>ppt_x</p:attrName>
                                        </p:attrNameLst>
                                      </p:cBhvr>
                                      <p:tavLst>
                                        <p:tav tm="0">
                                          <p:val>
                                            <p:strVal val="#ppt_x"/>
                                          </p:val>
                                        </p:tav>
                                        <p:tav tm="100000">
                                          <p:val>
                                            <p:strVal val="#ppt_x"/>
                                          </p:val>
                                        </p:tav>
                                      </p:tavLst>
                                    </p:anim>
                                    <p:anim calcmode="lin" valueType="num">
                                      <p:cBhvr>
                                        <p:cTn id="21" dur="100" fill="hold"/>
                                        <p:tgtEl>
                                          <p:spTgt spid="128"/>
                                        </p:tgtEl>
                                        <p:attrNameLst>
                                          <p:attrName>ppt_y</p:attrName>
                                        </p:attrNameLst>
                                      </p:cBhvr>
                                      <p:tavLst>
                                        <p:tav tm="0">
                                          <p:val>
                                            <p:strVal val="0-#ppt_h/2"/>
                                          </p:val>
                                        </p:tav>
                                        <p:tav tm="100000">
                                          <p:val>
                                            <p:strVal val="#ppt_y"/>
                                          </p:val>
                                        </p:tav>
                                      </p:tavLst>
                                    </p:anim>
                                  </p:childTnLst>
                                </p:cTn>
                              </p:par>
                            </p:childTnLst>
                          </p:cTn>
                        </p:par>
                        <p:par>
                          <p:cTn id="22" fill="hold">
                            <p:stCondLst>
                              <p:cond delay="2300"/>
                            </p:stCondLst>
                            <p:childTnLst>
                              <p:par>
                                <p:cTn id="23" presetID="2" presetClass="entr" presetSubtype="1" fill="hold" grpId="5" nodeType="afterEffect">
                                  <p:stCondLst>
                                    <p:cond delay="0"/>
                                  </p:stCondLst>
                                  <p:iterate>
                                    <p:tmAbs val="0"/>
                                  </p:iterate>
                                  <p:childTnLst>
                                    <p:set>
                                      <p:cBhvr>
                                        <p:cTn id="24" fill="hold"/>
                                        <p:tgtEl>
                                          <p:spTgt spid="127"/>
                                        </p:tgtEl>
                                        <p:attrNameLst>
                                          <p:attrName>style.visibility</p:attrName>
                                        </p:attrNameLst>
                                      </p:cBhvr>
                                      <p:to>
                                        <p:strVal val="visible"/>
                                      </p:to>
                                    </p:set>
                                    <p:anim calcmode="lin" valueType="num">
                                      <p:cBhvr>
                                        <p:cTn id="25" dur="100" fill="hold"/>
                                        <p:tgtEl>
                                          <p:spTgt spid="127"/>
                                        </p:tgtEl>
                                        <p:attrNameLst>
                                          <p:attrName>ppt_x</p:attrName>
                                        </p:attrNameLst>
                                      </p:cBhvr>
                                      <p:tavLst>
                                        <p:tav tm="0">
                                          <p:val>
                                            <p:strVal val="#ppt_x"/>
                                          </p:val>
                                        </p:tav>
                                        <p:tav tm="100000">
                                          <p:val>
                                            <p:strVal val="#ppt_x"/>
                                          </p:val>
                                        </p:tav>
                                      </p:tavLst>
                                    </p:anim>
                                    <p:anim calcmode="lin" valueType="num">
                                      <p:cBhvr>
                                        <p:cTn id="26" dur="100" fill="hold"/>
                                        <p:tgtEl>
                                          <p:spTgt spid="127"/>
                                        </p:tgtEl>
                                        <p:attrNameLst>
                                          <p:attrName>ppt_y</p:attrName>
                                        </p:attrNameLst>
                                      </p:cBhvr>
                                      <p:tavLst>
                                        <p:tav tm="0">
                                          <p:val>
                                            <p:strVal val="0-#ppt_h/2"/>
                                          </p:val>
                                        </p:tav>
                                        <p:tav tm="100000">
                                          <p:val>
                                            <p:strVal val="#ppt_y"/>
                                          </p:val>
                                        </p:tav>
                                      </p:tavLst>
                                    </p:anim>
                                  </p:childTnLst>
                                </p:cTn>
                              </p:par>
                            </p:childTnLst>
                          </p:cTn>
                        </p:par>
                        <p:par>
                          <p:cTn id="27" fill="hold">
                            <p:stCondLst>
                              <p:cond delay="2400"/>
                            </p:stCondLst>
                            <p:childTnLst>
                              <p:par>
                                <p:cTn id="28" presetID="4" presetClass="entr" presetSubtype="32" fill="hold" grpId="6" nodeType="afterEffect">
                                  <p:stCondLst>
                                    <p:cond delay="100"/>
                                  </p:stCondLst>
                                  <p:iterate>
                                    <p:tmAbs val="0"/>
                                  </p:iterate>
                                  <p:childTnLst>
                                    <p:set>
                                      <p:cBhvr>
                                        <p:cTn id="29" fill="hold"/>
                                        <p:tgtEl>
                                          <p:spTgt spid="129"/>
                                        </p:tgtEl>
                                        <p:attrNameLst>
                                          <p:attrName>style.visibility</p:attrName>
                                        </p:attrNameLst>
                                      </p:cBhvr>
                                      <p:to>
                                        <p:strVal val="visible"/>
                                      </p:to>
                                    </p:set>
                                    <p:animEffect transition="in" filter="box(out)">
                                      <p:cBhvr>
                                        <p:cTn id="30" dur="500"/>
                                        <p:tgtEl>
                                          <p:spTgt spid="129"/>
                                        </p:tgtEl>
                                      </p:cBhvr>
                                    </p:animEffect>
                                  </p:childTnLst>
                                </p:cTn>
                              </p:par>
                            </p:childTnLst>
                          </p:cTn>
                        </p:par>
                        <p:par>
                          <p:cTn id="31" fill="hold">
                            <p:stCondLst>
                              <p:cond delay="3000"/>
                            </p:stCondLst>
                            <p:childTnLst>
                              <p:par>
                                <p:cTn id="32" presetID="4" presetClass="entr" presetSubtype="32" fill="hold" grpId="7" nodeType="afterEffect">
                                  <p:stCondLst>
                                    <p:cond delay="100"/>
                                  </p:stCondLst>
                                  <p:iterate>
                                    <p:tmAbs val="0"/>
                                  </p:iterate>
                                  <p:childTnLst>
                                    <p:set>
                                      <p:cBhvr>
                                        <p:cTn id="33" fill="hold"/>
                                        <p:tgtEl>
                                          <p:spTgt spid="130"/>
                                        </p:tgtEl>
                                        <p:attrNameLst>
                                          <p:attrName>style.visibility</p:attrName>
                                        </p:attrNameLst>
                                      </p:cBhvr>
                                      <p:to>
                                        <p:strVal val="visible"/>
                                      </p:to>
                                    </p:set>
                                    <p:animEffect transition="in" filter="box(out)">
                                      <p:cBhvr>
                                        <p:cTn id="34" dur="500"/>
                                        <p:tgtEl>
                                          <p:spTgt spid="130"/>
                                        </p:tgtEl>
                                      </p:cBhvr>
                                    </p:animEffect>
                                  </p:childTnLst>
                                </p:cTn>
                              </p:par>
                            </p:childTnLst>
                          </p:cTn>
                        </p:par>
                        <p:par>
                          <p:cTn id="35" fill="hold">
                            <p:stCondLst>
                              <p:cond delay="3600"/>
                            </p:stCondLst>
                            <p:childTnLst>
                              <p:par>
                                <p:cTn id="36" presetID="2" presetClass="entr" presetSubtype="1" fill="hold" grpId="8" nodeType="afterEffect">
                                  <p:stCondLst>
                                    <p:cond delay="0"/>
                                  </p:stCondLst>
                                  <p:iterate>
                                    <p:tmAbs val="0"/>
                                  </p:iterate>
                                  <p:childTnLst>
                                    <p:set>
                                      <p:cBhvr>
                                        <p:cTn id="37" fill="hold"/>
                                        <p:tgtEl>
                                          <p:spTgt spid="132"/>
                                        </p:tgtEl>
                                        <p:attrNameLst>
                                          <p:attrName>style.visibility</p:attrName>
                                        </p:attrNameLst>
                                      </p:cBhvr>
                                      <p:to>
                                        <p:strVal val="visible"/>
                                      </p:to>
                                    </p:set>
                                    <p:anim calcmode="lin" valueType="num">
                                      <p:cBhvr>
                                        <p:cTn id="38" dur="100" fill="hold"/>
                                        <p:tgtEl>
                                          <p:spTgt spid="132"/>
                                        </p:tgtEl>
                                        <p:attrNameLst>
                                          <p:attrName>ppt_x</p:attrName>
                                        </p:attrNameLst>
                                      </p:cBhvr>
                                      <p:tavLst>
                                        <p:tav tm="0">
                                          <p:val>
                                            <p:strVal val="#ppt_x"/>
                                          </p:val>
                                        </p:tav>
                                        <p:tav tm="100000">
                                          <p:val>
                                            <p:strVal val="#ppt_x"/>
                                          </p:val>
                                        </p:tav>
                                      </p:tavLst>
                                    </p:anim>
                                    <p:anim calcmode="lin" valueType="num">
                                      <p:cBhvr>
                                        <p:cTn id="39" dur="100" fill="hold"/>
                                        <p:tgtEl>
                                          <p:spTgt spid="132"/>
                                        </p:tgtEl>
                                        <p:attrNameLst>
                                          <p:attrName>ppt_y</p:attrName>
                                        </p:attrNameLst>
                                      </p:cBhvr>
                                      <p:tavLst>
                                        <p:tav tm="0">
                                          <p:val>
                                            <p:strVal val="0-#ppt_h/2"/>
                                          </p:val>
                                        </p:tav>
                                        <p:tav tm="100000">
                                          <p:val>
                                            <p:strVal val="#ppt_y"/>
                                          </p:val>
                                        </p:tav>
                                      </p:tavLst>
                                    </p:anim>
                                  </p:childTnLst>
                                </p:cTn>
                              </p:par>
                            </p:childTnLst>
                          </p:cTn>
                        </p:par>
                        <p:par>
                          <p:cTn id="40" fill="hold">
                            <p:stCondLst>
                              <p:cond delay="3700"/>
                            </p:stCondLst>
                            <p:childTnLst>
                              <p:par>
                                <p:cTn id="41" presetID="2" presetClass="entr" presetSubtype="1" fill="hold" grpId="9" nodeType="afterEffect">
                                  <p:stCondLst>
                                    <p:cond delay="0"/>
                                  </p:stCondLst>
                                  <p:iterate>
                                    <p:tmAbs val="0"/>
                                  </p:iterate>
                                  <p:childTnLst>
                                    <p:set>
                                      <p:cBhvr>
                                        <p:cTn id="42" fill="hold"/>
                                        <p:tgtEl>
                                          <p:spTgt spid="131"/>
                                        </p:tgtEl>
                                        <p:attrNameLst>
                                          <p:attrName>style.visibility</p:attrName>
                                        </p:attrNameLst>
                                      </p:cBhvr>
                                      <p:to>
                                        <p:strVal val="visible"/>
                                      </p:to>
                                    </p:set>
                                    <p:anim calcmode="lin" valueType="num">
                                      <p:cBhvr>
                                        <p:cTn id="43" dur="100" fill="hold"/>
                                        <p:tgtEl>
                                          <p:spTgt spid="131"/>
                                        </p:tgtEl>
                                        <p:attrNameLst>
                                          <p:attrName>ppt_x</p:attrName>
                                        </p:attrNameLst>
                                      </p:cBhvr>
                                      <p:tavLst>
                                        <p:tav tm="0">
                                          <p:val>
                                            <p:strVal val="#ppt_x"/>
                                          </p:val>
                                        </p:tav>
                                        <p:tav tm="100000">
                                          <p:val>
                                            <p:strVal val="#ppt_x"/>
                                          </p:val>
                                        </p:tav>
                                      </p:tavLst>
                                    </p:anim>
                                    <p:anim calcmode="lin" valueType="num">
                                      <p:cBhvr>
                                        <p:cTn id="44" dur="100" fill="hold"/>
                                        <p:tgtEl>
                                          <p:spTgt spid="131"/>
                                        </p:tgtEl>
                                        <p:attrNameLst>
                                          <p:attrName>ppt_y</p:attrName>
                                        </p:attrNameLst>
                                      </p:cBhvr>
                                      <p:tavLst>
                                        <p:tav tm="0">
                                          <p:val>
                                            <p:strVal val="0-#ppt_h/2"/>
                                          </p:val>
                                        </p:tav>
                                        <p:tav tm="100000">
                                          <p:val>
                                            <p:strVal val="#ppt_y"/>
                                          </p:val>
                                        </p:tav>
                                      </p:tavLst>
                                    </p:anim>
                                  </p:childTnLst>
                                </p:cTn>
                              </p:par>
                            </p:childTnLst>
                          </p:cTn>
                        </p:par>
                        <p:par>
                          <p:cTn id="45" fill="hold">
                            <p:stCondLst>
                              <p:cond delay="3800"/>
                            </p:stCondLst>
                            <p:childTnLst>
                              <p:par>
                                <p:cTn id="46" presetID="2" presetClass="entr" presetSubtype="2" fill="hold" grpId="10" nodeType="afterEffect">
                                  <p:stCondLst>
                                    <p:cond delay="0"/>
                                  </p:stCondLst>
                                  <p:iterate>
                                    <p:tmAbs val="0"/>
                                  </p:iterate>
                                  <p:childTnLst>
                                    <p:set>
                                      <p:cBhvr>
                                        <p:cTn id="47" fill="hold"/>
                                        <p:tgtEl>
                                          <p:spTgt spid="133"/>
                                        </p:tgtEl>
                                        <p:attrNameLst>
                                          <p:attrName>style.visibility</p:attrName>
                                        </p:attrNameLst>
                                      </p:cBhvr>
                                      <p:to>
                                        <p:strVal val="visible"/>
                                      </p:to>
                                    </p:set>
                                    <p:anim calcmode="lin" valueType="num">
                                      <p:cBhvr>
                                        <p:cTn id="48" dur="1000" fill="hold"/>
                                        <p:tgtEl>
                                          <p:spTgt spid="133"/>
                                        </p:tgtEl>
                                        <p:attrNameLst>
                                          <p:attrName>ppt_x</p:attrName>
                                        </p:attrNameLst>
                                      </p:cBhvr>
                                      <p:tavLst>
                                        <p:tav tm="0">
                                          <p:val>
                                            <p:strVal val="1+#ppt_w/2"/>
                                          </p:val>
                                        </p:tav>
                                        <p:tav tm="100000">
                                          <p:val>
                                            <p:strVal val="#ppt_x"/>
                                          </p:val>
                                        </p:tav>
                                      </p:tavLst>
                                    </p:anim>
                                    <p:anim calcmode="lin" valueType="num">
                                      <p:cBhvr>
                                        <p:cTn id="49" dur="1000" fill="hold"/>
                                        <p:tgtEl>
                                          <p:spTgt spid="1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1" animBg="1" advAuto="0"/>
      <p:bldP spid="125" grpId="2" animBg="1" advAuto="0"/>
      <p:bldP spid="126" grpId="3" animBg="1" advAuto="0"/>
      <p:bldP spid="127" grpId="5" animBg="1" advAuto="0"/>
      <p:bldP spid="128" grpId="4" animBg="1" advAuto="0"/>
      <p:bldP spid="129" grpId="6" animBg="1" advAuto="0"/>
      <p:bldP spid="130" grpId="7" animBg="1" advAuto="0"/>
      <p:bldP spid="131" grpId="9" animBg="1" advAuto="0"/>
      <p:bldP spid="132" grpId="8" animBg="1" advAuto="0"/>
      <p:bldP spid="133" grpId="10"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CE57"/>
        </a:solidFill>
        <a:effectLst/>
      </p:bgPr>
    </p:bg>
    <p:spTree>
      <p:nvGrpSpPr>
        <p:cNvPr id="1" name=""/>
        <p:cNvGrpSpPr/>
        <p:nvPr/>
      </p:nvGrpSpPr>
      <p:grpSpPr>
        <a:xfrm>
          <a:off x="0" y="0"/>
          <a:ext cx="0" cy="0"/>
          <a:chOff x="0" y="0"/>
          <a:chExt cx="0" cy="0"/>
        </a:xfrm>
      </p:grpSpPr>
      <p:sp>
        <p:nvSpPr>
          <p:cNvPr id="377" name="Shape 391"/>
          <p:cNvSpPr txBox="1"/>
          <p:nvPr/>
        </p:nvSpPr>
        <p:spPr>
          <a:xfrm>
            <a:off x="951664" y="5486399"/>
            <a:ext cx="22479004" cy="4445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just"/>
          </a:lstStyle>
          <a:p>
            <a:r>
              <a:t>Também conhecido como GSM 900 ampliado, foi desenvolvido para que pudesse ser ampliado a capacidade de canais de RF. Esse padrão por sua vez começa a utilizar o espectro de 876 MHz, também chegando até os 960MHz padrão, o que lhe disponibiliza mais de 4 MHz em relação ao anterior. Ele diminui também a distância entre os enlaces, passando a 6 MHz. A banda passante tem 39 MHz de largura e sustenta 195 canais de RF </a:t>
            </a:r>
          </a:p>
        </p:txBody>
      </p:sp>
      <p:sp>
        <p:nvSpPr>
          <p:cNvPr id="378" name="Shape 392"/>
          <p:cNvSpPr txBox="1"/>
          <p:nvPr/>
        </p:nvSpPr>
        <p:spPr>
          <a:xfrm>
            <a:off x="7674656" y="914399"/>
            <a:ext cx="9034687" cy="154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0000" cap="all"/>
            </a:lvl1pPr>
          </a:lstStyle>
          <a:p>
            <a:r>
              <a:t>Padrão r-GSM</a:t>
            </a:r>
          </a:p>
        </p:txBody>
      </p:sp>
    </p:spTree>
  </p:cSld>
  <p:clrMapOvr>
    <a:masterClrMapping/>
  </p:clrMapOvr>
  <mc:AlternateContent xmlns:mc="http://schemas.openxmlformats.org/markup-compatibility/2006" xmlns:p14="http://schemas.microsoft.com/office/powerpoint/2010/main">
    <mc:Choice Requires="p14">
      <p:transition spd="slow">
        <p:cover/>
      </p:transition>
    </mc:Choice>
    <mc:Fallback xmlns="" xmlns:m="http://schemas.openxmlformats.org/officeDocument/2006/math" xmlns:a14="http://schemas.microsoft.com/office/drawing/2010/main">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CE57"/>
        </a:solidFill>
        <a:effectLst/>
      </p:bgPr>
    </p:bg>
    <p:spTree>
      <p:nvGrpSpPr>
        <p:cNvPr id="1" name=""/>
        <p:cNvGrpSpPr/>
        <p:nvPr/>
      </p:nvGrpSpPr>
      <p:grpSpPr>
        <a:xfrm>
          <a:off x="0" y="0"/>
          <a:ext cx="0" cy="0"/>
          <a:chOff x="0" y="0"/>
          <a:chExt cx="0" cy="0"/>
        </a:xfrm>
      </p:grpSpPr>
      <p:sp>
        <p:nvSpPr>
          <p:cNvPr id="380" name="Shape 394"/>
          <p:cNvSpPr txBox="1"/>
          <p:nvPr/>
        </p:nvSpPr>
        <p:spPr>
          <a:xfrm>
            <a:off x="2083532" y="10083800"/>
            <a:ext cx="12393737" cy="533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3000"/>
            </a:pPr>
            <a:r>
              <a:t>Fonte: </a:t>
            </a:r>
            <a:r>
              <a:rPr u="sng">
                <a:solidFill>
                  <a:srgbClr val="0000FF"/>
                </a:solidFill>
                <a:uFill>
                  <a:solidFill>
                    <a:srgbClr val="0000FF"/>
                  </a:solidFill>
                </a:uFill>
                <a:hlinkClick r:id="rId2"/>
              </a:rPr>
              <a:t>https://www.gta.ufrj.br/ensino/eel879/trabalhos_vf_2008_2/ricardo/1_2.html</a:t>
            </a:r>
          </a:p>
        </p:txBody>
      </p:sp>
      <p:pic>
        <p:nvPicPr>
          <p:cNvPr id="381" name="image1.png" descr="image1.png"/>
          <p:cNvPicPr>
            <a:picLocks noChangeAspect="1"/>
          </p:cNvPicPr>
          <p:nvPr/>
        </p:nvPicPr>
        <p:blipFill>
          <a:blip r:embed="rId3">
            <a:extLst/>
          </a:blip>
          <a:stretch>
            <a:fillRect/>
          </a:stretch>
        </p:blipFill>
        <p:spPr>
          <a:xfrm>
            <a:off x="2082800" y="3708400"/>
            <a:ext cx="20222837" cy="628650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cover/>
      </p:transition>
    </mc:Choice>
    <mc:Fallback xmlns="" xmlns:m="http://schemas.openxmlformats.org/officeDocument/2006/math" xmlns:a14="http://schemas.microsoft.com/office/drawing/2010/main">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CE57"/>
        </a:solidFill>
        <a:effectLst/>
      </p:bgPr>
    </p:bg>
    <p:spTree>
      <p:nvGrpSpPr>
        <p:cNvPr id="1" name=""/>
        <p:cNvGrpSpPr/>
        <p:nvPr/>
      </p:nvGrpSpPr>
      <p:grpSpPr>
        <a:xfrm>
          <a:off x="0" y="0"/>
          <a:ext cx="0" cy="0"/>
          <a:chOff x="0" y="0"/>
          <a:chExt cx="0" cy="0"/>
        </a:xfrm>
      </p:grpSpPr>
      <p:sp>
        <p:nvSpPr>
          <p:cNvPr id="383" name="Shape 397"/>
          <p:cNvSpPr txBox="1"/>
          <p:nvPr/>
        </p:nvSpPr>
        <p:spPr>
          <a:xfrm>
            <a:off x="951664" y="4292600"/>
            <a:ext cx="22479004" cy="4445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just"/>
          </a:lstStyle>
          <a:p>
            <a:r>
              <a:t>Também conhecido como DCS 1800 e é uma adaptação do sistema GSM 900, que por sua vez ampliou suas bandas para 75 MHz de largura e passou a utilizar a faixa de 1,8 GHz. Este padrão trabalha de 1710 a 1880 MHz. Para a identificação dos padrões utilizados os canais deste são identificados de 512 a 885 (375 canais de RF). Esse padrão foi criado com o intuito de implementar Redes de Comunicações pessoais as Personal Communication Networks - PCN</a:t>
            </a:r>
          </a:p>
        </p:txBody>
      </p:sp>
      <p:sp>
        <p:nvSpPr>
          <p:cNvPr id="384" name="Shape 398"/>
          <p:cNvSpPr txBox="1"/>
          <p:nvPr/>
        </p:nvSpPr>
        <p:spPr>
          <a:xfrm>
            <a:off x="6790989" y="914399"/>
            <a:ext cx="10802021" cy="154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0000" cap="all"/>
            </a:lvl1pPr>
          </a:lstStyle>
          <a:p>
            <a:r>
              <a:t>Padrão GSM 1800</a:t>
            </a:r>
          </a:p>
        </p:txBody>
      </p:sp>
    </p:spTree>
  </p:cSld>
  <p:clrMapOvr>
    <a:masterClrMapping/>
  </p:clrMapOvr>
  <mc:AlternateContent xmlns:mc="http://schemas.openxmlformats.org/markup-compatibility/2006" xmlns:p14="http://schemas.microsoft.com/office/powerpoint/2010/main">
    <mc:Choice Requires="p14">
      <p:transition spd="slow">
        <p:cover/>
      </p:transition>
    </mc:Choice>
    <mc:Fallback xmlns="" xmlns:m="http://schemas.openxmlformats.org/officeDocument/2006/math" xmlns:a14="http://schemas.microsoft.com/office/drawing/2010/main">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CE57"/>
        </a:solidFill>
        <a:effectLst/>
      </p:bgPr>
    </p:bg>
    <p:spTree>
      <p:nvGrpSpPr>
        <p:cNvPr id="1" name=""/>
        <p:cNvGrpSpPr/>
        <p:nvPr/>
      </p:nvGrpSpPr>
      <p:grpSpPr>
        <a:xfrm>
          <a:off x="0" y="0"/>
          <a:ext cx="0" cy="0"/>
          <a:chOff x="0" y="0"/>
          <a:chExt cx="0" cy="0"/>
        </a:xfrm>
      </p:grpSpPr>
      <p:sp>
        <p:nvSpPr>
          <p:cNvPr id="386" name="Shape 400"/>
          <p:cNvSpPr txBox="1"/>
          <p:nvPr/>
        </p:nvSpPr>
        <p:spPr>
          <a:xfrm>
            <a:off x="951664" y="4870449"/>
            <a:ext cx="22479004" cy="2273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just"/>
          </a:lstStyle>
          <a:p>
            <a:r>
              <a:t>Este padrão foi desenvolvido para dar uma gama ainda maior de serviços aos usuários da tecnologia, o padrão opera na faixa de 1,9Ghz. de 1850 a 1990Mhz, com 20MHz separando seus enlaces, gerando 300 canais de RF </a:t>
            </a:r>
          </a:p>
        </p:txBody>
      </p:sp>
      <p:sp>
        <p:nvSpPr>
          <p:cNvPr id="387" name="Shape 401"/>
          <p:cNvSpPr txBox="1"/>
          <p:nvPr/>
        </p:nvSpPr>
        <p:spPr>
          <a:xfrm>
            <a:off x="6990046" y="914399"/>
            <a:ext cx="10403906" cy="154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0000" cap="all"/>
            </a:lvl1pPr>
          </a:lstStyle>
          <a:p>
            <a:r>
              <a:t>Padrão PCS 1900</a:t>
            </a:r>
          </a:p>
        </p:txBody>
      </p:sp>
    </p:spTree>
  </p:cSld>
  <p:clrMapOvr>
    <a:masterClrMapping/>
  </p:clrMapOvr>
  <mc:AlternateContent xmlns:mc="http://schemas.openxmlformats.org/markup-compatibility/2006" xmlns:p14="http://schemas.microsoft.com/office/powerpoint/2010/main">
    <mc:Choice Requires="p14">
      <p:transition spd="slow">
        <p:cover/>
      </p:transition>
    </mc:Choice>
    <mc:Fallback xmlns="" xmlns:m="http://schemas.openxmlformats.org/officeDocument/2006/math" xmlns:a14="http://schemas.microsoft.com/office/drawing/2010/main">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CE57"/>
        </a:solidFill>
        <a:effectLst/>
      </p:bgPr>
    </p:bg>
    <p:spTree>
      <p:nvGrpSpPr>
        <p:cNvPr id="1" name=""/>
        <p:cNvGrpSpPr/>
        <p:nvPr/>
      </p:nvGrpSpPr>
      <p:grpSpPr>
        <a:xfrm>
          <a:off x="0" y="0"/>
          <a:ext cx="0" cy="0"/>
          <a:chOff x="0" y="0"/>
          <a:chExt cx="0" cy="0"/>
        </a:xfrm>
      </p:grpSpPr>
      <p:sp>
        <p:nvSpPr>
          <p:cNvPr id="389" name="Shape 403"/>
          <p:cNvSpPr txBox="1"/>
          <p:nvPr/>
        </p:nvSpPr>
        <p:spPr>
          <a:xfrm>
            <a:off x="621464" y="412750"/>
            <a:ext cx="22479004" cy="825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just"/>
          </a:lstStyle>
          <a:p>
            <a:r>
              <a:t>Apresentamos aqui uma visão geral das gerações.</a:t>
            </a:r>
          </a:p>
        </p:txBody>
      </p:sp>
      <p:pic>
        <p:nvPicPr>
          <p:cNvPr id="390" name="image7.png" descr="image7.png"/>
          <p:cNvPicPr>
            <a:picLocks noChangeAspect="1"/>
          </p:cNvPicPr>
          <p:nvPr/>
        </p:nvPicPr>
        <p:blipFill>
          <a:blip r:embed="rId2">
            <a:extLst/>
          </a:blip>
          <a:stretch>
            <a:fillRect/>
          </a:stretch>
        </p:blipFill>
        <p:spPr>
          <a:xfrm>
            <a:off x="5295900" y="2159000"/>
            <a:ext cx="13131800" cy="9396533"/>
          </a:xfrm>
          <a:prstGeom prst="rect">
            <a:avLst/>
          </a:prstGeom>
          <a:ln w="12700">
            <a:miter lim="400000"/>
          </a:ln>
        </p:spPr>
      </p:pic>
      <p:sp>
        <p:nvSpPr>
          <p:cNvPr id="391" name="Shape 405"/>
          <p:cNvSpPr txBox="1"/>
          <p:nvPr/>
        </p:nvSpPr>
        <p:spPr>
          <a:xfrm>
            <a:off x="5294379" y="11557000"/>
            <a:ext cx="10340840" cy="533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3000"/>
            </a:pPr>
            <a:r>
              <a:t>Fonte: </a:t>
            </a:r>
            <a:r>
              <a:rPr u="sng">
                <a:solidFill>
                  <a:srgbClr val="0000FF"/>
                </a:solidFill>
                <a:uFill>
                  <a:solidFill>
                    <a:srgbClr val="0000FF"/>
                  </a:solidFill>
                </a:uFill>
                <a:hlinkClick r:id="rId3"/>
              </a:rPr>
              <a:t>https://encyclopedia2.thefreedictionary.com/History+of+GSM</a:t>
            </a:r>
          </a:p>
        </p:txBody>
      </p:sp>
    </p:spTree>
  </p:cSld>
  <p:clrMapOvr>
    <a:masterClrMapping/>
  </p:clrMapOvr>
  <mc:AlternateContent xmlns:mc="http://schemas.openxmlformats.org/markup-compatibility/2006" xmlns:p14="http://schemas.microsoft.com/office/powerpoint/2010/main">
    <mc:Choice Requires="p14">
      <p:transition spd="slow">
        <p:cover/>
      </p:transition>
    </mc:Choice>
    <mc:Fallback xmlns="" xmlns:m="http://schemas.openxmlformats.org/officeDocument/2006/math" xmlns:a14="http://schemas.microsoft.com/office/drawing/2010/main">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CE57"/>
        </a:solidFill>
        <a:effectLst/>
      </p:bgPr>
    </p:bg>
    <p:spTree>
      <p:nvGrpSpPr>
        <p:cNvPr id="1" name=""/>
        <p:cNvGrpSpPr/>
        <p:nvPr/>
      </p:nvGrpSpPr>
      <p:grpSpPr>
        <a:xfrm>
          <a:off x="0" y="0"/>
          <a:ext cx="0" cy="0"/>
          <a:chOff x="0" y="0"/>
          <a:chExt cx="0" cy="0"/>
        </a:xfrm>
      </p:grpSpPr>
      <p:sp>
        <p:nvSpPr>
          <p:cNvPr id="393" name="Shape 407"/>
          <p:cNvSpPr txBox="1"/>
          <p:nvPr/>
        </p:nvSpPr>
        <p:spPr>
          <a:xfrm>
            <a:off x="951664" y="4273550"/>
            <a:ext cx="22479004" cy="5168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r>
              <a:t>Primeira Fase:</a:t>
            </a:r>
          </a:p>
          <a:p>
            <a:pPr algn="just"/>
            <a:endParaRPr/>
          </a:p>
          <a:p>
            <a:pPr marL="575468" indent="-575468" algn="just">
              <a:buClr>
                <a:srgbClr val="535353"/>
              </a:buClr>
              <a:buSzPct val="82000"/>
              <a:buChar char="•"/>
            </a:pPr>
            <a:r>
              <a:t>Telefonia (voz);</a:t>
            </a:r>
          </a:p>
          <a:p>
            <a:pPr marL="575468" indent="-575468" algn="just">
              <a:buClr>
                <a:srgbClr val="535353"/>
              </a:buClr>
              <a:buSzPct val="82000"/>
              <a:buChar char="•"/>
            </a:pPr>
            <a:r>
              <a:t>Chamadas de emergência ;</a:t>
            </a:r>
          </a:p>
          <a:p>
            <a:pPr marL="575468" indent="-575468" algn="just">
              <a:buClr>
                <a:srgbClr val="535353"/>
              </a:buClr>
              <a:buSzPct val="82000"/>
              <a:buChar char="•"/>
            </a:pPr>
            <a:r>
              <a:t>SMS;</a:t>
            </a:r>
          </a:p>
          <a:p>
            <a:pPr marL="575468" indent="-575468" algn="just">
              <a:buClr>
                <a:srgbClr val="535353"/>
              </a:buClr>
              <a:buSzPct val="82000"/>
              <a:buChar char="•"/>
            </a:pPr>
            <a:r>
              <a:t>Dados síncronos e assíncronos (0.3 a 9.6 kbps);</a:t>
            </a:r>
          </a:p>
          <a:p>
            <a:pPr marL="575468" indent="-575468" algn="just">
              <a:buClr>
                <a:srgbClr val="535353"/>
              </a:buClr>
              <a:buSzPct val="82000"/>
              <a:buChar char="•"/>
            </a:pPr>
            <a:r>
              <a:t>Transmissão de pacotes assíncronos </a:t>
            </a:r>
          </a:p>
        </p:txBody>
      </p:sp>
      <p:sp>
        <p:nvSpPr>
          <p:cNvPr id="394" name="Shape 408"/>
          <p:cNvSpPr txBox="1"/>
          <p:nvPr/>
        </p:nvSpPr>
        <p:spPr>
          <a:xfrm>
            <a:off x="7955260" y="914399"/>
            <a:ext cx="8473480" cy="154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0000" cap="all"/>
            </a:lvl1pPr>
          </a:lstStyle>
          <a:p>
            <a:r>
              <a:t>Fases do GSM</a:t>
            </a:r>
          </a:p>
        </p:txBody>
      </p:sp>
    </p:spTree>
  </p:cSld>
  <p:clrMapOvr>
    <a:masterClrMapping/>
  </p:clrMapOvr>
  <mc:AlternateContent xmlns:mc="http://schemas.openxmlformats.org/markup-compatibility/2006" xmlns:p14="http://schemas.microsoft.com/office/powerpoint/2010/main">
    <mc:Choice Requires="p14">
      <p:transition spd="slow">
        <p:cover/>
      </p:transition>
    </mc:Choice>
    <mc:Fallback xmlns="" xmlns:m="http://schemas.openxmlformats.org/officeDocument/2006/math" xmlns:a14="http://schemas.microsoft.com/office/drawing/2010/main">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CE57"/>
        </a:solidFill>
        <a:effectLst/>
      </p:bgPr>
    </p:bg>
    <p:spTree>
      <p:nvGrpSpPr>
        <p:cNvPr id="1" name=""/>
        <p:cNvGrpSpPr/>
        <p:nvPr/>
      </p:nvGrpSpPr>
      <p:grpSpPr>
        <a:xfrm>
          <a:off x="0" y="0"/>
          <a:ext cx="0" cy="0"/>
          <a:chOff x="0" y="0"/>
          <a:chExt cx="0" cy="0"/>
        </a:xfrm>
      </p:grpSpPr>
      <p:sp>
        <p:nvSpPr>
          <p:cNvPr id="396" name="Shape 410"/>
          <p:cNvSpPr txBox="1"/>
          <p:nvPr/>
        </p:nvSpPr>
        <p:spPr>
          <a:xfrm>
            <a:off x="951664" y="3676649"/>
            <a:ext cx="22479004" cy="806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r>
              <a:t>Segunda fase:</a:t>
            </a:r>
          </a:p>
          <a:p>
            <a:pPr algn="just"/>
            <a:endParaRPr/>
          </a:p>
          <a:p>
            <a:pPr marL="575468" indent="-575468" algn="just">
              <a:buClr>
                <a:srgbClr val="535353"/>
              </a:buClr>
              <a:buSzPct val="82000"/>
              <a:buChar char="•"/>
            </a:pPr>
            <a:r>
              <a:t>Serviço de e-mail;</a:t>
            </a:r>
          </a:p>
          <a:p>
            <a:pPr marL="575468" indent="-575468" algn="just">
              <a:buClr>
                <a:srgbClr val="535353"/>
              </a:buClr>
              <a:buSzPct val="82000"/>
              <a:buChar char="•"/>
            </a:pPr>
            <a:r>
              <a:t>Voz a meia taxa (half rate). Com esse serviço pode-se ampliar o número de usuários em troca de qualidade da voz;</a:t>
            </a:r>
          </a:p>
          <a:p>
            <a:pPr marL="575468" indent="-575468" algn="just">
              <a:buClr>
                <a:srgbClr val="535353"/>
              </a:buClr>
              <a:buSzPct val="82000"/>
              <a:buChar char="•"/>
            </a:pPr>
            <a:r>
              <a:t>Melhoras no SMS;</a:t>
            </a:r>
          </a:p>
          <a:p>
            <a:pPr marL="575468" indent="-575468" algn="just">
              <a:buClr>
                <a:srgbClr val="535353"/>
              </a:buClr>
              <a:buSzPct val="82000"/>
              <a:buChar char="•"/>
            </a:pPr>
            <a:r>
              <a:t>Serviços de dados, como informações sobre tempo, clima, esportes etc;</a:t>
            </a:r>
          </a:p>
          <a:p>
            <a:pPr marL="575468" indent="-575468" algn="just">
              <a:buClr>
                <a:srgbClr val="535353"/>
              </a:buClr>
              <a:buSzPct val="82000"/>
              <a:buChar char="•"/>
            </a:pPr>
            <a:r>
              <a:t>Transmissão síncrona e dedicada de pacotes;</a:t>
            </a:r>
          </a:p>
          <a:p>
            <a:pPr marL="575468" indent="-575468" algn="just">
              <a:buClr>
                <a:srgbClr val="535353"/>
              </a:buClr>
              <a:buSzPct val="82000"/>
              <a:buChar char="•"/>
            </a:pPr>
            <a:r>
              <a:t>Serviços adicionais como identificador de chamadas, chamadas restritas e teleconferências.</a:t>
            </a:r>
          </a:p>
        </p:txBody>
      </p:sp>
      <p:sp>
        <p:nvSpPr>
          <p:cNvPr id="397" name="Shape 411"/>
          <p:cNvSpPr txBox="1"/>
          <p:nvPr/>
        </p:nvSpPr>
        <p:spPr>
          <a:xfrm>
            <a:off x="7955260" y="914399"/>
            <a:ext cx="8473480" cy="154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0000" cap="all"/>
            </a:lvl1pPr>
          </a:lstStyle>
          <a:p>
            <a:r>
              <a:t>Fases do GSM</a:t>
            </a:r>
          </a:p>
        </p:txBody>
      </p:sp>
    </p:spTree>
  </p:cSld>
  <p:clrMapOvr>
    <a:masterClrMapping/>
  </p:clrMapOvr>
  <mc:AlternateContent xmlns:mc="http://schemas.openxmlformats.org/markup-compatibility/2006" xmlns:p14="http://schemas.microsoft.com/office/powerpoint/2010/main">
    <mc:Choice Requires="p14">
      <p:transition spd="slow">
        <p:cover/>
      </p:transition>
    </mc:Choice>
    <mc:Fallback xmlns="" xmlns:m="http://schemas.openxmlformats.org/officeDocument/2006/math" xmlns:a14="http://schemas.microsoft.com/office/drawing/2010/main">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CE57"/>
        </a:solidFill>
        <a:effectLst/>
      </p:bgPr>
    </p:bg>
    <p:spTree>
      <p:nvGrpSpPr>
        <p:cNvPr id="1" name=""/>
        <p:cNvGrpSpPr/>
        <p:nvPr/>
      </p:nvGrpSpPr>
      <p:grpSpPr>
        <a:xfrm>
          <a:off x="0" y="0"/>
          <a:ext cx="0" cy="0"/>
          <a:chOff x="0" y="0"/>
          <a:chExt cx="0" cy="0"/>
        </a:xfrm>
      </p:grpSpPr>
      <p:sp>
        <p:nvSpPr>
          <p:cNvPr id="399" name="Shape 413"/>
          <p:cNvSpPr txBox="1"/>
          <p:nvPr/>
        </p:nvSpPr>
        <p:spPr>
          <a:xfrm>
            <a:off x="951664" y="5289549"/>
            <a:ext cx="22479004" cy="3721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r>
              <a:t>Fase 2+:</a:t>
            </a:r>
          </a:p>
          <a:p>
            <a:pPr algn="just"/>
            <a:endParaRPr/>
          </a:p>
          <a:p>
            <a:pPr marL="575468" indent="-575468" algn="just">
              <a:buClr>
                <a:srgbClr val="535353"/>
              </a:buClr>
              <a:buSzPct val="82000"/>
              <a:buChar char="•"/>
            </a:pPr>
            <a:r>
              <a:t>Introduziu o serviço de dados por pacotes em altas taxas de transmissão (GPRS - General Packet Radio Service) na rede GSM </a:t>
            </a:r>
          </a:p>
        </p:txBody>
      </p:sp>
      <p:sp>
        <p:nvSpPr>
          <p:cNvPr id="400" name="Shape 414"/>
          <p:cNvSpPr txBox="1"/>
          <p:nvPr/>
        </p:nvSpPr>
        <p:spPr>
          <a:xfrm>
            <a:off x="7955260" y="914399"/>
            <a:ext cx="8473480" cy="154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0000" cap="all"/>
            </a:lvl1pPr>
          </a:lstStyle>
          <a:p>
            <a:r>
              <a:t>Fases do GSM</a:t>
            </a:r>
          </a:p>
        </p:txBody>
      </p:sp>
    </p:spTree>
  </p:cSld>
  <p:clrMapOvr>
    <a:masterClrMapping/>
  </p:clrMapOvr>
  <mc:AlternateContent xmlns:mc="http://schemas.openxmlformats.org/markup-compatibility/2006" xmlns:p14="http://schemas.microsoft.com/office/powerpoint/2010/main">
    <mc:Choice Requires="p14">
      <p:transition spd="slow">
        <p:cover/>
      </p:transition>
    </mc:Choice>
    <mc:Fallback xmlns="" xmlns:m="http://schemas.openxmlformats.org/officeDocument/2006/math" xmlns:a14="http://schemas.microsoft.com/office/drawing/2010/main">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CE57"/>
        </a:solidFill>
        <a:effectLst/>
      </p:bgPr>
    </p:bg>
    <p:spTree>
      <p:nvGrpSpPr>
        <p:cNvPr id="1" name=""/>
        <p:cNvGrpSpPr/>
        <p:nvPr/>
      </p:nvGrpSpPr>
      <p:grpSpPr>
        <a:xfrm>
          <a:off x="0" y="0"/>
          <a:ext cx="0" cy="0"/>
          <a:chOff x="0" y="0"/>
          <a:chExt cx="0" cy="0"/>
        </a:xfrm>
      </p:grpSpPr>
      <p:sp>
        <p:nvSpPr>
          <p:cNvPr id="402" name="Shape 416"/>
          <p:cNvSpPr txBox="1"/>
          <p:nvPr/>
        </p:nvSpPr>
        <p:spPr>
          <a:xfrm>
            <a:off x="697664" y="3886597"/>
            <a:ext cx="22479004" cy="77970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r>
              <a:rPr dirty="0"/>
              <a:t>A </a:t>
            </a:r>
            <a:r>
              <a:rPr dirty="0" err="1"/>
              <a:t>terceira</a:t>
            </a:r>
            <a:r>
              <a:rPr dirty="0"/>
              <a:t> </a:t>
            </a:r>
            <a:r>
              <a:rPr dirty="0" err="1"/>
              <a:t>geração</a:t>
            </a:r>
            <a:r>
              <a:rPr dirty="0"/>
              <a:t> se </a:t>
            </a:r>
            <a:r>
              <a:rPr dirty="0" err="1"/>
              <a:t>deu</a:t>
            </a:r>
            <a:r>
              <a:rPr dirty="0"/>
              <a:t> </a:t>
            </a:r>
            <a:r>
              <a:rPr dirty="0" err="1"/>
              <a:t>principalmente</a:t>
            </a:r>
            <a:r>
              <a:rPr dirty="0"/>
              <a:t> pela </a:t>
            </a:r>
            <a:r>
              <a:rPr dirty="0" err="1"/>
              <a:t>vontade</a:t>
            </a:r>
            <a:r>
              <a:rPr dirty="0"/>
              <a:t> dos </a:t>
            </a:r>
            <a:r>
              <a:rPr dirty="0" err="1"/>
              <a:t>usuários</a:t>
            </a:r>
            <a:r>
              <a:rPr dirty="0"/>
              <a:t> </a:t>
            </a:r>
            <a:r>
              <a:rPr dirty="0" err="1"/>
              <a:t>cada</a:t>
            </a:r>
            <a:r>
              <a:rPr dirty="0"/>
              <a:t> </a:t>
            </a:r>
            <a:r>
              <a:rPr dirty="0" err="1"/>
              <a:t>vez</a:t>
            </a:r>
            <a:r>
              <a:rPr dirty="0"/>
              <a:t> </a:t>
            </a:r>
            <a:r>
              <a:rPr dirty="0" err="1"/>
              <a:t>maior</a:t>
            </a:r>
            <a:r>
              <a:rPr dirty="0"/>
              <a:t> de </a:t>
            </a:r>
            <a:r>
              <a:rPr dirty="0" err="1"/>
              <a:t>poder</a:t>
            </a:r>
            <a:r>
              <a:rPr dirty="0"/>
              <a:t> </a:t>
            </a:r>
            <a:r>
              <a:rPr dirty="0" err="1"/>
              <a:t>acessar</a:t>
            </a:r>
            <a:r>
              <a:rPr dirty="0"/>
              <a:t>  a internet </a:t>
            </a:r>
            <a:r>
              <a:rPr dirty="0" err="1"/>
              <a:t>em</a:t>
            </a:r>
            <a:r>
              <a:rPr dirty="0"/>
              <a:t> </a:t>
            </a:r>
            <a:r>
              <a:rPr dirty="0" err="1"/>
              <a:t>seus</a:t>
            </a:r>
            <a:r>
              <a:rPr dirty="0"/>
              <a:t> </a:t>
            </a:r>
            <a:r>
              <a:rPr dirty="0" err="1"/>
              <a:t>telefones</a:t>
            </a:r>
            <a:r>
              <a:rPr dirty="0"/>
              <a:t> </a:t>
            </a:r>
            <a:r>
              <a:rPr dirty="0" err="1" smtClean="0"/>
              <a:t>celulares</a:t>
            </a:r>
            <a:r>
              <a:rPr lang="pt-BR" dirty="0" smtClean="0"/>
              <a:t>.</a:t>
            </a:r>
          </a:p>
          <a:p>
            <a:pPr algn="just"/>
            <a:endParaRPr lang="pt-BR" dirty="0" smtClean="0"/>
          </a:p>
          <a:p>
            <a:pPr algn="just"/>
            <a:r>
              <a:rPr dirty="0" smtClean="0"/>
              <a:t>Vale </a:t>
            </a:r>
            <a:r>
              <a:rPr dirty="0" err="1"/>
              <a:t>lembrar</a:t>
            </a:r>
            <a:r>
              <a:rPr dirty="0"/>
              <a:t> que a </a:t>
            </a:r>
            <a:r>
              <a:rPr dirty="0" err="1"/>
              <a:t>segunda</a:t>
            </a:r>
            <a:r>
              <a:rPr dirty="0"/>
              <a:t> </a:t>
            </a:r>
            <a:r>
              <a:rPr dirty="0" err="1"/>
              <a:t>geração</a:t>
            </a:r>
            <a:r>
              <a:rPr dirty="0"/>
              <a:t> </a:t>
            </a:r>
            <a:r>
              <a:rPr dirty="0" err="1"/>
              <a:t>evoluiu</a:t>
            </a:r>
            <a:r>
              <a:rPr dirty="0"/>
              <a:t> para a </a:t>
            </a:r>
            <a:r>
              <a:rPr dirty="0" err="1"/>
              <a:t>chamada</a:t>
            </a:r>
            <a:r>
              <a:rPr dirty="0"/>
              <a:t> 2.5G, que </a:t>
            </a:r>
            <a:r>
              <a:rPr dirty="0" err="1"/>
              <a:t>inclui</a:t>
            </a:r>
            <a:r>
              <a:rPr dirty="0"/>
              <a:t> o </a:t>
            </a:r>
            <a:r>
              <a:rPr dirty="0" err="1"/>
              <a:t>serviço</a:t>
            </a:r>
            <a:r>
              <a:rPr dirty="0"/>
              <a:t> GPRS (para o </a:t>
            </a:r>
            <a:r>
              <a:rPr dirty="0" err="1"/>
              <a:t>padrão</a:t>
            </a:r>
            <a:r>
              <a:rPr dirty="0"/>
              <a:t> GSM) e a </a:t>
            </a:r>
            <a:r>
              <a:rPr dirty="0" err="1"/>
              <a:t>revisão</a:t>
            </a:r>
            <a:r>
              <a:rPr dirty="0"/>
              <a:t> do </a:t>
            </a:r>
            <a:r>
              <a:rPr dirty="0" err="1"/>
              <a:t>sistema</a:t>
            </a:r>
            <a:r>
              <a:rPr dirty="0"/>
              <a:t> CDMA IS-95. Na </a:t>
            </a:r>
            <a:r>
              <a:rPr dirty="0" err="1"/>
              <a:t>evolução</a:t>
            </a:r>
            <a:r>
              <a:rPr dirty="0"/>
              <a:t> </a:t>
            </a:r>
            <a:r>
              <a:rPr dirty="0" err="1"/>
              <a:t>seguinte</a:t>
            </a:r>
            <a:r>
              <a:rPr dirty="0"/>
              <a:t> para a </a:t>
            </a:r>
            <a:r>
              <a:rPr dirty="0" err="1"/>
              <a:t>chamada</a:t>
            </a:r>
            <a:r>
              <a:rPr dirty="0"/>
              <a:t> 2.75G e o GPRS para o </a:t>
            </a:r>
            <a:r>
              <a:rPr dirty="0" err="1"/>
              <a:t>sistema</a:t>
            </a:r>
            <a:r>
              <a:rPr dirty="0"/>
              <a:t> EDGE. </a:t>
            </a:r>
            <a:r>
              <a:rPr dirty="0" err="1"/>
              <a:t>Já</a:t>
            </a:r>
            <a:r>
              <a:rPr dirty="0"/>
              <a:t> </a:t>
            </a:r>
            <a:r>
              <a:rPr dirty="0" err="1"/>
              <a:t>na</a:t>
            </a:r>
            <a:r>
              <a:rPr dirty="0"/>
              <a:t> </a:t>
            </a:r>
            <a:r>
              <a:rPr dirty="0" err="1"/>
              <a:t>terceira</a:t>
            </a:r>
            <a:r>
              <a:rPr dirty="0"/>
              <a:t> </a:t>
            </a:r>
            <a:r>
              <a:rPr dirty="0" err="1"/>
              <a:t>geração</a:t>
            </a:r>
            <a:r>
              <a:rPr dirty="0"/>
              <a:t> o CDMA IS-95 </a:t>
            </a:r>
            <a:r>
              <a:rPr dirty="0" err="1"/>
              <a:t>evoluiu</a:t>
            </a:r>
            <a:r>
              <a:rPr dirty="0"/>
              <a:t> para CDMA 2000 e </a:t>
            </a:r>
            <a:r>
              <a:rPr dirty="0" err="1"/>
              <a:t>depois</a:t>
            </a:r>
            <a:r>
              <a:rPr dirty="0"/>
              <a:t> para EVDO e EVDV </a:t>
            </a:r>
            <a:r>
              <a:rPr dirty="0" err="1"/>
              <a:t>em</a:t>
            </a:r>
            <a:r>
              <a:rPr dirty="0"/>
              <a:t> </a:t>
            </a:r>
            <a:r>
              <a:rPr dirty="0" err="1"/>
              <a:t>seguida</a:t>
            </a:r>
            <a:r>
              <a:rPr dirty="0"/>
              <a:t>. O </a:t>
            </a:r>
            <a:r>
              <a:rPr dirty="0" err="1"/>
              <a:t>sistema</a:t>
            </a:r>
            <a:r>
              <a:rPr dirty="0"/>
              <a:t> EDGE </a:t>
            </a:r>
            <a:r>
              <a:rPr dirty="0" err="1"/>
              <a:t>evoluiu</a:t>
            </a:r>
            <a:r>
              <a:rPr dirty="0"/>
              <a:t> </a:t>
            </a:r>
            <a:r>
              <a:rPr dirty="0" err="1"/>
              <a:t>em</a:t>
            </a:r>
            <a:r>
              <a:rPr dirty="0"/>
              <a:t> </a:t>
            </a:r>
            <a:r>
              <a:rPr dirty="0" err="1"/>
              <a:t>dois</a:t>
            </a:r>
            <a:r>
              <a:rPr dirty="0"/>
              <a:t> </a:t>
            </a:r>
            <a:r>
              <a:rPr dirty="0" err="1"/>
              <a:t>sentidos</a:t>
            </a:r>
            <a:r>
              <a:rPr dirty="0"/>
              <a:t> </a:t>
            </a:r>
            <a:r>
              <a:rPr dirty="0" err="1"/>
              <a:t>diferentes</a:t>
            </a:r>
            <a:r>
              <a:rPr dirty="0"/>
              <a:t>, um para o EDGE </a:t>
            </a:r>
            <a:r>
              <a:rPr dirty="0" err="1"/>
              <a:t>fase</a:t>
            </a:r>
            <a:r>
              <a:rPr dirty="0"/>
              <a:t> 2 e o outro para WCDMA, </a:t>
            </a:r>
            <a:r>
              <a:rPr dirty="0" err="1"/>
              <a:t>como</a:t>
            </a:r>
            <a:r>
              <a:rPr dirty="0"/>
              <a:t> </a:t>
            </a:r>
            <a:r>
              <a:rPr dirty="0" err="1"/>
              <a:t>demonstrado</a:t>
            </a:r>
            <a:r>
              <a:rPr dirty="0"/>
              <a:t> </a:t>
            </a:r>
            <a:r>
              <a:rPr dirty="0" err="1"/>
              <a:t>na</a:t>
            </a:r>
            <a:r>
              <a:rPr dirty="0"/>
              <a:t> </a:t>
            </a:r>
            <a:r>
              <a:rPr dirty="0" err="1"/>
              <a:t>imagem</a:t>
            </a:r>
            <a:r>
              <a:rPr dirty="0"/>
              <a:t> a </a:t>
            </a:r>
            <a:r>
              <a:rPr dirty="0" err="1"/>
              <a:t>seguir</a:t>
            </a:r>
            <a:r>
              <a:rPr dirty="0"/>
              <a:t> </a:t>
            </a:r>
          </a:p>
        </p:txBody>
      </p:sp>
      <p:sp>
        <p:nvSpPr>
          <p:cNvPr id="403" name="Shape 417"/>
          <p:cNvSpPr txBox="1"/>
          <p:nvPr/>
        </p:nvSpPr>
        <p:spPr>
          <a:xfrm>
            <a:off x="8178191" y="914399"/>
            <a:ext cx="8027617" cy="154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0000" cap="all"/>
            </a:lvl1pPr>
          </a:lstStyle>
          <a:p>
            <a:r>
              <a:t>3ª Geração  </a:t>
            </a:r>
          </a:p>
        </p:txBody>
      </p:sp>
    </p:spTree>
  </p:cSld>
  <p:clrMapOvr>
    <a:masterClrMapping/>
  </p:clrMapOvr>
  <mc:AlternateContent xmlns:mc="http://schemas.openxmlformats.org/markup-compatibility/2006" xmlns:p14="http://schemas.microsoft.com/office/powerpoint/2010/main">
    <mc:Choice Requires="p14">
      <p:transition spd="slow">
        <p:cover/>
      </p:transition>
    </mc:Choice>
    <mc:Fallback xmlns="" xmlns:m="http://schemas.openxmlformats.org/officeDocument/2006/math" xmlns:a14="http://schemas.microsoft.com/office/drawing/2010/main">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CE57"/>
        </a:solidFill>
        <a:effectLst/>
      </p:bgPr>
    </p:bg>
    <p:spTree>
      <p:nvGrpSpPr>
        <p:cNvPr id="1" name=""/>
        <p:cNvGrpSpPr/>
        <p:nvPr/>
      </p:nvGrpSpPr>
      <p:grpSpPr>
        <a:xfrm>
          <a:off x="0" y="0"/>
          <a:ext cx="0" cy="0"/>
          <a:chOff x="0" y="0"/>
          <a:chExt cx="0" cy="0"/>
        </a:xfrm>
      </p:grpSpPr>
      <p:pic>
        <p:nvPicPr>
          <p:cNvPr id="405" name="image2.png" descr="image2.png"/>
          <p:cNvPicPr>
            <a:picLocks noChangeAspect="1"/>
          </p:cNvPicPr>
          <p:nvPr/>
        </p:nvPicPr>
        <p:blipFill>
          <a:blip r:embed="rId2">
            <a:extLst/>
          </a:blip>
          <a:stretch>
            <a:fillRect/>
          </a:stretch>
        </p:blipFill>
        <p:spPr>
          <a:xfrm>
            <a:off x="3416455" y="1246690"/>
            <a:ext cx="17563401" cy="11226802"/>
          </a:xfrm>
          <a:prstGeom prst="rect">
            <a:avLst/>
          </a:prstGeom>
          <a:ln w="12700">
            <a:miter lim="400000"/>
          </a:ln>
        </p:spPr>
      </p:pic>
      <p:sp>
        <p:nvSpPr>
          <p:cNvPr id="406" name="Shape 423"/>
          <p:cNvSpPr txBox="1"/>
          <p:nvPr/>
        </p:nvSpPr>
        <p:spPr>
          <a:xfrm>
            <a:off x="3414779" y="12471400"/>
            <a:ext cx="10340840" cy="533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3000"/>
            </a:pPr>
            <a:r>
              <a:t>Fonte: </a:t>
            </a:r>
            <a:r>
              <a:rPr u="sng">
                <a:solidFill>
                  <a:srgbClr val="0000FF"/>
                </a:solidFill>
                <a:uFill>
                  <a:solidFill>
                    <a:srgbClr val="0000FF"/>
                  </a:solidFill>
                </a:uFill>
                <a:hlinkClick r:id="rId3"/>
              </a:rPr>
              <a:t>https://encyclopedia2.thefreedictionary.com/History+of+GSM</a:t>
            </a:r>
          </a:p>
        </p:txBody>
      </p:sp>
    </p:spTree>
  </p:cSld>
  <p:clrMapOvr>
    <a:masterClrMapping/>
  </p:clrMapOvr>
  <mc:AlternateContent xmlns:mc="http://schemas.openxmlformats.org/markup-compatibility/2006" xmlns:p14="http://schemas.microsoft.com/office/powerpoint/2010/main">
    <mc:Choice Requires="p14">
      <p:transition spd="slow">
        <p:cover/>
      </p:transition>
    </mc:Choice>
    <mc:Fallback xmlns="" xmlns:m="http://schemas.openxmlformats.org/officeDocument/2006/math" xmlns:a14="http://schemas.microsoft.com/office/drawing/2010/main">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p:nvPr/>
        </p:nvSpPr>
        <p:spPr>
          <a:xfrm>
            <a:off x="6032500" y="7645400"/>
            <a:ext cx="1905000" cy="1905000"/>
          </a:xfrm>
          <a:prstGeom prst="ellipse">
            <a:avLst/>
          </a:prstGeom>
          <a:ln w="190500">
            <a:solidFill>
              <a:srgbClr val="FFCE57"/>
            </a:solidFill>
            <a:miter lim="400000"/>
          </a:ln>
        </p:spPr>
        <p:txBody>
          <a:bodyPr lIns="50800" tIns="50800" rIns="50800" bIns="50800" anchor="ctr"/>
          <a:lstStyle/>
          <a:p>
            <a:pPr>
              <a:defRPr>
                <a:solidFill>
                  <a:srgbClr val="FFFFFF"/>
                </a:solidFill>
              </a:defRPr>
            </a:pPr>
            <a:endParaRPr/>
          </a:p>
        </p:txBody>
      </p:sp>
      <p:sp>
        <p:nvSpPr>
          <p:cNvPr id="136" name="Shape 136"/>
          <p:cNvSpPr/>
          <p:nvPr/>
        </p:nvSpPr>
        <p:spPr>
          <a:xfrm>
            <a:off x="6502400" y="8115300"/>
            <a:ext cx="952500" cy="952500"/>
          </a:xfrm>
          <a:prstGeom prst="ellipse">
            <a:avLst/>
          </a:prstGeom>
          <a:solidFill>
            <a:srgbClr val="FFCE57"/>
          </a:solidFill>
          <a:ln w="12700">
            <a:miter lim="400000"/>
          </a:ln>
        </p:spPr>
        <p:txBody>
          <a:bodyPr lIns="50800" tIns="50800" rIns="50800" bIns="50800" anchor="ctr"/>
          <a:lstStyle/>
          <a:p>
            <a:pPr>
              <a:defRPr>
                <a:solidFill>
                  <a:srgbClr val="FFFFFF"/>
                </a:solidFill>
              </a:defRPr>
            </a:pPr>
            <a:endParaRPr/>
          </a:p>
        </p:txBody>
      </p:sp>
      <p:sp>
        <p:nvSpPr>
          <p:cNvPr id="137" name="Shape 137"/>
          <p:cNvSpPr/>
          <p:nvPr/>
        </p:nvSpPr>
        <p:spPr>
          <a:xfrm flipV="1">
            <a:off x="8163069" y="8530689"/>
            <a:ext cx="8826959" cy="52991"/>
          </a:xfrm>
          <a:prstGeom prst="line">
            <a:avLst/>
          </a:prstGeom>
          <a:ln w="101600">
            <a:solidFill>
              <a:srgbClr val="808785"/>
            </a:solidFill>
            <a:custDash>
              <a:ds d="200000" sp="200000"/>
            </a:custDash>
            <a:miter lim="400000"/>
          </a:ln>
        </p:spPr>
        <p:txBody>
          <a:bodyPr lIns="45718" tIns="45718" rIns="45718" bIns="45718"/>
          <a:lstStyle/>
          <a:p>
            <a:endParaRPr/>
          </a:p>
        </p:txBody>
      </p:sp>
      <p:sp>
        <p:nvSpPr>
          <p:cNvPr id="138" name="Shape 138"/>
          <p:cNvSpPr txBox="1"/>
          <p:nvPr/>
        </p:nvSpPr>
        <p:spPr>
          <a:xfrm>
            <a:off x="2451114" y="4775199"/>
            <a:ext cx="8940801" cy="1422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defRPr sz="4000"/>
            </a:pPr>
            <a:r>
              <a:t>                       Aprovação</a:t>
            </a:r>
          </a:p>
          <a:p>
            <a:pPr>
              <a:defRPr b="1">
                <a:latin typeface="Gill Sans"/>
                <a:ea typeface="Gill Sans"/>
                <a:cs typeface="Gill Sans"/>
                <a:sym typeface="Gill Sans"/>
              </a:defRPr>
            </a:pPr>
            <a:r>
              <a:t>1985</a:t>
            </a:r>
          </a:p>
        </p:txBody>
      </p:sp>
      <p:sp>
        <p:nvSpPr>
          <p:cNvPr id="139" name="Shape 139"/>
          <p:cNvSpPr/>
          <p:nvPr/>
        </p:nvSpPr>
        <p:spPr>
          <a:xfrm flipV="1">
            <a:off x="6937322" y="6300693"/>
            <a:ext cx="15082" cy="1155673"/>
          </a:xfrm>
          <a:prstGeom prst="line">
            <a:avLst/>
          </a:prstGeom>
          <a:ln w="25400">
            <a:solidFill>
              <a:srgbClr val="5A5F5E"/>
            </a:solidFill>
            <a:miter lim="400000"/>
          </a:ln>
        </p:spPr>
        <p:txBody>
          <a:bodyPr lIns="45718" tIns="45718" rIns="45718" bIns="45718"/>
          <a:lstStyle/>
          <a:p>
            <a:endParaRPr/>
          </a:p>
        </p:txBody>
      </p:sp>
      <p:sp>
        <p:nvSpPr>
          <p:cNvPr id="140" name="Shape 140"/>
          <p:cNvSpPr/>
          <p:nvPr/>
        </p:nvSpPr>
        <p:spPr>
          <a:xfrm>
            <a:off x="17183100" y="7645400"/>
            <a:ext cx="1905000" cy="1905000"/>
          </a:xfrm>
          <a:prstGeom prst="ellipse">
            <a:avLst/>
          </a:prstGeom>
          <a:ln w="190500">
            <a:solidFill>
              <a:srgbClr val="FFCE57"/>
            </a:solidFill>
            <a:miter lim="400000"/>
          </a:ln>
        </p:spPr>
        <p:txBody>
          <a:bodyPr lIns="50800" tIns="50800" rIns="50800" bIns="50800" anchor="ctr"/>
          <a:lstStyle/>
          <a:p>
            <a:pPr>
              <a:defRPr>
                <a:solidFill>
                  <a:srgbClr val="FFFFFF"/>
                </a:solidFill>
              </a:defRPr>
            </a:pPr>
            <a:endParaRPr/>
          </a:p>
        </p:txBody>
      </p:sp>
      <p:sp>
        <p:nvSpPr>
          <p:cNvPr id="141" name="Shape 141"/>
          <p:cNvSpPr/>
          <p:nvPr/>
        </p:nvSpPr>
        <p:spPr>
          <a:xfrm>
            <a:off x="17653000" y="8115300"/>
            <a:ext cx="952500" cy="952500"/>
          </a:xfrm>
          <a:prstGeom prst="ellipse">
            <a:avLst/>
          </a:prstGeom>
          <a:solidFill>
            <a:srgbClr val="FFCE57"/>
          </a:solidFill>
          <a:ln w="12700">
            <a:miter lim="400000"/>
          </a:ln>
        </p:spPr>
        <p:txBody>
          <a:bodyPr lIns="50800" tIns="50800" rIns="50800" bIns="50800" anchor="ctr"/>
          <a:lstStyle/>
          <a:p>
            <a:pPr>
              <a:defRPr>
                <a:solidFill>
                  <a:srgbClr val="FFFFFF"/>
                </a:solidFill>
              </a:defRPr>
            </a:pPr>
            <a:endParaRPr/>
          </a:p>
        </p:txBody>
      </p:sp>
      <p:sp>
        <p:nvSpPr>
          <p:cNvPr id="142" name="Shape 142"/>
          <p:cNvSpPr txBox="1"/>
          <p:nvPr/>
        </p:nvSpPr>
        <p:spPr>
          <a:xfrm>
            <a:off x="13639800" y="4787897"/>
            <a:ext cx="8940800" cy="1422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defRPr sz="4000"/>
            </a:pPr>
            <a:r>
              <a:t>           Endorsamento pela U.E</a:t>
            </a:r>
          </a:p>
          <a:p>
            <a:pPr>
              <a:defRPr b="1">
                <a:latin typeface="Gill Sans"/>
                <a:ea typeface="Gill Sans"/>
                <a:cs typeface="Gill Sans"/>
                <a:sym typeface="Gill Sans"/>
              </a:defRPr>
            </a:pPr>
            <a:r>
              <a:t>1986</a:t>
            </a:r>
          </a:p>
        </p:txBody>
      </p:sp>
      <p:sp>
        <p:nvSpPr>
          <p:cNvPr id="143" name="Shape 143"/>
          <p:cNvSpPr/>
          <p:nvPr/>
        </p:nvSpPr>
        <p:spPr>
          <a:xfrm flipV="1">
            <a:off x="18083643" y="6305563"/>
            <a:ext cx="15084" cy="1155674"/>
          </a:xfrm>
          <a:prstGeom prst="line">
            <a:avLst/>
          </a:prstGeom>
          <a:ln w="25400">
            <a:solidFill>
              <a:srgbClr val="5A5F5E"/>
            </a:solidFill>
            <a:miter lim="400000"/>
          </a:ln>
        </p:spPr>
        <p:txBody>
          <a:bodyPr lIns="45718" tIns="45718" rIns="45718" bIns="45718"/>
          <a:lstStyle/>
          <a:p>
            <a:endParaRPr/>
          </a:p>
        </p:txBody>
      </p:sp>
      <p:sp>
        <p:nvSpPr>
          <p:cNvPr id="144" name="Shape 144"/>
          <p:cNvSpPr/>
          <p:nvPr/>
        </p:nvSpPr>
        <p:spPr>
          <a:xfrm flipV="1">
            <a:off x="19329454" y="8537734"/>
            <a:ext cx="5054599" cy="5871"/>
          </a:xfrm>
          <a:prstGeom prst="line">
            <a:avLst/>
          </a:prstGeom>
          <a:ln w="101600">
            <a:solidFill>
              <a:srgbClr val="808785"/>
            </a:solidFill>
            <a:custDash>
              <a:ds d="200000" sp="200000"/>
            </a:custDash>
            <a:miter lim="400000"/>
          </a:ln>
        </p:spPr>
        <p:txBody>
          <a:bodyPr lIns="45718" tIns="45718" rIns="45718" bIns="45718"/>
          <a:lstStyle/>
          <a:p>
            <a:endParaRPr/>
          </a:p>
        </p:txBody>
      </p:sp>
      <p:sp>
        <p:nvSpPr>
          <p:cNvPr id="145" name="Shape 145"/>
          <p:cNvSpPr/>
          <p:nvPr/>
        </p:nvSpPr>
        <p:spPr>
          <a:xfrm>
            <a:off x="99790" y="8544045"/>
            <a:ext cx="5754932" cy="41052"/>
          </a:xfrm>
          <a:prstGeom prst="line">
            <a:avLst/>
          </a:prstGeom>
          <a:ln w="101600">
            <a:solidFill>
              <a:srgbClr val="808785"/>
            </a:solidFill>
            <a:custDash>
              <a:ds d="200000" sp="200000"/>
            </a:custDash>
            <a:miter lim="400000"/>
          </a:ln>
        </p:spPr>
        <p:txBody>
          <a:bodyPr lIns="45718" tIns="45718" rIns="45718" bIns="45718"/>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p:push/>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1" nodeType="afterEffect">
                                  <p:stCondLst>
                                    <p:cond delay="100"/>
                                  </p:stCondLst>
                                  <p:iterate>
                                    <p:tmAbs val="0"/>
                                  </p:iterate>
                                  <p:childTnLst>
                                    <p:set>
                                      <p:cBhvr>
                                        <p:cTn id="6" fill="hold"/>
                                        <p:tgtEl>
                                          <p:spTgt spid="135"/>
                                        </p:tgtEl>
                                        <p:attrNameLst>
                                          <p:attrName>style.visibility</p:attrName>
                                        </p:attrNameLst>
                                      </p:cBhvr>
                                      <p:to>
                                        <p:strVal val="visible"/>
                                      </p:to>
                                    </p:set>
                                    <p:animEffect transition="in" filter="box(out)">
                                      <p:cBhvr>
                                        <p:cTn id="7" dur="500"/>
                                        <p:tgtEl>
                                          <p:spTgt spid="135"/>
                                        </p:tgtEl>
                                      </p:cBhvr>
                                    </p:animEffect>
                                  </p:childTnLst>
                                </p:cTn>
                              </p:par>
                            </p:childTnLst>
                          </p:cTn>
                        </p:par>
                        <p:par>
                          <p:cTn id="8" fill="hold">
                            <p:stCondLst>
                              <p:cond delay="600"/>
                            </p:stCondLst>
                            <p:childTnLst>
                              <p:par>
                                <p:cTn id="9" presetID="4" presetClass="entr" presetSubtype="32" fill="hold" grpId="2" nodeType="afterEffect">
                                  <p:stCondLst>
                                    <p:cond delay="100"/>
                                  </p:stCondLst>
                                  <p:iterate>
                                    <p:tmAbs val="0"/>
                                  </p:iterate>
                                  <p:childTnLst>
                                    <p:set>
                                      <p:cBhvr>
                                        <p:cTn id="10" fill="hold"/>
                                        <p:tgtEl>
                                          <p:spTgt spid="136"/>
                                        </p:tgtEl>
                                        <p:attrNameLst>
                                          <p:attrName>style.visibility</p:attrName>
                                        </p:attrNameLst>
                                      </p:cBhvr>
                                      <p:to>
                                        <p:strVal val="visible"/>
                                      </p:to>
                                    </p:set>
                                    <p:animEffect transition="in" filter="box(out)">
                                      <p:cBhvr>
                                        <p:cTn id="11" dur="500"/>
                                        <p:tgtEl>
                                          <p:spTgt spid="136"/>
                                        </p:tgtEl>
                                      </p:cBhvr>
                                    </p:animEffect>
                                  </p:childTnLst>
                                </p:cTn>
                              </p:par>
                            </p:childTnLst>
                          </p:cTn>
                        </p:par>
                        <p:par>
                          <p:cTn id="12" fill="hold">
                            <p:stCondLst>
                              <p:cond delay="1200"/>
                            </p:stCondLst>
                            <p:childTnLst>
                              <p:par>
                                <p:cTn id="13" presetID="2" presetClass="entr" presetSubtype="2" fill="hold" grpId="3" nodeType="afterEffect">
                                  <p:stCondLst>
                                    <p:cond delay="0"/>
                                  </p:stCondLst>
                                  <p:iterate>
                                    <p:tmAbs val="0"/>
                                  </p:iterate>
                                  <p:childTnLst>
                                    <p:set>
                                      <p:cBhvr>
                                        <p:cTn id="14" fill="hold"/>
                                        <p:tgtEl>
                                          <p:spTgt spid="137"/>
                                        </p:tgtEl>
                                        <p:attrNameLst>
                                          <p:attrName>style.visibility</p:attrName>
                                        </p:attrNameLst>
                                      </p:cBhvr>
                                      <p:to>
                                        <p:strVal val="visible"/>
                                      </p:to>
                                    </p:set>
                                    <p:anim calcmode="lin" valueType="num">
                                      <p:cBhvr>
                                        <p:cTn id="15" dur="1000" fill="hold"/>
                                        <p:tgtEl>
                                          <p:spTgt spid="137"/>
                                        </p:tgtEl>
                                        <p:attrNameLst>
                                          <p:attrName>ppt_x</p:attrName>
                                        </p:attrNameLst>
                                      </p:cBhvr>
                                      <p:tavLst>
                                        <p:tav tm="0">
                                          <p:val>
                                            <p:strVal val="1+#ppt_w/2"/>
                                          </p:val>
                                        </p:tav>
                                        <p:tav tm="100000">
                                          <p:val>
                                            <p:strVal val="#ppt_x"/>
                                          </p:val>
                                        </p:tav>
                                      </p:tavLst>
                                    </p:anim>
                                    <p:anim calcmode="lin" valueType="num">
                                      <p:cBhvr>
                                        <p:cTn id="16" dur="1000" fill="hold"/>
                                        <p:tgtEl>
                                          <p:spTgt spid="137"/>
                                        </p:tgtEl>
                                        <p:attrNameLst>
                                          <p:attrName>ppt_y</p:attrName>
                                        </p:attrNameLst>
                                      </p:cBhvr>
                                      <p:tavLst>
                                        <p:tav tm="0">
                                          <p:val>
                                            <p:strVal val="#ppt_y"/>
                                          </p:val>
                                        </p:tav>
                                        <p:tav tm="100000">
                                          <p:val>
                                            <p:strVal val="#ppt_y"/>
                                          </p:val>
                                        </p:tav>
                                      </p:tavLst>
                                    </p:anim>
                                  </p:childTnLst>
                                </p:cTn>
                              </p:par>
                            </p:childTnLst>
                          </p:cTn>
                        </p:par>
                        <p:par>
                          <p:cTn id="17" fill="hold">
                            <p:stCondLst>
                              <p:cond delay="2200"/>
                            </p:stCondLst>
                            <p:childTnLst>
                              <p:par>
                                <p:cTn id="18" presetID="2" presetClass="entr" presetSubtype="1" fill="hold" grpId="4" nodeType="afterEffect">
                                  <p:stCondLst>
                                    <p:cond delay="0"/>
                                  </p:stCondLst>
                                  <p:iterate>
                                    <p:tmAbs val="0"/>
                                  </p:iterate>
                                  <p:childTnLst>
                                    <p:set>
                                      <p:cBhvr>
                                        <p:cTn id="19" fill="hold"/>
                                        <p:tgtEl>
                                          <p:spTgt spid="139"/>
                                        </p:tgtEl>
                                        <p:attrNameLst>
                                          <p:attrName>style.visibility</p:attrName>
                                        </p:attrNameLst>
                                      </p:cBhvr>
                                      <p:to>
                                        <p:strVal val="visible"/>
                                      </p:to>
                                    </p:set>
                                    <p:anim calcmode="lin" valueType="num">
                                      <p:cBhvr>
                                        <p:cTn id="20" dur="100" fill="hold"/>
                                        <p:tgtEl>
                                          <p:spTgt spid="139"/>
                                        </p:tgtEl>
                                        <p:attrNameLst>
                                          <p:attrName>ppt_x</p:attrName>
                                        </p:attrNameLst>
                                      </p:cBhvr>
                                      <p:tavLst>
                                        <p:tav tm="0">
                                          <p:val>
                                            <p:strVal val="#ppt_x"/>
                                          </p:val>
                                        </p:tav>
                                        <p:tav tm="100000">
                                          <p:val>
                                            <p:strVal val="#ppt_x"/>
                                          </p:val>
                                        </p:tav>
                                      </p:tavLst>
                                    </p:anim>
                                    <p:anim calcmode="lin" valueType="num">
                                      <p:cBhvr>
                                        <p:cTn id="21" dur="100" fill="hold"/>
                                        <p:tgtEl>
                                          <p:spTgt spid="139"/>
                                        </p:tgtEl>
                                        <p:attrNameLst>
                                          <p:attrName>ppt_y</p:attrName>
                                        </p:attrNameLst>
                                      </p:cBhvr>
                                      <p:tavLst>
                                        <p:tav tm="0">
                                          <p:val>
                                            <p:strVal val="0-#ppt_h/2"/>
                                          </p:val>
                                        </p:tav>
                                        <p:tav tm="100000">
                                          <p:val>
                                            <p:strVal val="#ppt_y"/>
                                          </p:val>
                                        </p:tav>
                                      </p:tavLst>
                                    </p:anim>
                                  </p:childTnLst>
                                </p:cTn>
                              </p:par>
                            </p:childTnLst>
                          </p:cTn>
                        </p:par>
                        <p:par>
                          <p:cTn id="22" fill="hold">
                            <p:stCondLst>
                              <p:cond delay="2300"/>
                            </p:stCondLst>
                            <p:childTnLst>
                              <p:par>
                                <p:cTn id="23" presetID="2" presetClass="entr" presetSubtype="1" fill="hold" grpId="5" nodeType="afterEffect">
                                  <p:stCondLst>
                                    <p:cond delay="0"/>
                                  </p:stCondLst>
                                  <p:iterate>
                                    <p:tmAbs val="0"/>
                                  </p:iterate>
                                  <p:childTnLst>
                                    <p:set>
                                      <p:cBhvr>
                                        <p:cTn id="24" fill="hold"/>
                                        <p:tgtEl>
                                          <p:spTgt spid="138"/>
                                        </p:tgtEl>
                                        <p:attrNameLst>
                                          <p:attrName>style.visibility</p:attrName>
                                        </p:attrNameLst>
                                      </p:cBhvr>
                                      <p:to>
                                        <p:strVal val="visible"/>
                                      </p:to>
                                    </p:set>
                                    <p:anim calcmode="lin" valueType="num">
                                      <p:cBhvr>
                                        <p:cTn id="25" dur="100" fill="hold"/>
                                        <p:tgtEl>
                                          <p:spTgt spid="138"/>
                                        </p:tgtEl>
                                        <p:attrNameLst>
                                          <p:attrName>ppt_x</p:attrName>
                                        </p:attrNameLst>
                                      </p:cBhvr>
                                      <p:tavLst>
                                        <p:tav tm="0">
                                          <p:val>
                                            <p:strVal val="#ppt_x"/>
                                          </p:val>
                                        </p:tav>
                                        <p:tav tm="100000">
                                          <p:val>
                                            <p:strVal val="#ppt_x"/>
                                          </p:val>
                                        </p:tav>
                                      </p:tavLst>
                                    </p:anim>
                                    <p:anim calcmode="lin" valueType="num">
                                      <p:cBhvr>
                                        <p:cTn id="26" dur="100" fill="hold"/>
                                        <p:tgtEl>
                                          <p:spTgt spid="138"/>
                                        </p:tgtEl>
                                        <p:attrNameLst>
                                          <p:attrName>ppt_y</p:attrName>
                                        </p:attrNameLst>
                                      </p:cBhvr>
                                      <p:tavLst>
                                        <p:tav tm="0">
                                          <p:val>
                                            <p:strVal val="0-#ppt_h/2"/>
                                          </p:val>
                                        </p:tav>
                                        <p:tav tm="100000">
                                          <p:val>
                                            <p:strVal val="#ppt_y"/>
                                          </p:val>
                                        </p:tav>
                                      </p:tavLst>
                                    </p:anim>
                                  </p:childTnLst>
                                </p:cTn>
                              </p:par>
                            </p:childTnLst>
                          </p:cTn>
                        </p:par>
                        <p:par>
                          <p:cTn id="27" fill="hold">
                            <p:stCondLst>
                              <p:cond delay="2400"/>
                            </p:stCondLst>
                            <p:childTnLst>
                              <p:par>
                                <p:cTn id="28" presetID="4" presetClass="entr" presetSubtype="32" fill="hold" grpId="6" nodeType="afterEffect">
                                  <p:stCondLst>
                                    <p:cond delay="100"/>
                                  </p:stCondLst>
                                  <p:iterate>
                                    <p:tmAbs val="0"/>
                                  </p:iterate>
                                  <p:childTnLst>
                                    <p:set>
                                      <p:cBhvr>
                                        <p:cTn id="29" fill="hold"/>
                                        <p:tgtEl>
                                          <p:spTgt spid="140"/>
                                        </p:tgtEl>
                                        <p:attrNameLst>
                                          <p:attrName>style.visibility</p:attrName>
                                        </p:attrNameLst>
                                      </p:cBhvr>
                                      <p:to>
                                        <p:strVal val="visible"/>
                                      </p:to>
                                    </p:set>
                                    <p:animEffect transition="in" filter="box(out)">
                                      <p:cBhvr>
                                        <p:cTn id="30" dur="500"/>
                                        <p:tgtEl>
                                          <p:spTgt spid="140"/>
                                        </p:tgtEl>
                                      </p:cBhvr>
                                    </p:animEffect>
                                  </p:childTnLst>
                                </p:cTn>
                              </p:par>
                            </p:childTnLst>
                          </p:cTn>
                        </p:par>
                        <p:par>
                          <p:cTn id="31" fill="hold">
                            <p:stCondLst>
                              <p:cond delay="3000"/>
                            </p:stCondLst>
                            <p:childTnLst>
                              <p:par>
                                <p:cTn id="32" presetID="4" presetClass="entr" presetSubtype="32" fill="hold" grpId="7" nodeType="afterEffect">
                                  <p:stCondLst>
                                    <p:cond delay="100"/>
                                  </p:stCondLst>
                                  <p:iterate>
                                    <p:tmAbs val="0"/>
                                  </p:iterate>
                                  <p:childTnLst>
                                    <p:set>
                                      <p:cBhvr>
                                        <p:cTn id="33" fill="hold"/>
                                        <p:tgtEl>
                                          <p:spTgt spid="141"/>
                                        </p:tgtEl>
                                        <p:attrNameLst>
                                          <p:attrName>style.visibility</p:attrName>
                                        </p:attrNameLst>
                                      </p:cBhvr>
                                      <p:to>
                                        <p:strVal val="visible"/>
                                      </p:to>
                                    </p:set>
                                    <p:animEffect transition="in" filter="box(out)">
                                      <p:cBhvr>
                                        <p:cTn id="34" dur="500"/>
                                        <p:tgtEl>
                                          <p:spTgt spid="141"/>
                                        </p:tgtEl>
                                      </p:cBhvr>
                                    </p:animEffect>
                                  </p:childTnLst>
                                </p:cTn>
                              </p:par>
                            </p:childTnLst>
                          </p:cTn>
                        </p:par>
                        <p:par>
                          <p:cTn id="35" fill="hold">
                            <p:stCondLst>
                              <p:cond delay="3600"/>
                            </p:stCondLst>
                            <p:childTnLst>
                              <p:par>
                                <p:cTn id="36" presetID="2" presetClass="entr" presetSubtype="1" fill="hold" grpId="8" nodeType="afterEffect">
                                  <p:stCondLst>
                                    <p:cond delay="0"/>
                                  </p:stCondLst>
                                  <p:iterate>
                                    <p:tmAbs val="0"/>
                                  </p:iterate>
                                  <p:childTnLst>
                                    <p:set>
                                      <p:cBhvr>
                                        <p:cTn id="37" fill="hold"/>
                                        <p:tgtEl>
                                          <p:spTgt spid="143"/>
                                        </p:tgtEl>
                                        <p:attrNameLst>
                                          <p:attrName>style.visibility</p:attrName>
                                        </p:attrNameLst>
                                      </p:cBhvr>
                                      <p:to>
                                        <p:strVal val="visible"/>
                                      </p:to>
                                    </p:set>
                                    <p:anim calcmode="lin" valueType="num">
                                      <p:cBhvr>
                                        <p:cTn id="38" dur="100" fill="hold"/>
                                        <p:tgtEl>
                                          <p:spTgt spid="143"/>
                                        </p:tgtEl>
                                        <p:attrNameLst>
                                          <p:attrName>ppt_x</p:attrName>
                                        </p:attrNameLst>
                                      </p:cBhvr>
                                      <p:tavLst>
                                        <p:tav tm="0">
                                          <p:val>
                                            <p:strVal val="#ppt_x"/>
                                          </p:val>
                                        </p:tav>
                                        <p:tav tm="100000">
                                          <p:val>
                                            <p:strVal val="#ppt_x"/>
                                          </p:val>
                                        </p:tav>
                                      </p:tavLst>
                                    </p:anim>
                                    <p:anim calcmode="lin" valueType="num">
                                      <p:cBhvr>
                                        <p:cTn id="39" dur="100" fill="hold"/>
                                        <p:tgtEl>
                                          <p:spTgt spid="143"/>
                                        </p:tgtEl>
                                        <p:attrNameLst>
                                          <p:attrName>ppt_y</p:attrName>
                                        </p:attrNameLst>
                                      </p:cBhvr>
                                      <p:tavLst>
                                        <p:tav tm="0">
                                          <p:val>
                                            <p:strVal val="0-#ppt_h/2"/>
                                          </p:val>
                                        </p:tav>
                                        <p:tav tm="100000">
                                          <p:val>
                                            <p:strVal val="#ppt_y"/>
                                          </p:val>
                                        </p:tav>
                                      </p:tavLst>
                                    </p:anim>
                                  </p:childTnLst>
                                </p:cTn>
                              </p:par>
                            </p:childTnLst>
                          </p:cTn>
                        </p:par>
                        <p:par>
                          <p:cTn id="40" fill="hold">
                            <p:stCondLst>
                              <p:cond delay="3700"/>
                            </p:stCondLst>
                            <p:childTnLst>
                              <p:par>
                                <p:cTn id="41" presetID="2" presetClass="entr" presetSubtype="1" fill="hold" grpId="9" nodeType="afterEffect">
                                  <p:stCondLst>
                                    <p:cond delay="0"/>
                                  </p:stCondLst>
                                  <p:iterate>
                                    <p:tmAbs val="0"/>
                                  </p:iterate>
                                  <p:childTnLst>
                                    <p:set>
                                      <p:cBhvr>
                                        <p:cTn id="42" fill="hold"/>
                                        <p:tgtEl>
                                          <p:spTgt spid="142"/>
                                        </p:tgtEl>
                                        <p:attrNameLst>
                                          <p:attrName>style.visibility</p:attrName>
                                        </p:attrNameLst>
                                      </p:cBhvr>
                                      <p:to>
                                        <p:strVal val="visible"/>
                                      </p:to>
                                    </p:set>
                                    <p:anim calcmode="lin" valueType="num">
                                      <p:cBhvr>
                                        <p:cTn id="43" dur="100" fill="hold"/>
                                        <p:tgtEl>
                                          <p:spTgt spid="142"/>
                                        </p:tgtEl>
                                        <p:attrNameLst>
                                          <p:attrName>ppt_x</p:attrName>
                                        </p:attrNameLst>
                                      </p:cBhvr>
                                      <p:tavLst>
                                        <p:tav tm="0">
                                          <p:val>
                                            <p:strVal val="#ppt_x"/>
                                          </p:val>
                                        </p:tav>
                                        <p:tav tm="100000">
                                          <p:val>
                                            <p:strVal val="#ppt_x"/>
                                          </p:val>
                                        </p:tav>
                                      </p:tavLst>
                                    </p:anim>
                                    <p:anim calcmode="lin" valueType="num">
                                      <p:cBhvr>
                                        <p:cTn id="44" dur="100" fill="hold"/>
                                        <p:tgtEl>
                                          <p:spTgt spid="142"/>
                                        </p:tgtEl>
                                        <p:attrNameLst>
                                          <p:attrName>ppt_y</p:attrName>
                                        </p:attrNameLst>
                                      </p:cBhvr>
                                      <p:tavLst>
                                        <p:tav tm="0">
                                          <p:val>
                                            <p:strVal val="0-#ppt_h/2"/>
                                          </p:val>
                                        </p:tav>
                                        <p:tav tm="100000">
                                          <p:val>
                                            <p:strVal val="#ppt_y"/>
                                          </p:val>
                                        </p:tav>
                                      </p:tavLst>
                                    </p:anim>
                                  </p:childTnLst>
                                </p:cTn>
                              </p:par>
                            </p:childTnLst>
                          </p:cTn>
                        </p:par>
                        <p:par>
                          <p:cTn id="45" fill="hold">
                            <p:stCondLst>
                              <p:cond delay="3800"/>
                            </p:stCondLst>
                            <p:childTnLst>
                              <p:par>
                                <p:cTn id="46" presetID="2" presetClass="entr" presetSubtype="2" fill="hold" grpId="10" nodeType="afterEffect">
                                  <p:stCondLst>
                                    <p:cond delay="0"/>
                                  </p:stCondLst>
                                  <p:iterate>
                                    <p:tmAbs val="0"/>
                                  </p:iterate>
                                  <p:childTnLst>
                                    <p:set>
                                      <p:cBhvr>
                                        <p:cTn id="47" fill="hold"/>
                                        <p:tgtEl>
                                          <p:spTgt spid="144"/>
                                        </p:tgtEl>
                                        <p:attrNameLst>
                                          <p:attrName>style.visibility</p:attrName>
                                        </p:attrNameLst>
                                      </p:cBhvr>
                                      <p:to>
                                        <p:strVal val="visible"/>
                                      </p:to>
                                    </p:set>
                                    <p:anim calcmode="lin" valueType="num">
                                      <p:cBhvr>
                                        <p:cTn id="48" dur="1000" fill="hold"/>
                                        <p:tgtEl>
                                          <p:spTgt spid="144"/>
                                        </p:tgtEl>
                                        <p:attrNameLst>
                                          <p:attrName>ppt_x</p:attrName>
                                        </p:attrNameLst>
                                      </p:cBhvr>
                                      <p:tavLst>
                                        <p:tav tm="0">
                                          <p:val>
                                            <p:strVal val="1+#ppt_w/2"/>
                                          </p:val>
                                        </p:tav>
                                        <p:tav tm="100000">
                                          <p:val>
                                            <p:strVal val="#ppt_x"/>
                                          </p:val>
                                        </p:tav>
                                      </p:tavLst>
                                    </p:anim>
                                    <p:anim calcmode="lin" valueType="num">
                                      <p:cBhvr>
                                        <p:cTn id="49" dur="1000" fill="hold"/>
                                        <p:tgtEl>
                                          <p:spTgt spid="144"/>
                                        </p:tgtEl>
                                        <p:attrNameLst>
                                          <p:attrName>ppt_y</p:attrName>
                                        </p:attrNameLst>
                                      </p:cBhvr>
                                      <p:tavLst>
                                        <p:tav tm="0">
                                          <p:val>
                                            <p:strVal val="#ppt_y"/>
                                          </p:val>
                                        </p:tav>
                                        <p:tav tm="100000">
                                          <p:val>
                                            <p:strVal val="#ppt_y"/>
                                          </p:val>
                                        </p:tav>
                                      </p:tavLst>
                                    </p:anim>
                                  </p:childTnLst>
                                </p:cTn>
                              </p:par>
                            </p:childTnLst>
                          </p:cTn>
                        </p:par>
                        <p:par>
                          <p:cTn id="50" fill="hold">
                            <p:stCondLst>
                              <p:cond delay="4800"/>
                            </p:stCondLst>
                            <p:childTnLst>
                              <p:par>
                                <p:cTn id="51" presetID="2" presetClass="entr" presetSubtype="8" fill="hold" grpId="11" nodeType="afterEffect">
                                  <p:stCondLst>
                                    <p:cond delay="0"/>
                                  </p:stCondLst>
                                  <p:iterate>
                                    <p:tmAbs val="0"/>
                                  </p:iterate>
                                  <p:childTnLst>
                                    <p:set>
                                      <p:cBhvr>
                                        <p:cTn id="52" fill="hold"/>
                                        <p:tgtEl>
                                          <p:spTgt spid="145"/>
                                        </p:tgtEl>
                                        <p:attrNameLst>
                                          <p:attrName>style.visibility</p:attrName>
                                        </p:attrNameLst>
                                      </p:cBhvr>
                                      <p:to>
                                        <p:strVal val="visible"/>
                                      </p:to>
                                    </p:set>
                                    <p:anim calcmode="lin" valueType="num">
                                      <p:cBhvr>
                                        <p:cTn id="53" dur="1000" fill="hold"/>
                                        <p:tgtEl>
                                          <p:spTgt spid="145"/>
                                        </p:tgtEl>
                                        <p:attrNameLst>
                                          <p:attrName>ppt_x</p:attrName>
                                        </p:attrNameLst>
                                      </p:cBhvr>
                                      <p:tavLst>
                                        <p:tav tm="0">
                                          <p:val>
                                            <p:strVal val="0-#ppt_w/2"/>
                                          </p:val>
                                        </p:tav>
                                        <p:tav tm="100000">
                                          <p:val>
                                            <p:strVal val="#ppt_x"/>
                                          </p:val>
                                        </p:tav>
                                      </p:tavLst>
                                    </p:anim>
                                    <p:anim calcmode="lin" valueType="num">
                                      <p:cBhvr>
                                        <p:cTn id="54" dur="10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1" animBg="1" advAuto="0"/>
      <p:bldP spid="136" grpId="2" animBg="1" advAuto="0"/>
      <p:bldP spid="137" grpId="3" animBg="1" advAuto="0"/>
      <p:bldP spid="138" grpId="5" animBg="1" advAuto="0"/>
      <p:bldP spid="139" grpId="4" animBg="1" advAuto="0"/>
      <p:bldP spid="140" grpId="6" animBg="1" advAuto="0"/>
      <p:bldP spid="141" grpId="7" animBg="1" advAuto="0"/>
      <p:bldP spid="142" grpId="9" animBg="1" advAuto="0"/>
      <p:bldP spid="143" grpId="8" animBg="1" advAuto="0"/>
      <p:bldP spid="144" grpId="10" animBg="1" advAuto="0"/>
      <p:bldP spid="145" grpId="11" animBg="1" advAuto="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CE57"/>
        </a:solidFill>
        <a:effectLst/>
      </p:bgPr>
    </p:bg>
    <p:spTree>
      <p:nvGrpSpPr>
        <p:cNvPr id="1" name=""/>
        <p:cNvGrpSpPr/>
        <p:nvPr/>
      </p:nvGrpSpPr>
      <p:grpSpPr>
        <a:xfrm>
          <a:off x="0" y="0"/>
          <a:ext cx="0" cy="0"/>
          <a:chOff x="0" y="0"/>
          <a:chExt cx="0" cy="0"/>
        </a:xfrm>
      </p:grpSpPr>
      <p:sp>
        <p:nvSpPr>
          <p:cNvPr id="408" name="Shape 425"/>
          <p:cNvSpPr txBox="1"/>
          <p:nvPr/>
        </p:nvSpPr>
        <p:spPr>
          <a:xfrm>
            <a:off x="951664" y="3344217"/>
            <a:ext cx="22479004" cy="70275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r>
              <a:rPr dirty="0"/>
              <a:t>A </a:t>
            </a:r>
            <a:r>
              <a:rPr dirty="0" err="1"/>
              <a:t>arquitetura</a:t>
            </a:r>
            <a:r>
              <a:rPr dirty="0"/>
              <a:t> da </a:t>
            </a:r>
            <a:r>
              <a:rPr dirty="0" err="1"/>
              <a:t>rede</a:t>
            </a:r>
            <a:r>
              <a:rPr dirty="0"/>
              <a:t> GSM é </a:t>
            </a:r>
            <a:r>
              <a:rPr dirty="0" err="1"/>
              <a:t>formada</a:t>
            </a:r>
            <a:r>
              <a:rPr dirty="0"/>
              <a:t> </a:t>
            </a:r>
            <a:r>
              <a:rPr dirty="0" err="1"/>
              <a:t>por</a:t>
            </a:r>
            <a:r>
              <a:rPr dirty="0"/>
              <a:t> interfaces </a:t>
            </a:r>
            <a:r>
              <a:rPr dirty="0" err="1"/>
              <a:t>abertas</a:t>
            </a:r>
            <a:r>
              <a:rPr dirty="0"/>
              <a:t> e </a:t>
            </a:r>
            <a:r>
              <a:rPr dirty="0" err="1"/>
              <a:t>padronizadas</a:t>
            </a:r>
            <a:r>
              <a:rPr dirty="0"/>
              <a:t> que </a:t>
            </a:r>
            <a:r>
              <a:rPr dirty="0" err="1"/>
              <a:t>visam</a:t>
            </a:r>
            <a:r>
              <a:rPr dirty="0"/>
              <a:t> </a:t>
            </a:r>
            <a:r>
              <a:rPr dirty="0" err="1"/>
              <a:t>montar</a:t>
            </a:r>
            <a:r>
              <a:rPr dirty="0"/>
              <a:t> </a:t>
            </a:r>
            <a:r>
              <a:rPr dirty="0" err="1"/>
              <a:t>uma</a:t>
            </a:r>
            <a:r>
              <a:rPr dirty="0"/>
              <a:t> </a:t>
            </a:r>
            <a:r>
              <a:rPr dirty="0" err="1"/>
              <a:t>arquitetura</a:t>
            </a:r>
            <a:r>
              <a:rPr dirty="0"/>
              <a:t> </a:t>
            </a:r>
            <a:r>
              <a:rPr dirty="0" err="1"/>
              <a:t>mais</a:t>
            </a:r>
            <a:r>
              <a:rPr dirty="0"/>
              <a:t> </a:t>
            </a:r>
            <a:r>
              <a:rPr dirty="0" err="1"/>
              <a:t>abrangente</a:t>
            </a:r>
            <a:r>
              <a:rPr dirty="0"/>
              <a:t> </a:t>
            </a:r>
            <a:r>
              <a:rPr dirty="0" err="1"/>
              <a:t>possível</a:t>
            </a:r>
            <a:r>
              <a:rPr dirty="0"/>
              <a:t>, </a:t>
            </a:r>
            <a:r>
              <a:rPr dirty="0" err="1"/>
              <a:t>ela</a:t>
            </a:r>
            <a:r>
              <a:rPr dirty="0"/>
              <a:t> é </a:t>
            </a:r>
            <a:r>
              <a:rPr dirty="0" err="1"/>
              <a:t>estruturada</a:t>
            </a:r>
            <a:r>
              <a:rPr dirty="0"/>
              <a:t> para que </a:t>
            </a:r>
            <a:r>
              <a:rPr dirty="0" err="1"/>
              <a:t>seja</a:t>
            </a:r>
            <a:r>
              <a:rPr dirty="0"/>
              <a:t> </a:t>
            </a:r>
            <a:r>
              <a:rPr dirty="0" err="1"/>
              <a:t>possível</a:t>
            </a:r>
            <a:r>
              <a:rPr dirty="0"/>
              <a:t> a </a:t>
            </a:r>
            <a:r>
              <a:rPr dirty="0" err="1"/>
              <a:t>integração</a:t>
            </a:r>
            <a:r>
              <a:rPr dirty="0"/>
              <a:t> entre </a:t>
            </a:r>
            <a:r>
              <a:rPr dirty="0" err="1"/>
              <a:t>diferentes</a:t>
            </a:r>
            <a:r>
              <a:rPr dirty="0"/>
              <a:t> </a:t>
            </a:r>
            <a:r>
              <a:rPr dirty="0" err="1"/>
              <a:t>componentes</a:t>
            </a:r>
            <a:r>
              <a:rPr dirty="0"/>
              <a:t> de </a:t>
            </a:r>
            <a:r>
              <a:rPr dirty="0" err="1"/>
              <a:t>diferentes</a:t>
            </a:r>
            <a:r>
              <a:rPr dirty="0"/>
              <a:t> </a:t>
            </a:r>
            <a:r>
              <a:rPr dirty="0" err="1"/>
              <a:t>fabricantes</a:t>
            </a:r>
            <a:r>
              <a:rPr dirty="0"/>
              <a:t> para </a:t>
            </a:r>
            <a:r>
              <a:rPr dirty="0" err="1"/>
              <a:t>torná</a:t>
            </a:r>
            <a:r>
              <a:rPr dirty="0"/>
              <a:t>-la </a:t>
            </a:r>
            <a:r>
              <a:rPr dirty="0" err="1"/>
              <a:t>mais</a:t>
            </a:r>
            <a:r>
              <a:rPr dirty="0"/>
              <a:t> </a:t>
            </a:r>
            <a:r>
              <a:rPr dirty="0" err="1"/>
              <a:t>flexível</a:t>
            </a:r>
            <a:r>
              <a:rPr dirty="0"/>
              <a:t>, </a:t>
            </a:r>
            <a:r>
              <a:rPr dirty="0" err="1"/>
              <a:t>viável</a:t>
            </a:r>
            <a:r>
              <a:rPr dirty="0"/>
              <a:t> e </a:t>
            </a:r>
            <a:r>
              <a:rPr dirty="0" err="1"/>
              <a:t>abranger</a:t>
            </a:r>
            <a:r>
              <a:rPr dirty="0"/>
              <a:t> </a:t>
            </a:r>
            <a:r>
              <a:rPr dirty="0" err="1"/>
              <a:t>sua</a:t>
            </a:r>
            <a:r>
              <a:rPr dirty="0"/>
              <a:t> </a:t>
            </a:r>
            <a:r>
              <a:rPr dirty="0" err="1"/>
              <a:t>concorrência</a:t>
            </a:r>
            <a:r>
              <a:rPr dirty="0"/>
              <a:t>. </a:t>
            </a:r>
            <a:endParaRPr lang="pt-BR" dirty="0" smtClean="0"/>
          </a:p>
          <a:p>
            <a:pPr algn="just"/>
            <a:endParaRPr dirty="0"/>
          </a:p>
          <a:p>
            <a:pPr algn="just"/>
            <a:r>
              <a:rPr dirty="0" err="1"/>
              <a:t>Esses</a:t>
            </a:r>
            <a:r>
              <a:rPr dirty="0"/>
              <a:t> </a:t>
            </a:r>
            <a:r>
              <a:rPr dirty="0" err="1"/>
              <a:t>componentes</a:t>
            </a:r>
            <a:r>
              <a:rPr dirty="0"/>
              <a:t> da </a:t>
            </a:r>
            <a:r>
              <a:rPr dirty="0" err="1"/>
              <a:t>arquitetura</a:t>
            </a:r>
            <a:r>
              <a:rPr dirty="0"/>
              <a:t> GSM </a:t>
            </a:r>
            <a:r>
              <a:rPr dirty="0" err="1"/>
              <a:t>são</a:t>
            </a:r>
            <a:r>
              <a:rPr dirty="0"/>
              <a:t> </a:t>
            </a:r>
            <a:r>
              <a:rPr dirty="0" err="1"/>
              <a:t>divididos</a:t>
            </a:r>
            <a:r>
              <a:rPr dirty="0"/>
              <a:t> </a:t>
            </a:r>
            <a:r>
              <a:rPr dirty="0" err="1"/>
              <a:t>em</a:t>
            </a:r>
            <a:r>
              <a:rPr dirty="0"/>
              <a:t> </a:t>
            </a:r>
            <a:r>
              <a:rPr dirty="0" err="1"/>
              <a:t>quatro</a:t>
            </a:r>
            <a:r>
              <a:rPr dirty="0"/>
              <a:t> </a:t>
            </a:r>
            <a:r>
              <a:rPr dirty="0" err="1"/>
              <a:t>grupos</a:t>
            </a:r>
            <a:r>
              <a:rPr dirty="0"/>
              <a:t>. O </a:t>
            </a:r>
            <a:r>
              <a:rPr dirty="0" err="1"/>
              <a:t>conjunto</a:t>
            </a:r>
            <a:r>
              <a:rPr dirty="0"/>
              <a:t> </a:t>
            </a:r>
            <a:r>
              <a:rPr dirty="0" err="1"/>
              <a:t>desses</a:t>
            </a:r>
            <a:r>
              <a:rPr dirty="0"/>
              <a:t> </a:t>
            </a:r>
            <a:r>
              <a:rPr dirty="0" err="1"/>
              <a:t>grupos</a:t>
            </a:r>
            <a:r>
              <a:rPr dirty="0"/>
              <a:t> é </a:t>
            </a:r>
            <a:r>
              <a:rPr dirty="0" err="1"/>
              <a:t>chamado</a:t>
            </a:r>
            <a:r>
              <a:rPr dirty="0"/>
              <a:t> </a:t>
            </a:r>
            <a:r>
              <a:rPr dirty="0" err="1"/>
              <a:t>rede</a:t>
            </a:r>
            <a:r>
              <a:rPr dirty="0"/>
              <a:t> </a:t>
            </a:r>
            <a:r>
              <a:rPr dirty="0" err="1"/>
              <a:t>móvel</a:t>
            </a:r>
            <a:r>
              <a:rPr dirty="0"/>
              <a:t> </a:t>
            </a:r>
            <a:r>
              <a:rPr dirty="0" err="1"/>
              <a:t>pública</a:t>
            </a:r>
            <a:r>
              <a:rPr dirty="0"/>
              <a:t> </a:t>
            </a:r>
            <a:r>
              <a:rPr dirty="0" err="1"/>
              <a:t>terrestre</a:t>
            </a:r>
            <a:r>
              <a:rPr dirty="0"/>
              <a:t>, do </a:t>
            </a:r>
            <a:r>
              <a:rPr dirty="0" err="1"/>
              <a:t>inglês</a:t>
            </a:r>
            <a:r>
              <a:rPr dirty="0"/>
              <a:t>, Public Land Mobile Network - PLMN, e é </a:t>
            </a:r>
            <a:r>
              <a:rPr dirty="0" err="1"/>
              <a:t>implementado</a:t>
            </a:r>
            <a:r>
              <a:rPr dirty="0"/>
              <a:t> </a:t>
            </a:r>
            <a:r>
              <a:rPr dirty="0" err="1"/>
              <a:t>por</a:t>
            </a:r>
            <a:r>
              <a:rPr dirty="0"/>
              <a:t> </a:t>
            </a:r>
            <a:r>
              <a:rPr dirty="0" err="1"/>
              <a:t>uma</a:t>
            </a:r>
            <a:r>
              <a:rPr dirty="0"/>
              <a:t> </a:t>
            </a:r>
            <a:r>
              <a:rPr dirty="0" err="1"/>
              <a:t>operadora</a:t>
            </a:r>
            <a:r>
              <a:rPr dirty="0"/>
              <a:t>. </a:t>
            </a:r>
          </a:p>
        </p:txBody>
      </p:sp>
      <p:sp>
        <p:nvSpPr>
          <p:cNvPr id="409" name="Shape 426"/>
          <p:cNvSpPr txBox="1"/>
          <p:nvPr/>
        </p:nvSpPr>
        <p:spPr>
          <a:xfrm>
            <a:off x="6385123" y="914399"/>
            <a:ext cx="11613754" cy="154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0000" cap="all"/>
            </a:lvl1pPr>
          </a:lstStyle>
          <a:p>
            <a:r>
              <a:t>Arquitetura GSM </a:t>
            </a:r>
          </a:p>
        </p:txBody>
      </p:sp>
    </p:spTree>
  </p:cSld>
  <p:clrMapOvr>
    <a:masterClrMapping/>
  </p:clrMapOvr>
  <mc:AlternateContent xmlns:mc="http://schemas.openxmlformats.org/markup-compatibility/2006" xmlns:p14="http://schemas.microsoft.com/office/powerpoint/2010/main">
    <mc:Choice Requires="p14">
      <p:transition spd="slow">
        <p:cover/>
      </p:transition>
    </mc:Choice>
    <mc:Fallback xmlns="" xmlns:m="http://schemas.openxmlformats.org/officeDocument/2006/math" xmlns:a14="http://schemas.microsoft.com/office/drawing/2010/main">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CE57"/>
        </a:solidFill>
        <a:effectLst/>
      </p:bgPr>
    </p:bg>
    <p:spTree>
      <p:nvGrpSpPr>
        <p:cNvPr id="1" name=""/>
        <p:cNvGrpSpPr/>
        <p:nvPr/>
      </p:nvGrpSpPr>
      <p:grpSpPr>
        <a:xfrm>
          <a:off x="0" y="0"/>
          <a:ext cx="0" cy="0"/>
          <a:chOff x="0" y="0"/>
          <a:chExt cx="0" cy="0"/>
        </a:xfrm>
      </p:grpSpPr>
      <p:sp>
        <p:nvSpPr>
          <p:cNvPr id="411" name="Shape 428"/>
          <p:cNvSpPr txBox="1"/>
          <p:nvPr/>
        </p:nvSpPr>
        <p:spPr>
          <a:xfrm>
            <a:off x="3414779" y="12471400"/>
            <a:ext cx="10340840" cy="533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3000"/>
            </a:pPr>
            <a:r>
              <a:t>Fonte: </a:t>
            </a:r>
            <a:r>
              <a:rPr u="sng">
                <a:solidFill>
                  <a:srgbClr val="0000FF"/>
                </a:solidFill>
                <a:uFill>
                  <a:solidFill>
                    <a:srgbClr val="0000FF"/>
                  </a:solidFill>
                </a:uFill>
                <a:hlinkClick r:id="rId2"/>
              </a:rPr>
              <a:t>https://encyclopedia2.thefreedictionary.com/History+of+GSM</a:t>
            </a:r>
          </a:p>
        </p:txBody>
      </p:sp>
      <p:pic>
        <p:nvPicPr>
          <p:cNvPr id="412" name="image3.png" descr="image3.png"/>
          <p:cNvPicPr>
            <a:picLocks noChangeAspect="1"/>
          </p:cNvPicPr>
          <p:nvPr/>
        </p:nvPicPr>
        <p:blipFill>
          <a:blip r:embed="rId3">
            <a:extLst/>
          </a:blip>
          <a:stretch>
            <a:fillRect/>
          </a:stretch>
        </p:blipFill>
        <p:spPr>
          <a:xfrm>
            <a:off x="3403600" y="1739900"/>
            <a:ext cx="17583439" cy="1023620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cover/>
      </p:transition>
    </mc:Choice>
    <mc:Fallback xmlns="" xmlns:m="http://schemas.openxmlformats.org/officeDocument/2006/math" xmlns:a14="http://schemas.microsoft.com/office/drawing/2010/main">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CE57"/>
        </a:solidFill>
        <a:effectLst/>
      </p:bgPr>
    </p:bg>
    <p:spTree>
      <p:nvGrpSpPr>
        <p:cNvPr id="1" name=""/>
        <p:cNvGrpSpPr/>
        <p:nvPr/>
      </p:nvGrpSpPr>
      <p:grpSpPr>
        <a:xfrm>
          <a:off x="0" y="0"/>
          <a:ext cx="0" cy="0"/>
          <a:chOff x="0" y="0"/>
          <a:chExt cx="0" cy="0"/>
        </a:xfrm>
      </p:grpSpPr>
      <p:sp>
        <p:nvSpPr>
          <p:cNvPr id="414" name="Shape 431"/>
          <p:cNvSpPr txBox="1"/>
          <p:nvPr/>
        </p:nvSpPr>
        <p:spPr>
          <a:xfrm>
            <a:off x="951664" y="3333749"/>
            <a:ext cx="22479004" cy="9512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marL="575468" indent="-575468" algn="just">
              <a:buClr>
                <a:srgbClr val="535353"/>
              </a:buClr>
              <a:buSzPct val="82000"/>
              <a:buChar char="•"/>
            </a:pPr>
            <a:r>
              <a:t>MS - Mobile Station - Estação móvel: formada pelo equipamento móvel, necessitando de um cartão SIM que tem como função guardar seu registro de rede </a:t>
            </a:r>
          </a:p>
          <a:p>
            <a:pPr algn="just"/>
            <a:endParaRPr/>
          </a:p>
          <a:p>
            <a:pPr marL="575468" indent="-575468" algn="just">
              <a:buClr>
                <a:srgbClr val="535353"/>
              </a:buClr>
              <a:buSzPct val="82000"/>
              <a:buChar char="•"/>
            </a:pPr>
            <a:r>
              <a:t>BSS - Base Transceiver System - Sistema de estação base: ele é capaz de se comunicar com as estações móveis e enviar informações para o sistema de comutação de rede, o NSS.</a:t>
            </a:r>
          </a:p>
          <a:p>
            <a:pPr marL="575468" indent="-575468" algn="just">
              <a:buClr>
                <a:srgbClr val="535353"/>
              </a:buClr>
              <a:buSzPct val="82000"/>
              <a:buChar char="•"/>
            </a:pPr>
            <a:r>
              <a:t>NSS - Networking Switching System - Sistema de comutação de rede: processa informações através de interface e protocolos e gerencia o banco de dados. Assim consegue interconectar a rede GSM com a rede pública (RTPC).</a:t>
            </a:r>
          </a:p>
          <a:p>
            <a:pPr marL="575468" indent="-575468" algn="just">
              <a:buClr>
                <a:srgbClr val="535353"/>
              </a:buClr>
              <a:buSzPct val="82000"/>
              <a:buChar char="•"/>
            </a:pPr>
            <a:r>
              <a:t>OMS - Operations and Maintenance System - Sistema de Operação e Manutenção: comanda os grupos de componentes.</a:t>
            </a:r>
          </a:p>
          <a:p>
            <a:pPr algn="just"/>
            <a:endParaRPr/>
          </a:p>
        </p:txBody>
      </p:sp>
    </p:spTree>
  </p:cSld>
  <p:clrMapOvr>
    <a:masterClrMapping/>
  </p:clrMapOvr>
  <mc:AlternateContent xmlns:mc="http://schemas.openxmlformats.org/markup-compatibility/2006" xmlns:p14="http://schemas.microsoft.com/office/powerpoint/2010/main">
    <mc:Choice Requires="p14">
      <p:transition spd="slow">
        <p:cover/>
      </p:transition>
    </mc:Choice>
    <mc:Fallback xmlns="" xmlns:m="http://schemas.openxmlformats.org/officeDocument/2006/math" xmlns:a14="http://schemas.microsoft.com/office/drawing/2010/main">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CE57"/>
        </a:solidFill>
        <a:effectLst/>
      </p:bgPr>
    </p:bg>
    <p:spTree>
      <p:nvGrpSpPr>
        <p:cNvPr id="1" name=""/>
        <p:cNvGrpSpPr/>
        <p:nvPr/>
      </p:nvGrpSpPr>
      <p:grpSpPr>
        <a:xfrm>
          <a:off x="0" y="0"/>
          <a:ext cx="0" cy="0"/>
          <a:chOff x="0" y="0"/>
          <a:chExt cx="0" cy="0"/>
        </a:xfrm>
      </p:grpSpPr>
      <p:sp>
        <p:nvSpPr>
          <p:cNvPr id="416" name="Shape 433"/>
          <p:cNvSpPr txBox="1"/>
          <p:nvPr/>
        </p:nvSpPr>
        <p:spPr>
          <a:xfrm>
            <a:off x="951664" y="3187698"/>
            <a:ext cx="22479004" cy="7340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r>
              <a:t>Em uma rede GSM o terminal do utilizador, no caso a estação móvel que é composta por um cartão Subscriber Identity Module (SIM) que permite, por sua vez, identificar o usuário de maneira única e um aparelho móvel. Os terminais (aparelhos) são identificados por um número conhecido como International Mobile Equipment Identity (IMEI), geralmente composto por 15 números. Cada cartão SIM também possui um número único de identificação chamado International Mobile Subscriber Identity (IMSI), que pode ser protegido com ajuda de uma chave de 4 números chamada de código PIN.</a:t>
            </a:r>
          </a:p>
          <a:p>
            <a:pPr algn="just"/>
            <a:r>
              <a:t>Logo o cartão SIM permite identificar cada usuário, independente do terminal utilizado e essa comunicação entre o aparelho e a estação básica se dá através de uma onda de rádio, como mostrado na figura abaixo </a:t>
            </a:r>
          </a:p>
        </p:txBody>
      </p:sp>
    </p:spTree>
  </p:cSld>
  <p:clrMapOvr>
    <a:masterClrMapping/>
  </p:clrMapOvr>
  <mc:AlternateContent xmlns:mc="http://schemas.openxmlformats.org/markup-compatibility/2006" xmlns:p14="http://schemas.microsoft.com/office/powerpoint/2010/main">
    <mc:Choice Requires="p14">
      <p:transition spd="slow">
        <p:cover/>
      </p:transition>
    </mc:Choice>
    <mc:Fallback xmlns="" xmlns:m="http://schemas.openxmlformats.org/officeDocument/2006/math" xmlns:a14="http://schemas.microsoft.com/office/drawing/2010/main">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CE57"/>
        </a:solidFill>
        <a:effectLst/>
      </p:bgPr>
    </p:bg>
    <p:spTree>
      <p:nvGrpSpPr>
        <p:cNvPr id="1" name=""/>
        <p:cNvGrpSpPr/>
        <p:nvPr/>
      </p:nvGrpSpPr>
      <p:grpSpPr>
        <a:xfrm>
          <a:off x="0" y="0"/>
          <a:ext cx="0" cy="0"/>
          <a:chOff x="0" y="0"/>
          <a:chExt cx="0" cy="0"/>
        </a:xfrm>
      </p:grpSpPr>
      <p:sp>
        <p:nvSpPr>
          <p:cNvPr id="418" name="Shape 435"/>
          <p:cNvSpPr txBox="1"/>
          <p:nvPr/>
        </p:nvSpPr>
        <p:spPr>
          <a:xfrm>
            <a:off x="4808028" y="12458700"/>
            <a:ext cx="8189343" cy="533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3000"/>
            </a:pPr>
            <a:r>
              <a:t>Fonte: </a:t>
            </a:r>
            <a:r>
              <a:rPr u="sng">
                <a:solidFill>
                  <a:srgbClr val="0000FF"/>
                </a:solidFill>
                <a:uFill>
                  <a:solidFill>
                    <a:srgbClr val="0000FF"/>
                  </a:solidFill>
                </a:uFill>
                <a:hlinkClick r:id="rId2"/>
              </a:rPr>
              <a:t>https://www.3gpp.org/specifications/gsm-history</a:t>
            </a:r>
          </a:p>
        </p:txBody>
      </p:sp>
      <p:pic>
        <p:nvPicPr>
          <p:cNvPr id="419" name="image8.png" descr="image8.png"/>
          <p:cNvPicPr>
            <a:picLocks noChangeAspect="1"/>
          </p:cNvPicPr>
          <p:nvPr/>
        </p:nvPicPr>
        <p:blipFill>
          <a:blip r:embed="rId3">
            <a:extLst/>
          </a:blip>
          <a:stretch>
            <a:fillRect/>
          </a:stretch>
        </p:blipFill>
        <p:spPr>
          <a:xfrm>
            <a:off x="4830143" y="1259476"/>
            <a:ext cx="14732002" cy="11197509"/>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cover/>
      </p:transition>
    </mc:Choice>
    <mc:Fallback xmlns="" xmlns:m="http://schemas.openxmlformats.org/officeDocument/2006/math" xmlns:a14="http://schemas.microsoft.com/office/drawing/2010/main">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CE57"/>
        </a:solidFill>
        <a:effectLst/>
      </p:bgPr>
    </p:bg>
    <p:spTree>
      <p:nvGrpSpPr>
        <p:cNvPr id="1" name=""/>
        <p:cNvGrpSpPr/>
        <p:nvPr/>
      </p:nvGrpSpPr>
      <p:grpSpPr>
        <a:xfrm>
          <a:off x="0" y="0"/>
          <a:ext cx="0" cy="0"/>
          <a:chOff x="0" y="0"/>
          <a:chExt cx="0" cy="0"/>
        </a:xfrm>
      </p:grpSpPr>
      <p:sp>
        <p:nvSpPr>
          <p:cNvPr id="421" name="Shape 438"/>
          <p:cNvSpPr txBox="1"/>
          <p:nvPr/>
        </p:nvSpPr>
        <p:spPr>
          <a:xfrm>
            <a:off x="951664" y="5721350"/>
            <a:ext cx="22479004" cy="2273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just"/>
          </a:lstStyle>
          <a:p>
            <a:r>
              <a:t>O sistema utiliza a ideia de camadas de protocolos, no qual um processo é tratado por uma sequência de protocolos, cada um em um nível hierárquico diferente como é demonstrado no modelo de sinalização da rede na figura abaixo:</a:t>
            </a:r>
          </a:p>
        </p:txBody>
      </p:sp>
      <p:sp>
        <p:nvSpPr>
          <p:cNvPr id="422" name="Shape 439"/>
          <p:cNvSpPr txBox="1"/>
          <p:nvPr/>
        </p:nvSpPr>
        <p:spPr>
          <a:xfrm>
            <a:off x="6644642" y="914399"/>
            <a:ext cx="11094716" cy="154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0000" cap="all"/>
            </a:lvl1pPr>
          </a:lstStyle>
          <a:p>
            <a:r>
              <a:t>Protocolos GSM</a:t>
            </a:r>
          </a:p>
        </p:txBody>
      </p:sp>
    </p:spTree>
  </p:cSld>
  <p:clrMapOvr>
    <a:masterClrMapping/>
  </p:clrMapOvr>
  <mc:AlternateContent xmlns:mc="http://schemas.openxmlformats.org/markup-compatibility/2006" xmlns:p14="http://schemas.microsoft.com/office/powerpoint/2010/main">
    <mc:Choice Requires="p14">
      <p:transition spd="slow">
        <p:cover/>
      </p:transition>
    </mc:Choice>
    <mc:Fallback xmlns="" xmlns:m="http://schemas.openxmlformats.org/officeDocument/2006/math" xmlns:a14="http://schemas.microsoft.com/office/drawing/2010/main">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CE57"/>
        </a:solidFill>
        <a:effectLst/>
      </p:bgPr>
    </p:bg>
    <p:spTree>
      <p:nvGrpSpPr>
        <p:cNvPr id="1" name=""/>
        <p:cNvGrpSpPr/>
        <p:nvPr/>
      </p:nvGrpSpPr>
      <p:grpSpPr>
        <a:xfrm>
          <a:off x="0" y="0"/>
          <a:ext cx="0" cy="0"/>
          <a:chOff x="0" y="0"/>
          <a:chExt cx="0" cy="0"/>
        </a:xfrm>
      </p:grpSpPr>
      <p:pic>
        <p:nvPicPr>
          <p:cNvPr id="424" name="image4.png" descr="image4.png"/>
          <p:cNvPicPr>
            <a:picLocks noChangeAspect="1"/>
          </p:cNvPicPr>
          <p:nvPr/>
        </p:nvPicPr>
        <p:blipFill>
          <a:blip r:embed="rId2">
            <a:extLst/>
          </a:blip>
          <a:stretch>
            <a:fillRect/>
          </a:stretch>
        </p:blipFill>
        <p:spPr>
          <a:xfrm>
            <a:off x="5346700" y="1612900"/>
            <a:ext cx="13677900" cy="10491293"/>
          </a:xfrm>
          <a:prstGeom prst="rect">
            <a:avLst/>
          </a:prstGeom>
          <a:ln w="12700">
            <a:miter lim="400000"/>
          </a:ln>
        </p:spPr>
      </p:pic>
      <p:sp>
        <p:nvSpPr>
          <p:cNvPr id="425" name="Shape 442"/>
          <p:cNvSpPr txBox="1"/>
          <p:nvPr/>
        </p:nvSpPr>
        <p:spPr>
          <a:xfrm>
            <a:off x="5347432" y="12103100"/>
            <a:ext cx="12393737" cy="533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3000"/>
            </a:pPr>
            <a:r>
              <a:t>Fonte: </a:t>
            </a:r>
            <a:r>
              <a:rPr u="sng">
                <a:solidFill>
                  <a:srgbClr val="0000FF"/>
                </a:solidFill>
                <a:uFill>
                  <a:solidFill>
                    <a:srgbClr val="0000FF"/>
                  </a:solidFill>
                </a:uFill>
                <a:hlinkClick r:id="rId3"/>
              </a:rPr>
              <a:t>https://www.gta.ufrj.br/ensino/eel879/trabalhos_vf_2008_2/ricardo/1_2.html</a:t>
            </a:r>
          </a:p>
        </p:txBody>
      </p:sp>
    </p:spTree>
  </p:cSld>
  <p:clrMapOvr>
    <a:masterClrMapping/>
  </p:clrMapOvr>
  <mc:AlternateContent xmlns:mc="http://schemas.openxmlformats.org/markup-compatibility/2006" xmlns:p14="http://schemas.microsoft.com/office/powerpoint/2010/main">
    <mc:Choice Requires="p14">
      <p:transition spd="slow">
        <p:cover/>
      </p:transition>
    </mc:Choice>
    <mc:Fallback xmlns="" xmlns:m="http://schemas.openxmlformats.org/officeDocument/2006/math" xmlns:a14="http://schemas.microsoft.com/office/drawing/2010/main">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CE57"/>
        </a:solidFill>
        <a:effectLst/>
      </p:bgPr>
    </p:bg>
    <p:spTree>
      <p:nvGrpSpPr>
        <p:cNvPr id="1" name=""/>
        <p:cNvGrpSpPr/>
        <p:nvPr/>
      </p:nvGrpSpPr>
      <p:grpSpPr>
        <a:xfrm>
          <a:off x="0" y="0"/>
          <a:ext cx="0" cy="0"/>
          <a:chOff x="0" y="0"/>
          <a:chExt cx="0" cy="0"/>
        </a:xfrm>
      </p:grpSpPr>
      <p:sp>
        <p:nvSpPr>
          <p:cNvPr id="427" name="Shape 444"/>
          <p:cNvSpPr txBox="1"/>
          <p:nvPr/>
        </p:nvSpPr>
        <p:spPr>
          <a:xfrm>
            <a:off x="748464" y="4800600"/>
            <a:ext cx="22479004" cy="7340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just"/>
          </a:lstStyle>
          <a:p>
            <a:r>
              <a:rPr dirty="0"/>
              <a:t>As </a:t>
            </a:r>
            <a:r>
              <a:rPr dirty="0" err="1"/>
              <a:t>redes</a:t>
            </a:r>
            <a:r>
              <a:rPr dirty="0"/>
              <a:t> </a:t>
            </a:r>
            <a:r>
              <a:rPr dirty="0" err="1"/>
              <a:t>telefônicas</a:t>
            </a:r>
            <a:r>
              <a:rPr dirty="0"/>
              <a:t> </a:t>
            </a:r>
            <a:r>
              <a:rPr dirty="0" err="1"/>
              <a:t>passaram</a:t>
            </a:r>
            <a:r>
              <a:rPr dirty="0"/>
              <a:t> a </a:t>
            </a:r>
            <a:r>
              <a:rPr dirty="0" err="1"/>
              <a:t>implementar</a:t>
            </a:r>
            <a:r>
              <a:rPr dirty="0"/>
              <a:t> </a:t>
            </a:r>
            <a:r>
              <a:rPr dirty="0" err="1"/>
              <a:t>processamento</a:t>
            </a:r>
            <a:r>
              <a:rPr dirty="0"/>
              <a:t> </a:t>
            </a:r>
            <a:r>
              <a:rPr dirty="0" err="1"/>
              <a:t>distribuído</a:t>
            </a:r>
            <a:r>
              <a:rPr dirty="0"/>
              <a:t> </a:t>
            </a:r>
            <a:r>
              <a:rPr dirty="0" err="1"/>
              <a:t>por</a:t>
            </a:r>
            <a:r>
              <a:rPr dirty="0"/>
              <a:t> </a:t>
            </a:r>
            <a:r>
              <a:rPr dirty="0" err="1"/>
              <a:t>meio</a:t>
            </a:r>
            <a:r>
              <a:rPr dirty="0"/>
              <a:t> de </a:t>
            </a:r>
            <a:r>
              <a:rPr dirty="0" err="1"/>
              <a:t>centrais</a:t>
            </a:r>
            <a:r>
              <a:rPr dirty="0"/>
              <a:t> </a:t>
            </a:r>
            <a:r>
              <a:rPr dirty="0" err="1"/>
              <a:t>controladas</a:t>
            </a:r>
            <a:r>
              <a:rPr dirty="0"/>
              <a:t> </a:t>
            </a:r>
            <a:r>
              <a:rPr dirty="0" err="1"/>
              <a:t>por</a:t>
            </a:r>
            <a:r>
              <a:rPr dirty="0"/>
              <a:t> </a:t>
            </a:r>
            <a:r>
              <a:rPr dirty="0" err="1"/>
              <a:t>programa</a:t>
            </a:r>
            <a:r>
              <a:rPr dirty="0"/>
              <a:t> </a:t>
            </a:r>
            <a:r>
              <a:rPr dirty="0" err="1"/>
              <a:t>armazenado</a:t>
            </a:r>
            <a:r>
              <a:rPr dirty="0"/>
              <a:t>, </a:t>
            </a:r>
            <a:r>
              <a:rPr dirty="0" err="1"/>
              <a:t>os</a:t>
            </a:r>
            <a:r>
              <a:rPr dirty="0"/>
              <a:t> CPA, e </a:t>
            </a:r>
            <a:r>
              <a:rPr dirty="0" err="1"/>
              <a:t>meios</a:t>
            </a:r>
            <a:r>
              <a:rPr dirty="0"/>
              <a:t> </a:t>
            </a:r>
            <a:r>
              <a:rPr dirty="0" err="1"/>
              <a:t>digitais</a:t>
            </a:r>
            <a:r>
              <a:rPr dirty="0"/>
              <a:t> de </a:t>
            </a:r>
            <a:r>
              <a:rPr dirty="0" err="1"/>
              <a:t>transmissão</a:t>
            </a:r>
            <a:r>
              <a:rPr dirty="0"/>
              <a:t>, </a:t>
            </a:r>
            <a:r>
              <a:rPr dirty="0" err="1"/>
              <a:t>exigindo</a:t>
            </a:r>
            <a:r>
              <a:rPr dirty="0"/>
              <a:t> </a:t>
            </a:r>
            <a:r>
              <a:rPr dirty="0" err="1"/>
              <a:t>assim</a:t>
            </a:r>
            <a:r>
              <a:rPr dirty="0"/>
              <a:t> </a:t>
            </a:r>
            <a:r>
              <a:rPr dirty="0" err="1"/>
              <a:t>uma</a:t>
            </a:r>
            <a:r>
              <a:rPr dirty="0"/>
              <a:t> </a:t>
            </a:r>
            <a:r>
              <a:rPr dirty="0" err="1"/>
              <a:t>sinalização</a:t>
            </a:r>
            <a:r>
              <a:rPr dirty="0"/>
              <a:t> de </a:t>
            </a:r>
            <a:r>
              <a:rPr dirty="0" err="1"/>
              <a:t>maior</a:t>
            </a:r>
            <a:r>
              <a:rPr dirty="0"/>
              <a:t> </a:t>
            </a:r>
            <a:r>
              <a:rPr dirty="0" err="1"/>
              <a:t>eficiência</a:t>
            </a:r>
            <a:r>
              <a:rPr dirty="0"/>
              <a:t> que </a:t>
            </a:r>
            <a:r>
              <a:rPr dirty="0" err="1"/>
              <a:t>pudesse</a:t>
            </a:r>
            <a:r>
              <a:rPr dirty="0"/>
              <a:t> </a:t>
            </a:r>
            <a:r>
              <a:rPr dirty="0" err="1"/>
              <a:t>ampliar</a:t>
            </a:r>
            <a:r>
              <a:rPr dirty="0"/>
              <a:t> a </a:t>
            </a:r>
            <a:r>
              <a:rPr dirty="0" err="1"/>
              <a:t>comunicação</a:t>
            </a:r>
            <a:r>
              <a:rPr dirty="0"/>
              <a:t> entre </a:t>
            </a:r>
            <a:r>
              <a:rPr dirty="0" err="1"/>
              <a:t>os</a:t>
            </a:r>
            <a:r>
              <a:rPr dirty="0"/>
              <a:t> </a:t>
            </a:r>
            <a:r>
              <a:rPr dirty="0" err="1"/>
              <a:t>nós</a:t>
            </a:r>
            <a:r>
              <a:rPr dirty="0"/>
              <a:t> e </a:t>
            </a:r>
            <a:r>
              <a:rPr dirty="0" err="1"/>
              <a:t>acrescentar</a:t>
            </a:r>
            <a:r>
              <a:rPr dirty="0"/>
              <a:t> </a:t>
            </a:r>
            <a:r>
              <a:rPr dirty="0" err="1"/>
              <a:t>novos</a:t>
            </a:r>
            <a:r>
              <a:rPr dirty="0"/>
              <a:t> </a:t>
            </a:r>
            <a:r>
              <a:rPr dirty="0" err="1"/>
              <a:t>serviços</a:t>
            </a:r>
            <a:r>
              <a:rPr dirty="0"/>
              <a:t>, </a:t>
            </a:r>
            <a:r>
              <a:rPr dirty="0" err="1"/>
              <a:t>como</a:t>
            </a:r>
            <a:r>
              <a:rPr dirty="0"/>
              <a:t> </a:t>
            </a:r>
            <a:r>
              <a:rPr dirty="0" err="1"/>
              <a:t>integração</a:t>
            </a:r>
            <a:r>
              <a:rPr dirty="0"/>
              <a:t> a </a:t>
            </a:r>
            <a:r>
              <a:rPr dirty="0" err="1"/>
              <a:t>Rede</a:t>
            </a:r>
            <a:r>
              <a:rPr dirty="0"/>
              <a:t> Digital de </a:t>
            </a:r>
            <a:r>
              <a:rPr dirty="0" err="1"/>
              <a:t>Serviços</a:t>
            </a:r>
            <a:r>
              <a:rPr dirty="0"/>
              <a:t> </a:t>
            </a:r>
            <a:r>
              <a:rPr dirty="0" err="1"/>
              <a:t>Integrados</a:t>
            </a:r>
            <a:r>
              <a:rPr dirty="0"/>
              <a:t> (RDSI) e a </a:t>
            </a:r>
            <a:r>
              <a:rPr dirty="0" err="1"/>
              <a:t>rede</a:t>
            </a:r>
            <a:r>
              <a:rPr dirty="0"/>
              <a:t> </a:t>
            </a:r>
            <a:r>
              <a:rPr dirty="0" err="1"/>
              <a:t>telefônica</a:t>
            </a:r>
            <a:r>
              <a:rPr dirty="0"/>
              <a:t> </a:t>
            </a:r>
            <a:r>
              <a:rPr dirty="0" err="1"/>
              <a:t>pública</a:t>
            </a:r>
            <a:r>
              <a:rPr dirty="0"/>
              <a:t>. Logo </a:t>
            </a:r>
            <a:r>
              <a:rPr dirty="0" err="1"/>
              <a:t>surgiu</a:t>
            </a:r>
            <a:r>
              <a:rPr dirty="0"/>
              <a:t> a </a:t>
            </a:r>
            <a:r>
              <a:rPr dirty="0" err="1"/>
              <a:t>técnica</a:t>
            </a:r>
            <a:r>
              <a:rPr dirty="0"/>
              <a:t> de se </a:t>
            </a:r>
            <a:r>
              <a:rPr dirty="0" err="1"/>
              <a:t>criar</a:t>
            </a:r>
            <a:r>
              <a:rPr dirty="0"/>
              <a:t> um novo canal </a:t>
            </a:r>
            <a:r>
              <a:rPr dirty="0" err="1"/>
              <a:t>exclusivo</a:t>
            </a:r>
            <a:r>
              <a:rPr dirty="0"/>
              <a:t> para </a:t>
            </a:r>
            <a:r>
              <a:rPr dirty="0" err="1"/>
              <a:t>sinalização</a:t>
            </a:r>
            <a:r>
              <a:rPr dirty="0"/>
              <a:t> e </a:t>
            </a:r>
            <a:r>
              <a:rPr dirty="0" err="1"/>
              <a:t>esse</a:t>
            </a:r>
            <a:r>
              <a:rPr dirty="0"/>
              <a:t> canal de </a:t>
            </a:r>
            <a:r>
              <a:rPr dirty="0" err="1"/>
              <a:t>sinalização</a:t>
            </a:r>
            <a:r>
              <a:rPr dirty="0"/>
              <a:t> é </a:t>
            </a:r>
            <a:r>
              <a:rPr dirty="0" err="1"/>
              <a:t>chamado</a:t>
            </a:r>
            <a:r>
              <a:rPr dirty="0"/>
              <a:t> </a:t>
            </a:r>
            <a:r>
              <a:rPr dirty="0" err="1"/>
              <a:t>número</a:t>
            </a:r>
            <a:r>
              <a:rPr dirty="0"/>
              <a:t> 7 e </a:t>
            </a:r>
            <a:r>
              <a:rPr dirty="0" err="1"/>
              <a:t>seu</a:t>
            </a:r>
            <a:r>
              <a:rPr dirty="0"/>
              <a:t> </a:t>
            </a:r>
            <a:r>
              <a:rPr dirty="0" err="1"/>
              <a:t>padrão</a:t>
            </a:r>
            <a:r>
              <a:rPr dirty="0"/>
              <a:t> </a:t>
            </a:r>
            <a:r>
              <a:rPr dirty="0" err="1"/>
              <a:t>internacional</a:t>
            </a:r>
            <a:r>
              <a:rPr dirty="0"/>
              <a:t> </a:t>
            </a:r>
            <a:r>
              <a:rPr dirty="0" err="1"/>
              <a:t>diz</a:t>
            </a:r>
            <a:r>
              <a:rPr dirty="0"/>
              <a:t> que </a:t>
            </a:r>
            <a:r>
              <a:rPr dirty="0" err="1"/>
              <a:t>deve</a:t>
            </a:r>
            <a:r>
              <a:rPr dirty="0"/>
              <a:t> </a:t>
            </a:r>
            <a:r>
              <a:rPr dirty="0" err="1"/>
              <a:t>otimizar</a:t>
            </a:r>
            <a:r>
              <a:rPr dirty="0"/>
              <a:t> </a:t>
            </a:r>
            <a:r>
              <a:rPr dirty="0" err="1"/>
              <a:t>operações</a:t>
            </a:r>
            <a:r>
              <a:rPr dirty="0"/>
              <a:t> </a:t>
            </a:r>
            <a:r>
              <a:rPr dirty="0" err="1"/>
              <a:t>em</a:t>
            </a:r>
            <a:r>
              <a:rPr dirty="0"/>
              <a:t> </a:t>
            </a:r>
            <a:r>
              <a:rPr dirty="0" err="1"/>
              <a:t>redes</a:t>
            </a:r>
            <a:r>
              <a:rPr dirty="0"/>
              <a:t> </a:t>
            </a:r>
            <a:r>
              <a:rPr dirty="0" err="1"/>
              <a:t>digitais</a:t>
            </a:r>
            <a:r>
              <a:rPr dirty="0"/>
              <a:t>, </a:t>
            </a:r>
            <a:r>
              <a:rPr dirty="0" err="1"/>
              <a:t>satisfaça</a:t>
            </a:r>
            <a:r>
              <a:rPr dirty="0"/>
              <a:t> as </a:t>
            </a:r>
            <a:r>
              <a:rPr dirty="0" err="1"/>
              <a:t>necessidades</a:t>
            </a:r>
            <a:r>
              <a:rPr dirty="0"/>
              <a:t> </a:t>
            </a:r>
            <a:r>
              <a:rPr dirty="0" err="1"/>
              <a:t>atuais</a:t>
            </a:r>
            <a:r>
              <a:rPr dirty="0"/>
              <a:t> e </a:t>
            </a:r>
            <a:r>
              <a:rPr dirty="0" err="1"/>
              <a:t>futuras</a:t>
            </a:r>
            <a:r>
              <a:rPr dirty="0"/>
              <a:t> de </a:t>
            </a:r>
            <a:r>
              <a:rPr dirty="0" err="1"/>
              <a:t>transferência</a:t>
            </a:r>
            <a:r>
              <a:rPr dirty="0"/>
              <a:t> de </a:t>
            </a:r>
            <a:r>
              <a:rPr dirty="0" err="1"/>
              <a:t>informação</a:t>
            </a:r>
            <a:r>
              <a:rPr dirty="0"/>
              <a:t> </a:t>
            </a:r>
            <a:r>
              <a:rPr dirty="0" err="1"/>
              <a:t>ligadas</a:t>
            </a:r>
            <a:r>
              <a:rPr dirty="0"/>
              <a:t> a </a:t>
            </a:r>
            <a:r>
              <a:rPr dirty="0" err="1"/>
              <a:t>sinalização</a:t>
            </a:r>
            <a:r>
              <a:rPr dirty="0"/>
              <a:t> de </a:t>
            </a:r>
            <a:r>
              <a:rPr dirty="0" err="1"/>
              <a:t>vários</a:t>
            </a:r>
            <a:r>
              <a:rPr dirty="0"/>
              <a:t> </a:t>
            </a:r>
            <a:r>
              <a:rPr dirty="0" err="1"/>
              <a:t>processos</a:t>
            </a:r>
            <a:r>
              <a:rPr dirty="0"/>
              <a:t>, que </a:t>
            </a:r>
            <a:r>
              <a:rPr dirty="0" err="1"/>
              <a:t>seja</a:t>
            </a:r>
            <a:r>
              <a:rPr dirty="0"/>
              <a:t> </a:t>
            </a:r>
            <a:r>
              <a:rPr dirty="0" err="1"/>
              <a:t>robusto</a:t>
            </a:r>
            <a:r>
              <a:rPr dirty="0"/>
              <a:t>, </a:t>
            </a:r>
            <a:r>
              <a:rPr dirty="0" err="1"/>
              <a:t>protegido</a:t>
            </a:r>
            <a:r>
              <a:rPr dirty="0"/>
              <a:t> de </a:t>
            </a:r>
            <a:r>
              <a:rPr dirty="0" err="1"/>
              <a:t>distúrbios</a:t>
            </a:r>
            <a:r>
              <a:rPr dirty="0"/>
              <a:t> de </a:t>
            </a:r>
            <a:r>
              <a:rPr dirty="0" err="1"/>
              <a:t>transmissão</a:t>
            </a:r>
            <a:r>
              <a:rPr dirty="0"/>
              <a:t> e </a:t>
            </a:r>
            <a:r>
              <a:rPr dirty="0" err="1"/>
              <a:t>falhas</a:t>
            </a:r>
            <a:r>
              <a:rPr dirty="0"/>
              <a:t> </a:t>
            </a:r>
            <a:r>
              <a:rPr dirty="0" err="1"/>
              <a:t>na</a:t>
            </a:r>
            <a:r>
              <a:rPr dirty="0"/>
              <a:t> </a:t>
            </a:r>
            <a:r>
              <a:rPr dirty="0" err="1"/>
              <a:t>rede</a:t>
            </a:r>
            <a:r>
              <a:rPr dirty="0"/>
              <a:t> e </a:t>
            </a:r>
            <a:r>
              <a:rPr dirty="0" err="1"/>
              <a:t>assim</a:t>
            </a:r>
            <a:r>
              <a:rPr dirty="0"/>
              <a:t> com a </a:t>
            </a:r>
            <a:r>
              <a:rPr dirty="0" err="1"/>
              <a:t>criação</a:t>
            </a:r>
            <a:r>
              <a:rPr dirty="0"/>
              <a:t> </a:t>
            </a:r>
            <a:r>
              <a:rPr dirty="0" err="1"/>
              <a:t>desse</a:t>
            </a:r>
            <a:r>
              <a:rPr dirty="0"/>
              <a:t> canal a </a:t>
            </a:r>
            <a:r>
              <a:rPr dirty="0" err="1"/>
              <a:t>rede</a:t>
            </a:r>
            <a:r>
              <a:rPr dirty="0"/>
              <a:t> </a:t>
            </a:r>
            <a:r>
              <a:rPr dirty="0" err="1"/>
              <a:t>foi</a:t>
            </a:r>
            <a:r>
              <a:rPr dirty="0"/>
              <a:t> </a:t>
            </a:r>
            <a:r>
              <a:rPr dirty="0" err="1"/>
              <a:t>dividida</a:t>
            </a:r>
            <a:r>
              <a:rPr dirty="0"/>
              <a:t> </a:t>
            </a:r>
            <a:r>
              <a:rPr dirty="0" err="1"/>
              <a:t>em</a:t>
            </a:r>
            <a:r>
              <a:rPr dirty="0"/>
              <a:t> </a:t>
            </a:r>
            <a:r>
              <a:rPr dirty="0" err="1"/>
              <a:t>duas</a:t>
            </a:r>
            <a:r>
              <a:rPr dirty="0"/>
              <a:t> </a:t>
            </a:r>
            <a:r>
              <a:rPr dirty="0" err="1"/>
              <a:t>redes</a:t>
            </a:r>
            <a:r>
              <a:rPr dirty="0"/>
              <a:t>:</a:t>
            </a:r>
          </a:p>
        </p:txBody>
      </p:sp>
      <p:sp>
        <p:nvSpPr>
          <p:cNvPr id="428" name="Shape 445"/>
          <p:cNvSpPr txBox="1"/>
          <p:nvPr/>
        </p:nvSpPr>
        <p:spPr>
          <a:xfrm>
            <a:off x="1629696" y="0"/>
            <a:ext cx="20716540" cy="31803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10000" cap="all"/>
            </a:lvl1pPr>
          </a:lstStyle>
          <a:p>
            <a:r>
              <a:rPr dirty="0" err="1"/>
              <a:t>Sinalização</a:t>
            </a:r>
            <a:r>
              <a:rPr dirty="0"/>
              <a:t> </a:t>
            </a:r>
            <a:r>
              <a:rPr dirty="0" err="1"/>
              <a:t>por</a:t>
            </a:r>
            <a:r>
              <a:rPr dirty="0"/>
              <a:t> canal </a:t>
            </a:r>
            <a:r>
              <a:rPr dirty="0" err="1"/>
              <a:t>comum</a:t>
            </a:r>
            <a:r>
              <a:rPr dirty="0"/>
              <a:t> </a:t>
            </a:r>
            <a:r>
              <a:rPr dirty="0" err="1"/>
              <a:t>número</a:t>
            </a:r>
            <a:r>
              <a:rPr dirty="0"/>
              <a:t> 7 (SCC#7)</a:t>
            </a:r>
          </a:p>
        </p:txBody>
      </p:sp>
    </p:spTree>
  </p:cSld>
  <p:clrMapOvr>
    <a:masterClrMapping/>
  </p:clrMapOvr>
  <mc:AlternateContent xmlns:mc="http://schemas.openxmlformats.org/markup-compatibility/2006" xmlns:p14="http://schemas.microsoft.com/office/powerpoint/2010/main">
    <mc:Choice Requires="p14">
      <p:transition spd="slow">
        <p:cover/>
      </p:transition>
    </mc:Choice>
    <mc:Fallback xmlns="" xmlns:m="http://schemas.openxmlformats.org/officeDocument/2006/math" xmlns:a14="http://schemas.microsoft.com/office/drawing/2010/main">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CE57"/>
        </a:solidFill>
        <a:effectLst/>
      </p:bgPr>
    </p:bg>
    <p:spTree>
      <p:nvGrpSpPr>
        <p:cNvPr id="1" name=""/>
        <p:cNvGrpSpPr/>
        <p:nvPr/>
      </p:nvGrpSpPr>
      <p:grpSpPr>
        <a:xfrm>
          <a:off x="0" y="0"/>
          <a:ext cx="0" cy="0"/>
          <a:chOff x="0" y="0"/>
          <a:chExt cx="0" cy="0"/>
        </a:xfrm>
      </p:grpSpPr>
      <p:sp>
        <p:nvSpPr>
          <p:cNvPr id="430" name="Shape 447"/>
          <p:cNvSpPr txBox="1"/>
          <p:nvPr/>
        </p:nvSpPr>
        <p:spPr>
          <a:xfrm>
            <a:off x="951664" y="4990014"/>
            <a:ext cx="22479004" cy="37359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defRPr b="1">
                <a:latin typeface="Gill Sans"/>
                <a:ea typeface="Gill Sans"/>
                <a:cs typeface="Gill Sans"/>
                <a:sym typeface="Gill Sans"/>
              </a:defRPr>
            </a:pPr>
            <a:r>
              <a:t>Rede de sinalização:</a:t>
            </a:r>
            <a:r>
              <a:rPr b="0">
                <a:latin typeface="Gill Sans Light"/>
                <a:ea typeface="Gill Sans Light"/>
                <a:cs typeface="Gill Sans Light"/>
                <a:sym typeface="Gill Sans Light"/>
              </a:rPr>
              <a:t> utilizada para toda movimentação de sinalização, necessária para implementar as conexões </a:t>
            </a:r>
          </a:p>
          <a:p>
            <a:pPr algn="just"/>
            <a:r>
              <a:t>Rede de conexão de circuitos, para transportar dados e voz.</a:t>
            </a:r>
          </a:p>
          <a:p>
            <a:pPr algn="just"/>
            <a:r>
              <a:t>Uma esquematização dessas redes podem ser vistas na figura abaixo:</a:t>
            </a:r>
          </a:p>
        </p:txBody>
      </p:sp>
    </p:spTree>
  </p:cSld>
  <p:clrMapOvr>
    <a:masterClrMapping/>
  </p:clrMapOvr>
  <mc:AlternateContent xmlns:mc="http://schemas.openxmlformats.org/markup-compatibility/2006" xmlns:p14="http://schemas.microsoft.com/office/powerpoint/2010/main">
    <mc:Choice Requires="p14">
      <p:transition spd="slow">
        <p:cover/>
      </p:transition>
    </mc:Choice>
    <mc:Fallback xmlns="" xmlns:m="http://schemas.openxmlformats.org/officeDocument/2006/math" xmlns:a14="http://schemas.microsoft.com/office/drawing/2010/main">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CE57"/>
        </a:solidFill>
        <a:effectLst/>
      </p:bgPr>
    </p:bg>
    <p:spTree>
      <p:nvGrpSpPr>
        <p:cNvPr id="1" name=""/>
        <p:cNvGrpSpPr/>
        <p:nvPr/>
      </p:nvGrpSpPr>
      <p:grpSpPr>
        <a:xfrm>
          <a:off x="0" y="0"/>
          <a:ext cx="0" cy="0"/>
          <a:chOff x="0" y="0"/>
          <a:chExt cx="0" cy="0"/>
        </a:xfrm>
      </p:grpSpPr>
      <p:pic>
        <p:nvPicPr>
          <p:cNvPr id="432" name="image6.png" descr="image6.png"/>
          <p:cNvPicPr>
            <a:picLocks noChangeAspect="1"/>
          </p:cNvPicPr>
          <p:nvPr/>
        </p:nvPicPr>
        <p:blipFill>
          <a:blip r:embed="rId2">
            <a:extLst/>
          </a:blip>
          <a:stretch>
            <a:fillRect/>
          </a:stretch>
        </p:blipFill>
        <p:spPr>
          <a:xfrm>
            <a:off x="4687737" y="2806700"/>
            <a:ext cx="15011402" cy="8101877"/>
          </a:xfrm>
          <a:prstGeom prst="rect">
            <a:avLst/>
          </a:prstGeom>
          <a:ln w="12700">
            <a:miter lim="400000"/>
          </a:ln>
        </p:spPr>
      </p:pic>
      <p:sp>
        <p:nvSpPr>
          <p:cNvPr id="433" name="Shape 450"/>
          <p:cNvSpPr txBox="1"/>
          <p:nvPr/>
        </p:nvSpPr>
        <p:spPr>
          <a:xfrm>
            <a:off x="4687032" y="10909300"/>
            <a:ext cx="12393737" cy="533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3000"/>
            </a:pPr>
            <a:r>
              <a:t>Fonte: </a:t>
            </a:r>
            <a:r>
              <a:rPr u="sng">
                <a:solidFill>
                  <a:srgbClr val="0000FF"/>
                </a:solidFill>
                <a:uFill>
                  <a:solidFill>
                    <a:srgbClr val="0000FF"/>
                  </a:solidFill>
                </a:uFill>
                <a:hlinkClick r:id="rId3"/>
              </a:rPr>
              <a:t>https://www.gta.ufrj.br/ensino/eel879/trabalhos_vf_2008_2/ricardo/1_2.html</a:t>
            </a:r>
          </a:p>
        </p:txBody>
      </p:sp>
    </p:spTree>
  </p:cSld>
  <p:clrMapOvr>
    <a:masterClrMapping/>
  </p:clrMapOvr>
  <mc:AlternateContent xmlns:mc="http://schemas.openxmlformats.org/markup-compatibility/2006" xmlns:p14="http://schemas.microsoft.com/office/powerpoint/2010/main">
    <mc:Choice Requires="p14">
      <p:transition spd="slow">
        <p:cover/>
      </p:transition>
    </mc:Choice>
    <mc:Fallback xmlns="" xmlns:m="http://schemas.openxmlformats.org/officeDocument/2006/math" xmlns:a14="http://schemas.microsoft.com/office/drawing/2010/main">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p:nvPr/>
        </p:nvSpPr>
        <p:spPr>
          <a:xfrm>
            <a:off x="6032500" y="7645400"/>
            <a:ext cx="1905000" cy="1905000"/>
          </a:xfrm>
          <a:prstGeom prst="ellipse">
            <a:avLst/>
          </a:prstGeom>
          <a:ln w="190500">
            <a:solidFill>
              <a:srgbClr val="FFCE57"/>
            </a:solidFill>
            <a:miter lim="400000"/>
          </a:ln>
        </p:spPr>
        <p:txBody>
          <a:bodyPr lIns="50800" tIns="50800" rIns="50800" bIns="50800" anchor="ctr"/>
          <a:lstStyle/>
          <a:p>
            <a:pPr>
              <a:defRPr>
                <a:solidFill>
                  <a:srgbClr val="FFFFFF"/>
                </a:solidFill>
              </a:defRPr>
            </a:pPr>
            <a:endParaRPr/>
          </a:p>
        </p:txBody>
      </p:sp>
      <p:sp>
        <p:nvSpPr>
          <p:cNvPr id="148" name="Shape 148"/>
          <p:cNvSpPr/>
          <p:nvPr/>
        </p:nvSpPr>
        <p:spPr>
          <a:xfrm>
            <a:off x="6502400" y="8115300"/>
            <a:ext cx="952500" cy="952500"/>
          </a:xfrm>
          <a:prstGeom prst="ellipse">
            <a:avLst/>
          </a:prstGeom>
          <a:solidFill>
            <a:srgbClr val="FFCE57"/>
          </a:solidFill>
          <a:ln w="12700">
            <a:miter lim="400000"/>
          </a:ln>
        </p:spPr>
        <p:txBody>
          <a:bodyPr lIns="50800" tIns="50800" rIns="50800" bIns="50800" anchor="ctr"/>
          <a:lstStyle/>
          <a:p>
            <a:pPr>
              <a:defRPr>
                <a:solidFill>
                  <a:srgbClr val="FFFFFF"/>
                </a:solidFill>
              </a:defRPr>
            </a:pPr>
            <a:endParaRPr/>
          </a:p>
        </p:txBody>
      </p:sp>
      <p:sp>
        <p:nvSpPr>
          <p:cNvPr id="149" name="Shape 149"/>
          <p:cNvSpPr/>
          <p:nvPr/>
        </p:nvSpPr>
        <p:spPr>
          <a:xfrm flipV="1">
            <a:off x="8163069" y="8530689"/>
            <a:ext cx="8826959" cy="52991"/>
          </a:xfrm>
          <a:prstGeom prst="line">
            <a:avLst/>
          </a:prstGeom>
          <a:ln w="101600">
            <a:solidFill>
              <a:srgbClr val="808785"/>
            </a:solidFill>
            <a:custDash>
              <a:ds d="200000" sp="200000"/>
            </a:custDash>
            <a:miter lim="400000"/>
          </a:ln>
        </p:spPr>
        <p:txBody>
          <a:bodyPr lIns="45718" tIns="45718" rIns="45718" bIns="45718"/>
          <a:lstStyle/>
          <a:p>
            <a:endParaRPr/>
          </a:p>
        </p:txBody>
      </p:sp>
      <p:sp>
        <p:nvSpPr>
          <p:cNvPr id="150" name="Shape 150"/>
          <p:cNvSpPr txBox="1"/>
          <p:nvPr/>
        </p:nvSpPr>
        <p:spPr>
          <a:xfrm>
            <a:off x="2311414" y="4190998"/>
            <a:ext cx="8940801" cy="2006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defRPr sz="4000"/>
            </a:pPr>
            <a:r>
              <a:t>Os parâmetros básicos de padrões GSM foram acordados </a:t>
            </a:r>
          </a:p>
          <a:p>
            <a:pPr>
              <a:defRPr b="1">
                <a:latin typeface="Gill Sans"/>
                <a:ea typeface="Gill Sans"/>
                <a:cs typeface="Gill Sans"/>
                <a:sym typeface="Gill Sans"/>
              </a:defRPr>
            </a:pPr>
            <a:r>
              <a:t>1987</a:t>
            </a:r>
          </a:p>
        </p:txBody>
      </p:sp>
      <p:sp>
        <p:nvSpPr>
          <p:cNvPr id="151" name="Shape 151"/>
          <p:cNvSpPr/>
          <p:nvPr/>
        </p:nvSpPr>
        <p:spPr>
          <a:xfrm flipV="1">
            <a:off x="6937322" y="6300693"/>
            <a:ext cx="15082" cy="1155673"/>
          </a:xfrm>
          <a:prstGeom prst="line">
            <a:avLst/>
          </a:prstGeom>
          <a:ln w="25400">
            <a:solidFill>
              <a:srgbClr val="5A5F5E"/>
            </a:solidFill>
            <a:miter lim="400000"/>
          </a:ln>
        </p:spPr>
        <p:txBody>
          <a:bodyPr lIns="45718" tIns="45718" rIns="45718" bIns="45718"/>
          <a:lstStyle/>
          <a:p>
            <a:endParaRPr/>
          </a:p>
        </p:txBody>
      </p:sp>
      <p:sp>
        <p:nvSpPr>
          <p:cNvPr id="152" name="Shape 152"/>
          <p:cNvSpPr/>
          <p:nvPr/>
        </p:nvSpPr>
        <p:spPr>
          <a:xfrm>
            <a:off x="17183100" y="7645400"/>
            <a:ext cx="1905000" cy="1905000"/>
          </a:xfrm>
          <a:prstGeom prst="ellipse">
            <a:avLst/>
          </a:prstGeom>
          <a:ln w="190500">
            <a:solidFill>
              <a:srgbClr val="FFCE57"/>
            </a:solidFill>
            <a:miter lim="400000"/>
          </a:ln>
        </p:spPr>
        <p:txBody>
          <a:bodyPr lIns="50800" tIns="50800" rIns="50800" bIns="50800" anchor="ctr"/>
          <a:lstStyle/>
          <a:p>
            <a:pPr>
              <a:defRPr>
                <a:solidFill>
                  <a:srgbClr val="FFFFFF"/>
                </a:solidFill>
              </a:defRPr>
            </a:pPr>
            <a:endParaRPr/>
          </a:p>
        </p:txBody>
      </p:sp>
      <p:sp>
        <p:nvSpPr>
          <p:cNvPr id="153" name="Shape 153"/>
          <p:cNvSpPr/>
          <p:nvPr/>
        </p:nvSpPr>
        <p:spPr>
          <a:xfrm>
            <a:off x="17653000" y="8115300"/>
            <a:ext cx="952500" cy="952500"/>
          </a:xfrm>
          <a:prstGeom prst="ellipse">
            <a:avLst/>
          </a:prstGeom>
          <a:solidFill>
            <a:srgbClr val="FFCE57"/>
          </a:solidFill>
          <a:ln w="12700">
            <a:miter lim="400000"/>
          </a:ln>
        </p:spPr>
        <p:txBody>
          <a:bodyPr lIns="50800" tIns="50800" rIns="50800" bIns="50800" anchor="ctr"/>
          <a:lstStyle/>
          <a:p>
            <a:pPr>
              <a:defRPr>
                <a:solidFill>
                  <a:srgbClr val="FFFFFF"/>
                </a:solidFill>
              </a:defRPr>
            </a:pPr>
            <a:endParaRPr/>
          </a:p>
        </p:txBody>
      </p:sp>
      <p:sp>
        <p:nvSpPr>
          <p:cNvPr id="154" name="Shape 154"/>
          <p:cNvSpPr txBox="1"/>
          <p:nvPr/>
        </p:nvSpPr>
        <p:spPr>
          <a:xfrm>
            <a:off x="13639800" y="4787900"/>
            <a:ext cx="8940800" cy="1422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defRPr sz="4000"/>
            </a:pPr>
            <a:r>
              <a:t>                     Detalhamento</a:t>
            </a:r>
          </a:p>
          <a:p>
            <a:pPr>
              <a:defRPr b="1">
                <a:latin typeface="Gill Sans"/>
                <a:ea typeface="Gill Sans"/>
                <a:cs typeface="Gill Sans"/>
                <a:sym typeface="Gill Sans"/>
              </a:defRPr>
            </a:pPr>
            <a:r>
              <a:t>1988</a:t>
            </a:r>
          </a:p>
        </p:txBody>
      </p:sp>
      <p:sp>
        <p:nvSpPr>
          <p:cNvPr id="155" name="Shape 155"/>
          <p:cNvSpPr/>
          <p:nvPr/>
        </p:nvSpPr>
        <p:spPr>
          <a:xfrm flipV="1">
            <a:off x="18083643" y="6305563"/>
            <a:ext cx="15084" cy="1155674"/>
          </a:xfrm>
          <a:prstGeom prst="line">
            <a:avLst/>
          </a:prstGeom>
          <a:ln w="25400">
            <a:solidFill>
              <a:srgbClr val="5A5F5E"/>
            </a:solidFill>
            <a:miter lim="400000"/>
          </a:ln>
        </p:spPr>
        <p:txBody>
          <a:bodyPr lIns="45718" tIns="45718" rIns="45718" bIns="45718"/>
          <a:lstStyle/>
          <a:p>
            <a:endParaRPr/>
          </a:p>
        </p:txBody>
      </p:sp>
      <p:sp>
        <p:nvSpPr>
          <p:cNvPr id="156" name="Shape 156"/>
          <p:cNvSpPr/>
          <p:nvPr/>
        </p:nvSpPr>
        <p:spPr>
          <a:xfrm flipV="1">
            <a:off x="19329454" y="8537734"/>
            <a:ext cx="5054599" cy="5871"/>
          </a:xfrm>
          <a:prstGeom prst="line">
            <a:avLst/>
          </a:prstGeom>
          <a:ln w="101600">
            <a:solidFill>
              <a:srgbClr val="808785"/>
            </a:solidFill>
            <a:custDash>
              <a:ds d="200000" sp="200000"/>
            </a:custDash>
            <a:miter lim="400000"/>
          </a:ln>
        </p:spPr>
        <p:txBody>
          <a:bodyPr lIns="45718" tIns="45718" rIns="45718" bIns="45718"/>
          <a:lstStyle/>
          <a:p>
            <a:endParaRPr/>
          </a:p>
        </p:txBody>
      </p:sp>
      <p:sp>
        <p:nvSpPr>
          <p:cNvPr id="157" name="Shape 157"/>
          <p:cNvSpPr/>
          <p:nvPr/>
        </p:nvSpPr>
        <p:spPr>
          <a:xfrm>
            <a:off x="99790" y="8544045"/>
            <a:ext cx="5754932" cy="41052"/>
          </a:xfrm>
          <a:prstGeom prst="line">
            <a:avLst/>
          </a:prstGeom>
          <a:ln w="101600">
            <a:solidFill>
              <a:srgbClr val="808785"/>
            </a:solidFill>
            <a:custDash>
              <a:ds d="200000" sp="200000"/>
            </a:custDash>
            <a:miter lim="400000"/>
          </a:ln>
        </p:spPr>
        <p:txBody>
          <a:bodyPr lIns="45718" tIns="45718" rIns="45718" bIns="45718"/>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p:push/>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1" nodeType="afterEffect">
                                  <p:stCondLst>
                                    <p:cond delay="100"/>
                                  </p:stCondLst>
                                  <p:iterate>
                                    <p:tmAbs val="0"/>
                                  </p:iterate>
                                  <p:childTnLst>
                                    <p:set>
                                      <p:cBhvr>
                                        <p:cTn id="6" fill="hold"/>
                                        <p:tgtEl>
                                          <p:spTgt spid="147"/>
                                        </p:tgtEl>
                                        <p:attrNameLst>
                                          <p:attrName>style.visibility</p:attrName>
                                        </p:attrNameLst>
                                      </p:cBhvr>
                                      <p:to>
                                        <p:strVal val="visible"/>
                                      </p:to>
                                    </p:set>
                                    <p:animEffect transition="in" filter="box(out)">
                                      <p:cBhvr>
                                        <p:cTn id="7" dur="500"/>
                                        <p:tgtEl>
                                          <p:spTgt spid="147"/>
                                        </p:tgtEl>
                                      </p:cBhvr>
                                    </p:animEffect>
                                  </p:childTnLst>
                                </p:cTn>
                              </p:par>
                            </p:childTnLst>
                          </p:cTn>
                        </p:par>
                        <p:par>
                          <p:cTn id="8" fill="hold">
                            <p:stCondLst>
                              <p:cond delay="600"/>
                            </p:stCondLst>
                            <p:childTnLst>
                              <p:par>
                                <p:cTn id="9" presetID="4" presetClass="entr" presetSubtype="32" fill="hold" grpId="2" nodeType="afterEffect">
                                  <p:stCondLst>
                                    <p:cond delay="100"/>
                                  </p:stCondLst>
                                  <p:iterate>
                                    <p:tmAbs val="0"/>
                                  </p:iterate>
                                  <p:childTnLst>
                                    <p:set>
                                      <p:cBhvr>
                                        <p:cTn id="10" fill="hold"/>
                                        <p:tgtEl>
                                          <p:spTgt spid="148"/>
                                        </p:tgtEl>
                                        <p:attrNameLst>
                                          <p:attrName>style.visibility</p:attrName>
                                        </p:attrNameLst>
                                      </p:cBhvr>
                                      <p:to>
                                        <p:strVal val="visible"/>
                                      </p:to>
                                    </p:set>
                                    <p:animEffect transition="in" filter="box(out)">
                                      <p:cBhvr>
                                        <p:cTn id="11" dur="500"/>
                                        <p:tgtEl>
                                          <p:spTgt spid="148"/>
                                        </p:tgtEl>
                                      </p:cBhvr>
                                    </p:animEffect>
                                  </p:childTnLst>
                                </p:cTn>
                              </p:par>
                            </p:childTnLst>
                          </p:cTn>
                        </p:par>
                        <p:par>
                          <p:cTn id="12" fill="hold">
                            <p:stCondLst>
                              <p:cond delay="1200"/>
                            </p:stCondLst>
                            <p:childTnLst>
                              <p:par>
                                <p:cTn id="13" presetID="2" presetClass="entr" presetSubtype="2" fill="hold" grpId="3" nodeType="afterEffect">
                                  <p:stCondLst>
                                    <p:cond delay="0"/>
                                  </p:stCondLst>
                                  <p:iterate>
                                    <p:tmAbs val="0"/>
                                  </p:iterate>
                                  <p:childTnLst>
                                    <p:set>
                                      <p:cBhvr>
                                        <p:cTn id="14" fill="hold"/>
                                        <p:tgtEl>
                                          <p:spTgt spid="149"/>
                                        </p:tgtEl>
                                        <p:attrNameLst>
                                          <p:attrName>style.visibility</p:attrName>
                                        </p:attrNameLst>
                                      </p:cBhvr>
                                      <p:to>
                                        <p:strVal val="visible"/>
                                      </p:to>
                                    </p:set>
                                    <p:anim calcmode="lin" valueType="num">
                                      <p:cBhvr>
                                        <p:cTn id="15" dur="1000" fill="hold"/>
                                        <p:tgtEl>
                                          <p:spTgt spid="149"/>
                                        </p:tgtEl>
                                        <p:attrNameLst>
                                          <p:attrName>ppt_x</p:attrName>
                                        </p:attrNameLst>
                                      </p:cBhvr>
                                      <p:tavLst>
                                        <p:tav tm="0">
                                          <p:val>
                                            <p:strVal val="1+#ppt_w/2"/>
                                          </p:val>
                                        </p:tav>
                                        <p:tav tm="100000">
                                          <p:val>
                                            <p:strVal val="#ppt_x"/>
                                          </p:val>
                                        </p:tav>
                                      </p:tavLst>
                                    </p:anim>
                                    <p:anim calcmode="lin" valueType="num">
                                      <p:cBhvr>
                                        <p:cTn id="16" dur="1000" fill="hold"/>
                                        <p:tgtEl>
                                          <p:spTgt spid="149"/>
                                        </p:tgtEl>
                                        <p:attrNameLst>
                                          <p:attrName>ppt_y</p:attrName>
                                        </p:attrNameLst>
                                      </p:cBhvr>
                                      <p:tavLst>
                                        <p:tav tm="0">
                                          <p:val>
                                            <p:strVal val="#ppt_y"/>
                                          </p:val>
                                        </p:tav>
                                        <p:tav tm="100000">
                                          <p:val>
                                            <p:strVal val="#ppt_y"/>
                                          </p:val>
                                        </p:tav>
                                      </p:tavLst>
                                    </p:anim>
                                  </p:childTnLst>
                                </p:cTn>
                              </p:par>
                            </p:childTnLst>
                          </p:cTn>
                        </p:par>
                        <p:par>
                          <p:cTn id="17" fill="hold">
                            <p:stCondLst>
                              <p:cond delay="2200"/>
                            </p:stCondLst>
                            <p:childTnLst>
                              <p:par>
                                <p:cTn id="18" presetID="2" presetClass="entr" presetSubtype="1" fill="hold" grpId="4" nodeType="afterEffect">
                                  <p:stCondLst>
                                    <p:cond delay="0"/>
                                  </p:stCondLst>
                                  <p:iterate>
                                    <p:tmAbs val="0"/>
                                  </p:iterate>
                                  <p:childTnLst>
                                    <p:set>
                                      <p:cBhvr>
                                        <p:cTn id="19" fill="hold"/>
                                        <p:tgtEl>
                                          <p:spTgt spid="151"/>
                                        </p:tgtEl>
                                        <p:attrNameLst>
                                          <p:attrName>style.visibility</p:attrName>
                                        </p:attrNameLst>
                                      </p:cBhvr>
                                      <p:to>
                                        <p:strVal val="visible"/>
                                      </p:to>
                                    </p:set>
                                    <p:anim calcmode="lin" valueType="num">
                                      <p:cBhvr>
                                        <p:cTn id="20" dur="100" fill="hold"/>
                                        <p:tgtEl>
                                          <p:spTgt spid="151"/>
                                        </p:tgtEl>
                                        <p:attrNameLst>
                                          <p:attrName>ppt_x</p:attrName>
                                        </p:attrNameLst>
                                      </p:cBhvr>
                                      <p:tavLst>
                                        <p:tav tm="0">
                                          <p:val>
                                            <p:strVal val="#ppt_x"/>
                                          </p:val>
                                        </p:tav>
                                        <p:tav tm="100000">
                                          <p:val>
                                            <p:strVal val="#ppt_x"/>
                                          </p:val>
                                        </p:tav>
                                      </p:tavLst>
                                    </p:anim>
                                    <p:anim calcmode="lin" valueType="num">
                                      <p:cBhvr>
                                        <p:cTn id="21" dur="100" fill="hold"/>
                                        <p:tgtEl>
                                          <p:spTgt spid="151"/>
                                        </p:tgtEl>
                                        <p:attrNameLst>
                                          <p:attrName>ppt_y</p:attrName>
                                        </p:attrNameLst>
                                      </p:cBhvr>
                                      <p:tavLst>
                                        <p:tav tm="0">
                                          <p:val>
                                            <p:strVal val="0-#ppt_h/2"/>
                                          </p:val>
                                        </p:tav>
                                        <p:tav tm="100000">
                                          <p:val>
                                            <p:strVal val="#ppt_y"/>
                                          </p:val>
                                        </p:tav>
                                      </p:tavLst>
                                    </p:anim>
                                  </p:childTnLst>
                                </p:cTn>
                              </p:par>
                            </p:childTnLst>
                          </p:cTn>
                        </p:par>
                        <p:par>
                          <p:cTn id="22" fill="hold">
                            <p:stCondLst>
                              <p:cond delay="2300"/>
                            </p:stCondLst>
                            <p:childTnLst>
                              <p:par>
                                <p:cTn id="23" presetID="2" presetClass="entr" presetSubtype="1" fill="hold" grpId="5" nodeType="afterEffect">
                                  <p:stCondLst>
                                    <p:cond delay="0"/>
                                  </p:stCondLst>
                                  <p:iterate>
                                    <p:tmAbs val="0"/>
                                  </p:iterate>
                                  <p:childTnLst>
                                    <p:set>
                                      <p:cBhvr>
                                        <p:cTn id="24" fill="hold"/>
                                        <p:tgtEl>
                                          <p:spTgt spid="150"/>
                                        </p:tgtEl>
                                        <p:attrNameLst>
                                          <p:attrName>style.visibility</p:attrName>
                                        </p:attrNameLst>
                                      </p:cBhvr>
                                      <p:to>
                                        <p:strVal val="visible"/>
                                      </p:to>
                                    </p:set>
                                    <p:anim calcmode="lin" valueType="num">
                                      <p:cBhvr>
                                        <p:cTn id="25" dur="100" fill="hold"/>
                                        <p:tgtEl>
                                          <p:spTgt spid="150"/>
                                        </p:tgtEl>
                                        <p:attrNameLst>
                                          <p:attrName>ppt_x</p:attrName>
                                        </p:attrNameLst>
                                      </p:cBhvr>
                                      <p:tavLst>
                                        <p:tav tm="0">
                                          <p:val>
                                            <p:strVal val="#ppt_x"/>
                                          </p:val>
                                        </p:tav>
                                        <p:tav tm="100000">
                                          <p:val>
                                            <p:strVal val="#ppt_x"/>
                                          </p:val>
                                        </p:tav>
                                      </p:tavLst>
                                    </p:anim>
                                    <p:anim calcmode="lin" valueType="num">
                                      <p:cBhvr>
                                        <p:cTn id="26" dur="100" fill="hold"/>
                                        <p:tgtEl>
                                          <p:spTgt spid="150"/>
                                        </p:tgtEl>
                                        <p:attrNameLst>
                                          <p:attrName>ppt_y</p:attrName>
                                        </p:attrNameLst>
                                      </p:cBhvr>
                                      <p:tavLst>
                                        <p:tav tm="0">
                                          <p:val>
                                            <p:strVal val="0-#ppt_h/2"/>
                                          </p:val>
                                        </p:tav>
                                        <p:tav tm="100000">
                                          <p:val>
                                            <p:strVal val="#ppt_y"/>
                                          </p:val>
                                        </p:tav>
                                      </p:tavLst>
                                    </p:anim>
                                  </p:childTnLst>
                                </p:cTn>
                              </p:par>
                            </p:childTnLst>
                          </p:cTn>
                        </p:par>
                        <p:par>
                          <p:cTn id="27" fill="hold">
                            <p:stCondLst>
                              <p:cond delay="2400"/>
                            </p:stCondLst>
                            <p:childTnLst>
                              <p:par>
                                <p:cTn id="28" presetID="4" presetClass="entr" presetSubtype="32" fill="hold" grpId="6" nodeType="afterEffect">
                                  <p:stCondLst>
                                    <p:cond delay="100"/>
                                  </p:stCondLst>
                                  <p:iterate>
                                    <p:tmAbs val="0"/>
                                  </p:iterate>
                                  <p:childTnLst>
                                    <p:set>
                                      <p:cBhvr>
                                        <p:cTn id="29" fill="hold"/>
                                        <p:tgtEl>
                                          <p:spTgt spid="152"/>
                                        </p:tgtEl>
                                        <p:attrNameLst>
                                          <p:attrName>style.visibility</p:attrName>
                                        </p:attrNameLst>
                                      </p:cBhvr>
                                      <p:to>
                                        <p:strVal val="visible"/>
                                      </p:to>
                                    </p:set>
                                    <p:animEffect transition="in" filter="box(out)">
                                      <p:cBhvr>
                                        <p:cTn id="30" dur="500"/>
                                        <p:tgtEl>
                                          <p:spTgt spid="152"/>
                                        </p:tgtEl>
                                      </p:cBhvr>
                                    </p:animEffect>
                                  </p:childTnLst>
                                </p:cTn>
                              </p:par>
                            </p:childTnLst>
                          </p:cTn>
                        </p:par>
                        <p:par>
                          <p:cTn id="31" fill="hold">
                            <p:stCondLst>
                              <p:cond delay="3000"/>
                            </p:stCondLst>
                            <p:childTnLst>
                              <p:par>
                                <p:cTn id="32" presetID="4" presetClass="entr" presetSubtype="32" fill="hold" grpId="7" nodeType="afterEffect">
                                  <p:stCondLst>
                                    <p:cond delay="100"/>
                                  </p:stCondLst>
                                  <p:iterate>
                                    <p:tmAbs val="0"/>
                                  </p:iterate>
                                  <p:childTnLst>
                                    <p:set>
                                      <p:cBhvr>
                                        <p:cTn id="33" fill="hold"/>
                                        <p:tgtEl>
                                          <p:spTgt spid="153"/>
                                        </p:tgtEl>
                                        <p:attrNameLst>
                                          <p:attrName>style.visibility</p:attrName>
                                        </p:attrNameLst>
                                      </p:cBhvr>
                                      <p:to>
                                        <p:strVal val="visible"/>
                                      </p:to>
                                    </p:set>
                                    <p:animEffect transition="in" filter="box(out)">
                                      <p:cBhvr>
                                        <p:cTn id="34" dur="500"/>
                                        <p:tgtEl>
                                          <p:spTgt spid="153"/>
                                        </p:tgtEl>
                                      </p:cBhvr>
                                    </p:animEffect>
                                  </p:childTnLst>
                                </p:cTn>
                              </p:par>
                            </p:childTnLst>
                          </p:cTn>
                        </p:par>
                        <p:par>
                          <p:cTn id="35" fill="hold">
                            <p:stCondLst>
                              <p:cond delay="3600"/>
                            </p:stCondLst>
                            <p:childTnLst>
                              <p:par>
                                <p:cTn id="36" presetID="2" presetClass="entr" presetSubtype="1" fill="hold" grpId="8" nodeType="afterEffect">
                                  <p:stCondLst>
                                    <p:cond delay="0"/>
                                  </p:stCondLst>
                                  <p:iterate>
                                    <p:tmAbs val="0"/>
                                  </p:iterate>
                                  <p:childTnLst>
                                    <p:set>
                                      <p:cBhvr>
                                        <p:cTn id="37" fill="hold"/>
                                        <p:tgtEl>
                                          <p:spTgt spid="155"/>
                                        </p:tgtEl>
                                        <p:attrNameLst>
                                          <p:attrName>style.visibility</p:attrName>
                                        </p:attrNameLst>
                                      </p:cBhvr>
                                      <p:to>
                                        <p:strVal val="visible"/>
                                      </p:to>
                                    </p:set>
                                    <p:anim calcmode="lin" valueType="num">
                                      <p:cBhvr>
                                        <p:cTn id="38" dur="100" fill="hold"/>
                                        <p:tgtEl>
                                          <p:spTgt spid="155"/>
                                        </p:tgtEl>
                                        <p:attrNameLst>
                                          <p:attrName>ppt_x</p:attrName>
                                        </p:attrNameLst>
                                      </p:cBhvr>
                                      <p:tavLst>
                                        <p:tav tm="0">
                                          <p:val>
                                            <p:strVal val="#ppt_x"/>
                                          </p:val>
                                        </p:tav>
                                        <p:tav tm="100000">
                                          <p:val>
                                            <p:strVal val="#ppt_x"/>
                                          </p:val>
                                        </p:tav>
                                      </p:tavLst>
                                    </p:anim>
                                    <p:anim calcmode="lin" valueType="num">
                                      <p:cBhvr>
                                        <p:cTn id="39" dur="100" fill="hold"/>
                                        <p:tgtEl>
                                          <p:spTgt spid="155"/>
                                        </p:tgtEl>
                                        <p:attrNameLst>
                                          <p:attrName>ppt_y</p:attrName>
                                        </p:attrNameLst>
                                      </p:cBhvr>
                                      <p:tavLst>
                                        <p:tav tm="0">
                                          <p:val>
                                            <p:strVal val="0-#ppt_h/2"/>
                                          </p:val>
                                        </p:tav>
                                        <p:tav tm="100000">
                                          <p:val>
                                            <p:strVal val="#ppt_y"/>
                                          </p:val>
                                        </p:tav>
                                      </p:tavLst>
                                    </p:anim>
                                  </p:childTnLst>
                                </p:cTn>
                              </p:par>
                            </p:childTnLst>
                          </p:cTn>
                        </p:par>
                        <p:par>
                          <p:cTn id="40" fill="hold">
                            <p:stCondLst>
                              <p:cond delay="3700"/>
                            </p:stCondLst>
                            <p:childTnLst>
                              <p:par>
                                <p:cTn id="41" presetID="2" presetClass="entr" presetSubtype="1" fill="hold" grpId="9" nodeType="afterEffect">
                                  <p:stCondLst>
                                    <p:cond delay="0"/>
                                  </p:stCondLst>
                                  <p:iterate>
                                    <p:tmAbs val="0"/>
                                  </p:iterate>
                                  <p:childTnLst>
                                    <p:set>
                                      <p:cBhvr>
                                        <p:cTn id="42" fill="hold"/>
                                        <p:tgtEl>
                                          <p:spTgt spid="154"/>
                                        </p:tgtEl>
                                        <p:attrNameLst>
                                          <p:attrName>style.visibility</p:attrName>
                                        </p:attrNameLst>
                                      </p:cBhvr>
                                      <p:to>
                                        <p:strVal val="visible"/>
                                      </p:to>
                                    </p:set>
                                    <p:anim calcmode="lin" valueType="num">
                                      <p:cBhvr>
                                        <p:cTn id="43" dur="100" fill="hold"/>
                                        <p:tgtEl>
                                          <p:spTgt spid="154"/>
                                        </p:tgtEl>
                                        <p:attrNameLst>
                                          <p:attrName>ppt_x</p:attrName>
                                        </p:attrNameLst>
                                      </p:cBhvr>
                                      <p:tavLst>
                                        <p:tav tm="0">
                                          <p:val>
                                            <p:strVal val="#ppt_x"/>
                                          </p:val>
                                        </p:tav>
                                        <p:tav tm="100000">
                                          <p:val>
                                            <p:strVal val="#ppt_x"/>
                                          </p:val>
                                        </p:tav>
                                      </p:tavLst>
                                    </p:anim>
                                    <p:anim calcmode="lin" valueType="num">
                                      <p:cBhvr>
                                        <p:cTn id="44" dur="100" fill="hold"/>
                                        <p:tgtEl>
                                          <p:spTgt spid="154"/>
                                        </p:tgtEl>
                                        <p:attrNameLst>
                                          <p:attrName>ppt_y</p:attrName>
                                        </p:attrNameLst>
                                      </p:cBhvr>
                                      <p:tavLst>
                                        <p:tav tm="0">
                                          <p:val>
                                            <p:strVal val="0-#ppt_h/2"/>
                                          </p:val>
                                        </p:tav>
                                        <p:tav tm="100000">
                                          <p:val>
                                            <p:strVal val="#ppt_y"/>
                                          </p:val>
                                        </p:tav>
                                      </p:tavLst>
                                    </p:anim>
                                  </p:childTnLst>
                                </p:cTn>
                              </p:par>
                            </p:childTnLst>
                          </p:cTn>
                        </p:par>
                        <p:par>
                          <p:cTn id="45" fill="hold">
                            <p:stCondLst>
                              <p:cond delay="3800"/>
                            </p:stCondLst>
                            <p:childTnLst>
                              <p:par>
                                <p:cTn id="46" presetID="2" presetClass="entr" presetSubtype="2" fill="hold" grpId="10" nodeType="afterEffect">
                                  <p:stCondLst>
                                    <p:cond delay="0"/>
                                  </p:stCondLst>
                                  <p:iterate>
                                    <p:tmAbs val="0"/>
                                  </p:iterate>
                                  <p:childTnLst>
                                    <p:set>
                                      <p:cBhvr>
                                        <p:cTn id="47" fill="hold"/>
                                        <p:tgtEl>
                                          <p:spTgt spid="156"/>
                                        </p:tgtEl>
                                        <p:attrNameLst>
                                          <p:attrName>style.visibility</p:attrName>
                                        </p:attrNameLst>
                                      </p:cBhvr>
                                      <p:to>
                                        <p:strVal val="visible"/>
                                      </p:to>
                                    </p:set>
                                    <p:anim calcmode="lin" valueType="num">
                                      <p:cBhvr>
                                        <p:cTn id="48" dur="1000" fill="hold"/>
                                        <p:tgtEl>
                                          <p:spTgt spid="156"/>
                                        </p:tgtEl>
                                        <p:attrNameLst>
                                          <p:attrName>ppt_x</p:attrName>
                                        </p:attrNameLst>
                                      </p:cBhvr>
                                      <p:tavLst>
                                        <p:tav tm="0">
                                          <p:val>
                                            <p:strVal val="1+#ppt_w/2"/>
                                          </p:val>
                                        </p:tav>
                                        <p:tav tm="100000">
                                          <p:val>
                                            <p:strVal val="#ppt_x"/>
                                          </p:val>
                                        </p:tav>
                                      </p:tavLst>
                                    </p:anim>
                                    <p:anim calcmode="lin" valueType="num">
                                      <p:cBhvr>
                                        <p:cTn id="49" dur="1000" fill="hold"/>
                                        <p:tgtEl>
                                          <p:spTgt spid="156"/>
                                        </p:tgtEl>
                                        <p:attrNameLst>
                                          <p:attrName>ppt_y</p:attrName>
                                        </p:attrNameLst>
                                      </p:cBhvr>
                                      <p:tavLst>
                                        <p:tav tm="0">
                                          <p:val>
                                            <p:strVal val="#ppt_y"/>
                                          </p:val>
                                        </p:tav>
                                        <p:tav tm="100000">
                                          <p:val>
                                            <p:strVal val="#ppt_y"/>
                                          </p:val>
                                        </p:tav>
                                      </p:tavLst>
                                    </p:anim>
                                  </p:childTnLst>
                                </p:cTn>
                              </p:par>
                            </p:childTnLst>
                          </p:cTn>
                        </p:par>
                        <p:par>
                          <p:cTn id="50" fill="hold">
                            <p:stCondLst>
                              <p:cond delay="4800"/>
                            </p:stCondLst>
                            <p:childTnLst>
                              <p:par>
                                <p:cTn id="51" presetID="2" presetClass="entr" presetSubtype="8" fill="hold" grpId="11" nodeType="afterEffect">
                                  <p:stCondLst>
                                    <p:cond delay="0"/>
                                  </p:stCondLst>
                                  <p:iterate>
                                    <p:tmAbs val="0"/>
                                  </p:iterate>
                                  <p:childTnLst>
                                    <p:set>
                                      <p:cBhvr>
                                        <p:cTn id="52" fill="hold"/>
                                        <p:tgtEl>
                                          <p:spTgt spid="157"/>
                                        </p:tgtEl>
                                        <p:attrNameLst>
                                          <p:attrName>style.visibility</p:attrName>
                                        </p:attrNameLst>
                                      </p:cBhvr>
                                      <p:to>
                                        <p:strVal val="visible"/>
                                      </p:to>
                                    </p:set>
                                    <p:anim calcmode="lin" valueType="num">
                                      <p:cBhvr>
                                        <p:cTn id="53" dur="1000" fill="hold"/>
                                        <p:tgtEl>
                                          <p:spTgt spid="157"/>
                                        </p:tgtEl>
                                        <p:attrNameLst>
                                          <p:attrName>ppt_x</p:attrName>
                                        </p:attrNameLst>
                                      </p:cBhvr>
                                      <p:tavLst>
                                        <p:tav tm="0">
                                          <p:val>
                                            <p:strVal val="0-#ppt_w/2"/>
                                          </p:val>
                                        </p:tav>
                                        <p:tav tm="100000">
                                          <p:val>
                                            <p:strVal val="#ppt_x"/>
                                          </p:val>
                                        </p:tav>
                                      </p:tavLst>
                                    </p:anim>
                                    <p:anim calcmode="lin" valueType="num">
                                      <p:cBhvr>
                                        <p:cTn id="54" dur="1000" fill="hold"/>
                                        <p:tgtEl>
                                          <p:spTgt spid="1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1" animBg="1" advAuto="0"/>
      <p:bldP spid="148" grpId="2" animBg="1" advAuto="0"/>
      <p:bldP spid="149" grpId="3" animBg="1" advAuto="0"/>
      <p:bldP spid="150" grpId="5" animBg="1" advAuto="0"/>
      <p:bldP spid="151" grpId="4" animBg="1" advAuto="0"/>
      <p:bldP spid="152" grpId="6" animBg="1" advAuto="0"/>
      <p:bldP spid="153" grpId="7" animBg="1" advAuto="0"/>
      <p:bldP spid="154" grpId="9" animBg="1" advAuto="0"/>
      <p:bldP spid="155" grpId="8" animBg="1" advAuto="0"/>
      <p:bldP spid="156" grpId="10" animBg="1" advAuto="0"/>
      <p:bldP spid="157" grpId="11" animBg="1" advAuto="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CE57"/>
        </a:solidFill>
        <a:effectLst/>
      </p:bgPr>
    </p:bg>
    <p:spTree>
      <p:nvGrpSpPr>
        <p:cNvPr id="1" name=""/>
        <p:cNvGrpSpPr/>
        <p:nvPr/>
      </p:nvGrpSpPr>
      <p:grpSpPr>
        <a:xfrm>
          <a:off x="0" y="0"/>
          <a:ext cx="0" cy="0"/>
          <a:chOff x="0" y="0"/>
          <a:chExt cx="0" cy="0"/>
        </a:xfrm>
      </p:grpSpPr>
      <p:sp>
        <p:nvSpPr>
          <p:cNvPr id="435" name="Shape 452"/>
          <p:cNvSpPr txBox="1"/>
          <p:nvPr/>
        </p:nvSpPr>
        <p:spPr>
          <a:xfrm>
            <a:off x="761164" y="4273550"/>
            <a:ext cx="22479004" cy="5168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r>
              <a:t>E, com o intuito de obter uma rede flexível, esse sistema de sinalização por canal foi dividido em dois subsistemas:</a:t>
            </a:r>
            <a:br/>
            <a:endParaRPr/>
          </a:p>
          <a:p>
            <a:pPr marL="575468" indent="-575468" algn="just">
              <a:buClr>
                <a:srgbClr val="535353"/>
              </a:buClr>
              <a:buSzPct val="82000"/>
              <a:buChar char="•"/>
            </a:pPr>
            <a:r>
              <a:t>Subsistema de transferência de mensagem (Message Transfer Part - MTP) </a:t>
            </a:r>
            <a:br/>
            <a:endParaRPr/>
          </a:p>
          <a:p>
            <a:pPr marL="575468" indent="-575468" algn="just">
              <a:buClr>
                <a:srgbClr val="535353"/>
              </a:buClr>
              <a:buSzPct val="82000"/>
              <a:buChar char="•"/>
            </a:pPr>
            <a:r>
              <a:t>Subsistema de usuários (User Part - UP)</a:t>
            </a:r>
          </a:p>
        </p:txBody>
      </p:sp>
    </p:spTree>
  </p:cSld>
  <p:clrMapOvr>
    <a:masterClrMapping/>
  </p:clrMapOvr>
  <mc:AlternateContent xmlns:mc="http://schemas.openxmlformats.org/markup-compatibility/2006" xmlns:p14="http://schemas.microsoft.com/office/powerpoint/2010/main">
    <mc:Choice Requires="p14">
      <p:transition spd="slow">
        <p:cover/>
      </p:transition>
    </mc:Choice>
    <mc:Fallback xmlns="" xmlns:m="http://schemas.openxmlformats.org/officeDocument/2006/math" xmlns:a14="http://schemas.microsoft.com/office/drawing/2010/main">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CE57"/>
        </a:solidFill>
        <a:effectLst/>
      </p:bgPr>
    </p:bg>
    <p:spTree>
      <p:nvGrpSpPr>
        <p:cNvPr id="1" name=""/>
        <p:cNvGrpSpPr/>
        <p:nvPr/>
      </p:nvGrpSpPr>
      <p:grpSpPr>
        <a:xfrm>
          <a:off x="0" y="0"/>
          <a:ext cx="0" cy="0"/>
          <a:chOff x="0" y="0"/>
          <a:chExt cx="0" cy="0"/>
        </a:xfrm>
      </p:grpSpPr>
      <p:sp>
        <p:nvSpPr>
          <p:cNvPr id="437" name="Shape 454"/>
          <p:cNvSpPr txBox="1"/>
          <p:nvPr/>
        </p:nvSpPr>
        <p:spPr>
          <a:xfrm>
            <a:off x="748464" y="5518150"/>
            <a:ext cx="22479004" cy="2273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just"/>
          </a:lstStyle>
          <a:p>
            <a:r>
              <a:t>O protocolo MTP tem como função estabelecer um caminho de comunicação de sinalização que interliga todos os subsistemas de usuários que necessitam de sinalização uns dos outros. Esse protocolo é dividido em três níveis, e são eles:</a:t>
            </a:r>
          </a:p>
        </p:txBody>
      </p:sp>
      <p:sp>
        <p:nvSpPr>
          <p:cNvPr id="438" name="Shape 455"/>
          <p:cNvSpPr txBox="1"/>
          <p:nvPr/>
        </p:nvSpPr>
        <p:spPr>
          <a:xfrm>
            <a:off x="10748155" y="1663699"/>
            <a:ext cx="2481289" cy="154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0000" cap="all"/>
            </a:lvl1pPr>
          </a:lstStyle>
          <a:p>
            <a:r>
              <a:t>MTP</a:t>
            </a:r>
          </a:p>
        </p:txBody>
      </p:sp>
    </p:spTree>
  </p:cSld>
  <p:clrMapOvr>
    <a:masterClrMapping/>
  </p:clrMapOvr>
  <mc:AlternateContent xmlns:mc="http://schemas.openxmlformats.org/markup-compatibility/2006" xmlns:p14="http://schemas.microsoft.com/office/powerpoint/2010/main">
    <mc:Choice Requires="p14">
      <p:transition spd="slow">
        <p:cover/>
      </p:transition>
    </mc:Choice>
    <mc:Fallback xmlns="" xmlns:m="http://schemas.openxmlformats.org/officeDocument/2006/math" xmlns:a14="http://schemas.microsoft.com/office/drawing/2010/main">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CE57"/>
        </a:solidFill>
        <a:effectLst/>
      </p:bgPr>
    </p:bg>
    <p:spTree>
      <p:nvGrpSpPr>
        <p:cNvPr id="1" name=""/>
        <p:cNvGrpSpPr/>
        <p:nvPr/>
      </p:nvGrpSpPr>
      <p:grpSpPr>
        <a:xfrm>
          <a:off x="0" y="0"/>
          <a:ext cx="0" cy="0"/>
          <a:chOff x="0" y="0"/>
          <a:chExt cx="0" cy="0"/>
        </a:xfrm>
      </p:grpSpPr>
      <p:sp>
        <p:nvSpPr>
          <p:cNvPr id="440" name="Shape 457"/>
          <p:cNvSpPr txBox="1"/>
          <p:nvPr/>
        </p:nvSpPr>
        <p:spPr>
          <a:xfrm>
            <a:off x="951664" y="2825750"/>
            <a:ext cx="22479004" cy="8064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marL="575468" indent="-575468" algn="just">
              <a:buClr>
                <a:srgbClr val="535353"/>
              </a:buClr>
              <a:buSzPct val="82000"/>
              <a:buChar char="•"/>
            </a:pPr>
            <a:r>
              <a:t>Nível 1: Camada física que é responsável pela padronização das características físicas e funcionais do enlace de dados de sinalização, e o meio para acessá-lo. E o meio de transmissão digital tem uma taxa de transmissão de 64 Kbits/s.</a:t>
            </a:r>
            <a:br/>
            <a:endParaRPr/>
          </a:p>
          <a:p>
            <a:pPr marL="575468" indent="-575468" algn="just">
              <a:buClr>
                <a:srgbClr val="535353"/>
              </a:buClr>
              <a:buSzPct val="82000"/>
              <a:buChar char="•"/>
            </a:pPr>
            <a:r>
              <a:t>Nível 2: Camada de enlace, que por sua vez garante a integridade do enlace usado na comunicação. Usada para detectar e corrigir erros, delimita as mensagens, controla a sequência de mensagens enviadas entre outras funções relacionadas</a:t>
            </a:r>
            <a:br/>
            <a:endParaRPr/>
          </a:p>
          <a:p>
            <a:pPr marL="575468" indent="-575468" algn="just">
              <a:buClr>
                <a:srgbClr val="535353"/>
              </a:buClr>
              <a:buSzPct val="82000"/>
              <a:buChar char="•"/>
            </a:pPr>
            <a:r>
              <a:t>Nível 3: Camada de rede, que trata as mensagens de sinalização, encaminhando-as para o destino certo, também gerencia a rede para garantir que os caminhos possam ser traçados dando origem ao destino, corretamente.</a:t>
            </a:r>
          </a:p>
        </p:txBody>
      </p:sp>
    </p:spTree>
  </p:cSld>
  <p:clrMapOvr>
    <a:masterClrMapping/>
  </p:clrMapOvr>
  <mc:AlternateContent xmlns:mc="http://schemas.openxmlformats.org/markup-compatibility/2006" xmlns:p14="http://schemas.microsoft.com/office/powerpoint/2010/main">
    <mc:Choice Requires="p14">
      <p:transition spd="slow">
        <p:cover/>
      </p:transition>
    </mc:Choice>
    <mc:Fallback xmlns="" xmlns:m="http://schemas.openxmlformats.org/officeDocument/2006/math" xmlns:a14="http://schemas.microsoft.com/office/drawing/2010/main">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CE57"/>
        </a:solidFill>
        <a:effectLst/>
      </p:bgPr>
    </p:bg>
    <p:spTree>
      <p:nvGrpSpPr>
        <p:cNvPr id="1" name=""/>
        <p:cNvGrpSpPr/>
        <p:nvPr/>
      </p:nvGrpSpPr>
      <p:grpSpPr>
        <a:xfrm>
          <a:off x="0" y="0"/>
          <a:ext cx="0" cy="0"/>
          <a:chOff x="0" y="0"/>
          <a:chExt cx="0" cy="0"/>
        </a:xfrm>
      </p:grpSpPr>
      <p:sp>
        <p:nvSpPr>
          <p:cNvPr id="442" name="Shape 459"/>
          <p:cNvSpPr txBox="1"/>
          <p:nvPr/>
        </p:nvSpPr>
        <p:spPr>
          <a:xfrm>
            <a:off x="748464" y="5626099"/>
            <a:ext cx="22479004" cy="2997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just"/>
          </a:lstStyle>
          <a:p>
            <a:r>
              <a:t>O protocolo UDP (User Part) é quem define as funçoes específicas para cada tipo de usuário, como a telefonia, dados, RDSI, ou outros, onde cada tipo de usuário tem suas próprias particularidades, tendo que ser tratado por protocolos diferentes ao se integrarem a essa rede. E os subsistemas de usuários são:</a:t>
            </a:r>
          </a:p>
        </p:txBody>
      </p:sp>
      <p:sp>
        <p:nvSpPr>
          <p:cNvPr id="443" name="Shape 460"/>
          <p:cNvSpPr txBox="1"/>
          <p:nvPr/>
        </p:nvSpPr>
        <p:spPr>
          <a:xfrm>
            <a:off x="11164564" y="1663699"/>
            <a:ext cx="1648471" cy="154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0000" cap="all"/>
            </a:lvl1pPr>
          </a:lstStyle>
          <a:p>
            <a:r>
              <a:t>UP</a:t>
            </a:r>
          </a:p>
        </p:txBody>
      </p:sp>
    </p:spTree>
  </p:cSld>
  <p:clrMapOvr>
    <a:masterClrMapping/>
  </p:clrMapOvr>
  <mc:AlternateContent xmlns:mc="http://schemas.openxmlformats.org/markup-compatibility/2006" xmlns:p14="http://schemas.microsoft.com/office/powerpoint/2010/main">
    <mc:Choice Requires="p14">
      <p:transition spd="slow">
        <p:cover/>
      </p:transition>
    </mc:Choice>
    <mc:Fallback xmlns="" xmlns:m="http://schemas.openxmlformats.org/officeDocument/2006/math" xmlns:a14="http://schemas.microsoft.com/office/drawing/2010/main">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CE57"/>
        </a:solidFill>
        <a:effectLst/>
      </p:bgPr>
    </p:bg>
    <p:spTree>
      <p:nvGrpSpPr>
        <p:cNvPr id="1" name=""/>
        <p:cNvGrpSpPr/>
        <p:nvPr/>
      </p:nvGrpSpPr>
      <p:grpSpPr>
        <a:xfrm>
          <a:off x="0" y="0"/>
          <a:ext cx="0" cy="0"/>
          <a:chOff x="0" y="0"/>
          <a:chExt cx="0" cy="0"/>
        </a:xfrm>
      </p:grpSpPr>
      <p:sp>
        <p:nvSpPr>
          <p:cNvPr id="445" name="Shape 462"/>
          <p:cNvSpPr txBox="1"/>
          <p:nvPr/>
        </p:nvSpPr>
        <p:spPr>
          <a:xfrm>
            <a:off x="951664" y="2463798"/>
            <a:ext cx="22479004" cy="8788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marL="575468" indent="-575468" algn="just">
              <a:buClr>
                <a:srgbClr val="535353"/>
              </a:buClr>
              <a:buSzPct val="82000"/>
              <a:buChar char="•"/>
            </a:pPr>
            <a:r>
              <a:t>Subsistema de usuários para a rede digital de serviços (Integrated Service Digital Network User Part - ISUP): Integra a rede RDSI à rede GSM:</a:t>
            </a:r>
            <a:br/>
            <a:endParaRPr/>
          </a:p>
          <a:p>
            <a:pPr marL="575468" indent="-575468" algn="just">
              <a:buClr>
                <a:srgbClr val="535353"/>
              </a:buClr>
              <a:buSzPct val="82000"/>
              <a:buChar char="•"/>
            </a:pPr>
            <a:r>
              <a:t>Subsistema de aplicação do sistema de estação base (Base Station System Application Part - BSSAP): faz o trabalho de conectar a BSS à MSC;</a:t>
            </a:r>
            <a:br/>
            <a:endParaRPr/>
          </a:p>
          <a:p>
            <a:pPr marL="575468" indent="-575468" algn="just">
              <a:buClr>
                <a:srgbClr val="535353"/>
              </a:buClr>
              <a:buSzPct val="82000"/>
              <a:buChar char="•"/>
            </a:pPr>
            <a:r>
              <a:t>Subsistema de aplicação da capacitação de transações (Transaction Capabilities Application Part - TCAP) que oferece serviços não orientados a conexão;</a:t>
            </a:r>
            <a:br/>
            <a:endParaRPr/>
          </a:p>
          <a:p>
            <a:pPr marL="575468" indent="-575468" algn="just">
              <a:buClr>
                <a:srgbClr val="535353"/>
              </a:buClr>
              <a:buSzPct val="82000"/>
              <a:buChar char="•"/>
            </a:pPr>
            <a:r>
              <a:t>Subsistema de controle de conexão de sinalização (Signating Connection Control Part - SCCP): ele fornece funções adicionais ao MTP para serviços orientados ou não à conexão.</a:t>
            </a:r>
          </a:p>
        </p:txBody>
      </p:sp>
    </p:spTree>
  </p:cSld>
  <p:clrMapOvr>
    <a:masterClrMapping/>
  </p:clrMapOvr>
  <mc:AlternateContent xmlns:mc="http://schemas.openxmlformats.org/markup-compatibility/2006" xmlns:p14="http://schemas.microsoft.com/office/powerpoint/2010/main">
    <mc:Choice Requires="p14">
      <p:transition spd="slow">
        <p:cover/>
      </p:transition>
    </mc:Choice>
    <mc:Fallback xmlns="" xmlns:m="http://schemas.openxmlformats.org/officeDocument/2006/math" xmlns:a14="http://schemas.microsoft.com/office/drawing/2010/main">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CE57"/>
        </a:solidFill>
        <a:effectLst/>
      </p:bgPr>
    </p:bg>
    <p:spTree>
      <p:nvGrpSpPr>
        <p:cNvPr id="1" name=""/>
        <p:cNvGrpSpPr/>
        <p:nvPr/>
      </p:nvGrpSpPr>
      <p:grpSpPr>
        <a:xfrm>
          <a:off x="0" y="0"/>
          <a:ext cx="0" cy="0"/>
          <a:chOff x="0" y="0"/>
          <a:chExt cx="0" cy="0"/>
        </a:xfrm>
      </p:grpSpPr>
      <p:sp>
        <p:nvSpPr>
          <p:cNvPr id="447" name="Shape 464"/>
          <p:cNvSpPr txBox="1"/>
          <p:nvPr/>
        </p:nvSpPr>
        <p:spPr>
          <a:xfrm>
            <a:off x="748464" y="7213600"/>
            <a:ext cx="22479004" cy="154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just"/>
          </a:lstStyle>
          <a:p>
            <a:r>
              <a:t>É o protocolo responsável pelo tratamento de mensagens de recursos de rádio (Radio Resources RR) que podem ser transparentes a BTS.</a:t>
            </a:r>
          </a:p>
        </p:txBody>
      </p:sp>
      <p:sp>
        <p:nvSpPr>
          <p:cNvPr id="448" name="Shape 465"/>
          <p:cNvSpPr txBox="1"/>
          <p:nvPr/>
        </p:nvSpPr>
        <p:spPr>
          <a:xfrm>
            <a:off x="988541" y="1050677"/>
            <a:ext cx="21369679" cy="33342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7000" cap="all"/>
            </a:lvl1pPr>
          </a:lstStyle>
          <a:p>
            <a:r>
              <a:rPr dirty="0" err="1"/>
              <a:t>Protocolo</a:t>
            </a:r>
            <a:r>
              <a:rPr dirty="0"/>
              <a:t> de </a:t>
            </a:r>
            <a:r>
              <a:rPr dirty="0" err="1"/>
              <a:t>gerenciamento</a:t>
            </a:r>
            <a:r>
              <a:rPr dirty="0"/>
              <a:t> de </a:t>
            </a:r>
            <a:r>
              <a:rPr dirty="0" err="1"/>
              <a:t>estação</a:t>
            </a:r>
            <a:r>
              <a:rPr dirty="0"/>
              <a:t> </a:t>
            </a:r>
            <a:r>
              <a:rPr dirty="0" err="1"/>
              <a:t>transceptora</a:t>
            </a:r>
            <a:r>
              <a:rPr dirty="0"/>
              <a:t> base (Base Transceiver Station Management - BTSM)</a:t>
            </a:r>
          </a:p>
        </p:txBody>
      </p:sp>
    </p:spTree>
  </p:cSld>
  <p:clrMapOvr>
    <a:masterClrMapping/>
  </p:clrMapOvr>
  <mc:AlternateContent xmlns:mc="http://schemas.openxmlformats.org/markup-compatibility/2006" xmlns:p14="http://schemas.microsoft.com/office/powerpoint/2010/main">
    <mc:Choice Requires="p14">
      <p:transition spd="slow">
        <p:cover/>
      </p:transition>
    </mc:Choice>
    <mc:Fallback xmlns="" xmlns:m="http://schemas.openxmlformats.org/officeDocument/2006/math" xmlns:a14="http://schemas.microsoft.com/office/drawing/2010/main">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CE57"/>
        </a:solidFill>
        <a:effectLst/>
      </p:bgPr>
    </p:bg>
    <p:spTree>
      <p:nvGrpSpPr>
        <p:cNvPr id="1" name=""/>
        <p:cNvGrpSpPr/>
        <p:nvPr/>
      </p:nvGrpSpPr>
      <p:grpSpPr>
        <a:xfrm>
          <a:off x="0" y="0"/>
          <a:ext cx="0" cy="0"/>
          <a:chOff x="0" y="0"/>
          <a:chExt cx="0" cy="0"/>
        </a:xfrm>
      </p:grpSpPr>
      <p:sp>
        <p:nvSpPr>
          <p:cNvPr id="450" name="Shape 467"/>
          <p:cNvSpPr txBox="1"/>
          <p:nvPr/>
        </p:nvSpPr>
        <p:spPr>
          <a:xfrm>
            <a:off x="824664" y="5949950"/>
            <a:ext cx="22479004" cy="2273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just"/>
          </a:lstStyle>
          <a:p>
            <a:r>
              <a:t>Esse procedimento de acesso a enlaces no canal D (Link Access Procedures on the D-channel - LAPD) é o protocolo usado na camada 2 para transportar mensagens Abis. Protocolo esse que é usado na rede RDSI.</a:t>
            </a:r>
          </a:p>
        </p:txBody>
      </p:sp>
      <p:sp>
        <p:nvSpPr>
          <p:cNvPr id="451" name="Shape 468"/>
          <p:cNvSpPr txBox="1"/>
          <p:nvPr/>
        </p:nvSpPr>
        <p:spPr>
          <a:xfrm>
            <a:off x="1507524" y="1589287"/>
            <a:ext cx="21650491" cy="22570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7000" cap="all"/>
            </a:lvl1pPr>
          </a:lstStyle>
          <a:p>
            <a:r>
              <a:rPr dirty="0" err="1"/>
              <a:t>Procedimentos</a:t>
            </a:r>
            <a:r>
              <a:rPr dirty="0"/>
              <a:t> de </a:t>
            </a:r>
            <a:r>
              <a:rPr dirty="0" err="1"/>
              <a:t>acesso</a:t>
            </a:r>
            <a:r>
              <a:rPr dirty="0"/>
              <a:t> a enlaces no canal D (LAPD)</a:t>
            </a:r>
          </a:p>
        </p:txBody>
      </p:sp>
    </p:spTree>
  </p:cSld>
  <p:clrMapOvr>
    <a:masterClrMapping/>
  </p:clrMapOvr>
  <mc:AlternateContent xmlns:mc="http://schemas.openxmlformats.org/markup-compatibility/2006" xmlns:p14="http://schemas.microsoft.com/office/powerpoint/2010/main">
    <mc:Choice Requires="p14">
      <p:transition spd="slow">
        <p:cover/>
      </p:transition>
    </mc:Choice>
    <mc:Fallback xmlns="" xmlns:m="http://schemas.openxmlformats.org/officeDocument/2006/math" xmlns:a14="http://schemas.microsoft.com/office/drawing/2010/main">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CE57"/>
        </a:solidFill>
        <a:effectLst/>
      </p:bgPr>
    </p:bg>
    <p:spTree>
      <p:nvGrpSpPr>
        <p:cNvPr id="1" name=""/>
        <p:cNvGrpSpPr/>
        <p:nvPr/>
      </p:nvGrpSpPr>
      <p:grpSpPr>
        <a:xfrm>
          <a:off x="0" y="0"/>
          <a:ext cx="0" cy="0"/>
          <a:chOff x="0" y="0"/>
          <a:chExt cx="0" cy="0"/>
        </a:xfrm>
      </p:grpSpPr>
      <p:sp>
        <p:nvSpPr>
          <p:cNvPr id="453" name="Shape 470"/>
          <p:cNvSpPr txBox="1"/>
          <p:nvPr/>
        </p:nvSpPr>
        <p:spPr>
          <a:xfrm>
            <a:off x="824664" y="6565899"/>
            <a:ext cx="22479004" cy="2997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just"/>
          </a:lstStyle>
          <a:p>
            <a:r>
              <a:t>O LAPDm (Link Access Procedures on the D-channel modified) é usado para transportar mensagens de interface aérea. É uma variação do LAPD adaptada para transportar sinais de RF pelos canais da interface aérea </a:t>
            </a:r>
          </a:p>
        </p:txBody>
      </p:sp>
      <p:sp>
        <p:nvSpPr>
          <p:cNvPr id="454" name="Shape 471"/>
          <p:cNvSpPr txBox="1"/>
          <p:nvPr/>
        </p:nvSpPr>
        <p:spPr>
          <a:xfrm>
            <a:off x="3454400" y="1589287"/>
            <a:ext cx="19703615" cy="22570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7000" cap="all"/>
            </a:lvl1pPr>
          </a:lstStyle>
          <a:p>
            <a:r>
              <a:rPr dirty="0" err="1"/>
              <a:t>Procedimentos</a:t>
            </a:r>
            <a:r>
              <a:rPr dirty="0"/>
              <a:t> de </a:t>
            </a:r>
            <a:r>
              <a:rPr dirty="0" err="1"/>
              <a:t>acesso</a:t>
            </a:r>
            <a:r>
              <a:rPr dirty="0"/>
              <a:t> a enlaces no canal D </a:t>
            </a:r>
            <a:r>
              <a:rPr dirty="0" err="1"/>
              <a:t>modificado</a:t>
            </a:r>
            <a:r>
              <a:rPr dirty="0"/>
              <a:t> (</a:t>
            </a:r>
            <a:r>
              <a:rPr dirty="0" err="1"/>
              <a:t>LAPDm</a:t>
            </a:r>
            <a:r>
              <a:rPr dirty="0"/>
              <a:t>)</a:t>
            </a:r>
          </a:p>
        </p:txBody>
      </p:sp>
    </p:spTree>
  </p:cSld>
  <p:clrMapOvr>
    <a:masterClrMapping/>
  </p:clrMapOvr>
  <mc:AlternateContent xmlns:mc="http://schemas.openxmlformats.org/markup-compatibility/2006" xmlns:p14="http://schemas.microsoft.com/office/powerpoint/2010/main">
    <mc:Choice Requires="p14">
      <p:transition spd="slow">
        <p:cover/>
      </p:transition>
    </mc:Choice>
    <mc:Fallback xmlns="" xmlns:m="http://schemas.openxmlformats.org/officeDocument/2006/math" xmlns:a14="http://schemas.microsoft.com/office/drawing/2010/main">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Shape 456"/>
          <p:cNvSpPr txBox="1"/>
          <p:nvPr/>
        </p:nvSpPr>
        <p:spPr>
          <a:xfrm>
            <a:off x="6076057" y="1784349"/>
            <a:ext cx="12231887" cy="184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000"/>
            </a:lvl1pPr>
          </a:lstStyle>
          <a:p>
            <a:r>
              <a:t>Dúvidas e sugestões</a:t>
            </a:r>
          </a:p>
        </p:txBody>
      </p:sp>
      <p:sp>
        <p:nvSpPr>
          <p:cNvPr id="457" name="Shape 457"/>
          <p:cNvSpPr txBox="1"/>
          <p:nvPr/>
        </p:nvSpPr>
        <p:spPr>
          <a:xfrm>
            <a:off x="9201385" y="5873749"/>
            <a:ext cx="5981230" cy="3721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Contatos:</a:t>
            </a:r>
          </a:p>
          <a:p>
            <a:endParaRPr/>
          </a:p>
          <a:p>
            <a:r>
              <a:t>natanrafael@gmail.com</a:t>
            </a:r>
          </a:p>
          <a:p>
            <a:r>
              <a:t>yurivini@gmail.com</a:t>
            </a:r>
          </a:p>
          <a:p>
            <a:r>
              <a:t>arthurso@gmail.com</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Shape 459"/>
          <p:cNvSpPr txBox="1"/>
          <p:nvPr/>
        </p:nvSpPr>
        <p:spPr>
          <a:xfrm>
            <a:off x="8125420" y="1784349"/>
            <a:ext cx="8133160" cy="184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2000"/>
            </a:lvl1pPr>
          </a:lstStyle>
          <a:p>
            <a:r>
              <a:t>OBRIGADO!</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71"/>
          <p:cNvSpPr/>
          <p:nvPr/>
        </p:nvSpPr>
        <p:spPr>
          <a:xfrm>
            <a:off x="6032500" y="7645400"/>
            <a:ext cx="1905000" cy="1905000"/>
          </a:xfrm>
          <a:prstGeom prst="ellipse">
            <a:avLst/>
          </a:prstGeom>
          <a:ln w="190500">
            <a:solidFill>
              <a:srgbClr val="FFCE57"/>
            </a:solidFill>
            <a:miter lim="400000"/>
          </a:ln>
        </p:spPr>
        <p:txBody>
          <a:bodyPr lIns="50800" tIns="50800" rIns="50800" bIns="50800" anchor="ctr"/>
          <a:lstStyle/>
          <a:p>
            <a:pPr>
              <a:defRPr>
                <a:solidFill>
                  <a:srgbClr val="FFFFFF"/>
                </a:solidFill>
              </a:defRPr>
            </a:pPr>
            <a:endParaRPr/>
          </a:p>
        </p:txBody>
      </p:sp>
      <p:sp>
        <p:nvSpPr>
          <p:cNvPr id="160" name="Shape 172"/>
          <p:cNvSpPr/>
          <p:nvPr/>
        </p:nvSpPr>
        <p:spPr>
          <a:xfrm>
            <a:off x="6502400" y="8115300"/>
            <a:ext cx="952500" cy="952500"/>
          </a:xfrm>
          <a:prstGeom prst="ellipse">
            <a:avLst/>
          </a:prstGeom>
          <a:solidFill>
            <a:srgbClr val="FFCE57"/>
          </a:solidFill>
          <a:ln w="12700">
            <a:miter lim="400000"/>
          </a:ln>
        </p:spPr>
        <p:txBody>
          <a:bodyPr lIns="50800" tIns="50800" rIns="50800" bIns="50800" anchor="ctr"/>
          <a:lstStyle/>
          <a:p>
            <a:pPr>
              <a:defRPr>
                <a:solidFill>
                  <a:srgbClr val="FFFFFF"/>
                </a:solidFill>
              </a:defRPr>
            </a:pPr>
            <a:endParaRPr/>
          </a:p>
        </p:txBody>
      </p:sp>
      <p:sp>
        <p:nvSpPr>
          <p:cNvPr id="161" name="Shape 173"/>
          <p:cNvSpPr/>
          <p:nvPr/>
        </p:nvSpPr>
        <p:spPr>
          <a:xfrm flipV="1">
            <a:off x="8163069" y="8530689"/>
            <a:ext cx="8826959" cy="52991"/>
          </a:xfrm>
          <a:prstGeom prst="line">
            <a:avLst/>
          </a:prstGeom>
          <a:ln w="101600">
            <a:solidFill>
              <a:srgbClr val="808785"/>
            </a:solidFill>
            <a:custDash>
              <a:ds d="200000" sp="200000"/>
            </a:custDash>
            <a:miter lim="400000"/>
          </a:ln>
        </p:spPr>
        <p:txBody>
          <a:bodyPr lIns="45718" tIns="45718" rIns="45718" bIns="45718"/>
          <a:lstStyle/>
          <a:p>
            <a:endParaRPr/>
          </a:p>
        </p:txBody>
      </p:sp>
      <p:sp>
        <p:nvSpPr>
          <p:cNvPr id="162" name="Shape 174"/>
          <p:cNvSpPr txBox="1"/>
          <p:nvPr/>
        </p:nvSpPr>
        <p:spPr>
          <a:xfrm>
            <a:off x="2235214" y="4775199"/>
            <a:ext cx="8940801" cy="1422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defRPr sz="4000"/>
            </a:pPr>
            <a:r>
              <a:t>  O gsm se torna padrão internacional</a:t>
            </a:r>
          </a:p>
          <a:p>
            <a:pPr>
              <a:defRPr b="1">
                <a:latin typeface="Gill Sans"/>
                <a:ea typeface="Gill Sans"/>
                <a:cs typeface="Gill Sans"/>
                <a:sym typeface="Gill Sans"/>
              </a:defRPr>
            </a:pPr>
            <a:r>
              <a:t>1989</a:t>
            </a:r>
          </a:p>
        </p:txBody>
      </p:sp>
      <p:sp>
        <p:nvSpPr>
          <p:cNvPr id="163" name="Shape 175"/>
          <p:cNvSpPr/>
          <p:nvPr/>
        </p:nvSpPr>
        <p:spPr>
          <a:xfrm flipV="1">
            <a:off x="6937322" y="6300693"/>
            <a:ext cx="15082" cy="1155673"/>
          </a:xfrm>
          <a:prstGeom prst="line">
            <a:avLst/>
          </a:prstGeom>
          <a:ln w="25400">
            <a:solidFill>
              <a:srgbClr val="5A5F5E"/>
            </a:solidFill>
            <a:miter lim="400000"/>
          </a:ln>
        </p:spPr>
        <p:txBody>
          <a:bodyPr lIns="45718" tIns="45718" rIns="45718" bIns="45718"/>
          <a:lstStyle/>
          <a:p>
            <a:endParaRPr/>
          </a:p>
        </p:txBody>
      </p:sp>
      <p:sp>
        <p:nvSpPr>
          <p:cNvPr id="164" name="Shape 176"/>
          <p:cNvSpPr/>
          <p:nvPr/>
        </p:nvSpPr>
        <p:spPr>
          <a:xfrm>
            <a:off x="17183100" y="7645400"/>
            <a:ext cx="1905000" cy="1905000"/>
          </a:xfrm>
          <a:prstGeom prst="ellipse">
            <a:avLst/>
          </a:prstGeom>
          <a:ln w="190500">
            <a:solidFill>
              <a:srgbClr val="FFCE57"/>
            </a:solidFill>
            <a:miter lim="400000"/>
          </a:ln>
        </p:spPr>
        <p:txBody>
          <a:bodyPr lIns="50800" tIns="50800" rIns="50800" bIns="50800" anchor="ctr"/>
          <a:lstStyle/>
          <a:p>
            <a:pPr>
              <a:defRPr>
                <a:solidFill>
                  <a:srgbClr val="FFFFFF"/>
                </a:solidFill>
              </a:defRPr>
            </a:pPr>
            <a:endParaRPr/>
          </a:p>
        </p:txBody>
      </p:sp>
      <p:sp>
        <p:nvSpPr>
          <p:cNvPr id="165" name="Shape 177"/>
          <p:cNvSpPr/>
          <p:nvPr/>
        </p:nvSpPr>
        <p:spPr>
          <a:xfrm>
            <a:off x="17653000" y="8115300"/>
            <a:ext cx="952500" cy="952500"/>
          </a:xfrm>
          <a:prstGeom prst="ellipse">
            <a:avLst/>
          </a:prstGeom>
          <a:solidFill>
            <a:srgbClr val="FFCE57"/>
          </a:solidFill>
          <a:ln w="12700">
            <a:miter lim="400000"/>
          </a:ln>
        </p:spPr>
        <p:txBody>
          <a:bodyPr lIns="50800" tIns="50800" rIns="50800" bIns="50800" anchor="ctr"/>
          <a:lstStyle/>
          <a:p>
            <a:pPr>
              <a:defRPr>
                <a:solidFill>
                  <a:srgbClr val="FFFFFF"/>
                </a:solidFill>
              </a:defRPr>
            </a:pPr>
            <a:endParaRPr/>
          </a:p>
        </p:txBody>
      </p:sp>
      <p:sp>
        <p:nvSpPr>
          <p:cNvPr id="166" name="Shape 178"/>
          <p:cNvSpPr txBox="1"/>
          <p:nvPr/>
        </p:nvSpPr>
        <p:spPr>
          <a:xfrm>
            <a:off x="13601700" y="4203698"/>
            <a:ext cx="8940800" cy="2006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defRPr sz="4000"/>
            </a:pPr>
            <a:r>
              <a:t>Começou a adaptação do GSM para as bandas DCS1800</a:t>
            </a:r>
          </a:p>
          <a:p>
            <a:pPr>
              <a:defRPr b="1">
                <a:latin typeface="Gill Sans"/>
                <a:ea typeface="Gill Sans"/>
                <a:cs typeface="Gill Sans"/>
                <a:sym typeface="Gill Sans"/>
              </a:defRPr>
            </a:pPr>
            <a:r>
              <a:t>1990</a:t>
            </a:r>
          </a:p>
        </p:txBody>
      </p:sp>
      <p:sp>
        <p:nvSpPr>
          <p:cNvPr id="167" name="Shape 179"/>
          <p:cNvSpPr/>
          <p:nvPr/>
        </p:nvSpPr>
        <p:spPr>
          <a:xfrm flipV="1">
            <a:off x="18083643" y="6305563"/>
            <a:ext cx="15084" cy="1155674"/>
          </a:xfrm>
          <a:prstGeom prst="line">
            <a:avLst/>
          </a:prstGeom>
          <a:ln w="25400">
            <a:solidFill>
              <a:srgbClr val="5A5F5E"/>
            </a:solidFill>
            <a:miter lim="400000"/>
          </a:ln>
        </p:spPr>
        <p:txBody>
          <a:bodyPr lIns="45718" tIns="45718" rIns="45718" bIns="45718"/>
          <a:lstStyle/>
          <a:p>
            <a:endParaRPr/>
          </a:p>
        </p:txBody>
      </p:sp>
      <p:sp>
        <p:nvSpPr>
          <p:cNvPr id="168" name="Shape 180"/>
          <p:cNvSpPr/>
          <p:nvPr/>
        </p:nvSpPr>
        <p:spPr>
          <a:xfrm flipV="1">
            <a:off x="19329454" y="8537734"/>
            <a:ext cx="5054599" cy="5871"/>
          </a:xfrm>
          <a:prstGeom prst="line">
            <a:avLst/>
          </a:prstGeom>
          <a:ln w="101600">
            <a:solidFill>
              <a:srgbClr val="808785"/>
            </a:solidFill>
            <a:custDash>
              <a:ds d="200000" sp="200000"/>
            </a:custDash>
            <a:miter lim="400000"/>
          </a:ln>
        </p:spPr>
        <p:txBody>
          <a:bodyPr lIns="45718" tIns="45718" rIns="45718" bIns="45718"/>
          <a:lstStyle/>
          <a:p>
            <a:endParaRPr/>
          </a:p>
        </p:txBody>
      </p:sp>
      <p:sp>
        <p:nvSpPr>
          <p:cNvPr id="169" name="Shape 181"/>
          <p:cNvSpPr/>
          <p:nvPr/>
        </p:nvSpPr>
        <p:spPr>
          <a:xfrm>
            <a:off x="99790" y="8544045"/>
            <a:ext cx="5754932" cy="41052"/>
          </a:xfrm>
          <a:prstGeom prst="line">
            <a:avLst/>
          </a:prstGeom>
          <a:ln w="101600">
            <a:solidFill>
              <a:srgbClr val="808785"/>
            </a:solidFill>
            <a:custDash>
              <a:ds d="200000" sp="200000"/>
            </a:custDash>
            <a:miter lim="400000"/>
          </a:ln>
        </p:spPr>
        <p:txBody>
          <a:bodyPr lIns="45718" tIns="45718" rIns="45718" bIns="45718"/>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p:push/>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1" nodeType="afterEffect">
                                  <p:stCondLst>
                                    <p:cond delay="100"/>
                                  </p:stCondLst>
                                  <p:iterate>
                                    <p:tmAbs val="0"/>
                                  </p:iterate>
                                  <p:childTnLst>
                                    <p:set>
                                      <p:cBhvr>
                                        <p:cTn id="6" fill="hold"/>
                                        <p:tgtEl>
                                          <p:spTgt spid="159"/>
                                        </p:tgtEl>
                                        <p:attrNameLst>
                                          <p:attrName>style.visibility</p:attrName>
                                        </p:attrNameLst>
                                      </p:cBhvr>
                                      <p:to>
                                        <p:strVal val="visible"/>
                                      </p:to>
                                    </p:set>
                                    <p:animEffect transition="in" filter="box(out)">
                                      <p:cBhvr>
                                        <p:cTn id="7" dur="500"/>
                                        <p:tgtEl>
                                          <p:spTgt spid="159"/>
                                        </p:tgtEl>
                                      </p:cBhvr>
                                    </p:animEffect>
                                  </p:childTnLst>
                                </p:cTn>
                              </p:par>
                            </p:childTnLst>
                          </p:cTn>
                        </p:par>
                        <p:par>
                          <p:cTn id="8" fill="hold">
                            <p:stCondLst>
                              <p:cond delay="600"/>
                            </p:stCondLst>
                            <p:childTnLst>
                              <p:par>
                                <p:cTn id="9" presetID="4" presetClass="entr" presetSubtype="32" fill="hold" grpId="2" nodeType="afterEffect">
                                  <p:stCondLst>
                                    <p:cond delay="100"/>
                                  </p:stCondLst>
                                  <p:iterate>
                                    <p:tmAbs val="0"/>
                                  </p:iterate>
                                  <p:childTnLst>
                                    <p:set>
                                      <p:cBhvr>
                                        <p:cTn id="10" fill="hold"/>
                                        <p:tgtEl>
                                          <p:spTgt spid="160"/>
                                        </p:tgtEl>
                                        <p:attrNameLst>
                                          <p:attrName>style.visibility</p:attrName>
                                        </p:attrNameLst>
                                      </p:cBhvr>
                                      <p:to>
                                        <p:strVal val="visible"/>
                                      </p:to>
                                    </p:set>
                                    <p:animEffect transition="in" filter="box(out)">
                                      <p:cBhvr>
                                        <p:cTn id="11" dur="500"/>
                                        <p:tgtEl>
                                          <p:spTgt spid="160"/>
                                        </p:tgtEl>
                                      </p:cBhvr>
                                    </p:animEffect>
                                  </p:childTnLst>
                                </p:cTn>
                              </p:par>
                            </p:childTnLst>
                          </p:cTn>
                        </p:par>
                        <p:par>
                          <p:cTn id="12" fill="hold">
                            <p:stCondLst>
                              <p:cond delay="1200"/>
                            </p:stCondLst>
                            <p:childTnLst>
                              <p:par>
                                <p:cTn id="13" presetID="2" presetClass="entr" presetSubtype="2" fill="hold" grpId="3" nodeType="afterEffect">
                                  <p:stCondLst>
                                    <p:cond delay="0"/>
                                  </p:stCondLst>
                                  <p:iterate>
                                    <p:tmAbs val="0"/>
                                  </p:iterate>
                                  <p:childTnLst>
                                    <p:set>
                                      <p:cBhvr>
                                        <p:cTn id="14" fill="hold"/>
                                        <p:tgtEl>
                                          <p:spTgt spid="161"/>
                                        </p:tgtEl>
                                        <p:attrNameLst>
                                          <p:attrName>style.visibility</p:attrName>
                                        </p:attrNameLst>
                                      </p:cBhvr>
                                      <p:to>
                                        <p:strVal val="visible"/>
                                      </p:to>
                                    </p:set>
                                    <p:anim calcmode="lin" valueType="num">
                                      <p:cBhvr>
                                        <p:cTn id="15" dur="1000" fill="hold"/>
                                        <p:tgtEl>
                                          <p:spTgt spid="161"/>
                                        </p:tgtEl>
                                        <p:attrNameLst>
                                          <p:attrName>ppt_x</p:attrName>
                                        </p:attrNameLst>
                                      </p:cBhvr>
                                      <p:tavLst>
                                        <p:tav tm="0">
                                          <p:val>
                                            <p:strVal val="1+#ppt_w/2"/>
                                          </p:val>
                                        </p:tav>
                                        <p:tav tm="100000">
                                          <p:val>
                                            <p:strVal val="#ppt_x"/>
                                          </p:val>
                                        </p:tav>
                                      </p:tavLst>
                                    </p:anim>
                                    <p:anim calcmode="lin" valueType="num">
                                      <p:cBhvr>
                                        <p:cTn id="16" dur="1000" fill="hold"/>
                                        <p:tgtEl>
                                          <p:spTgt spid="161"/>
                                        </p:tgtEl>
                                        <p:attrNameLst>
                                          <p:attrName>ppt_y</p:attrName>
                                        </p:attrNameLst>
                                      </p:cBhvr>
                                      <p:tavLst>
                                        <p:tav tm="0">
                                          <p:val>
                                            <p:strVal val="#ppt_y"/>
                                          </p:val>
                                        </p:tav>
                                        <p:tav tm="100000">
                                          <p:val>
                                            <p:strVal val="#ppt_y"/>
                                          </p:val>
                                        </p:tav>
                                      </p:tavLst>
                                    </p:anim>
                                  </p:childTnLst>
                                </p:cTn>
                              </p:par>
                            </p:childTnLst>
                          </p:cTn>
                        </p:par>
                        <p:par>
                          <p:cTn id="17" fill="hold">
                            <p:stCondLst>
                              <p:cond delay="2200"/>
                            </p:stCondLst>
                            <p:childTnLst>
                              <p:par>
                                <p:cTn id="18" presetID="2" presetClass="entr" presetSubtype="1" fill="hold" grpId="4" nodeType="afterEffect">
                                  <p:stCondLst>
                                    <p:cond delay="0"/>
                                  </p:stCondLst>
                                  <p:iterate>
                                    <p:tmAbs val="0"/>
                                  </p:iterate>
                                  <p:childTnLst>
                                    <p:set>
                                      <p:cBhvr>
                                        <p:cTn id="19" fill="hold"/>
                                        <p:tgtEl>
                                          <p:spTgt spid="163"/>
                                        </p:tgtEl>
                                        <p:attrNameLst>
                                          <p:attrName>style.visibility</p:attrName>
                                        </p:attrNameLst>
                                      </p:cBhvr>
                                      <p:to>
                                        <p:strVal val="visible"/>
                                      </p:to>
                                    </p:set>
                                    <p:anim calcmode="lin" valueType="num">
                                      <p:cBhvr>
                                        <p:cTn id="20" dur="100" fill="hold"/>
                                        <p:tgtEl>
                                          <p:spTgt spid="163"/>
                                        </p:tgtEl>
                                        <p:attrNameLst>
                                          <p:attrName>ppt_x</p:attrName>
                                        </p:attrNameLst>
                                      </p:cBhvr>
                                      <p:tavLst>
                                        <p:tav tm="0">
                                          <p:val>
                                            <p:strVal val="#ppt_x"/>
                                          </p:val>
                                        </p:tav>
                                        <p:tav tm="100000">
                                          <p:val>
                                            <p:strVal val="#ppt_x"/>
                                          </p:val>
                                        </p:tav>
                                      </p:tavLst>
                                    </p:anim>
                                    <p:anim calcmode="lin" valueType="num">
                                      <p:cBhvr>
                                        <p:cTn id="21" dur="100" fill="hold"/>
                                        <p:tgtEl>
                                          <p:spTgt spid="163"/>
                                        </p:tgtEl>
                                        <p:attrNameLst>
                                          <p:attrName>ppt_y</p:attrName>
                                        </p:attrNameLst>
                                      </p:cBhvr>
                                      <p:tavLst>
                                        <p:tav tm="0">
                                          <p:val>
                                            <p:strVal val="0-#ppt_h/2"/>
                                          </p:val>
                                        </p:tav>
                                        <p:tav tm="100000">
                                          <p:val>
                                            <p:strVal val="#ppt_y"/>
                                          </p:val>
                                        </p:tav>
                                      </p:tavLst>
                                    </p:anim>
                                  </p:childTnLst>
                                </p:cTn>
                              </p:par>
                            </p:childTnLst>
                          </p:cTn>
                        </p:par>
                        <p:par>
                          <p:cTn id="22" fill="hold">
                            <p:stCondLst>
                              <p:cond delay="2300"/>
                            </p:stCondLst>
                            <p:childTnLst>
                              <p:par>
                                <p:cTn id="23" presetID="2" presetClass="entr" presetSubtype="1" fill="hold" grpId="5" nodeType="afterEffect">
                                  <p:stCondLst>
                                    <p:cond delay="0"/>
                                  </p:stCondLst>
                                  <p:iterate>
                                    <p:tmAbs val="0"/>
                                  </p:iterate>
                                  <p:childTnLst>
                                    <p:set>
                                      <p:cBhvr>
                                        <p:cTn id="24" fill="hold"/>
                                        <p:tgtEl>
                                          <p:spTgt spid="162"/>
                                        </p:tgtEl>
                                        <p:attrNameLst>
                                          <p:attrName>style.visibility</p:attrName>
                                        </p:attrNameLst>
                                      </p:cBhvr>
                                      <p:to>
                                        <p:strVal val="visible"/>
                                      </p:to>
                                    </p:set>
                                    <p:anim calcmode="lin" valueType="num">
                                      <p:cBhvr>
                                        <p:cTn id="25" dur="100" fill="hold"/>
                                        <p:tgtEl>
                                          <p:spTgt spid="162"/>
                                        </p:tgtEl>
                                        <p:attrNameLst>
                                          <p:attrName>ppt_x</p:attrName>
                                        </p:attrNameLst>
                                      </p:cBhvr>
                                      <p:tavLst>
                                        <p:tav tm="0">
                                          <p:val>
                                            <p:strVal val="#ppt_x"/>
                                          </p:val>
                                        </p:tav>
                                        <p:tav tm="100000">
                                          <p:val>
                                            <p:strVal val="#ppt_x"/>
                                          </p:val>
                                        </p:tav>
                                      </p:tavLst>
                                    </p:anim>
                                    <p:anim calcmode="lin" valueType="num">
                                      <p:cBhvr>
                                        <p:cTn id="26" dur="100" fill="hold"/>
                                        <p:tgtEl>
                                          <p:spTgt spid="162"/>
                                        </p:tgtEl>
                                        <p:attrNameLst>
                                          <p:attrName>ppt_y</p:attrName>
                                        </p:attrNameLst>
                                      </p:cBhvr>
                                      <p:tavLst>
                                        <p:tav tm="0">
                                          <p:val>
                                            <p:strVal val="0-#ppt_h/2"/>
                                          </p:val>
                                        </p:tav>
                                        <p:tav tm="100000">
                                          <p:val>
                                            <p:strVal val="#ppt_y"/>
                                          </p:val>
                                        </p:tav>
                                      </p:tavLst>
                                    </p:anim>
                                  </p:childTnLst>
                                </p:cTn>
                              </p:par>
                            </p:childTnLst>
                          </p:cTn>
                        </p:par>
                        <p:par>
                          <p:cTn id="27" fill="hold">
                            <p:stCondLst>
                              <p:cond delay="2400"/>
                            </p:stCondLst>
                            <p:childTnLst>
                              <p:par>
                                <p:cTn id="28" presetID="4" presetClass="entr" presetSubtype="32" fill="hold" grpId="6" nodeType="afterEffect">
                                  <p:stCondLst>
                                    <p:cond delay="100"/>
                                  </p:stCondLst>
                                  <p:iterate>
                                    <p:tmAbs val="0"/>
                                  </p:iterate>
                                  <p:childTnLst>
                                    <p:set>
                                      <p:cBhvr>
                                        <p:cTn id="29" fill="hold"/>
                                        <p:tgtEl>
                                          <p:spTgt spid="164"/>
                                        </p:tgtEl>
                                        <p:attrNameLst>
                                          <p:attrName>style.visibility</p:attrName>
                                        </p:attrNameLst>
                                      </p:cBhvr>
                                      <p:to>
                                        <p:strVal val="visible"/>
                                      </p:to>
                                    </p:set>
                                    <p:animEffect transition="in" filter="box(out)">
                                      <p:cBhvr>
                                        <p:cTn id="30" dur="500"/>
                                        <p:tgtEl>
                                          <p:spTgt spid="164"/>
                                        </p:tgtEl>
                                      </p:cBhvr>
                                    </p:animEffect>
                                  </p:childTnLst>
                                </p:cTn>
                              </p:par>
                            </p:childTnLst>
                          </p:cTn>
                        </p:par>
                        <p:par>
                          <p:cTn id="31" fill="hold">
                            <p:stCondLst>
                              <p:cond delay="3000"/>
                            </p:stCondLst>
                            <p:childTnLst>
                              <p:par>
                                <p:cTn id="32" presetID="4" presetClass="entr" presetSubtype="32" fill="hold" grpId="7" nodeType="afterEffect">
                                  <p:stCondLst>
                                    <p:cond delay="100"/>
                                  </p:stCondLst>
                                  <p:iterate>
                                    <p:tmAbs val="0"/>
                                  </p:iterate>
                                  <p:childTnLst>
                                    <p:set>
                                      <p:cBhvr>
                                        <p:cTn id="33" fill="hold"/>
                                        <p:tgtEl>
                                          <p:spTgt spid="165"/>
                                        </p:tgtEl>
                                        <p:attrNameLst>
                                          <p:attrName>style.visibility</p:attrName>
                                        </p:attrNameLst>
                                      </p:cBhvr>
                                      <p:to>
                                        <p:strVal val="visible"/>
                                      </p:to>
                                    </p:set>
                                    <p:animEffect transition="in" filter="box(out)">
                                      <p:cBhvr>
                                        <p:cTn id="34" dur="500"/>
                                        <p:tgtEl>
                                          <p:spTgt spid="165"/>
                                        </p:tgtEl>
                                      </p:cBhvr>
                                    </p:animEffect>
                                  </p:childTnLst>
                                </p:cTn>
                              </p:par>
                            </p:childTnLst>
                          </p:cTn>
                        </p:par>
                        <p:par>
                          <p:cTn id="35" fill="hold">
                            <p:stCondLst>
                              <p:cond delay="3600"/>
                            </p:stCondLst>
                            <p:childTnLst>
                              <p:par>
                                <p:cTn id="36" presetID="2" presetClass="entr" presetSubtype="1" fill="hold" grpId="8" nodeType="afterEffect">
                                  <p:stCondLst>
                                    <p:cond delay="0"/>
                                  </p:stCondLst>
                                  <p:iterate>
                                    <p:tmAbs val="0"/>
                                  </p:iterate>
                                  <p:childTnLst>
                                    <p:set>
                                      <p:cBhvr>
                                        <p:cTn id="37" fill="hold"/>
                                        <p:tgtEl>
                                          <p:spTgt spid="167"/>
                                        </p:tgtEl>
                                        <p:attrNameLst>
                                          <p:attrName>style.visibility</p:attrName>
                                        </p:attrNameLst>
                                      </p:cBhvr>
                                      <p:to>
                                        <p:strVal val="visible"/>
                                      </p:to>
                                    </p:set>
                                    <p:anim calcmode="lin" valueType="num">
                                      <p:cBhvr>
                                        <p:cTn id="38" dur="100" fill="hold"/>
                                        <p:tgtEl>
                                          <p:spTgt spid="167"/>
                                        </p:tgtEl>
                                        <p:attrNameLst>
                                          <p:attrName>ppt_x</p:attrName>
                                        </p:attrNameLst>
                                      </p:cBhvr>
                                      <p:tavLst>
                                        <p:tav tm="0">
                                          <p:val>
                                            <p:strVal val="#ppt_x"/>
                                          </p:val>
                                        </p:tav>
                                        <p:tav tm="100000">
                                          <p:val>
                                            <p:strVal val="#ppt_x"/>
                                          </p:val>
                                        </p:tav>
                                      </p:tavLst>
                                    </p:anim>
                                    <p:anim calcmode="lin" valueType="num">
                                      <p:cBhvr>
                                        <p:cTn id="39" dur="100" fill="hold"/>
                                        <p:tgtEl>
                                          <p:spTgt spid="167"/>
                                        </p:tgtEl>
                                        <p:attrNameLst>
                                          <p:attrName>ppt_y</p:attrName>
                                        </p:attrNameLst>
                                      </p:cBhvr>
                                      <p:tavLst>
                                        <p:tav tm="0">
                                          <p:val>
                                            <p:strVal val="0-#ppt_h/2"/>
                                          </p:val>
                                        </p:tav>
                                        <p:tav tm="100000">
                                          <p:val>
                                            <p:strVal val="#ppt_y"/>
                                          </p:val>
                                        </p:tav>
                                      </p:tavLst>
                                    </p:anim>
                                  </p:childTnLst>
                                </p:cTn>
                              </p:par>
                            </p:childTnLst>
                          </p:cTn>
                        </p:par>
                        <p:par>
                          <p:cTn id="40" fill="hold">
                            <p:stCondLst>
                              <p:cond delay="3700"/>
                            </p:stCondLst>
                            <p:childTnLst>
                              <p:par>
                                <p:cTn id="41" presetID="2" presetClass="entr" presetSubtype="1" fill="hold" grpId="9" nodeType="afterEffect">
                                  <p:stCondLst>
                                    <p:cond delay="0"/>
                                  </p:stCondLst>
                                  <p:iterate>
                                    <p:tmAbs val="0"/>
                                  </p:iterate>
                                  <p:childTnLst>
                                    <p:set>
                                      <p:cBhvr>
                                        <p:cTn id="42" fill="hold"/>
                                        <p:tgtEl>
                                          <p:spTgt spid="166"/>
                                        </p:tgtEl>
                                        <p:attrNameLst>
                                          <p:attrName>style.visibility</p:attrName>
                                        </p:attrNameLst>
                                      </p:cBhvr>
                                      <p:to>
                                        <p:strVal val="visible"/>
                                      </p:to>
                                    </p:set>
                                    <p:anim calcmode="lin" valueType="num">
                                      <p:cBhvr>
                                        <p:cTn id="43" dur="100" fill="hold"/>
                                        <p:tgtEl>
                                          <p:spTgt spid="166"/>
                                        </p:tgtEl>
                                        <p:attrNameLst>
                                          <p:attrName>ppt_x</p:attrName>
                                        </p:attrNameLst>
                                      </p:cBhvr>
                                      <p:tavLst>
                                        <p:tav tm="0">
                                          <p:val>
                                            <p:strVal val="#ppt_x"/>
                                          </p:val>
                                        </p:tav>
                                        <p:tav tm="100000">
                                          <p:val>
                                            <p:strVal val="#ppt_x"/>
                                          </p:val>
                                        </p:tav>
                                      </p:tavLst>
                                    </p:anim>
                                    <p:anim calcmode="lin" valueType="num">
                                      <p:cBhvr>
                                        <p:cTn id="44" dur="100" fill="hold"/>
                                        <p:tgtEl>
                                          <p:spTgt spid="166"/>
                                        </p:tgtEl>
                                        <p:attrNameLst>
                                          <p:attrName>ppt_y</p:attrName>
                                        </p:attrNameLst>
                                      </p:cBhvr>
                                      <p:tavLst>
                                        <p:tav tm="0">
                                          <p:val>
                                            <p:strVal val="0-#ppt_h/2"/>
                                          </p:val>
                                        </p:tav>
                                        <p:tav tm="100000">
                                          <p:val>
                                            <p:strVal val="#ppt_y"/>
                                          </p:val>
                                        </p:tav>
                                      </p:tavLst>
                                    </p:anim>
                                  </p:childTnLst>
                                </p:cTn>
                              </p:par>
                            </p:childTnLst>
                          </p:cTn>
                        </p:par>
                        <p:par>
                          <p:cTn id="45" fill="hold">
                            <p:stCondLst>
                              <p:cond delay="3800"/>
                            </p:stCondLst>
                            <p:childTnLst>
                              <p:par>
                                <p:cTn id="46" presetID="2" presetClass="entr" presetSubtype="2" fill="hold" grpId="10" nodeType="afterEffect">
                                  <p:stCondLst>
                                    <p:cond delay="0"/>
                                  </p:stCondLst>
                                  <p:iterate>
                                    <p:tmAbs val="0"/>
                                  </p:iterate>
                                  <p:childTnLst>
                                    <p:set>
                                      <p:cBhvr>
                                        <p:cTn id="47" fill="hold"/>
                                        <p:tgtEl>
                                          <p:spTgt spid="168"/>
                                        </p:tgtEl>
                                        <p:attrNameLst>
                                          <p:attrName>style.visibility</p:attrName>
                                        </p:attrNameLst>
                                      </p:cBhvr>
                                      <p:to>
                                        <p:strVal val="visible"/>
                                      </p:to>
                                    </p:set>
                                    <p:anim calcmode="lin" valueType="num">
                                      <p:cBhvr>
                                        <p:cTn id="48" dur="1000" fill="hold"/>
                                        <p:tgtEl>
                                          <p:spTgt spid="168"/>
                                        </p:tgtEl>
                                        <p:attrNameLst>
                                          <p:attrName>ppt_x</p:attrName>
                                        </p:attrNameLst>
                                      </p:cBhvr>
                                      <p:tavLst>
                                        <p:tav tm="0">
                                          <p:val>
                                            <p:strVal val="1+#ppt_w/2"/>
                                          </p:val>
                                        </p:tav>
                                        <p:tav tm="100000">
                                          <p:val>
                                            <p:strVal val="#ppt_x"/>
                                          </p:val>
                                        </p:tav>
                                      </p:tavLst>
                                    </p:anim>
                                    <p:anim calcmode="lin" valueType="num">
                                      <p:cBhvr>
                                        <p:cTn id="49" dur="1000" fill="hold"/>
                                        <p:tgtEl>
                                          <p:spTgt spid="168"/>
                                        </p:tgtEl>
                                        <p:attrNameLst>
                                          <p:attrName>ppt_y</p:attrName>
                                        </p:attrNameLst>
                                      </p:cBhvr>
                                      <p:tavLst>
                                        <p:tav tm="0">
                                          <p:val>
                                            <p:strVal val="#ppt_y"/>
                                          </p:val>
                                        </p:tav>
                                        <p:tav tm="100000">
                                          <p:val>
                                            <p:strVal val="#ppt_y"/>
                                          </p:val>
                                        </p:tav>
                                      </p:tavLst>
                                    </p:anim>
                                  </p:childTnLst>
                                </p:cTn>
                              </p:par>
                            </p:childTnLst>
                          </p:cTn>
                        </p:par>
                        <p:par>
                          <p:cTn id="50" fill="hold">
                            <p:stCondLst>
                              <p:cond delay="4800"/>
                            </p:stCondLst>
                            <p:childTnLst>
                              <p:par>
                                <p:cTn id="51" presetID="2" presetClass="entr" presetSubtype="8" fill="hold" grpId="11" nodeType="afterEffect">
                                  <p:stCondLst>
                                    <p:cond delay="0"/>
                                  </p:stCondLst>
                                  <p:iterate>
                                    <p:tmAbs val="0"/>
                                  </p:iterate>
                                  <p:childTnLst>
                                    <p:set>
                                      <p:cBhvr>
                                        <p:cTn id="52" fill="hold"/>
                                        <p:tgtEl>
                                          <p:spTgt spid="169"/>
                                        </p:tgtEl>
                                        <p:attrNameLst>
                                          <p:attrName>style.visibility</p:attrName>
                                        </p:attrNameLst>
                                      </p:cBhvr>
                                      <p:to>
                                        <p:strVal val="visible"/>
                                      </p:to>
                                    </p:set>
                                    <p:anim calcmode="lin" valueType="num">
                                      <p:cBhvr>
                                        <p:cTn id="53" dur="1000" fill="hold"/>
                                        <p:tgtEl>
                                          <p:spTgt spid="169"/>
                                        </p:tgtEl>
                                        <p:attrNameLst>
                                          <p:attrName>ppt_x</p:attrName>
                                        </p:attrNameLst>
                                      </p:cBhvr>
                                      <p:tavLst>
                                        <p:tav tm="0">
                                          <p:val>
                                            <p:strVal val="0-#ppt_w/2"/>
                                          </p:val>
                                        </p:tav>
                                        <p:tav tm="100000">
                                          <p:val>
                                            <p:strVal val="#ppt_x"/>
                                          </p:val>
                                        </p:tav>
                                      </p:tavLst>
                                    </p:anim>
                                    <p:anim calcmode="lin" valueType="num">
                                      <p:cBhvr>
                                        <p:cTn id="54" dur="1000" fill="hold"/>
                                        <p:tgtEl>
                                          <p:spTgt spid="1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1" animBg="1" advAuto="0"/>
      <p:bldP spid="160" grpId="2" animBg="1" advAuto="0"/>
      <p:bldP spid="161" grpId="3" animBg="1" advAuto="0"/>
      <p:bldP spid="162" grpId="5" animBg="1" advAuto="0"/>
      <p:bldP spid="163" grpId="4" animBg="1" advAuto="0"/>
      <p:bldP spid="164" grpId="6" animBg="1" advAuto="0"/>
      <p:bldP spid="165" grpId="7" animBg="1" advAuto="0"/>
      <p:bldP spid="166" grpId="9" animBg="1" advAuto="0"/>
      <p:bldP spid="167" grpId="8" animBg="1" advAuto="0"/>
      <p:bldP spid="168" grpId="10" animBg="1" advAuto="0"/>
      <p:bldP spid="169" grpId="11"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83"/>
          <p:cNvSpPr/>
          <p:nvPr/>
        </p:nvSpPr>
        <p:spPr>
          <a:xfrm>
            <a:off x="6032500" y="7645400"/>
            <a:ext cx="1905000" cy="1905000"/>
          </a:xfrm>
          <a:prstGeom prst="ellipse">
            <a:avLst/>
          </a:prstGeom>
          <a:ln w="190500">
            <a:solidFill>
              <a:srgbClr val="FFCE57"/>
            </a:solidFill>
            <a:miter lim="400000"/>
          </a:ln>
        </p:spPr>
        <p:txBody>
          <a:bodyPr lIns="50800" tIns="50800" rIns="50800" bIns="50800" anchor="ctr"/>
          <a:lstStyle/>
          <a:p>
            <a:pPr>
              <a:defRPr>
                <a:solidFill>
                  <a:srgbClr val="FFFFFF"/>
                </a:solidFill>
              </a:defRPr>
            </a:pPr>
            <a:endParaRPr/>
          </a:p>
        </p:txBody>
      </p:sp>
      <p:sp>
        <p:nvSpPr>
          <p:cNvPr id="172" name="Shape 184"/>
          <p:cNvSpPr/>
          <p:nvPr/>
        </p:nvSpPr>
        <p:spPr>
          <a:xfrm>
            <a:off x="6502400" y="8115300"/>
            <a:ext cx="952500" cy="952500"/>
          </a:xfrm>
          <a:prstGeom prst="ellipse">
            <a:avLst/>
          </a:prstGeom>
          <a:solidFill>
            <a:srgbClr val="FFCE57"/>
          </a:solidFill>
          <a:ln w="12700">
            <a:miter lim="400000"/>
          </a:ln>
        </p:spPr>
        <p:txBody>
          <a:bodyPr lIns="50800" tIns="50800" rIns="50800" bIns="50800" anchor="ctr"/>
          <a:lstStyle/>
          <a:p>
            <a:pPr>
              <a:defRPr>
                <a:solidFill>
                  <a:srgbClr val="FFFFFF"/>
                </a:solidFill>
              </a:defRPr>
            </a:pPr>
            <a:endParaRPr/>
          </a:p>
        </p:txBody>
      </p:sp>
      <p:sp>
        <p:nvSpPr>
          <p:cNvPr id="173" name="Shape 185"/>
          <p:cNvSpPr/>
          <p:nvPr/>
        </p:nvSpPr>
        <p:spPr>
          <a:xfrm flipV="1">
            <a:off x="8163069" y="8530689"/>
            <a:ext cx="8826959" cy="52991"/>
          </a:xfrm>
          <a:prstGeom prst="line">
            <a:avLst/>
          </a:prstGeom>
          <a:ln w="101600">
            <a:solidFill>
              <a:srgbClr val="808785"/>
            </a:solidFill>
            <a:custDash>
              <a:ds d="200000" sp="200000"/>
            </a:custDash>
            <a:miter lim="400000"/>
          </a:ln>
        </p:spPr>
        <p:txBody>
          <a:bodyPr lIns="45718" tIns="45718" rIns="45718" bIns="45718"/>
          <a:lstStyle/>
          <a:p>
            <a:endParaRPr/>
          </a:p>
        </p:txBody>
      </p:sp>
      <p:sp>
        <p:nvSpPr>
          <p:cNvPr id="174" name="Shape 186"/>
          <p:cNvSpPr txBox="1"/>
          <p:nvPr/>
        </p:nvSpPr>
        <p:spPr>
          <a:xfrm>
            <a:off x="2349514" y="4775199"/>
            <a:ext cx="8940801" cy="1422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defRPr sz="4000"/>
            </a:pPr>
            <a:r>
              <a:t>                 Primeira ligação </a:t>
            </a:r>
          </a:p>
          <a:p>
            <a:pPr>
              <a:defRPr b="1">
                <a:latin typeface="Gill Sans"/>
                <a:ea typeface="Gill Sans"/>
                <a:cs typeface="Gill Sans"/>
                <a:sym typeface="Gill Sans"/>
              </a:defRPr>
            </a:pPr>
            <a:r>
              <a:t>1991</a:t>
            </a:r>
          </a:p>
        </p:txBody>
      </p:sp>
      <p:sp>
        <p:nvSpPr>
          <p:cNvPr id="175" name="Shape 187"/>
          <p:cNvSpPr/>
          <p:nvPr/>
        </p:nvSpPr>
        <p:spPr>
          <a:xfrm flipV="1">
            <a:off x="6937322" y="6300693"/>
            <a:ext cx="15082" cy="1155673"/>
          </a:xfrm>
          <a:prstGeom prst="line">
            <a:avLst/>
          </a:prstGeom>
          <a:ln w="25400">
            <a:solidFill>
              <a:srgbClr val="5A5F5E"/>
            </a:solidFill>
            <a:miter lim="400000"/>
          </a:ln>
        </p:spPr>
        <p:txBody>
          <a:bodyPr lIns="45718" tIns="45718" rIns="45718" bIns="45718"/>
          <a:lstStyle/>
          <a:p>
            <a:endParaRPr/>
          </a:p>
        </p:txBody>
      </p:sp>
      <p:sp>
        <p:nvSpPr>
          <p:cNvPr id="176" name="Shape 188"/>
          <p:cNvSpPr/>
          <p:nvPr/>
        </p:nvSpPr>
        <p:spPr>
          <a:xfrm>
            <a:off x="17183100" y="7645400"/>
            <a:ext cx="1905000" cy="1905000"/>
          </a:xfrm>
          <a:prstGeom prst="ellipse">
            <a:avLst/>
          </a:prstGeom>
          <a:ln w="190500">
            <a:solidFill>
              <a:srgbClr val="FFCE57"/>
            </a:solidFill>
            <a:miter lim="400000"/>
          </a:ln>
        </p:spPr>
        <p:txBody>
          <a:bodyPr lIns="50800" tIns="50800" rIns="50800" bIns="50800" anchor="ctr"/>
          <a:lstStyle/>
          <a:p>
            <a:pPr>
              <a:defRPr>
                <a:solidFill>
                  <a:srgbClr val="FFFFFF"/>
                </a:solidFill>
              </a:defRPr>
            </a:pPr>
            <a:endParaRPr/>
          </a:p>
        </p:txBody>
      </p:sp>
      <p:sp>
        <p:nvSpPr>
          <p:cNvPr id="177" name="Shape 189"/>
          <p:cNvSpPr/>
          <p:nvPr/>
        </p:nvSpPr>
        <p:spPr>
          <a:xfrm>
            <a:off x="17653000" y="8115300"/>
            <a:ext cx="952500" cy="952500"/>
          </a:xfrm>
          <a:prstGeom prst="ellipse">
            <a:avLst/>
          </a:prstGeom>
          <a:solidFill>
            <a:srgbClr val="FFCE57"/>
          </a:solidFill>
          <a:ln w="12700">
            <a:miter lim="400000"/>
          </a:ln>
        </p:spPr>
        <p:txBody>
          <a:bodyPr lIns="50800" tIns="50800" rIns="50800" bIns="50800" anchor="ctr"/>
          <a:lstStyle/>
          <a:p>
            <a:pPr>
              <a:defRPr>
                <a:solidFill>
                  <a:srgbClr val="FFFFFF"/>
                </a:solidFill>
              </a:defRPr>
            </a:pPr>
            <a:endParaRPr/>
          </a:p>
        </p:txBody>
      </p:sp>
      <p:sp>
        <p:nvSpPr>
          <p:cNvPr id="178" name="Shape 190"/>
          <p:cNvSpPr txBox="1"/>
          <p:nvPr/>
        </p:nvSpPr>
        <p:spPr>
          <a:xfrm>
            <a:off x="13601700" y="4787900"/>
            <a:ext cx="8940800" cy="1422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defRPr sz="4000"/>
            </a:pPr>
            <a:r>
              <a:t>Primeiro acordo de roaming internacional</a:t>
            </a:r>
          </a:p>
          <a:p>
            <a:pPr>
              <a:defRPr b="1">
                <a:latin typeface="Gill Sans"/>
                <a:ea typeface="Gill Sans"/>
                <a:cs typeface="Gill Sans"/>
                <a:sym typeface="Gill Sans"/>
              </a:defRPr>
            </a:pPr>
            <a:r>
              <a:t>1992</a:t>
            </a:r>
          </a:p>
        </p:txBody>
      </p:sp>
      <p:sp>
        <p:nvSpPr>
          <p:cNvPr id="179" name="Shape 191"/>
          <p:cNvSpPr/>
          <p:nvPr/>
        </p:nvSpPr>
        <p:spPr>
          <a:xfrm flipV="1">
            <a:off x="18083643" y="6305563"/>
            <a:ext cx="15084" cy="1155674"/>
          </a:xfrm>
          <a:prstGeom prst="line">
            <a:avLst/>
          </a:prstGeom>
          <a:ln w="25400">
            <a:solidFill>
              <a:srgbClr val="5A5F5E"/>
            </a:solidFill>
            <a:miter lim="400000"/>
          </a:ln>
        </p:spPr>
        <p:txBody>
          <a:bodyPr lIns="45718" tIns="45718" rIns="45718" bIns="45718"/>
          <a:lstStyle/>
          <a:p>
            <a:endParaRPr/>
          </a:p>
        </p:txBody>
      </p:sp>
      <p:sp>
        <p:nvSpPr>
          <p:cNvPr id="180" name="Shape 192"/>
          <p:cNvSpPr/>
          <p:nvPr/>
        </p:nvSpPr>
        <p:spPr>
          <a:xfrm flipV="1">
            <a:off x="19329454" y="8537734"/>
            <a:ext cx="5054599" cy="5871"/>
          </a:xfrm>
          <a:prstGeom prst="line">
            <a:avLst/>
          </a:prstGeom>
          <a:ln w="101600">
            <a:solidFill>
              <a:srgbClr val="808785"/>
            </a:solidFill>
            <a:custDash>
              <a:ds d="200000" sp="200000"/>
            </a:custDash>
            <a:miter lim="400000"/>
          </a:ln>
        </p:spPr>
        <p:txBody>
          <a:bodyPr lIns="45718" tIns="45718" rIns="45718" bIns="45718"/>
          <a:lstStyle/>
          <a:p>
            <a:endParaRPr/>
          </a:p>
        </p:txBody>
      </p:sp>
      <p:sp>
        <p:nvSpPr>
          <p:cNvPr id="181" name="Shape 193"/>
          <p:cNvSpPr/>
          <p:nvPr/>
        </p:nvSpPr>
        <p:spPr>
          <a:xfrm>
            <a:off x="99790" y="8544045"/>
            <a:ext cx="5754932" cy="41052"/>
          </a:xfrm>
          <a:prstGeom prst="line">
            <a:avLst/>
          </a:prstGeom>
          <a:ln w="101600">
            <a:solidFill>
              <a:srgbClr val="808785"/>
            </a:solidFill>
            <a:custDash>
              <a:ds d="200000" sp="200000"/>
            </a:custDash>
            <a:miter lim="400000"/>
          </a:ln>
        </p:spPr>
        <p:txBody>
          <a:bodyPr lIns="45718" tIns="45718" rIns="45718" bIns="45718"/>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p:push/>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1" nodeType="afterEffect">
                                  <p:stCondLst>
                                    <p:cond delay="100"/>
                                  </p:stCondLst>
                                  <p:iterate>
                                    <p:tmAbs val="0"/>
                                  </p:iterate>
                                  <p:childTnLst>
                                    <p:set>
                                      <p:cBhvr>
                                        <p:cTn id="6" fill="hold"/>
                                        <p:tgtEl>
                                          <p:spTgt spid="171"/>
                                        </p:tgtEl>
                                        <p:attrNameLst>
                                          <p:attrName>style.visibility</p:attrName>
                                        </p:attrNameLst>
                                      </p:cBhvr>
                                      <p:to>
                                        <p:strVal val="visible"/>
                                      </p:to>
                                    </p:set>
                                    <p:animEffect transition="in" filter="box(out)">
                                      <p:cBhvr>
                                        <p:cTn id="7" dur="500"/>
                                        <p:tgtEl>
                                          <p:spTgt spid="171"/>
                                        </p:tgtEl>
                                      </p:cBhvr>
                                    </p:animEffect>
                                  </p:childTnLst>
                                </p:cTn>
                              </p:par>
                            </p:childTnLst>
                          </p:cTn>
                        </p:par>
                        <p:par>
                          <p:cTn id="8" fill="hold">
                            <p:stCondLst>
                              <p:cond delay="600"/>
                            </p:stCondLst>
                            <p:childTnLst>
                              <p:par>
                                <p:cTn id="9" presetID="4" presetClass="entr" presetSubtype="32" fill="hold" grpId="2" nodeType="afterEffect">
                                  <p:stCondLst>
                                    <p:cond delay="100"/>
                                  </p:stCondLst>
                                  <p:iterate>
                                    <p:tmAbs val="0"/>
                                  </p:iterate>
                                  <p:childTnLst>
                                    <p:set>
                                      <p:cBhvr>
                                        <p:cTn id="10" fill="hold"/>
                                        <p:tgtEl>
                                          <p:spTgt spid="172"/>
                                        </p:tgtEl>
                                        <p:attrNameLst>
                                          <p:attrName>style.visibility</p:attrName>
                                        </p:attrNameLst>
                                      </p:cBhvr>
                                      <p:to>
                                        <p:strVal val="visible"/>
                                      </p:to>
                                    </p:set>
                                    <p:animEffect transition="in" filter="box(out)">
                                      <p:cBhvr>
                                        <p:cTn id="11" dur="500"/>
                                        <p:tgtEl>
                                          <p:spTgt spid="172"/>
                                        </p:tgtEl>
                                      </p:cBhvr>
                                    </p:animEffect>
                                  </p:childTnLst>
                                </p:cTn>
                              </p:par>
                            </p:childTnLst>
                          </p:cTn>
                        </p:par>
                        <p:par>
                          <p:cTn id="12" fill="hold">
                            <p:stCondLst>
                              <p:cond delay="1200"/>
                            </p:stCondLst>
                            <p:childTnLst>
                              <p:par>
                                <p:cTn id="13" presetID="2" presetClass="entr" presetSubtype="2" fill="hold" grpId="3" nodeType="afterEffect">
                                  <p:stCondLst>
                                    <p:cond delay="0"/>
                                  </p:stCondLst>
                                  <p:iterate>
                                    <p:tmAbs val="0"/>
                                  </p:iterate>
                                  <p:childTnLst>
                                    <p:set>
                                      <p:cBhvr>
                                        <p:cTn id="14" fill="hold"/>
                                        <p:tgtEl>
                                          <p:spTgt spid="173"/>
                                        </p:tgtEl>
                                        <p:attrNameLst>
                                          <p:attrName>style.visibility</p:attrName>
                                        </p:attrNameLst>
                                      </p:cBhvr>
                                      <p:to>
                                        <p:strVal val="visible"/>
                                      </p:to>
                                    </p:set>
                                    <p:anim calcmode="lin" valueType="num">
                                      <p:cBhvr>
                                        <p:cTn id="15" dur="1000" fill="hold"/>
                                        <p:tgtEl>
                                          <p:spTgt spid="173"/>
                                        </p:tgtEl>
                                        <p:attrNameLst>
                                          <p:attrName>ppt_x</p:attrName>
                                        </p:attrNameLst>
                                      </p:cBhvr>
                                      <p:tavLst>
                                        <p:tav tm="0">
                                          <p:val>
                                            <p:strVal val="1+#ppt_w/2"/>
                                          </p:val>
                                        </p:tav>
                                        <p:tav tm="100000">
                                          <p:val>
                                            <p:strVal val="#ppt_x"/>
                                          </p:val>
                                        </p:tav>
                                      </p:tavLst>
                                    </p:anim>
                                    <p:anim calcmode="lin" valueType="num">
                                      <p:cBhvr>
                                        <p:cTn id="16" dur="1000" fill="hold"/>
                                        <p:tgtEl>
                                          <p:spTgt spid="173"/>
                                        </p:tgtEl>
                                        <p:attrNameLst>
                                          <p:attrName>ppt_y</p:attrName>
                                        </p:attrNameLst>
                                      </p:cBhvr>
                                      <p:tavLst>
                                        <p:tav tm="0">
                                          <p:val>
                                            <p:strVal val="#ppt_y"/>
                                          </p:val>
                                        </p:tav>
                                        <p:tav tm="100000">
                                          <p:val>
                                            <p:strVal val="#ppt_y"/>
                                          </p:val>
                                        </p:tav>
                                      </p:tavLst>
                                    </p:anim>
                                  </p:childTnLst>
                                </p:cTn>
                              </p:par>
                            </p:childTnLst>
                          </p:cTn>
                        </p:par>
                        <p:par>
                          <p:cTn id="17" fill="hold">
                            <p:stCondLst>
                              <p:cond delay="2200"/>
                            </p:stCondLst>
                            <p:childTnLst>
                              <p:par>
                                <p:cTn id="18" presetID="2" presetClass="entr" presetSubtype="1" fill="hold" grpId="4" nodeType="afterEffect">
                                  <p:stCondLst>
                                    <p:cond delay="0"/>
                                  </p:stCondLst>
                                  <p:iterate>
                                    <p:tmAbs val="0"/>
                                  </p:iterate>
                                  <p:childTnLst>
                                    <p:set>
                                      <p:cBhvr>
                                        <p:cTn id="19" fill="hold"/>
                                        <p:tgtEl>
                                          <p:spTgt spid="175"/>
                                        </p:tgtEl>
                                        <p:attrNameLst>
                                          <p:attrName>style.visibility</p:attrName>
                                        </p:attrNameLst>
                                      </p:cBhvr>
                                      <p:to>
                                        <p:strVal val="visible"/>
                                      </p:to>
                                    </p:set>
                                    <p:anim calcmode="lin" valueType="num">
                                      <p:cBhvr>
                                        <p:cTn id="20" dur="100" fill="hold"/>
                                        <p:tgtEl>
                                          <p:spTgt spid="175"/>
                                        </p:tgtEl>
                                        <p:attrNameLst>
                                          <p:attrName>ppt_x</p:attrName>
                                        </p:attrNameLst>
                                      </p:cBhvr>
                                      <p:tavLst>
                                        <p:tav tm="0">
                                          <p:val>
                                            <p:strVal val="#ppt_x"/>
                                          </p:val>
                                        </p:tav>
                                        <p:tav tm="100000">
                                          <p:val>
                                            <p:strVal val="#ppt_x"/>
                                          </p:val>
                                        </p:tav>
                                      </p:tavLst>
                                    </p:anim>
                                    <p:anim calcmode="lin" valueType="num">
                                      <p:cBhvr>
                                        <p:cTn id="21" dur="100" fill="hold"/>
                                        <p:tgtEl>
                                          <p:spTgt spid="175"/>
                                        </p:tgtEl>
                                        <p:attrNameLst>
                                          <p:attrName>ppt_y</p:attrName>
                                        </p:attrNameLst>
                                      </p:cBhvr>
                                      <p:tavLst>
                                        <p:tav tm="0">
                                          <p:val>
                                            <p:strVal val="0-#ppt_h/2"/>
                                          </p:val>
                                        </p:tav>
                                        <p:tav tm="100000">
                                          <p:val>
                                            <p:strVal val="#ppt_y"/>
                                          </p:val>
                                        </p:tav>
                                      </p:tavLst>
                                    </p:anim>
                                  </p:childTnLst>
                                </p:cTn>
                              </p:par>
                            </p:childTnLst>
                          </p:cTn>
                        </p:par>
                        <p:par>
                          <p:cTn id="22" fill="hold">
                            <p:stCondLst>
                              <p:cond delay="2300"/>
                            </p:stCondLst>
                            <p:childTnLst>
                              <p:par>
                                <p:cTn id="23" presetID="2" presetClass="entr" presetSubtype="1" fill="hold" grpId="5" nodeType="afterEffect">
                                  <p:stCondLst>
                                    <p:cond delay="0"/>
                                  </p:stCondLst>
                                  <p:iterate>
                                    <p:tmAbs val="0"/>
                                  </p:iterate>
                                  <p:childTnLst>
                                    <p:set>
                                      <p:cBhvr>
                                        <p:cTn id="24" fill="hold"/>
                                        <p:tgtEl>
                                          <p:spTgt spid="174"/>
                                        </p:tgtEl>
                                        <p:attrNameLst>
                                          <p:attrName>style.visibility</p:attrName>
                                        </p:attrNameLst>
                                      </p:cBhvr>
                                      <p:to>
                                        <p:strVal val="visible"/>
                                      </p:to>
                                    </p:set>
                                    <p:anim calcmode="lin" valueType="num">
                                      <p:cBhvr>
                                        <p:cTn id="25" dur="100" fill="hold"/>
                                        <p:tgtEl>
                                          <p:spTgt spid="174"/>
                                        </p:tgtEl>
                                        <p:attrNameLst>
                                          <p:attrName>ppt_x</p:attrName>
                                        </p:attrNameLst>
                                      </p:cBhvr>
                                      <p:tavLst>
                                        <p:tav tm="0">
                                          <p:val>
                                            <p:strVal val="#ppt_x"/>
                                          </p:val>
                                        </p:tav>
                                        <p:tav tm="100000">
                                          <p:val>
                                            <p:strVal val="#ppt_x"/>
                                          </p:val>
                                        </p:tav>
                                      </p:tavLst>
                                    </p:anim>
                                    <p:anim calcmode="lin" valueType="num">
                                      <p:cBhvr>
                                        <p:cTn id="26" dur="100" fill="hold"/>
                                        <p:tgtEl>
                                          <p:spTgt spid="174"/>
                                        </p:tgtEl>
                                        <p:attrNameLst>
                                          <p:attrName>ppt_y</p:attrName>
                                        </p:attrNameLst>
                                      </p:cBhvr>
                                      <p:tavLst>
                                        <p:tav tm="0">
                                          <p:val>
                                            <p:strVal val="0-#ppt_h/2"/>
                                          </p:val>
                                        </p:tav>
                                        <p:tav tm="100000">
                                          <p:val>
                                            <p:strVal val="#ppt_y"/>
                                          </p:val>
                                        </p:tav>
                                      </p:tavLst>
                                    </p:anim>
                                  </p:childTnLst>
                                </p:cTn>
                              </p:par>
                            </p:childTnLst>
                          </p:cTn>
                        </p:par>
                        <p:par>
                          <p:cTn id="27" fill="hold">
                            <p:stCondLst>
                              <p:cond delay="2400"/>
                            </p:stCondLst>
                            <p:childTnLst>
                              <p:par>
                                <p:cTn id="28" presetID="4" presetClass="entr" presetSubtype="32" fill="hold" grpId="6" nodeType="afterEffect">
                                  <p:stCondLst>
                                    <p:cond delay="100"/>
                                  </p:stCondLst>
                                  <p:iterate>
                                    <p:tmAbs val="0"/>
                                  </p:iterate>
                                  <p:childTnLst>
                                    <p:set>
                                      <p:cBhvr>
                                        <p:cTn id="29" fill="hold"/>
                                        <p:tgtEl>
                                          <p:spTgt spid="176"/>
                                        </p:tgtEl>
                                        <p:attrNameLst>
                                          <p:attrName>style.visibility</p:attrName>
                                        </p:attrNameLst>
                                      </p:cBhvr>
                                      <p:to>
                                        <p:strVal val="visible"/>
                                      </p:to>
                                    </p:set>
                                    <p:animEffect transition="in" filter="box(out)">
                                      <p:cBhvr>
                                        <p:cTn id="30" dur="500"/>
                                        <p:tgtEl>
                                          <p:spTgt spid="176"/>
                                        </p:tgtEl>
                                      </p:cBhvr>
                                    </p:animEffect>
                                  </p:childTnLst>
                                </p:cTn>
                              </p:par>
                            </p:childTnLst>
                          </p:cTn>
                        </p:par>
                        <p:par>
                          <p:cTn id="31" fill="hold">
                            <p:stCondLst>
                              <p:cond delay="3000"/>
                            </p:stCondLst>
                            <p:childTnLst>
                              <p:par>
                                <p:cTn id="32" presetID="4" presetClass="entr" presetSubtype="32" fill="hold" grpId="7" nodeType="afterEffect">
                                  <p:stCondLst>
                                    <p:cond delay="100"/>
                                  </p:stCondLst>
                                  <p:iterate>
                                    <p:tmAbs val="0"/>
                                  </p:iterate>
                                  <p:childTnLst>
                                    <p:set>
                                      <p:cBhvr>
                                        <p:cTn id="33" fill="hold"/>
                                        <p:tgtEl>
                                          <p:spTgt spid="177"/>
                                        </p:tgtEl>
                                        <p:attrNameLst>
                                          <p:attrName>style.visibility</p:attrName>
                                        </p:attrNameLst>
                                      </p:cBhvr>
                                      <p:to>
                                        <p:strVal val="visible"/>
                                      </p:to>
                                    </p:set>
                                    <p:animEffect transition="in" filter="box(out)">
                                      <p:cBhvr>
                                        <p:cTn id="34" dur="500"/>
                                        <p:tgtEl>
                                          <p:spTgt spid="177"/>
                                        </p:tgtEl>
                                      </p:cBhvr>
                                    </p:animEffect>
                                  </p:childTnLst>
                                </p:cTn>
                              </p:par>
                            </p:childTnLst>
                          </p:cTn>
                        </p:par>
                        <p:par>
                          <p:cTn id="35" fill="hold">
                            <p:stCondLst>
                              <p:cond delay="3600"/>
                            </p:stCondLst>
                            <p:childTnLst>
                              <p:par>
                                <p:cTn id="36" presetID="2" presetClass="entr" presetSubtype="1" fill="hold" grpId="8" nodeType="afterEffect">
                                  <p:stCondLst>
                                    <p:cond delay="0"/>
                                  </p:stCondLst>
                                  <p:iterate>
                                    <p:tmAbs val="0"/>
                                  </p:iterate>
                                  <p:childTnLst>
                                    <p:set>
                                      <p:cBhvr>
                                        <p:cTn id="37" fill="hold"/>
                                        <p:tgtEl>
                                          <p:spTgt spid="179"/>
                                        </p:tgtEl>
                                        <p:attrNameLst>
                                          <p:attrName>style.visibility</p:attrName>
                                        </p:attrNameLst>
                                      </p:cBhvr>
                                      <p:to>
                                        <p:strVal val="visible"/>
                                      </p:to>
                                    </p:set>
                                    <p:anim calcmode="lin" valueType="num">
                                      <p:cBhvr>
                                        <p:cTn id="38" dur="100" fill="hold"/>
                                        <p:tgtEl>
                                          <p:spTgt spid="179"/>
                                        </p:tgtEl>
                                        <p:attrNameLst>
                                          <p:attrName>ppt_x</p:attrName>
                                        </p:attrNameLst>
                                      </p:cBhvr>
                                      <p:tavLst>
                                        <p:tav tm="0">
                                          <p:val>
                                            <p:strVal val="#ppt_x"/>
                                          </p:val>
                                        </p:tav>
                                        <p:tav tm="100000">
                                          <p:val>
                                            <p:strVal val="#ppt_x"/>
                                          </p:val>
                                        </p:tav>
                                      </p:tavLst>
                                    </p:anim>
                                    <p:anim calcmode="lin" valueType="num">
                                      <p:cBhvr>
                                        <p:cTn id="39" dur="100" fill="hold"/>
                                        <p:tgtEl>
                                          <p:spTgt spid="179"/>
                                        </p:tgtEl>
                                        <p:attrNameLst>
                                          <p:attrName>ppt_y</p:attrName>
                                        </p:attrNameLst>
                                      </p:cBhvr>
                                      <p:tavLst>
                                        <p:tav tm="0">
                                          <p:val>
                                            <p:strVal val="0-#ppt_h/2"/>
                                          </p:val>
                                        </p:tav>
                                        <p:tav tm="100000">
                                          <p:val>
                                            <p:strVal val="#ppt_y"/>
                                          </p:val>
                                        </p:tav>
                                      </p:tavLst>
                                    </p:anim>
                                  </p:childTnLst>
                                </p:cTn>
                              </p:par>
                            </p:childTnLst>
                          </p:cTn>
                        </p:par>
                        <p:par>
                          <p:cTn id="40" fill="hold">
                            <p:stCondLst>
                              <p:cond delay="3700"/>
                            </p:stCondLst>
                            <p:childTnLst>
                              <p:par>
                                <p:cTn id="41" presetID="2" presetClass="entr" presetSubtype="1" fill="hold" grpId="9" nodeType="afterEffect">
                                  <p:stCondLst>
                                    <p:cond delay="0"/>
                                  </p:stCondLst>
                                  <p:iterate>
                                    <p:tmAbs val="0"/>
                                  </p:iterate>
                                  <p:childTnLst>
                                    <p:set>
                                      <p:cBhvr>
                                        <p:cTn id="42" fill="hold"/>
                                        <p:tgtEl>
                                          <p:spTgt spid="178"/>
                                        </p:tgtEl>
                                        <p:attrNameLst>
                                          <p:attrName>style.visibility</p:attrName>
                                        </p:attrNameLst>
                                      </p:cBhvr>
                                      <p:to>
                                        <p:strVal val="visible"/>
                                      </p:to>
                                    </p:set>
                                    <p:anim calcmode="lin" valueType="num">
                                      <p:cBhvr>
                                        <p:cTn id="43" dur="100" fill="hold"/>
                                        <p:tgtEl>
                                          <p:spTgt spid="178"/>
                                        </p:tgtEl>
                                        <p:attrNameLst>
                                          <p:attrName>ppt_x</p:attrName>
                                        </p:attrNameLst>
                                      </p:cBhvr>
                                      <p:tavLst>
                                        <p:tav tm="0">
                                          <p:val>
                                            <p:strVal val="#ppt_x"/>
                                          </p:val>
                                        </p:tav>
                                        <p:tav tm="100000">
                                          <p:val>
                                            <p:strVal val="#ppt_x"/>
                                          </p:val>
                                        </p:tav>
                                      </p:tavLst>
                                    </p:anim>
                                    <p:anim calcmode="lin" valueType="num">
                                      <p:cBhvr>
                                        <p:cTn id="44" dur="100" fill="hold"/>
                                        <p:tgtEl>
                                          <p:spTgt spid="178"/>
                                        </p:tgtEl>
                                        <p:attrNameLst>
                                          <p:attrName>ppt_y</p:attrName>
                                        </p:attrNameLst>
                                      </p:cBhvr>
                                      <p:tavLst>
                                        <p:tav tm="0">
                                          <p:val>
                                            <p:strVal val="0-#ppt_h/2"/>
                                          </p:val>
                                        </p:tav>
                                        <p:tav tm="100000">
                                          <p:val>
                                            <p:strVal val="#ppt_y"/>
                                          </p:val>
                                        </p:tav>
                                      </p:tavLst>
                                    </p:anim>
                                  </p:childTnLst>
                                </p:cTn>
                              </p:par>
                            </p:childTnLst>
                          </p:cTn>
                        </p:par>
                        <p:par>
                          <p:cTn id="45" fill="hold">
                            <p:stCondLst>
                              <p:cond delay="3800"/>
                            </p:stCondLst>
                            <p:childTnLst>
                              <p:par>
                                <p:cTn id="46" presetID="2" presetClass="entr" presetSubtype="2" fill="hold" grpId="10" nodeType="afterEffect">
                                  <p:stCondLst>
                                    <p:cond delay="0"/>
                                  </p:stCondLst>
                                  <p:iterate>
                                    <p:tmAbs val="0"/>
                                  </p:iterate>
                                  <p:childTnLst>
                                    <p:set>
                                      <p:cBhvr>
                                        <p:cTn id="47" fill="hold"/>
                                        <p:tgtEl>
                                          <p:spTgt spid="180"/>
                                        </p:tgtEl>
                                        <p:attrNameLst>
                                          <p:attrName>style.visibility</p:attrName>
                                        </p:attrNameLst>
                                      </p:cBhvr>
                                      <p:to>
                                        <p:strVal val="visible"/>
                                      </p:to>
                                    </p:set>
                                    <p:anim calcmode="lin" valueType="num">
                                      <p:cBhvr>
                                        <p:cTn id="48" dur="1000" fill="hold"/>
                                        <p:tgtEl>
                                          <p:spTgt spid="180"/>
                                        </p:tgtEl>
                                        <p:attrNameLst>
                                          <p:attrName>ppt_x</p:attrName>
                                        </p:attrNameLst>
                                      </p:cBhvr>
                                      <p:tavLst>
                                        <p:tav tm="0">
                                          <p:val>
                                            <p:strVal val="1+#ppt_w/2"/>
                                          </p:val>
                                        </p:tav>
                                        <p:tav tm="100000">
                                          <p:val>
                                            <p:strVal val="#ppt_x"/>
                                          </p:val>
                                        </p:tav>
                                      </p:tavLst>
                                    </p:anim>
                                    <p:anim calcmode="lin" valueType="num">
                                      <p:cBhvr>
                                        <p:cTn id="49" dur="1000" fill="hold"/>
                                        <p:tgtEl>
                                          <p:spTgt spid="180"/>
                                        </p:tgtEl>
                                        <p:attrNameLst>
                                          <p:attrName>ppt_y</p:attrName>
                                        </p:attrNameLst>
                                      </p:cBhvr>
                                      <p:tavLst>
                                        <p:tav tm="0">
                                          <p:val>
                                            <p:strVal val="#ppt_y"/>
                                          </p:val>
                                        </p:tav>
                                        <p:tav tm="100000">
                                          <p:val>
                                            <p:strVal val="#ppt_y"/>
                                          </p:val>
                                        </p:tav>
                                      </p:tavLst>
                                    </p:anim>
                                  </p:childTnLst>
                                </p:cTn>
                              </p:par>
                            </p:childTnLst>
                          </p:cTn>
                        </p:par>
                        <p:par>
                          <p:cTn id="50" fill="hold">
                            <p:stCondLst>
                              <p:cond delay="4800"/>
                            </p:stCondLst>
                            <p:childTnLst>
                              <p:par>
                                <p:cTn id="51" presetID="2" presetClass="entr" presetSubtype="8" fill="hold" grpId="11" nodeType="afterEffect">
                                  <p:stCondLst>
                                    <p:cond delay="0"/>
                                  </p:stCondLst>
                                  <p:iterate>
                                    <p:tmAbs val="0"/>
                                  </p:iterate>
                                  <p:childTnLst>
                                    <p:set>
                                      <p:cBhvr>
                                        <p:cTn id="52" fill="hold"/>
                                        <p:tgtEl>
                                          <p:spTgt spid="181"/>
                                        </p:tgtEl>
                                        <p:attrNameLst>
                                          <p:attrName>style.visibility</p:attrName>
                                        </p:attrNameLst>
                                      </p:cBhvr>
                                      <p:to>
                                        <p:strVal val="visible"/>
                                      </p:to>
                                    </p:set>
                                    <p:anim calcmode="lin" valueType="num">
                                      <p:cBhvr>
                                        <p:cTn id="53" dur="1000" fill="hold"/>
                                        <p:tgtEl>
                                          <p:spTgt spid="181"/>
                                        </p:tgtEl>
                                        <p:attrNameLst>
                                          <p:attrName>ppt_x</p:attrName>
                                        </p:attrNameLst>
                                      </p:cBhvr>
                                      <p:tavLst>
                                        <p:tav tm="0">
                                          <p:val>
                                            <p:strVal val="0-#ppt_w/2"/>
                                          </p:val>
                                        </p:tav>
                                        <p:tav tm="100000">
                                          <p:val>
                                            <p:strVal val="#ppt_x"/>
                                          </p:val>
                                        </p:tav>
                                      </p:tavLst>
                                    </p:anim>
                                    <p:anim calcmode="lin" valueType="num">
                                      <p:cBhvr>
                                        <p:cTn id="54" dur="1000" fill="hold"/>
                                        <p:tgtEl>
                                          <p:spTgt spid="1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1" animBg="1" advAuto="0"/>
      <p:bldP spid="172" grpId="2" animBg="1" advAuto="0"/>
      <p:bldP spid="173" grpId="3" animBg="1" advAuto="0"/>
      <p:bldP spid="174" grpId="5" animBg="1" advAuto="0"/>
      <p:bldP spid="175" grpId="4" animBg="1" advAuto="0"/>
      <p:bldP spid="176" grpId="6" animBg="1" advAuto="0"/>
      <p:bldP spid="177" grpId="7" animBg="1" advAuto="0"/>
      <p:bldP spid="178" grpId="9" animBg="1" advAuto="0"/>
      <p:bldP spid="179" grpId="8" animBg="1" advAuto="0"/>
      <p:bldP spid="180" grpId="10" animBg="1" advAuto="0"/>
      <p:bldP spid="181" grpId="11"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95"/>
          <p:cNvSpPr/>
          <p:nvPr/>
        </p:nvSpPr>
        <p:spPr>
          <a:xfrm>
            <a:off x="6032500" y="7645400"/>
            <a:ext cx="1905000" cy="1905000"/>
          </a:xfrm>
          <a:prstGeom prst="ellipse">
            <a:avLst/>
          </a:prstGeom>
          <a:ln w="190500">
            <a:solidFill>
              <a:srgbClr val="FFCE57"/>
            </a:solidFill>
            <a:miter lim="400000"/>
          </a:ln>
        </p:spPr>
        <p:txBody>
          <a:bodyPr lIns="50800" tIns="50800" rIns="50800" bIns="50800" anchor="ctr"/>
          <a:lstStyle/>
          <a:p>
            <a:pPr>
              <a:defRPr>
                <a:solidFill>
                  <a:srgbClr val="FFFFFF"/>
                </a:solidFill>
              </a:defRPr>
            </a:pPr>
            <a:endParaRPr/>
          </a:p>
        </p:txBody>
      </p:sp>
      <p:sp>
        <p:nvSpPr>
          <p:cNvPr id="184" name="Shape 196"/>
          <p:cNvSpPr/>
          <p:nvPr/>
        </p:nvSpPr>
        <p:spPr>
          <a:xfrm>
            <a:off x="6502400" y="8115300"/>
            <a:ext cx="952500" cy="952500"/>
          </a:xfrm>
          <a:prstGeom prst="ellipse">
            <a:avLst/>
          </a:prstGeom>
          <a:solidFill>
            <a:srgbClr val="FFCE57"/>
          </a:solidFill>
          <a:ln w="12700">
            <a:miter lim="400000"/>
          </a:ln>
        </p:spPr>
        <p:txBody>
          <a:bodyPr lIns="50800" tIns="50800" rIns="50800" bIns="50800" anchor="ctr"/>
          <a:lstStyle/>
          <a:p>
            <a:pPr>
              <a:defRPr>
                <a:solidFill>
                  <a:srgbClr val="FFFFFF"/>
                </a:solidFill>
              </a:defRPr>
            </a:pPr>
            <a:endParaRPr/>
          </a:p>
        </p:txBody>
      </p:sp>
      <p:sp>
        <p:nvSpPr>
          <p:cNvPr id="185" name="Shape 197"/>
          <p:cNvSpPr/>
          <p:nvPr/>
        </p:nvSpPr>
        <p:spPr>
          <a:xfrm flipV="1">
            <a:off x="8163069" y="8530689"/>
            <a:ext cx="8826959" cy="52991"/>
          </a:xfrm>
          <a:prstGeom prst="line">
            <a:avLst/>
          </a:prstGeom>
          <a:ln w="101600">
            <a:solidFill>
              <a:srgbClr val="808785"/>
            </a:solidFill>
            <a:custDash>
              <a:ds d="200000" sp="200000"/>
            </a:custDash>
            <a:miter lim="400000"/>
          </a:ln>
        </p:spPr>
        <p:txBody>
          <a:bodyPr lIns="45718" tIns="45718" rIns="45718" bIns="45718"/>
          <a:lstStyle/>
          <a:p>
            <a:endParaRPr/>
          </a:p>
        </p:txBody>
      </p:sp>
      <p:sp>
        <p:nvSpPr>
          <p:cNvPr id="186" name="Shape 198"/>
          <p:cNvSpPr txBox="1"/>
          <p:nvPr/>
        </p:nvSpPr>
        <p:spPr>
          <a:xfrm>
            <a:off x="2260614" y="4190999"/>
            <a:ext cx="8940801" cy="2006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defRPr sz="4000"/>
            </a:pPr>
            <a:r>
              <a:t>Primeira operadora a assinar o gsm sendo não europeia</a:t>
            </a:r>
          </a:p>
          <a:p>
            <a:pPr>
              <a:defRPr b="1">
                <a:latin typeface="Gill Sans"/>
                <a:ea typeface="Gill Sans"/>
                <a:cs typeface="Gill Sans"/>
                <a:sym typeface="Gill Sans"/>
              </a:defRPr>
            </a:pPr>
            <a:r>
              <a:t>1993</a:t>
            </a:r>
          </a:p>
        </p:txBody>
      </p:sp>
      <p:sp>
        <p:nvSpPr>
          <p:cNvPr id="187" name="Shape 199"/>
          <p:cNvSpPr/>
          <p:nvPr/>
        </p:nvSpPr>
        <p:spPr>
          <a:xfrm flipV="1">
            <a:off x="6937322" y="6300693"/>
            <a:ext cx="15082" cy="1155673"/>
          </a:xfrm>
          <a:prstGeom prst="line">
            <a:avLst/>
          </a:prstGeom>
          <a:ln w="25400">
            <a:solidFill>
              <a:srgbClr val="5A5F5E"/>
            </a:solidFill>
            <a:miter lim="400000"/>
          </a:ln>
        </p:spPr>
        <p:txBody>
          <a:bodyPr lIns="45718" tIns="45718" rIns="45718" bIns="45718"/>
          <a:lstStyle/>
          <a:p>
            <a:endParaRPr/>
          </a:p>
        </p:txBody>
      </p:sp>
      <p:sp>
        <p:nvSpPr>
          <p:cNvPr id="188" name="Shape 200"/>
          <p:cNvSpPr/>
          <p:nvPr/>
        </p:nvSpPr>
        <p:spPr>
          <a:xfrm>
            <a:off x="17183100" y="7645400"/>
            <a:ext cx="1905000" cy="1905000"/>
          </a:xfrm>
          <a:prstGeom prst="ellipse">
            <a:avLst/>
          </a:prstGeom>
          <a:ln w="190500">
            <a:solidFill>
              <a:srgbClr val="FFCE57"/>
            </a:solidFill>
            <a:miter lim="400000"/>
          </a:ln>
        </p:spPr>
        <p:txBody>
          <a:bodyPr lIns="50800" tIns="50800" rIns="50800" bIns="50800" anchor="ctr"/>
          <a:lstStyle/>
          <a:p>
            <a:pPr>
              <a:defRPr>
                <a:solidFill>
                  <a:srgbClr val="FFFFFF"/>
                </a:solidFill>
              </a:defRPr>
            </a:pPr>
            <a:endParaRPr/>
          </a:p>
        </p:txBody>
      </p:sp>
      <p:sp>
        <p:nvSpPr>
          <p:cNvPr id="189" name="Shape 201"/>
          <p:cNvSpPr/>
          <p:nvPr/>
        </p:nvSpPr>
        <p:spPr>
          <a:xfrm>
            <a:off x="17653000" y="8115300"/>
            <a:ext cx="952500" cy="952500"/>
          </a:xfrm>
          <a:prstGeom prst="ellipse">
            <a:avLst/>
          </a:prstGeom>
          <a:solidFill>
            <a:srgbClr val="FFCE57"/>
          </a:solidFill>
          <a:ln w="12700">
            <a:miter lim="400000"/>
          </a:ln>
        </p:spPr>
        <p:txBody>
          <a:bodyPr lIns="50800" tIns="50800" rIns="50800" bIns="50800" anchor="ctr"/>
          <a:lstStyle/>
          <a:p>
            <a:pPr>
              <a:defRPr>
                <a:solidFill>
                  <a:srgbClr val="FFFFFF"/>
                </a:solidFill>
              </a:defRPr>
            </a:pPr>
            <a:endParaRPr/>
          </a:p>
        </p:txBody>
      </p:sp>
      <p:sp>
        <p:nvSpPr>
          <p:cNvPr id="190" name="Shape 202"/>
          <p:cNvSpPr txBox="1"/>
          <p:nvPr/>
        </p:nvSpPr>
        <p:spPr>
          <a:xfrm>
            <a:off x="13487400" y="4203699"/>
            <a:ext cx="8940800" cy="2006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defRPr sz="4000"/>
            </a:pPr>
            <a:r>
              <a:t>Lançamentos dos serviços de portadoras de dados</a:t>
            </a:r>
          </a:p>
          <a:p>
            <a:pPr>
              <a:defRPr b="1">
                <a:latin typeface="Gill Sans"/>
                <a:ea typeface="Gill Sans"/>
                <a:cs typeface="Gill Sans"/>
                <a:sym typeface="Gill Sans"/>
              </a:defRPr>
            </a:pPr>
            <a:r>
              <a:t>1994</a:t>
            </a:r>
          </a:p>
        </p:txBody>
      </p:sp>
      <p:sp>
        <p:nvSpPr>
          <p:cNvPr id="191" name="Shape 203"/>
          <p:cNvSpPr/>
          <p:nvPr/>
        </p:nvSpPr>
        <p:spPr>
          <a:xfrm flipV="1">
            <a:off x="18083643" y="6305563"/>
            <a:ext cx="15084" cy="1155674"/>
          </a:xfrm>
          <a:prstGeom prst="line">
            <a:avLst/>
          </a:prstGeom>
          <a:ln w="25400">
            <a:solidFill>
              <a:srgbClr val="5A5F5E"/>
            </a:solidFill>
            <a:miter lim="400000"/>
          </a:ln>
        </p:spPr>
        <p:txBody>
          <a:bodyPr lIns="45718" tIns="45718" rIns="45718" bIns="45718"/>
          <a:lstStyle/>
          <a:p>
            <a:endParaRPr/>
          </a:p>
        </p:txBody>
      </p:sp>
      <p:sp>
        <p:nvSpPr>
          <p:cNvPr id="192" name="Shape 204"/>
          <p:cNvSpPr/>
          <p:nvPr/>
        </p:nvSpPr>
        <p:spPr>
          <a:xfrm flipV="1">
            <a:off x="19329454" y="8537734"/>
            <a:ext cx="5054599" cy="5871"/>
          </a:xfrm>
          <a:prstGeom prst="line">
            <a:avLst/>
          </a:prstGeom>
          <a:ln w="101600">
            <a:solidFill>
              <a:srgbClr val="808785"/>
            </a:solidFill>
            <a:custDash>
              <a:ds d="200000" sp="200000"/>
            </a:custDash>
            <a:miter lim="400000"/>
          </a:ln>
        </p:spPr>
        <p:txBody>
          <a:bodyPr lIns="45718" tIns="45718" rIns="45718" bIns="45718"/>
          <a:lstStyle/>
          <a:p>
            <a:endParaRPr/>
          </a:p>
        </p:txBody>
      </p:sp>
      <p:sp>
        <p:nvSpPr>
          <p:cNvPr id="193" name="Shape 205"/>
          <p:cNvSpPr/>
          <p:nvPr/>
        </p:nvSpPr>
        <p:spPr>
          <a:xfrm>
            <a:off x="99790" y="8544045"/>
            <a:ext cx="5754932" cy="41052"/>
          </a:xfrm>
          <a:prstGeom prst="line">
            <a:avLst/>
          </a:prstGeom>
          <a:ln w="101600">
            <a:solidFill>
              <a:srgbClr val="808785"/>
            </a:solidFill>
            <a:custDash>
              <a:ds d="200000" sp="200000"/>
            </a:custDash>
            <a:miter lim="400000"/>
          </a:ln>
        </p:spPr>
        <p:txBody>
          <a:bodyPr lIns="45718" tIns="45718" rIns="45718" bIns="45718"/>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p:push/>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1" nodeType="afterEffect">
                                  <p:stCondLst>
                                    <p:cond delay="100"/>
                                  </p:stCondLst>
                                  <p:iterate>
                                    <p:tmAbs val="0"/>
                                  </p:iterate>
                                  <p:childTnLst>
                                    <p:set>
                                      <p:cBhvr>
                                        <p:cTn id="6" fill="hold"/>
                                        <p:tgtEl>
                                          <p:spTgt spid="183"/>
                                        </p:tgtEl>
                                        <p:attrNameLst>
                                          <p:attrName>style.visibility</p:attrName>
                                        </p:attrNameLst>
                                      </p:cBhvr>
                                      <p:to>
                                        <p:strVal val="visible"/>
                                      </p:to>
                                    </p:set>
                                    <p:animEffect transition="in" filter="box(out)">
                                      <p:cBhvr>
                                        <p:cTn id="7" dur="500"/>
                                        <p:tgtEl>
                                          <p:spTgt spid="183"/>
                                        </p:tgtEl>
                                      </p:cBhvr>
                                    </p:animEffect>
                                  </p:childTnLst>
                                </p:cTn>
                              </p:par>
                            </p:childTnLst>
                          </p:cTn>
                        </p:par>
                        <p:par>
                          <p:cTn id="8" fill="hold">
                            <p:stCondLst>
                              <p:cond delay="600"/>
                            </p:stCondLst>
                            <p:childTnLst>
                              <p:par>
                                <p:cTn id="9" presetID="4" presetClass="entr" presetSubtype="32" fill="hold" grpId="2" nodeType="afterEffect">
                                  <p:stCondLst>
                                    <p:cond delay="100"/>
                                  </p:stCondLst>
                                  <p:iterate>
                                    <p:tmAbs val="0"/>
                                  </p:iterate>
                                  <p:childTnLst>
                                    <p:set>
                                      <p:cBhvr>
                                        <p:cTn id="10" fill="hold"/>
                                        <p:tgtEl>
                                          <p:spTgt spid="184"/>
                                        </p:tgtEl>
                                        <p:attrNameLst>
                                          <p:attrName>style.visibility</p:attrName>
                                        </p:attrNameLst>
                                      </p:cBhvr>
                                      <p:to>
                                        <p:strVal val="visible"/>
                                      </p:to>
                                    </p:set>
                                    <p:animEffect transition="in" filter="box(out)">
                                      <p:cBhvr>
                                        <p:cTn id="11" dur="500"/>
                                        <p:tgtEl>
                                          <p:spTgt spid="184"/>
                                        </p:tgtEl>
                                      </p:cBhvr>
                                    </p:animEffect>
                                  </p:childTnLst>
                                </p:cTn>
                              </p:par>
                            </p:childTnLst>
                          </p:cTn>
                        </p:par>
                        <p:par>
                          <p:cTn id="12" fill="hold">
                            <p:stCondLst>
                              <p:cond delay="1200"/>
                            </p:stCondLst>
                            <p:childTnLst>
                              <p:par>
                                <p:cTn id="13" presetID="2" presetClass="entr" presetSubtype="2" fill="hold" grpId="3" nodeType="afterEffect">
                                  <p:stCondLst>
                                    <p:cond delay="0"/>
                                  </p:stCondLst>
                                  <p:iterate>
                                    <p:tmAbs val="0"/>
                                  </p:iterate>
                                  <p:childTnLst>
                                    <p:set>
                                      <p:cBhvr>
                                        <p:cTn id="14" fill="hold"/>
                                        <p:tgtEl>
                                          <p:spTgt spid="185"/>
                                        </p:tgtEl>
                                        <p:attrNameLst>
                                          <p:attrName>style.visibility</p:attrName>
                                        </p:attrNameLst>
                                      </p:cBhvr>
                                      <p:to>
                                        <p:strVal val="visible"/>
                                      </p:to>
                                    </p:set>
                                    <p:anim calcmode="lin" valueType="num">
                                      <p:cBhvr>
                                        <p:cTn id="15" dur="1000" fill="hold"/>
                                        <p:tgtEl>
                                          <p:spTgt spid="185"/>
                                        </p:tgtEl>
                                        <p:attrNameLst>
                                          <p:attrName>ppt_x</p:attrName>
                                        </p:attrNameLst>
                                      </p:cBhvr>
                                      <p:tavLst>
                                        <p:tav tm="0">
                                          <p:val>
                                            <p:strVal val="1+#ppt_w/2"/>
                                          </p:val>
                                        </p:tav>
                                        <p:tav tm="100000">
                                          <p:val>
                                            <p:strVal val="#ppt_x"/>
                                          </p:val>
                                        </p:tav>
                                      </p:tavLst>
                                    </p:anim>
                                    <p:anim calcmode="lin" valueType="num">
                                      <p:cBhvr>
                                        <p:cTn id="16" dur="1000" fill="hold"/>
                                        <p:tgtEl>
                                          <p:spTgt spid="185"/>
                                        </p:tgtEl>
                                        <p:attrNameLst>
                                          <p:attrName>ppt_y</p:attrName>
                                        </p:attrNameLst>
                                      </p:cBhvr>
                                      <p:tavLst>
                                        <p:tav tm="0">
                                          <p:val>
                                            <p:strVal val="#ppt_y"/>
                                          </p:val>
                                        </p:tav>
                                        <p:tav tm="100000">
                                          <p:val>
                                            <p:strVal val="#ppt_y"/>
                                          </p:val>
                                        </p:tav>
                                      </p:tavLst>
                                    </p:anim>
                                  </p:childTnLst>
                                </p:cTn>
                              </p:par>
                            </p:childTnLst>
                          </p:cTn>
                        </p:par>
                        <p:par>
                          <p:cTn id="17" fill="hold">
                            <p:stCondLst>
                              <p:cond delay="2200"/>
                            </p:stCondLst>
                            <p:childTnLst>
                              <p:par>
                                <p:cTn id="18" presetID="2" presetClass="entr" presetSubtype="1" fill="hold" grpId="4" nodeType="afterEffect">
                                  <p:stCondLst>
                                    <p:cond delay="0"/>
                                  </p:stCondLst>
                                  <p:iterate>
                                    <p:tmAbs val="0"/>
                                  </p:iterate>
                                  <p:childTnLst>
                                    <p:set>
                                      <p:cBhvr>
                                        <p:cTn id="19" fill="hold"/>
                                        <p:tgtEl>
                                          <p:spTgt spid="187"/>
                                        </p:tgtEl>
                                        <p:attrNameLst>
                                          <p:attrName>style.visibility</p:attrName>
                                        </p:attrNameLst>
                                      </p:cBhvr>
                                      <p:to>
                                        <p:strVal val="visible"/>
                                      </p:to>
                                    </p:set>
                                    <p:anim calcmode="lin" valueType="num">
                                      <p:cBhvr>
                                        <p:cTn id="20" dur="100" fill="hold"/>
                                        <p:tgtEl>
                                          <p:spTgt spid="187"/>
                                        </p:tgtEl>
                                        <p:attrNameLst>
                                          <p:attrName>ppt_x</p:attrName>
                                        </p:attrNameLst>
                                      </p:cBhvr>
                                      <p:tavLst>
                                        <p:tav tm="0">
                                          <p:val>
                                            <p:strVal val="#ppt_x"/>
                                          </p:val>
                                        </p:tav>
                                        <p:tav tm="100000">
                                          <p:val>
                                            <p:strVal val="#ppt_x"/>
                                          </p:val>
                                        </p:tav>
                                      </p:tavLst>
                                    </p:anim>
                                    <p:anim calcmode="lin" valueType="num">
                                      <p:cBhvr>
                                        <p:cTn id="21" dur="100" fill="hold"/>
                                        <p:tgtEl>
                                          <p:spTgt spid="187"/>
                                        </p:tgtEl>
                                        <p:attrNameLst>
                                          <p:attrName>ppt_y</p:attrName>
                                        </p:attrNameLst>
                                      </p:cBhvr>
                                      <p:tavLst>
                                        <p:tav tm="0">
                                          <p:val>
                                            <p:strVal val="0-#ppt_h/2"/>
                                          </p:val>
                                        </p:tav>
                                        <p:tav tm="100000">
                                          <p:val>
                                            <p:strVal val="#ppt_y"/>
                                          </p:val>
                                        </p:tav>
                                      </p:tavLst>
                                    </p:anim>
                                  </p:childTnLst>
                                </p:cTn>
                              </p:par>
                            </p:childTnLst>
                          </p:cTn>
                        </p:par>
                        <p:par>
                          <p:cTn id="22" fill="hold">
                            <p:stCondLst>
                              <p:cond delay="2300"/>
                            </p:stCondLst>
                            <p:childTnLst>
                              <p:par>
                                <p:cTn id="23" presetID="2" presetClass="entr" presetSubtype="1" fill="hold" grpId="5" nodeType="afterEffect">
                                  <p:stCondLst>
                                    <p:cond delay="0"/>
                                  </p:stCondLst>
                                  <p:iterate>
                                    <p:tmAbs val="0"/>
                                  </p:iterate>
                                  <p:childTnLst>
                                    <p:set>
                                      <p:cBhvr>
                                        <p:cTn id="24" fill="hold"/>
                                        <p:tgtEl>
                                          <p:spTgt spid="186"/>
                                        </p:tgtEl>
                                        <p:attrNameLst>
                                          <p:attrName>style.visibility</p:attrName>
                                        </p:attrNameLst>
                                      </p:cBhvr>
                                      <p:to>
                                        <p:strVal val="visible"/>
                                      </p:to>
                                    </p:set>
                                    <p:anim calcmode="lin" valueType="num">
                                      <p:cBhvr>
                                        <p:cTn id="25" dur="100" fill="hold"/>
                                        <p:tgtEl>
                                          <p:spTgt spid="186"/>
                                        </p:tgtEl>
                                        <p:attrNameLst>
                                          <p:attrName>ppt_x</p:attrName>
                                        </p:attrNameLst>
                                      </p:cBhvr>
                                      <p:tavLst>
                                        <p:tav tm="0">
                                          <p:val>
                                            <p:strVal val="#ppt_x"/>
                                          </p:val>
                                        </p:tav>
                                        <p:tav tm="100000">
                                          <p:val>
                                            <p:strVal val="#ppt_x"/>
                                          </p:val>
                                        </p:tav>
                                      </p:tavLst>
                                    </p:anim>
                                    <p:anim calcmode="lin" valueType="num">
                                      <p:cBhvr>
                                        <p:cTn id="26" dur="100" fill="hold"/>
                                        <p:tgtEl>
                                          <p:spTgt spid="186"/>
                                        </p:tgtEl>
                                        <p:attrNameLst>
                                          <p:attrName>ppt_y</p:attrName>
                                        </p:attrNameLst>
                                      </p:cBhvr>
                                      <p:tavLst>
                                        <p:tav tm="0">
                                          <p:val>
                                            <p:strVal val="0-#ppt_h/2"/>
                                          </p:val>
                                        </p:tav>
                                        <p:tav tm="100000">
                                          <p:val>
                                            <p:strVal val="#ppt_y"/>
                                          </p:val>
                                        </p:tav>
                                      </p:tavLst>
                                    </p:anim>
                                  </p:childTnLst>
                                </p:cTn>
                              </p:par>
                            </p:childTnLst>
                          </p:cTn>
                        </p:par>
                        <p:par>
                          <p:cTn id="27" fill="hold">
                            <p:stCondLst>
                              <p:cond delay="2400"/>
                            </p:stCondLst>
                            <p:childTnLst>
                              <p:par>
                                <p:cTn id="28" presetID="4" presetClass="entr" presetSubtype="32" fill="hold" grpId="6" nodeType="afterEffect">
                                  <p:stCondLst>
                                    <p:cond delay="100"/>
                                  </p:stCondLst>
                                  <p:iterate>
                                    <p:tmAbs val="0"/>
                                  </p:iterate>
                                  <p:childTnLst>
                                    <p:set>
                                      <p:cBhvr>
                                        <p:cTn id="29" fill="hold"/>
                                        <p:tgtEl>
                                          <p:spTgt spid="188"/>
                                        </p:tgtEl>
                                        <p:attrNameLst>
                                          <p:attrName>style.visibility</p:attrName>
                                        </p:attrNameLst>
                                      </p:cBhvr>
                                      <p:to>
                                        <p:strVal val="visible"/>
                                      </p:to>
                                    </p:set>
                                    <p:animEffect transition="in" filter="box(out)">
                                      <p:cBhvr>
                                        <p:cTn id="30" dur="500"/>
                                        <p:tgtEl>
                                          <p:spTgt spid="188"/>
                                        </p:tgtEl>
                                      </p:cBhvr>
                                    </p:animEffect>
                                  </p:childTnLst>
                                </p:cTn>
                              </p:par>
                            </p:childTnLst>
                          </p:cTn>
                        </p:par>
                        <p:par>
                          <p:cTn id="31" fill="hold">
                            <p:stCondLst>
                              <p:cond delay="3000"/>
                            </p:stCondLst>
                            <p:childTnLst>
                              <p:par>
                                <p:cTn id="32" presetID="4" presetClass="entr" presetSubtype="32" fill="hold" grpId="7" nodeType="afterEffect">
                                  <p:stCondLst>
                                    <p:cond delay="100"/>
                                  </p:stCondLst>
                                  <p:iterate>
                                    <p:tmAbs val="0"/>
                                  </p:iterate>
                                  <p:childTnLst>
                                    <p:set>
                                      <p:cBhvr>
                                        <p:cTn id="33" fill="hold"/>
                                        <p:tgtEl>
                                          <p:spTgt spid="189"/>
                                        </p:tgtEl>
                                        <p:attrNameLst>
                                          <p:attrName>style.visibility</p:attrName>
                                        </p:attrNameLst>
                                      </p:cBhvr>
                                      <p:to>
                                        <p:strVal val="visible"/>
                                      </p:to>
                                    </p:set>
                                    <p:animEffect transition="in" filter="box(out)">
                                      <p:cBhvr>
                                        <p:cTn id="34" dur="500"/>
                                        <p:tgtEl>
                                          <p:spTgt spid="189"/>
                                        </p:tgtEl>
                                      </p:cBhvr>
                                    </p:animEffect>
                                  </p:childTnLst>
                                </p:cTn>
                              </p:par>
                            </p:childTnLst>
                          </p:cTn>
                        </p:par>
                        <p:par>
                          <p:cTn id="35" fill="hold">
                            <p:stCondLst>
                              <p:cond delay="3600"/>
                            </p:stCondLst>
                            <p:childTnLst>
                              <p:par>
                                <p:cTn id="36" presetID="2" presetClass="entr" presetSubtype="1" fill="hold" grpId="8" nodeType="afterEffect">
                                  <p:stCondLst>
                                    <p:cond delay="0"/>
                                  </p:stCondLst>
                                  <p:iterate>
                                    <p:tmAbs val="0"/>
                                  </p:iterate>
                                  <p:childTnLst>
                                    <p:set>
                                      <p:cBhvr>
                                        <p:cTn id="37" fill="hold"/>
                                        <p:tgtEl>
                                          <p:spTgt spid="191"/>
                                        </p:tgtEl>
                                        <p:attrNameLst>
                                          <p:attrName>style.visibility</p:attrName>
                                        </p:attrNameLst>
                                      </p:cBhvr>
                                      <p:to>
                                        <p:strVal val="visible"/>
                                      </p:to>
                                    </p:set>
                                    <p:anim calcmode="lin" valueType="num">
                                      <p:cBhvr>
                                        <p:cTn id="38" dur="100" fill="hold"/>
                                        <p:tgtEl>
                                          <p:spTgt spid="191"/>
                                        </p:tgtEl>
                                        <p:attrNameLst>
                                          <p:attrName>ppt_x</p:attrName>
                                        </p:attrNameLst>
                                      </p:cBhvr>
                                      <p:tavLst>
                                        <p:tav tm="0">
                                          <p:val>
                                            <p:strVal val="#ppt_x"/>
                                          </p:val>
                                        </p:tav>
                                        <p:tav tm="100000">
                                          <p:val>
                                            <p:strVal val="#ppt_x"/>
                                          </p:val>
                                        </p:tav>
                                      </p:tavLst>
                                    </p:anim>
                                    <p:anim calcmode="lin" valueType="num">
                                      <p:cBhvr>
                                        <p:cTn id="39" dur="100" fill="hold"/>
                                        <p:tgtEl>
                                          <p:spTgt spid="191"/>
                                        </p:tgtEl>
                                        <p:attrNameLst>
                                          <p:attrName>ppt_y</p:attrName>
                                        </p:attrNameLst>
                                      </p:cBhvr>
                                      <p:tavLst>
                                        <p:tav tm="0">
                                          <p:val>
                                            <p:strVal val="0-#ppt_h/2"/>
                                          </p:val>
                                        </p:tav>
                                        <p:tav tm="100000">
                                          <p:val>
                                            <p:strVal val="#ppt_y"/>
                                          </p:val>
                                        </p:tav>
                                      </p:tavLst>
                                    </p:anim>
                                  </p:childTnLst>
                                </p:cTn>
                              </p:par>
                            </p:childTnLst>
                          </p:cTn>
                        </p:par>
                        <p:par>
                          <p:cTn id="40" fill="hold">
                            <p:stCondLst>
                              <p:cond delay="3700"/>
                            </p:stCondLst>
                            <p:childTnLst>
                              <p:par>
                                <p:cTn id="41" presetID="2" presetClass="entr" presetSubtype="1" fill="hold" grpId="9" nodeType="afterEffect">
                                  <p:stCondLst>
                                    <p:cond delay="0"/>
                                  </p:stCondLst>
                                  <p:iterate>
                                    <p:tmAbs val="0"/>
                                  </p:iterate>
                                  <p:childTnLst>
                                    <p:set>
                                      <p:cBhvr>
                                        <p:cTn id="42" fill="hold"/>
                                        <p:tgtEl>
                                          <p:spTgt spid="190"/>
                                        </p:tgtEl>
                                        <p:attrNameLst>
                                          <p:attrName>style.visibility</p:attrName>
                                        </p:attrNameLst>
                                      </p:cBhvr>
                                      <p:to>
                                        <p:strVal val="visible"/>
                                      </p:to>
                                    </p:set>
                                    <p:anim calcmode="lin" valueType="num">
                                      <p:cBhvr>
                                        <p:cTn id="43" dur="100" fill="hold"/>
                                        <p:tgtEl>
                                          <p:spTgt spid="190"/>
                                        </p:tgtEl>
                                        <p:attrNameLst>
                                          <p:attrName>ppt_x</p:attrName>
                                        </p:attrNameLst>
                                      </p:cBhvr>
                                      <p:tavLst>
                                        <p:tav tm="0">
                                          <p:val>
                                            <p:strVal val="#ppt_x"/>
                                          </p:val>
                                        </p:tav>
                                        <p:tav tm="100000">
                                          <p:val>
                                            <p:strVal val="#ppt_x"/>
                                          </p:val>
                                        </p:tav>
                                      </p:tavLst>
                                    </p:anim>
                                    <p:anim calcmode="lin" valueType="num">
                                      <p:cBhvr>
                                        <p:cTn id="44" dur="100" fill="hold"/>
                                        <p:tgtEl>
                                          <p:spTgt spid="190"/>
                                        </p:tgtEl>
                                        <p:attrNameLst>
                                          <p:attrName>ppt_y</p:attrName>
                                        </p:attrNameLst>
                                      </p:cBhvr>
                                      <p:tavLst>
                                        <p:tav tm="0">
                                          <p:val>
                                            <p:strVal val="0-#ppt_h/2"/>
                                          </p:val>
                                        </p:tav>
                                        <p:tav tm="100000">
                                          <p:val>
                                            <p:strVal val="#ppt_y"/>
                                          </p:val>
                                        </p:tav>
                                      </p:tavLst>
                                    </p:anim>
                                  </p:childTnLst>
                                </p:cTn>
                              </p:par>
                            </p:childTnLst>
                          </p:cTn>
                        </p:par>
                        <p:par>
                          <p:cTn id="45" fill="hold">
                            <p:stCondLst>
                              <p:cond delay="3800"/>
                            </p:stCondLst>
                            <p:childTnLst>
                              <p:par>
                                <p:cTn id="46" presetID="2" presetClass="entr" presetSubtype="2" fill="hold" grpId="10" nodeType="afterEffect">
                                  <p:stCondLst>
                                    <p:cond delay="0"/>
                                  </p:stCondLst>
                                  <p:iterate>
                                    <p:tmAbs val="0"/>
                                  </p:iterate>
                                  <p:childTnLst>
                                    <p:set>
                                      <p:cBhvr>
                                        <p:cTn id="47" fill="hold"/>
                                        <p:tgtEl>
                                          <p:spTgt spid="192"/>
                                        </p:tgtEl>
                                        <p:attrNameLst>
                                          <p:attrName>style.visibility</p:attrName>
                                        </p:attrNameLst>
                                      </p:cBhvr>
                                      <p:to>
                                        <p:strVal val="visible"/>
                                      </p:to>
                                    </p:set>
                                    <p:anim calcmode="lin" valueType="num">
                                      <p:cBhvr>
                                        <p:cTn id="48" dur="1000" fill="hold"/>
                                        <p:tgtEl>
                                          <p:spTgt spid="192"/>
                                        </p:tgtEl>
                                        <p:attrNameLst>
                                          <p:attrName>ppt_x</p:attrName>
                                        </p:attrNameLst>
                                      </p:cBhvr>
                                      <p:tavLst>
                                        <p:tav tm="0">
                                          <p:val>
                                            <p:strVal val="1+#ppt_w/2"/>
                                          </p:val>
                                        </p:tav>
                                        <p:tav tm="100000">
                                          <p:val>
                                            <p:strVal val="#ppt_x"/>
                                          </p:val>
                                        </p:tav>
                                      </p:tavLst>
                                    </p:anim>
                                    <p:anim calcmode="lin" valueType="num">
                                      <p:cBhvr>
                                        <p:cTn id="49" dur="1000" fill="hold"/>
                                        <p:tgtEl>
                                          <p:spTgt spid="192"/>
                                        </p:tgtEl>
                                        <p:attrNameLst>
                                          <p:attrName>ppt_y</p:attrName>
                                        </p:attrNameLst>
                                      </p:cBhvr>
                                      <p:tavLst>
                                        <p:tav tm="0">
                                          <p:val>
                                            <p:strVal val="#ppt_y"/>
                                          </p:val>
                                        </p:tav>
                                        <p:tav tm="100000">
                                          <p:val>
                                            <p:strVal val="#ppt_y"/>
                                          </p:val>
                                        </p:tav>
                                      </p:tavLst>
                                    </p:anim>
                                  </p:childTnLst>
                                </p:cTn>
                              </p:par>
                            </p:childTnLst>
                          </p:cTn>
                        </p:par>
                        <p:par>
                          <p:cTn id="50" fill="hold">
                            <p:stCondLst>
                              <p:cond delay="4800"/>
                            </p:stCondLst>
                            <p:childTnLst>
                              <p:par>
                                <p:cTn id="51" presetID="2" presetClass="entr" presetSubtype="8" fill="hold" grpId="11" nodeType="afterEffect">
                                  <p:stCondLst>
                                    <p:cond delay="0"/>
                                  </p:stCondLst>
                                  <p:iterate>
                                    <p:tmAbs val="0"/>
                                  </p:iterate>
                                  <p:childTnLst>
                                    <p:set>
                                      <p:cBhvr>
                                        <p:cTn id="52" fill="hold"/>
                                        <p:tgtEl>
                                          <p:spTgt spid="193"/>
                                        </p:tgtEl>
                                        <p:attrNameLst>
                                          <p:attrName>style.visibility</p:attrName>
                                        </p:attrNameLst>
                                      </p:cBhvr>
                                      <p:to>
                                        <p:strVal val="visible"/>
                                      </p:to>
                                    </p:set>
                                    <p:anim calcmode="lin" valueType="num">
                                      <p:cBhvr>
                                        <p:cTn id="53" dur="1000" fill="hold"/>
                                        <p:tgtEl>
                                          <p:spTgt spid="193"/>
                                        </p:tgtEl>
                                        <p:attrNameLst>
                                          <p:attrName>ppt_x</p:attrName>
                                        </p:attrNameLst>
                                      </p:cBhvr>
                                      <p:tavLst>
                                        <p:tav tm="0">
                                          <p:val>
                                            <p:strVal val="0-#ppt_w/2"/>
                                          </p:val>
                                        </p:tav>
                                        <p:tav tm="100000">
                                          <p:val>
                                            <p:strVal val="#ppt_x"/>
                                          </p:val>
                                        </p:tav>
                                      </p:tavLst>
                                    </p:anim>
                                    <p:anim calcmode="lin" valueType="num">
                                      <p:cBhvr>
                                        <p:cTn id="54" dur="1000" fill="hold"/>
                                        <p:tgtEl>
                                          <p:spTgt spid="1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1" animBg="1" advAuto="0"/>
      <p:bldP spid="184" grpId="2" animBg="1" advAuto="0"/>
      <p:bldP spid="185" grpId="3" animBg="1" advAuto="0"/>
      <p:bldP spid="186" grpId="5" animBg="1" advAuto="0"/>
      <p:bldP spid="187" grpId="4" animBg="1" advAuto="0"/>
      <p:bldP spid="188" grpId="6" animBg="1" advAuto="0"/>
      <p:bldP spid="189" grpId="7" animBg="1" advAuto="0"/>
      <p:bldP spid="190" grpId="9" animBg="1" advAuto="0"/>
      <p:bldP spid="191" grpId="8" animBg="1" advAuto="0"/>
      <p:bldP spid="192" grpId="10" animBg="1" advAuto="0"/>
      <p:bldP spid="193" grpId="11"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207"/>
          <p:cNvSpPr/>
          <p:nvPr/>
        </p:nvSpPr>
        <p:spPr>
          <a:xfrm>
            <a:off x="6032500" y="7645400"/>
            <a:ext cx="1905000" cy="1905000"/>
          </a:xfrm>
          <a:prstGeom prst="ellipse">
            <a:avLst/>
          </a:prstGeom>
          <a:ln w="190500">
            <a:solidFill>
              <a:srgbClr val="FFCE57"/>
            </a:solidFill>
            <a:miter lim="400000"/>
          </a:ln>
        </p:spPr>
        <p:txBody>
          <a:bodyPr lIns="50800" tIns="50800" rIns="50800" bIns="50800" anchor="ctr"/>
          <a:lstStyle/>
          <a:p>
            <a:pPr>
              <a:defRPr>
                <a:solidFill>
                  <a:srgbClr val="FFFFFF"/>
                </a:solidFill>
              </a:defRPr>
            </a:pPr>
            <a:endParaRPr/>
          </a:p>
        </p:txBody>
      </p:sp>
      <p:sp>
        <p:nvSpPr>
          <p:cNvPr id="196" name="Shape 208"/>
          <p:cNvSpPr/>
          <p:nvPr/>
        </p:nvSpPr>
        <p:spPr>
          <a:xfrm>
            <a:off x="6502400" y="8115300"/>
            <a:ext cx="952500" cy="952500"/>
          </a:xfrm>
          <a:prstGeom prst="ellipse">
            <a:avLst/>
          </a:prstGeom>
          <a:solidFill>
            <a:srgbClr val="FFCE57"/>
          </a:solidFill>
          <a:ln w="12700">
            <a:miter lim="400000"/>
          </a:ln>
        </p:spPr>
        <p:txBody>
          <a:bodyPr lIns="50800" tIns="50800" rIns="50800" bIns="50800" anchor="ctr"/>
          <a:lstStyle/>
          <a:p>
            <a:pPr>
              <a:defRPr>
                <a:solidFill>
                  <a:srgbClr val="FFFFFF"/>
                </a:solidFill>
              </a:defRPr>
            </a:pPr>
            <a:endParaRPr/>
          </a:p>
        </p:txBody>
      </p:sp>
      <p:sp>
        <p:nvSpPr>
          <p:cNvPr id="197" name="Shape 209"/>
          <p:cNvSpPr/>
          <p:nvPr/>
        </p:nvSpPr>
        <p:spPr>
          <a:xfrm flipV="1">
            <a:off x="8163069" y="8530689"/>
            <a:ext cx="8826959" cy="52991"/>
          </a:xfrm>
          <a:prstGeom prst="line">
            <a:avLst/>
          </a:prstGeom>
          <a:ln w="101600">
            <a:solidFill>
              <a:srgbClr val="808785"/>
            </a:solidFill>
            <a:custDash>
              <a:ds d="200000" sp="200000"/>
            </a:custDash>
            <a:miter lim="400000"/>
          </a:ln>
        </p:spPr>
        <p:txBody>
          <a:bodyPr lIns="45718" tIns="45718" rIns="45718" bIns="45718"/>
          <a:lstStyle/>
          <a:p>
            <a:endParaRPr/>
          </a:p>
        </p:txBody>
      </p:sp>
      <p:sp>
        <p:nvSpPr>
          <p:cNvPr id="198" name="Shape 210"/>
          <p:cNvSpPr txBox="1"/>
          <p:nvPr/>
        </p:nvSpPr>
        <p:spPr>
          <a:xfrm>
            <a:off x="1536714" y="4178299"/>
            <a:ext cx="10769601" cy="2006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defRPr sz="4000"/>
            </a:pPr>
            <a:r>
              <a:t>Registrado na Suiça. Assinaturas passam de 10 milhões</a:t>
            </a:r>
          </a:p>
          <a:p>
            <a:pPr>
              <a:defRPr b="1">
                <a:latin typeface="Gill Sans"/>
                <a:ea typeface="Gill Sans"/>
                <a:cs typeface="Gill Sans"/>
                <a:sym typeface="Gill Sans"/>
              </a:defRPr>
            </a:pPr>
            <a:r>
              <a:t>1995</a:t>
            </a:r>
          </a:p>
        </p:txBody>
      </p:sp>
      <p:sp>
        <p:nvSpPr>
          <p:cNvPr id="199" name="Shape 211"/>
          <p:cNvSpPr/>
          <p:nvPr/>
        </p:nvSpPr>
        <p:spPr>
          <a:xfrm flipV="1">
            <a:off x="6937322" y="6300693"/>
            <a:ext cx="15082" cy="1155673"/>
          </a:xfrm>
          <a:prstGeom prst="line">
            <a:avLst/>
          </a:prstGeom>
          <a:ln w="25400">
            <a:solidFill>
              <a:srgbClr val="5A5F5E"/>
            </a:solidFill>
            <a:miter lim="400000"/>
          </a:ln>
        </p:spPr>
        <p:txBody>
          <a:bodyPr lIns="45718" tIns="45718" rIns="45718" bIns="45718"/>
          <a:lstStyle/>
          <a:p>
            <a:endParaRPr/>
          </a:p>
        </p:txBody>
      </p:sp>
      <p:sp>
        <p:nvSpPr>
          <p:cNvPr id="200" name="Shape 212"/>
          <p:cNvSpPr/>
          <p:nvPr/>
        </p:nvSpPr>
        <p:spPr>
          <a:xfrm>
            <a:off x="17183100" y="7645400"/>
            <a:ext cx="1905000" cy="1905000"/>
          </a:xfrm>
          <a:prstGeom prst="ellipse">
            <a:avLst/>
          </a:prstGeom>
          <a:ln w="190500">
            <a:solidFill>
              <a:srgbClr val="FFCE57"/>
            </a:solidFill>
            <a:miter lim="400000"/>
          </a:ln>
        </p:spPr>
        <p:txBody>
          <a:bodyPr lIns="50800" tIns="50800" rIns="50800" bIns="50800" anchor="ctr"/>
          <a:lstStyle/>
          <a:p>
            <a:pPr>
              <a:defRPr>
                <a:solidFill>
                  <a:srgbClr val="FFFFFF"/>
                </a:solidFill>
              </a:defRPr>
            </a:pPr>
            <a:endParaRPr/>
          </a:p>
        </p:txBody>
      </p:sp>
      <p:sp>
        <p:nvSpPr>
          <p:cNvPr id="201" name="Shape 213"/>
          <p:cNvSpPr/>
          <p:nvPr/>
        </p:nvSpPr>
        <p:spPr>
          <a:xfrm>
            <a:off x="17653000" y="8115300"/>
            <a:ext cx="952500" cy="952500"/>
          </a:xfrm>
          <a:prstGeom prst="ellipse">
            <a:avLst/>
          </a:prstGeom>
          <a:solidFill>
            <a:srgbClr val="FFCE57"/>
          </a:solidFill>
          <a:ln w="12700">
            <a:miter lim="400000"/>
          </a:ln>
        </p:spPr>
        <p:txBody>
          <a:bodyPr lIns="50800" tIns="50800" rIns="50800" bIns="50800" anchor="ctr"/>
          <a:lstStyle/>
          <a:p>
            <a:pPr>
              <a:defRPr>
                <a:solidFill>
                  <a:srgbClr val="FFFFFF"/>
                </a:solidFill>
              </a:defRPr>
            </a:pPr>
            <a:endParaRPr/>
          </a:p>
        </p:txBody>
      </p:sp>
      <p:sp>
        <p:nvSpPr>
          <p:cNvPr id="202" name="Shape 214"/>
          <p:cNvSpPr txBox="1"/>
          <p:nvPr/>
        </p:nvSpPr>
        <p:spPr>
          <a:xfrm>
            <a:off x="13449300" y="3594099"/>
            <a:ext cx="8940800" cy="2590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just">
              <a:defRPr sz="4000"/>
            </a:pPr>
            <a:r>
              <a:t>As primeiras redes GSM na Rússia e na China entram em operação.</a:t>
            </a:r>
          </a:p>
          <a:p>
            <a:pPr algn="just">
              <a:defRPr sz="4000"/>
            </a:pPr>
            <a:endParaRPr/>
          </a:p>
          <a:p>
            <a:pPr>
              <a:defRPr b="1">
                <a:latin typeface="Gill Sans"/>
                <a:ea typeface="Gill Sans"/>
                <a:cs typeface="Gill Sans"/>
                <a:sym typeface="Gill Sans"/>
              </a:defRPr>
            </a:pPr>
            <a:r>
              <a:t>1996</a:t>
            </a:r>
          </a:p>
        </p:txBody>
      </p:sp>
      <p:sp>
        <p:nvSpPr>
          <p:cNvPr id="203" name="Shape 215"/>
          <p:cNvSpPr/>
          <p:nvPr/>
        </p:nvSpPr>
        <p:spPr>
          <a:xfrm flipV="1">
            <a:off x="18083643" y="6305563"/>
            <a:ext cx="15084" cy="1155674"/>
          </a:xfrm>
          <a:prstGeom prst="line">
            <a:avLst/>
          </a:prstGeom>
          <a:ln w="25400">
            <a:solidFill>
              <a:srgbClr val="5A5F5E"/>
            </a:solidFill>
            <a:miter lim="400000"/>
          </a:ln>
        </p:spPr>
        <p:txBody>
          <a:bodyPr lIns="45718" tIns="45718" rIns="45718" bIns="45718"/>
          <a:lstStyle/>
          <a:p>
            <a:endParaRPr/>
          </a:p>
        </p:txBody>
      </p:sp>
      <p:sp>
        <p:nvSpPr>
          <p:cNvPr id="204" name="Shape 216"/>
          <p:cNvSpPr/>
          <p:nvPr/>
        </p:nvSpPr>
        <p:spPr>
          <a:xfrm flipV="1">
            <a:off x="19329454" y="8537734"/>
            <a:ext cx="5054599" cy="5871"/>
          </a:xfrm>
          <a:prstGeom prst="line">
            <a:avLst/>
          </a:prstGeom>
          <a:ln w="101600">
            <a:solidFill>
              <a:srgbClr val="808785"/>
            </a:solidFill>
            <a:custDash>
              <a:ds d="200000" sp="200000"/>
            </a:custDash>
            <a:miter lim="400000"/>
          </a:ln>
        </p:spPr>
        <p:txBody>
          <a:bodyPr lIns="45718" tIns="45718" rIns="45718" bIns="45718"/>
          <a:lstStyle/>
          <a:p>
            <a:endParaRPr/>
          </a:p>
        </p:txBody>
      </p:sp>
      <p:sp>
        <p:nvSpPr>
          <p:cNvPr id="205" name="Shape 217"/>
          <p:cNvSpPr txBox="1"/>
          <p:nvPr/>
        </p:nvSpPr>
        <p:spPr>
          <a:xfrm>
            <a:off x="1803400" y="9994900"/>
            <a:ext cx="10769600" cy="1270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just">
              <a:defRPr sz="4000"/>
            </a:lvl1pPr>
          </a:lstStyle>
          <a:p>
            <a:r>
              <a:t>Serviços de fax ,sms ,vídeo ,sobre gsm demonstrados </a:t>
            </a:r>
          </a:p>
        </p:txBody>
      </p:sp>
      <p:sp>
        <p:nvSpPr>
          <p:cNvPr id="206" name="Shape 218"/>
          <p:cNvSpPr/>
          <p:nvPr/>
        </p:nvSpPr>
        <p:spPr>
          <a:xfrm flipV="1">
            <a:off x="6998006" y="9759965"/>
            <a:ext cx="921" cy="428047"/>
          </a:xfrm>
          <a:prstGeom prst="line">
            <a:avLst/>
          </a:prstGeom>
          <a:ln w="25400">
            <a:solidFill>
              <a:srgbClr val="5A5F5E"/>
            </a:solidFill>
            <a:miter lim="400000"/>
          </a:ln>
        </p:spPr>
        <p:txBody>
          <a:bodyPr lIns="45718" tIns="45718" rIns="45718" bIns="45718"/>
          <a:lstStyle/>
          <a:p>
            <a:endParaRPr/>
          </a:p>
        </p:txBody>
      </p:sp>
      <p:sp>
        <p:nvSpPr>
          <p:cNvPr id="207" name="Shape 219"/>
          <p:cNvSpPr txBox="1"/>
          <p:nvPr/>
        </p:nvSpPr>
        <p:spPr>
          <a:xfrm>
            <a:off x="14122400" y="10617200"/>
            <a:ext cx="9111457" cy="1270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just">
              <a:defRPr sz="4000"/>
            </a:pPr>
            <a:r>
              <a:t>Os assinantes de GSM atingiram 50 milhões.</a:t>
            </a:r>
          </a:p>
          <a:p>
            <a:pPr algn="just">
              <a:defRPr sz="4000"/>
            </a:pPr>
            <a:r>
              <a:t>Lançamento dos prêmios GSMA.</a:t>
            </a:r>
          </a:p>
        </p:txBody>
      </p:sp>
      <p:sp>
        <p:nvSpPr>
          <p:cNvPr id="208" name="Shape 220"/>
          <p:cNvSpPr/>
          <p:nvPr/>
        </p:nvSpPr>
        <p:spPr>
          <a:xfrm flipH="1" flipV="1">
            <a:off x="18124125" y="9759964"/>
            <a:ext cx="2736" cy="739205"/>
          </a:xfrm>
          <a:prstGeom prst="line">
            <a:avLst/>
          </a:prstGeom>
          <a:ln w="25400">
            <a:solidFill>
              <a:srgbClr val="5A5F5E"/>
            </a:solidFill>
            <a:miter lim="400000"/>
          </a:ln>
        </p:spPr>
        <p:txBody>
          <a:bodyPr lIns="45718" tIns="45718" rIns="45718" bIns="45718"/>
          <a:lstStyle/>
          <a:p>
            <a:endParaRPr/>
          </a:p>
        </p:txBody>
      </p:sp>
      <p:sp>
        <p:nvSpPr>
          <p:cNvPr id="209" name="Shape 221"/>
          <p:cNvSpPr/>
          <p:nvPr/>
        </p:nvSpPr>
        <p:spPr>
          <a:xfrm>
            <a:off x="99790" y="8544045"/>
            <a:ext cx="5754932" cy="41052"/>
          </a:xfrm>
          <a:prstGeom prst="line">
            <a:avLst/>
          </a:prstGeom>
          <a:ln w="101600">
            <a:solidFill>
              <a:srgbClr val="808785"/>
            </a:solidFill>
            <a:custDash>
              <a:ds d="200000" sp="200000"/>
            </a:custDash>
            <a:miter lim="400000"/>
          </a:ln>
        </p:spPr>
        <p:txBody>
          <a:bodyPr lIns="45718" tIns="45718" rIns="45718" bIns="45718"/>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p:push/>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1" nodeType="afterEffect">
                                  <p:stCondLst>
                                    <p:cond delay="100"/>
                                  </p:stCondLst>
                                  <p:iterate>
                                    <p:tmAbs val="0"/>
                                  </p:iterate>
                                  <p:childTnLst>
                                    <p:set>
                                      <p:cBhvr>
                                        <p:cTn id="6" fill="hold"/>
                                        <p:tgtEl>
                                          <p:spTgt spid="195"/>
                                        </p:tgtEl>
                                        <p:attrNameLst>
                                          <p:attrName>style.visibility</p:attrName>
                                        </p:attrNameLst>
                                      </p:cBhvr>
                                      <p:to>
                                        <p:strVal val="visible"/>
                                      </p:to>
                                    </p:set>
                                    <p:animEffect transition="in" filter="box(out)">
                                      <p:cBhvr>
                                        <p:cTn id="7" dur="500"/>
                                        <p:tgtEl>
                                          <p:spTgt spid="195"/>
                                        </p:tgtEl>
                                      </p:cBhvr>
                                    </p:animEffect>
                                  </p:childTnLst>
                                </p:cTn>
                              </p:par>
                            </p:childTnLst>
                          </p:cTn>
                        </p:par>
                        <p:par>
                          <p:cTn id="8" fill="hold">
                            <p:stCondLst>
                              <p:cond delay="600"/>
                            </p:stCondLst>
                            <p:childTnLst>
                              <p:par>
                                <p:cTn id="9" presetID="4" presetClass="entr" presetSubtype="32" fill="hold" grpId="2" nodeType="afterEffect">
                                  <p:stCondLst>
                                    <p:cond delay="100"/>
                                  </p:stCondLst>
                                  <p:iterate>
                                    <p:tmAbs val="0"/>
                                  </p:iterate>
                                  <p:childTnLst>
                                    <p:set>
                                      <p:cBhvr>
                                        <p:cTn id="10" fill="hold"/>
                                        <p:tgtEl>
                                          <p:spTgt spid="196"/>
                                        </p:tgtEl>
                                        <p:attrNameLst>
                                          <p:attrName>style.visibility</p:attrName>
                                        </p:attrNameLst>
                                      </p:cBhvr>
                                      <p:to>
                                        <p:strVal val="visible"/>
                                      </p:to>
                                    </p:set>
                                    <p:animEffect transition="in" filter="box(out)">
                                      <p:cBhvr>
                                        <p:cTn id="11" dur="500"/>
                                        <p:tgtEl>
                                          <p:spTgt spid="196"/>
                                        </p:tgtEl>
                                      </p:cBhvr>
                                    </p:animEffect>
                                  </p:childTnLst>
                                </p:cTn>
                              </p:par>
                            </p:childTnLst>
                          </p:cTn>
                        </p:par>
                        <p:par>
                          <p:cTn id="12" fill="hold">
                            <p:stCondLst>
                              <p:cond delay="1200"/>
                            </p:stCondLst>
                            <p:childTnLst>
                              <p:par>
                                <p:cTn id="13" presetID="2" presetClass="entr" presetSubtype="2" fill="hold" grpId="3" nodeType="afterEffect">
                                  <p:stCondLst>
                                    <p:cond delay="0"/>
                                  </p:stCondLst>
                                  <p:iterate>
                                    <p:tmAbs val="0"/>
                                  </p:iterate>
                                  <p:childTnLst>
                                    <p:set>
                                      <p:cBhvr>
                                        <p:cTn id="14" fill="hold"/>
                                        <p:tgtEl>
                                          <p:spTgt spid="197"/>
                                        </p:tgtEl>
                                        <p:attrNameLst>
                                          <p:attrName>style.visibility</p:attrName>
                                        </p:attrNameLst>
                                      </p:cBhvr>
                                      <p:to>
                                        <p:strVal val="visible"/>
                                      </p:to>
                                    </p:set>
                                    <p:anim calcmode="lin" valueType="num">
                                      <p:cBhvr>
                                        <p:cTn id="15" dur="1000" fill="hold"/>
                                        <p:tgtEl>
                                          <p:spTgt spid="197"/>
                                        </p:tgtEl>
                                        <p:attrNameLst>
                                          <p:attrName>ppt_x</p:attrName>
                                        </p:attrNameLst>
                                      </p:cBhvr>
                                      <p:tavLst>
                                        <p:tav tm="0">
                                          <p:val>
                                            <p:strVal val="1+#ppt_w/2"/>
                                          </p:val>
                                        </p:tav>
                                        <p:tav tm="100000">
                                          <p:val>
                                            <p:strVal val="#ppt_x"/>
                                          </p:val>
                                        </p:tav>
                                      </p:tavLst>
                                    </p:anim>
                                    <p:anim calcmode="lin" valueType="num">
                                      <p:cBhvr>
                                        <p:cTn id="16" dur="1000" fill="hold"/>
                                        <p:tgtEl>
                                          <p:spTgt spid="197"/>
                                        </p:tgtEl>
                                        <p:attrNameLst>
                                          <p:attrName>ppt_y</p:attrName>
                                        </p:attrNameLst>
                                      </p:cBhvr>
                                      <p:tavLst>
                                        <p:tav tm="0">
                                          <p:val>
                                            <p:strVal val="#ppt_y"/>
                                          </p:val>
                                        </p:tav>
                                        <p:tav tm="100000">
                                          <p:val>
                                            <p:strVal val="#ppt_y"/>
                                          </p:val>
                                        </p:tav>
                                      </p:tavLst>
                                    </p:anim>
                                  </p:childTnLst>
                                </p:cTn>
                              </p:par>
                            </p:childTnLst>
                          </p:cTn>
                        </p:par>
                        <p:par>
                          <p:cTn id="17" fill="hold">
                            <p:stCondLst>
                              <p:cond delay="2200"/>
                            </p:stCondLst>
                            <p:childTnLst>
                              <p:par>
                                <p:cTn id="18" presetID="2" presetClass="entr" presetSubtype="1" fill="hold" grpId="4" nodeType="afterEffect">
                                  <p:stCondLst>
                                    <p:cond delay="0"/>
                                  </p:stCondLst>
                                  <p:iterate>
                                    <p:tmAbs val="0"/>
                                  </p:iterate>
                                  <p:childTnLst>
                                    <p:set>
                                      <p:cBhvr>
                                        <p:cTn id="19" fill="hold"/>
                                        <p:tgtEl>
                                          <p:spTgt spid="199"/>
                                        </p:tgtEl>
                                        <p:attrNameLst>
                                          <p:attrName>style.visibility</p:attrName>
                                        </p:attrNameLst>
                                      </p:cBhvr>
                                      <p:to>
                                        <p:strVal val="visible"/>
                                      </p:to>
                                    </p:set>
                                    <p:anim calcmode="lin" valueType="num">
                                      <p:cBhvr>
                                        <p:cTn id="20" dur="100" fill="hold"/>
                                        <p:tgtEl>
                                          <p:spTgt spid="199"/>
                                        </p:tgtEl>
                                        <p:attrNameLst>
                                          <p:attrName>ppt_x</p:attrName>
                                        </p:attrNameLst>
                                      </p:cBhvr>
                                      <p:tavLst>
                                        <p:tav tm="0">
                                          <p:val>
                                            <p:strVal val="#ppt_x"/>
                                          </p:val>
                                        </p:tav>
                                        <p:tav tm="100000">
                                          <p:val>
                                            <p:strVal val="#ppt_x"/>
                                          </p:val>
                                        </p:tav>
                                      </p:tavLst>
                                    </p:anim>
                                    <p:anim calcmode="lin" valueType="num">
                                      <p:cBhvr>
                                        <p:cTn id="21" dur="100" fill="hold"/>
                                        <p:tgtEl>
                                          <p:spTgt spid="199"/>
                                        </p:tgtEl>
                                        <p:attrNameLst>
                                          <p:attrName>ppt_y</p:attrName>
                                        </p:attrNameLst>
                                      </p:cBhvr>
                                      <p:tavLst>
                                        <p:tav tm="0">
                                          <p:val>
                                            <p:strVal val="0-#ppt_h/2"/>
                                          </p:val>
                                        </p:tav>
                                        <p:tav tm="100000">
                                          <p:val>
                                            <p:strVal val="#ppt_y"/>
                                          </p:val>
                                        </p:tav>
                                      </p:tavLst>
                                    </p:anim>
                                  </p:childTnLst>
                                </p:cTn>
                              </p:par>
                            </p:childTnLst>
                          </p:cTn>
                        </p:par>
                        <p:par>
                          <p:cTn id="22" fill="hold">
                            <p:stCondLst>
                              <p:cond delay="2300"/>
                            </p:stCondLst>
                            <p:childTnLst>
                              <p:par>
                                <p:cTn id="23" presetID="2" presetClass="entr" presetSubtype="1" fill="hold" grpId="5" nodeType="afterEffect">
                                  <p:stCondLst>
                                    <p:cond delay="0"/>
                                  </p:stCondLst>
                                  <p:iterate>
                                    <p:tmAbs val="0"/>
                                  </p:iterate>
                                  <p:childTnLst>
                                    <p:set>
                                      <p:cBhvr>
                                        <p:cTn id="24" fill="hold"/>
                                        <p:tgtEl>
                                          <p:spTgt spid="198"/>
                                        </p:tgtEl>
                                        <p:attrNameLst>
                                          <p:attrName>style.visibility</p:attrName>
                                        </p:attrNameLst>
                                      </p:cBhvr>
                                      <p:to>
                                        <p:strVal val="visible"/>
                                      </p:to>
                                    </p:set>
                                    <p:anim calcmode="lin" valueType="num">
                                      <p:cBhvr>
                                        <p:cTn id="25" dur="100" fill="hold"/>
                                        <p:tgtEl>
                                          <p:spTgt spid="198"/>
                                        </p:tgtEl>
                                        <p:attrNameLst>
                                          <p:attrName>ppt_x</p:attrName>
                                        </p:attrNameLst>
                                      </p:cBhvr>
                                      <p:tavLst>
                                        <p:tav tm="0">
                                          <p:val>
                                            <p:strVal val="#ppt_x"/>
                                          </p:val>
                                        </p:tav>
                                        <p:tav tm="100000">
                                          <p:val>
                                            <p:strVal val="#ppt_x"/>
                                          </p:val>
                                        </p:tav>
                                      </p:tavLst>
                                    </p:anim>
                                    <p:anim calcmode="lin" valueType="num">
                                      <p:cBhvr>
                                        <p:cTn id="26" dur="100" fill="hold"/>
                                        <p:tgtEl>
                                          <p:spTgt spid="198"/>
                                        </p:tgtEl>
                                        <p:attrNameLst>
                                          <p:attrName>ppt_y</p:attrName>
                                        </p:attrNameLst>
                                      </p:cBhvr>
                                      <p:tavLst>
                                        <p:tav tm="0">
                                          <p:val>
                                            <p:strVal val="0-#ppt_h/2"/>
                                          </p:val>
                                        </p:tav>
                                        <p:tav tm="100000">
                                          <p:val>
                                            <p:strVal val="#ppt_y"/>
                                          </p:val>
                                        </p:tav>
                                      </p:tavLst>
                                    </p:anim>
                                  </p:childTnLst>
                                </p:cTn>
                              </p:par>
                            </p:childTnLst>
                          </p:cTn>
                        </p:par>
                        <p:par>
                          <p:cTn id="27" fill="hold">
                            <p:stCondLst>
                              <p:cond delay="2400"/>
                            </p:stCondLst>
                            <p:childTnLst>
                              <p:par>
                                <p:cTn id="28" presetID="4" presetClass="entr" presetSubtype="32" fill="hold" grpId="6" nodeType="afterEffect">
                                  <p:stCondLst>
                                    <p:cond delay="100"/>
                                  </p:stCondLst>
                                  <p:iterate>
                                    <p:tmAbs val="0"/>
                                  </p:iterate>
                                  <p:childTnLst>
                                    <p:set>
                                      <p:cBhvr>
                                        <p:cTn id="29" fill="hold"/>
                                        <p:tgtEl>
                                          <p:spTgt spid="200"/>
                                        </p:tgtEl>
                                        <p:attrNameLst>
                                          <p:attrName>style.visibility</p:attrName>
                                        </p:attrNameLst>
                                      </p:cBhvr>
                                      <p:to>
                                        <p:strVal val="visible"/>
                                      </p:to>
                                    </p:set>
                                    <p:animEffect transition="in" filter="box(out)">
                                      <p:cBhvr>
                                        <p:cTn id="30" dur="500"/>
                                        <p:tgtEl>
                                          <p:spTgt spid="200"/>
                                        </p:tgtEl>
                                      </p:cBhvr>
                                    </p:animEffect>
                                  </p:childTnLst>
                                </p:cTn>
                              </p:par>
                            </p:childTnLst>
                          </p:cTn>
                        </p:par>
                        <p:par>
                          <p:cTn id="31" fill="hold">
                            <p:stCondLst>
                              <p:cond delay="3000"/>
                            </p:stCondLst>
                            <p:childTnLst>
                              <p:par>
                                <p:cTn id="32" presetID="4" presetClass="entr" presetSubtype="32" fill="hold" grpId="7" nodeType="afterEffect">
                                  <p:stCondLst>
                                    <p:cond delay="100"/>
                                  </p:stCondLst>
                                  <p:iterate>
                                    <p:tmAbs val="0"/>
                                  </p:iterate>
                                  <p:childTnLst>
                                    <p:set>
                                      <p:cBhvr>
                                        <p:cTn id="33" fill="hold"/>
                                        <p:tgtEl>
                                          <p:spTgt spid="201"/>
                                        </p:tgtEl>
                                        <p:attrNameLst>
                                          <p:attrName>style.visibility</p:attrName>
                                        </p:attrNameLst>
                                      </p:cBhvr>
                                      <p:to>
                                        <p:strVal val="visible"/>
                                      </p:to>
                                    </p:set>
                                    <p:animEffect transition="in" filter="box(out)">
                                      <p:cBhvr>
                                        <p:cTn id="34" dur="500"/>
                                        <p:tgtEl>
                                          <p:spTgt spid="201"/>
                                        </p:tgtEl>
                                      </p:cBhvr>
                                    </p:animEffect>
                                  </p:childTnLst>
                                </p:cTn>
                              </p:par>
                            </p:childTnLst>
                          </p:cTn>
                        </p:par>
                        <p:par>
                          <p:cTn id="35" fill="hold">
                            <p:stCondLst>
                              <p:cond delay="3600"/>
                            </p:stCondLst>
                            <p:childTnLst>
                              <p:par>
                                <p:cTn id="36" presetID="2" presetClass="entr" presetSubtype="1" fill="hold" grpId="8" nodeType="afterEffect">
                                  <p:stCondLst>
                                    <p:cond delay="0"/>
                                  </p:stCondLst>
                                  <p:iterate>
                                    <p:tmAbs val="0"/>
                                  </p:iterate>
                                  <p:childTnLst>
                                    <p:set>
                                      <p:cBhvr>
                                        <p:cTn id="37" fill="hold"/>
                                        <p:tgtEl>
                                          <p:spTgt spid="203"/>
                                        </p:tgtEl>
                                        <p:attrNameLst>
                                          <p:attrName>style.visibility</p:attrName>
                                        </p:attrNameLst>
                                      </p:cBhvr>
                                      <p:to>
                                        <p:strVal val="visible"/>
                                      </p:to>
                                    </p:set>
                                    <p:anim calcmode="lin" valueType="num">
                                      <p:cBhvr>
                                        <p:cTn id="38" dur="100" fill="hold"/>
                                        <p:tgtEl>
                                          <p:spTgt spid="203"/>
                                        </p:tgtEl>
                                        <p:attrNameLst>
                                          <p:attrName>ppt_x</p:attrName>
                                        </p:attrNameLst>
                                      </p:cBhvr>
                                      <p:tavLst>
                                        <p:tav tm="0">
                                          <p:val>
                                            <p:strVal val="#ppt_x"/>
                                          </p:val>
                                        </p:tav>
                                        <p:tav tm="100000">
                                          <p:val>
                                            <p:strVal val="#ppt_x"/>
                                          </p:val>
                                        </p:tav>
                                      </p:tavLst>
                                    </p:anim>
                                    <p:anim calcmode="lin" valueType="num">
                                      <p:cBhvr>
                                        <p:cTn id="39" dur="100" fill="hold"/>
                                        <p:tgtEl>
                                          <p:spTgt spid="203"/>
                                        </p:tgtEl>
                                        <p:attrNameLst>
                                          <p:attrName>ppt_y</p:attrName>
                                        </p:attrNameLst>
                                      </p:cBhvr>
                                      <p:tavLst>
                                        <p:tav tm="0">
                                          <p:val>
                                            <p:strVal val="0-#ppt_h/2"/>
                                          </p:val>
                                        </p:tav>
                                        <p:tav tm="100000">
                                          <p:val>
                                            <p:strVal val="#ppt_y"/>
                                          </p:val>
                                        </p:tav>
                                      </p:tavLst>
                                    </p:anim>
                                  </p:childTnLst>
                                </p:cTn>
                              </p:par>
                            </p:childTnLst>
                          </p:cTn>
                        </p:par>
                        <p:par>
                          <p:cTn id="40" fill="hold">
                            <p:stCondLst>
                              <p:cond delay="3700"/>
                            </p:stCondLst>
                            <p:childTnLst>
                              <p:par>
                                <p:cTn id="41" presetID="2" presetClass="entr" presetSubtype="1" fill="hold" grpId="9" nodeType="afterEffect">
                                  <p:stCondLst>
                                    <p:cond delay="0"/>
                                  </p:stCondLst>
                                  <p:iterate>
                                    <p:tmAbs val="0"/>
                                  </p:iterate>
                                  <p:childTnLst>
                                    <p:set>
                                      <p:cBhvr>
                                        <p:cTn id="42" fill="hold"/>
                                        <p:tgtEl>
                                          <p:spTgt spid="202"/>
                                        </p:tgtEl>
                                        <p:attrNameLst>
                                          <p:attrName>style.visibility</p:attrName>
                                        </p:attrNameLst>
                                      </p:cBhvr>
                                      <p:to>
                                        <p:strVal val="visible"/>
                                      </p:to>
                                    </p:set>
                                    <p:anim calcmode="lin" valueType="num">
                                      <p:cBhvr>
                                        <p:cTn id="43" dur="100" fill="hold"/>
                                        <p:tgtEl>
                                          <p:spTgt spid="202"/>
                                        </p:tgtEl>
                                        <p:attrNameLst>
                                          <p:attrName>ppt_x</p:attrName>
                                        </p:attrNameLst>
                                      </p:cBhvr>
                                      <p:tavLst>
                                        <p:tav tm="0">
                                          <p:val>
                                            <p:strVal val="#ppt_x"/>
                                          </p:val>
                                        </p:tav>
                                        <p:tav tm="100000">
                                          <p:val>
                                            <p:strVal val="#ppt_x"/>
                                          </p:val>
                                        </p:tav>
                                      </p:tavLst>
                                    </p:anim>
                                    <p:anim calcmode="lin" valueType="num">
                                      <p:cBhvr>
                                        <p:cTn id="44" dur="100" fill="hold"/>
                                        <p:tgtEl>
                                          <p:spTgt spid="202"/>
                                        </p:tgtEl>
                                        <p:attrNameLst>
                                          <p:attrName>ppt_y</p:attrName>
                                        </p:attrNameLst>
                                      </p:cBhvr>
                                      <p:tavLst>
                                        <p:tav tm="0">
                                          <p:val>
                                            <p:strVal val="0-#ppt_h/2"/>
                                          </p:val>
                                        </p:tav>
                                        <p:tav tm="100000">
                                          <p:val>
                                            <p:strVal val="#ppt_y"/>
                                          </p:val>
                                        </p:tav>
                                      </p:tavLst>
                                    </p:anim>
                                  </p:childTnLst>
                                </p:cTn>
                              </p:par>
                            </p:childTnLst>
                          </p:cTn>
                        </p:par>
                        <p:par>
                          <p:cTn id="45" fill="hold">
                            <p:stCondLst>
                              <p:cond delay="3800"/>
                            </p:stCondLst>
                            <p:childTnLst>
                              <p:par>
                                <p:cTn id="46" presetID="2" presetClass="entr" presetSubtype="2" fill="hold" grpId="10" nodeType="afterEffect">
                                  <p:stCondLst>
                                    <p:cond delay="0"/>
                                  </p:stCondLst>
                                  <p:iterate>
                                    <p:tmAbs val="0"/>
                                  </p:iterate>
                                  <p:childTnLst>
                                    <p:set>
                                      <p:cBhvr>
                                        <p:cTn id="47" fill="hold"/>
                                        <p:tgtEl>
                                          <p:spTgt spid="204"/>
                                        </p:tgtEl>
                                        <p:attrNameLst>
                                          <p:attrName>style.visibility</p:attrName>
                                        </p:attrNameLst>
                                      </p:cBhvr>
                                      <p:to>
                                        <p:strVal val="visible"/>
                                      </p:to>
                                    </p:set>
                                    <p:anim calcmode="lin" valueType="num">
                                      <p:cBhvr>
                                        <p:cTn id="48" dur="1000" fill="hold"/>
                                        <p:tgtEl>
                                          <p:spTgt spid="204"/>
                                        </p:tgtEl>
                                        <p:attrNameLst>
                                          <p:attrName>ppt_x</p:attrName>
                                        </p:attrNameLst>
                                      </p:cBhvr>
                                      <p:tavLst>
                                        <p:tav tm="0">
                                          <p:val>
                                            <p:strVal val="1+#ppt_w/2"/>
                                          </p:val>
                                        </p:tav>
                                        <p:tav tm="100000">
                                          <p:val>
                                            <p:strVal val="#ppt_x"/>
                                          </p:val>
                                        </p:tav>
                                      </p:tavLst>
                                    </p:anim>
                                    <p:anim calcmode="lin" valueType="num">
                                      <p:cBhvr>
                                        <p:cTn id="49" dur="1000" fill="hold"/>
                                        <p:tgtEl>
                                          <p:spTgt spid="204"/>
                                        </p:tgtEl>
                                        <p:attrNameLst>
                                          <p:attrName>ppt_y</p:attrName>
                                        </p:attrNameLst>
                                      </p:cBhvr>
                                      <p:tavLst>
                                        <p:tav tm="0">
                                          <p:val>
                                            <p:strVal val="#ppt_y"/>
                                          </p:val>
                                        </p:tav>
                                        <p:tav tm="100000">
                                          <p:val>
                                            <p:strVal val="#ppt_y"/>
                                          </p:val>
                                        </p:tav>
                                      </p:tavLst>
                                    </p:anim>
                                  </p:childTnLst>
                                </p:cTn>
                              </p:par>
                            </p:childTnLst>
                          </p:cTn>
                        </p:par>
                        <p:par>
                          <p:cTn id="50" fill="hold">
                            <p:stCondLst>
                              <p:cond delay="4800"/>
                            </p:stCondLst>
                            <p:childTnLst>
                              <p:par>
                                <p:cTn id="51" presetID="2" presetClass="entr" presetSubtype="1" fill="hold" grpId="11" nodeType="afterEffect">
                                  <p:stCondLst>
                                    <p:cond delay="0"/>
                                  </p:stCondLst>
                                  <p:iterate>
                                    <p:tmAbs val="0"/>
                                  </p:iterate>
                                  <p:childTnLst>
                                    <p:set>
                                      <p:cBhvr>
                                        <p:cTn id="52" fill="hold"/>
                                        <p:tgtEl>
                                          <p:spTgt spid="206"/>
                                        </p:tgtEl>
                                        <p:attrNameLst>
                                          <p:attrName>style.visibility</p:attrName>
                                        </p:attrNameLst>
                                      </p:cBhvr>
                                      <p:to>
                                        <p:strVal val="visible"/>
                                      </p:to>
                                    </p:set>
                                    <p:anim calcmode="lin" valueType="num">
                                      <p:cBhvr>
                                        <p:cTn id="53" dur="100" fill="hold"/>
                                        <p:tgtEl>
                                          <p:spTgt spid="206"/>
                                        </p:tgtEl>
                                        <p:attrNameLst>
                                          <p:attrName>ppt_x</p:attrName>
                                        </p:attrNameLst>
                                      </p:cBhvr>
                                      <p:tavLst>
                                        <p:tav tm="0">
                                          <p:val>
                                            <p:strVal val="#ppt_x"/>
                                          </p:val>
                                        </p:tav>
                                        <p:tav tm="100000">
                                          <p:val>
                                            <p:strVal val="#ppt_x"/>
                                          </p:val>
                                        </p:tav>
                                      </p:tavLst>
                                    </p:anim>
                                    <p:anim calcmode="lin" valueType="num">
                                      <p:cBhvr>
                                        <p:cTn id="54" dur="100" fill="hold"/>
                                        <p:tgtEl>
                                          <p:spTgt spid="206"/>
                                        </p:tgtEl>
                                        <p:attrNameLst>
                                          <p:attrName>ppt_y</p:attrName>
                                        </p:attrNameLst>
                                      </p:cBhvr>
                                      <p:tavLst>
                                        <p:tav tm="0">
                                          <p:val>
                                            <p:strVal val="0-#ppt_h/2"/>
                                          </p:val>
                                        </p:tav>
                                        <p:tav tm="100000">
                                          <p:val>
                                            <p:strVal val="#ppt_y"/>
                                          </p:val>
                                        </p:tav>
                                      </p:tavLst>
                                    </p:anim>
                                  </p:childTnLst>
                                </p:cTn>
                              </p:par>
                            </p:childTnLst>
                          </p:cTn>
                        </p:par>
                        <p:par>
                          <p:cTn id="55" fill="hold">
                            <p:stCondLst>
                              <p:cond delay="4900"/>
                            </p:stCondLst>
                            <p:childTnLst>
                              <p:par>
                                <p:cTn id="56" presetID="2" presetClass="entr" presetSubtype="1" fill="hold" grpId="12" nodeType="afterEffect">
                                  <p:stCondLst>
                                    <p:cond delay="0"/>
                                  </p:stCondLst>
                                  <p:iterate>
                                    <p:tmAbs val="0"/>
                                  </p:iterate>
                                  <p:childTnLst>
                                    <p:set>
                                      <p:cBhvr>
                                        <p:cTn id="57" fill="hold"/>
                                        <p:tgtEl>
                                          <p:spTgt spid="208"/>
                                        </p:tgtEl>
                                        <p:attrNameLst>
                                          <p:attrName>style.visibility</p:attrName>
                                        </p:attrNameLst>
                                      </p:cBhvr>
                                      <p:to>
                                        <p:strVal val="visible"/>
                                      </p:to>
                                    </p:set>
                                    <p:anim calcmode="lin" valueType="num">
                                      <p:cBhvr>
                                        <p:cTn id="58" dur="100" fill="hold"/>
                                        <p:tgtEl>
                                          <p:spTgt spid="208"/>
                                        </p:tgtEl>
                                        <p:attrNameLst>
                                          <p:attrName>ppt_x</p:attrName>
                                        </p:attrNameLst>
                                      </p:cBhvr>
                                      <p:tavLst>
                                        <p:tav tm="0">
                                          <p:val>
                                            <p:strVal val="#ppt_x"/>
                                          </p:val>
                                        </p:tav>
                                        <p:tav tm="100000">
                                          <p:val>
                                            <p:strVal val="#ppt_x"/>
                                          </p:val>
                                        </p:tav>
                                      </p:tavLst>
                                    </p:anim>
                                    <p:anim calcmode="lin" valueType="num">
                                      <p:cBhvr>
                                        <p:cTn id="59" dur="100" fill="hold"/>
                                        <p:tgtEl>
                                          <p:spTgt spid="208"/>
                                        </p:tgtEl>
                                        <p:attrNameLst>
                                          <p:attrName>ppt_y</p:attrName>
                                        </p:attrNameLst>
                                      </p:cBhvr>
                                      <p:tavLst>
                                        <p:tav tm="0">
                                          <p:val>
                                            <p:strVal val="0-#ppt_h/2"/>
                                          </p:val>
                                        </p:tav>
                                        <p:tav tm="100000">
                                          <p:val>
                                            <p:strVal val="#ppt_y"/>
                                          </p:val>
                                        </p:tav>
                                      </p:tavLst>
                                    </p:anim>
                                  </p:childTnLst>
                                </p:cTn>
                              </p:par>
                            </p:childTnLst>
                          </p:cTn>
                        </p:par>
                        <p:par>
                          <p:cTn id="60" fill="hold">
                            <p:stCondLst>
                              <p:cond delay="5000"/>
                            </p:stCondLst>
                            <p:childTnLst>
                              <p:par>
                                <p:cTn id="61" presetID="2" presetClass="entr" presetSubtype="8" fill="hold" grpId="13" nodeType="afterEffect">
                                  <p:stCondLst>
                                    <p:cond delay="0"/>
                                  </p:stCondLst>
                                  <p:iterate>
                                    <p:tmAbs val="0"/>
                                  </p:iterate>
                                  <p:childTnLst>
                                    <p:set>
                                      <p:cBhvr>
                                        <p:cTn id="62" fill="hold"/>
                                        <p:tgtEl>
                                          <p:spTgt spid="209"/>
                                        </p:tgtEl>
                                        <p:attrNameLst>
                                          <p:attrName>style.visibility</p:attrName>
                                        </p:attrNameLst>
                                      </p:cBhvr>
                                      <p:to>
                                        <p:strVal val="visible"/>
                                      </p:to>
                                    </p:set>
                                    <p:anim calcmode="lin" valueType="num">
                                      <p:cBhvr>
                                        <p:cTn id="63" dur="1000" fill="hold"/>
                                        <p:tgtEl>
                                          <p:spTgt spid="209"/>
                                        </p:tgtEl>
                                        <p:attrNameLst>
                                          <p:attrName>ppt_x</p:attrName>
                                        </p:attrNameLst>
                                      </p:cBhvr>
                                      <p:tavLst>
                                        <p:tav tm="0">
                                          <p:val>
                                            <p:strVal val="0-#ppt_w/2"/>
                                          </p:val>
                                        </p:tav>
                                        <p:tav tm="100000">
                                          <p:val>
                                            <p:strVal val="#ppt_x"/>
                                          </p:val>
                                        </p:tav>
                                      </p:tavLst>
                                    </p:anim>
                                    <p:anim calcmode="lin" valueType="num">
                                      <p:cBhvr>
                                        <p:cTn id="64" dur="1000" fill="hold"/>
                                        <p:tgtEl>
                                          <p:spTgt spid="2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1" animBg="1" advAuto="0"/>
      <p:bldP spid="196" grpId="2" animBg="1" advAuto="0"/>
      <p:bldP spid="197" grpId="3" animBg="1" advAuto="0"/>
      <p:bldP spid="198" grpId="5" animBg="1" advAuto="0"/>
      <p:bldP spid="199" grpId="4" animBg="1" advAuto="0"/>
      <p:bldP spid="200" grpId="6" animBg="1" advAuto="0"/>
      <p:bldP spid="201" grpId="7" animBg="1" advAuto="0"/>
      <p:bldP spid="202" grpId="9" animBg="1" advAuto="0"/>
      <p:bldP spid="203" grpId="8" animBg="1" advAuto="0"/>
      <p:bldP spid="204" grpId="10" animBg="1" advAuto="0"/>
      <p:bldP spid="206" grpId="11" animBg="1" advAuto="0"/>
      <p:bldP spid="208" grpId="12" animBg="1" advAuto="0"/>
      <p:bldP spid="209" grpId="13" animBg="1" advAuto="0"/>
    </p:bldLst>
  </p:timing>
</p:sld>
</file>

<file path=ppt/theme/theme1.xml><?xml version="1.0" encoding="utf-8"?>
<a:theme xmlns:a="http://schemas.openxmlformats.org/drawingml/2006/main" name="Showroom">
  <a:themeElements>
    <a:clrScheme name="Showroom">
      <a:dk1>
        <a:srgbClr val="535353"/>
      </a:dk1>
      <a:lt1>
        <a:srgbClr val="FFFFFF"/>
      </a:lt1>
      <a:dk2>
        <a:srgbClr val="A7A7A7"/>
      </a:dk2>
      <a:lt2>
        <a:srgbClr val="535353"/>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Helvetica Neue"/>
        <a:ea typeface="Helvetica Neue"/>
        <a:cs typeface="Helvetica Neue"/>
      </a:majorFont>
      <a:minorFont>
        <a:latin typeface="Helvetica"/>
        <a:ea typeface="Helvetica"/>
        <a:cs typeface="Helvetica"/>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40053"/>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Gill Sans Light"/>
            <a:ea typeface="Gill Sans Light"/>
            <a:cs typeface="Gill Sans Light"/>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Gill Sans Light"/>
            <a:ea typeface="Gill Sans Light"/>
            <a:cs typeface="Gill Sans Light"/>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howroom">
  <a:themeElements>
    <a:clrScheme name="Showroom">
      <a:dk1>
        <a:srgbClr val="000000"/>
      </a:dk1>
      <a:lt1>
        <a:srgbClr val="FFFFFF"/>
      </a:lt1>
      <a:dk2>
        <a:srgbClr val="A7A7A7"/>
      </a:dk2>
      <a:lt2>
        <a:srgbClr val="535353"/>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Helvetica Neue"/>
        <a:ea typeface="Helvetica Neue"/>
        <a:cs typeface="Helvetica Neue"/>
      </a:majorFont>
      <a:minorFont>
        <a:latin typeface="Helvetica"/>
        <a:ea typeface="Helvetica"/>
        <a:cs typeface="Helvetica"/>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40053"/>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Gill Sans Light"/>
            <a:ea typeface="Gill Sans Light"/>
            <a:cs typeface="Gill Sans Light"/>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Gill Sans Light"/>
            <a:ea typeface="Gill Sans Light"/>
            <a:cs typeface="Gill Sans Light"/>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83</TotalTime>
  <Words>2589</Words>
  <Application>Microsoft Office PowerPoint</Application>
  <PresentationFormat>Personalizar</PresentationFormat>
  <Paragraphs>243</Paragraphs>
  <Slides>59</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59</vt:i4>
      </vt:variant>
    </vt:vector>
  </HeadingPairs>
  <TitlesOfParts>
    <vt:vector size="63" baseType="lpstr">
      <vt:lpstr>Gill Sans</vt:lpstr>
      <vt:lpstr>Gill Sans Light</vt:lpstr>
      <vt:lpstr>Helvetica Neue</vt:lpstr>
      <vt:lpstr>Showroom</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cp:lastModifiedBy>Natã</cp:lastModifiedBy>
  <cp:revision>4</cp:revision>
  <dcterms:modified xsi:type="dcterms:W3CDTF">2021-05-12T02:44:11Z</dcterms:modified>
</cp:coreProperties>
</file>