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542" autoAdjust="0"/>
  </p:normalViewPr>
  <p:slideViewPr>
    <p:cSldViewPr snapToGrid="0">
      <p:cViewPr varScale="1">
        <p:scale>
          <a:sx n="73" d="100"/>
          <a:sy n="73" d="100"/>
        </p:scale>
        <p:origin x="813" y="36"/>
      </p:cViewPr>
      <p:guideLst/>
    </p:cSldViewPr>
  </p:slideViewPr>
  <p:outlineViewPr>
    <p:cViewPr>
      <p:scale>
        <a:sx n="33" d="100"/>
        <a:sy n="33" d="100"/>
      </p:scale>
      <p:origin x="0" y="-34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5952-2E6D-4828-8DEA-18DAC209C60A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6431-9AD7-4647-8457-FACD2323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easy_install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D6431-9AD7-4647-8457-FACD2323CF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0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7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5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A35085-43F5-4C90-B36B-76605E359C8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4A63A0-D640-44EE-A13C-EBB9D11059D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4D51-A02B-4113-8EE7-F5ADA1410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Regular Expressions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52F16-8B41-4A2E-A279-174830869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Nate Mahalingam</a:t>
            </a:r>
          </a:p>
        </p:txBody>
      </p:sp>
    </p:spTree>
    <p:extLst>
      <p:ext uri="{BB962C8B-B14F-4D97-AF65-F5344CB8AC3E}">
        <p14:creationId xmlns:p14="http://schemas.microsoft.com/office/powerpoint/2010/main" val="281946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05E-4884-4DC9-B6A8-4E638371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regular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C3B87-BEB5-4471-8126-71A55131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331" y="3077547"/>
                <a:ext cx="10649337" cy="7029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="0" i="0" smtClean="0"/>
                        <m:t>^</m:t>
                      </m:r>
                      <m:r>
                        <m:rPr>
                          <m:nor/>
                        </m:rPr>
                        <a:rPr lang="en-GB" sz="4000"/>
                        <m:t>[\</m:t>
                      </m:r>
                      <m:r>
                        <m:rPr>
                          <m:nor/>
                        </m:rPr>
                        <a:rPr lang="en-GB" sz="4000"/>
                        <m:t>w</m:t>
                      </m:r>
                      <m:r>
                        <m:rPr>
                          <m:nor/>
                        </m:rPr>
                        <a:rPr lang="en-GB" sz="4000"/>
                        <m:t>_+−\.]{1,20}@[\</m:t>
                      </m:r>
                      <m:r>
                        <m:rPr>
                          <m:nor/>
                        </m:rPr>
                        <a:rPr lang="en-GB" sz="4000"/>
                        <m:t>w</m:t>
                      </m:r>
                      <m:r>
                        <m:rPr>
                          <m:nor/>
                        </m:rPr>
                        <a:rPr lang="en-GB" sz="4000" b="0" i="0" smtClean="0"/>
                        <m:t>\</m:t>
                      </m:r>
                      <m:r>
                        <m:rPr>
                          <m:nor/>
                        </m:rPr>
                        <a:rPr lang="en-GB" sz="4000"/>
                        <m:t>.−]{2,20}</m:t>
                      </m:r>
                      <m:r>
                        <m:rPr>
                          <m:nor/>
                        </m:rPr>
                        <a:rPr lang="en-GB" sz="4000" b="0" i="0" smtClean="0"/>
                        <m:t>\</m:t>
                      </m:r>
                      <m:r>
                        <m:rPr>
                          <m:nor/>
                        </m:rPr>
                        <a:rPr lang="en-GB" sz="4000"/>
                        <m:t>.[</m:t>
                      </m:r>
                      <m:r>
                        <m:rPr>
                          <m:nor/>
                        </m:rPr>
                        <a:rPr lang="en-GB" sz="4000"/>
                        <m:t>A</m:t>
                      </m:r>
                      <m:r>
                        <m:rPr>
                          <m:nor/>
                        </m:rPr>
                        <a:rPr lang="en-GB" sz="4000"/>
                        <m:t>−</m:t>
                      </m:r>
                      <m:r>
                        <m:rPr>
                          <m:nor/>
                        </m:rPr>
                        <a:rPr lang="en-GB" sz="4000"/>
                        <m:t>Za</m:t>
                      </m:r>
                      <m:r>
                        <m:rPr>
                          <m:nor/>
                        </m:rPr>
                        <a:rPr lang="en-GB" sz="4000"/>
                        <m:t>−</m:t>
                      </m:r>
                      <m:r>
                        <m:rPr>
                          <m:nor/>
                        </m:rPr>
                        <a:rPr lang="en-GB" sz="4000"/>
                        <m:t>z</m:t>
                      </m:r>
                      <m:r>
                        <m:rPr>
                          <m:nor/>
                        </m:rPr>
                        <a:rPr lang="en-GB" sz="4000"/>
                        <m:t>]{2,3}$</m:t>
                      </m:r>
                    </m:oMath>
                  </m:oMathPara>
                </a14:m>
                <a:endParaRPr lang="en-GB" sz="40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2C3B87-BEB5-4471-8126-71A55131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331" y="3077547"/>
                <a:ext cx="10649337" cy="7029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1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s">
            <a:extLst>
              <a:ext uri="{FF2B5EF4-FFF2-40B4-BE49-F238E27FC236}">
                <a16:creationId xmlns:a16="http://schemas.microsoft.com/office/drawing/2014/main" id="{D6E1A9DA-A3B9-4518-AA92-A19BB18C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4" y="1"/>
            <a:ext cx="6778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7CBF-65ED-4AC3-9DE9-640B8637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Regular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92B6-E2A7-4635-B977-41BC98E7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nutshell…</a:t>
            </a:r>
          </a:p>
          <a:p>
            <a:pPr algn="ctr"/>
            <a:r>
              <a:rPr lang="en-GB" b="1" i="1" dirty="0"/>
              <a:t>Ways to match and extract patterns from text</a:t>
            </a:r>
          </a:p>
          <a:p>
            <a:pPr algn="ctr"/>
            <a:endParaRPr lang="en-GB" b="1" i="1" dirty="0"/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all the legitimate phone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all valid emails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only the numbers from text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Find the </a:t>
            </a:r>
            <a:r>
              <a:rPr lang="en-GB" b="1" i="1" dirty="0" err="1"/>
              <a:t>href</a:t>
            </a:r>
            <a:r>
              <a:rPr lang="en-GB" b="1" i="1" dirty="0"/>
              <a:t> link from a html tag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136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E484-2B61-4DFA-8AF5-C3CD60A8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1F74-1D53-4BC6-8508-036C0570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Fast!</a:t>
            </a:r>
          </a:p>
          <a:p>
            <a:r>
              <a:rPr lang="en-GB" dirty="0"/>
              <a:t>Powerful</a:t>
            </a:r>
          </a:p>
          <a:p>
            <a:r>
              <a:rPr lang="en-GB" dirty="0"/>
              <a:t>And most importantly…</a:t>
            </a:r>
          </a:p>
          <a:p>
            <a:pPr algn="ctr"/>
            <a:endParaRPr lang="en-GB" b="1" i="1" dirty="0"/>
          </a:p>
          <a:p>
            <a:pPr marL="0" indent="0" algn="ctr">
              <a:buNone/>
            </a:pPr>
            <a:r>
              <a:rPr lang="en-GB" sz="3600" b="1" i="1" dirty="0"/>
              <a:t>Common across almost all languages</a:t>
            </a:r>
          </a:p>
        </p:txBody>
      </p:sp>
    </p:spTree>
    <p:extLst>
      <p:ext uri="{BB962C8B-B14F-4D97-AF65-F5344CB8AC3E}">
        <p14:creationId xmlns:p14="http://schemas.microsoft.com/office/powerpoint/2010/main" val="16688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27BF9-8A85-4D77-A7BA-33E54056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9" y="503852"/>
            <a:ext cx="4779181" cy="2409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A4F0E-8F4F-4DDB-9043-051DEB23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5" y="503852"/>
            <a:ext cx="5809246" cy="1606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32EF5-1EFD-4DBB-A81D-377D18EF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594" y="4578898"/>
            <a:ext cx="4785126" cy="167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9A770-A364-4C5C-BD0A-E9EA75FED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474" y="2603475"/>
            <a:ext cx="5809247" cy="1296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1DCA7-EB1C-42DE-9B7E-88C70D8CC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80" y="3587258"/>
            <a:ext cx="5560390" cy="2409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25D4B-5E66-4A84-A32C-6FDDF95584CE}"/>
              </a:ext>
            </a:extLst>
          </p:cNvPr>
          <p:cNvSpPr txBox="1"/>
          <p:nvPr/>
        </p:nvSpPr>
        <p:spPr>
          <a:xfrm>
            <a:off x="506884" y="3217926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1E5DC-4C9F-4534-A4F7-00360481D21E}"/>
              </a:ext>
            </a:extLst>
          </p:cNvPr>
          <p:cNvSpPr txBox="1"/>
          <p:nvPr/>
        </p:nvSpPr>
        <p:spPr>
          <a:xfrm>
            <a:off x="268679" y="167142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81C14-8E2E-4F40-B586-8270E645DFC3}"/>
              </a:ext>
            </a:extLst>
          </p:cNvPr>
          <p:cNvSpPr txBox="1"/>
          <p:nvPr/>
        </p:nvSpPr>
        <p:spPr>
          <a:xfrm>
            <a:off x="6781506" y="74278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FE16-0B2C-4A5B-9F39-AAC9F23C107F}"/>
              </a:ext>
            </a:extLst>
          </p:cNvPr>
          <p:cNvSpPr txBox="1"/>
          <p:nvPr/>
        </p:nvSpPr>
        <p:spPr>
          <a:xfrm>
            <a:off x="6781506" y="2177748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52B5D-8748-4B81-91AC-4DE328F24962}"/>
              </a:ext>
            </a:extLst>
          </p:cNvPr>
          <p:cNvSpPr txBox="1"/>
          <p:nvPr/>
        </p:nvSpPr>
        <p:spPr>
          <a:xfrm>
            <a:off x="6781505" y="4054753"/>
            <a:ext cx="477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Javascript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17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F5E6-AC02-436C-85F5-D01787E1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78D0-624B-4345-8A62-A52F1F92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sz="2800" dirty="0"/>
              <a:t>The </a:t>
            </a:r>
            <a:r>
              <a:rPr lang="en-GB" sz="2800" b="1" dirty="0"/>
              <a:t>re</a:t>
            </a:r>
            <a:r>
              <a:rPr lang="en-GB" sz="2800" dirty="0"/>
              <a:t> module contains all the regex functions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Part of standard library – no need to install separately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To access re module, import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2CAB-EFCD-4B64-B7F8-B3186407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import an external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AF60-ADF8-4690-9F3F-CA7E5FD7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 the </a:t>
            </a:r>
            <a:r>
              <a:rPr lang="en-GB" b="1" dirty="0"/>
              <a:t>import</a:t>
            </a:r>
            <a:r>
              <a:rPr lang="en-GB" dirty="0"/>
              <a:t> keyword</a:t>
            </a:r>
          </a:p>
          <a:p>
            <a:pPr>
              <a:lnSpc>
                <a:spcPct val="150000"/>
              </a:lnSpc>
            </a:pPr>
            <a:r>
              <a:rPr lang="en-GB" dirty="0"/>
              <a:t>Three ways to import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import &lt;module&gt;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&lt;module&gt; import &lt;sub-module&gt;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import &lt;long module name&gt; as &lt;short name&gt;</a:t>
            </a:r>
          </a:p>
          <a:p>
            <a:pPr>
              <a:lnSpc>
                <a:spcPct val="150000"/>
              </a:lnSpc>
            </a:pPr>
            <a:r>
              <a:rPr lang="en-GB" dirty="0"/>
              <a:t>Using the </a:t>
            </a:r>
            <a:r>
              <a:rPr lang="en-GB" b="1" dirty="0"/>
              <a:t>as </a:t>
            </a:r>
            <a:r>
              <a:rPr lang="en-GB" dirty="0"/>
              <a:t> keyword creates a substitute name for the module</a:t>
            </a:r>
          </a:p>
          <a:p>
            <a:pPr>
              <a:lnSpc>
                <a:spcPct val="150000"/>
              </a:lnSpc>
            </a:pPr>
            <a:r>
              <a:rPr lang="en-GB" dirty="0"/>
              <a:t>Using the </a:t>
            </a:r>
            <a:r>
              <a:rPr lang="en-GB" b="1" dirty="0"/>
              <a:t>from </a:t>
            </a:r>
            <a:r>
              <a:rPr lang="en-GB" dirty="0"/>
              <a:t> keyword means that you don’t need to prefix imported functions with the package name</a:t>
            </a:r>
          </a:p>
        </p:txBody>
      </p:sp>
    </p:spTree>
    <p:extLst>
      <p:ext uri="{BB962C8B-B14F-4D97-AF65-F5344CB8AC3E}">
        <p14:creationId xmlns:p14="http://schemas.microsoft.com/office/powerpoint/2010/main" val="142771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13E1-8D0C-48B6-802D-356B358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external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D7D6-3CAE-413F-82C8-700476E0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7" y="1845733"/>
            <a:ext cx="12017829" cy="4455540"/>
          </a:xfrm>
        </p:spPr>
        <p:txBody>
          <a:bodyPr/>
          <a:lstStyle/>
          <a:p>
            <a:r>
              <a:rPr lang="en-GB" dirty="0"/>
              <a:t>Example:</a:t>
            </a:r>
          </a:p>
          <a:p>
            <a:pPr marL="201168" lvl="1" indent="0">
              <a:buNone/>
            </a:pPr>
            <a:r>
              <a:rPr lang="en-GB" b="1" dirty="0"/>
              <a:t>import</a:t>
            </a:r>
            <a:r>
              <a:rPr lang="en-GB" dirty="0"/>
              <a:t> </a:t>
            </a:r>
            <a:r>
              <a:rPr lang="en-GB" dirty="0" err="1"/>
              <a:t>xml.etree.ElementTree</a:t>
            </a:r>
            <a:endParaRPr lang="en-GB" dirty="0"/>
          </a:p>
          <a:p>
            <a:pPr marL="201168" lvl="1" indent="0">
              <a:buNone/>
            </a:pPr>
            <a:r>
              <a:rPr lang="en-GB" dirty="0"/>
              <a:t>tree = </a:t>
            </a:r>
            <a:r>
              <a:rPr lang="en-GB" dirty="0" err="1"/>
              <a:t>xml.etree.ElementTree.parse</a:t>
            </a:r>
            <a:r>
              <a:rPr lang="en-GB" dirty="0"/>
              <a:t>('country_data.xml')</a:t>
            </a:r>
          </a:p>
          <a:p>
            <a:pPr marL="201168" lvl="1" indent="0">
              <a:buNone/>
            </a:pPr>
            <a:r>
              <a:rPr lang="en-GB" dirty="0"/>
              <a:t>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pPr marL="201168" lvl="1" indent="0" algn="ctr">
              <a:buNone/>
            </a:pPr>
            <a:r>
              <a:rPr lang="en-GB" sz="2000" b="1" dirty="0"/>
              <a:t>Or</a:t>
            </a:r>
          </a:p>
          <a:p>
            <a:pPr marL="201168" lvl="1" indent="0">
              <a:buNone/>
            </a:pPr>
            <a:r>
              <a:rPr lang="en-GB" b="1" dirty="0"/>
              <a:t>import</a:t>
            </a:r>
            <a:r>
              <a:rPr lang="en-GB" dirty="0"/>
              <a:t> </a:t>
            </a:r>
            <a:r>
              <a:rPr lang="en-GB" dirty="0" err="1"/>
              <a:t>xml.etree.ElementTree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ET</a:t>
            </a:r>
          </a:p>
          <a:p>
            <a:pPr marL="201168" lvl="1" indent="0">
              <a:buNone/>
            </a:pPr>
            <a:r>
              <a:rPr lang="en-GB" dirty="0"/>
              <a:t>tree = </a:t>
            </a:r>
            <a:r>
              <a:rPr lang="en-GB" dirty="0" err="1"/>
              <a:t>ET.parse</a:t>
            </a:r>
            <a:r>
              <a:rPr lang="en-GB" dirty="0"/>
              <a:t>('country_data.xml')</a:t>
            </a:r>
          </a:p>
          <a:p>
            <a:pPr marL="201168" lvl="1" indent="0">
              <a:buNone/>
            </a:pPr>
            <a:r>
              <a:rPr lang="en-GB" dirty="0"/>
              <a:t>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pPr marL="201168" lvl="1" indent="0" algn="ctr">
              <a:buNone/>
            </a:pPr>
            <a:r>
              <a:rPr lang="en-GB" sz="2000" b="1" dirty="0"/>
              <a:t>Or</a:t>
            </a:r>
          </a:p>
          <a:p>
            <a:pPr marL="201168" lvl="1" indent="0">
              <a:buNone/>
            </a:pPr>
            <a:endParaRPr lang="en-GB" sz="2000" b="1" dirty="0"/>
          </a:p>
          <a:p>
            <a:pPr marL="201168" lvl="1" indent="0">
              <a:buNone/>
            </a:pP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dirty="0" err="1"/>
              <a:t>xml.etree.ElementTree</a:t>
            </a:r>
            <a:r>
              <a:rPr lang="en-GB" dirty="0"/>
              <a:t> import *</a:t>
            </a:r>
          </a:p>
          <a:p>
            <a:pPr marL="201168" lvl="1" indent="0">
              <a:buNone/>
            </a:pPr>
            <a:r>
              <a:rPr lang="en-GB" dirty="0"/>
              <a:t>tree = parse('country_data.xml')</a:t>
            </a:r>
          </a:p>
          <a:p>
            <a:pPr marL="201168" lvl="1" indent="0">
              <a:buNone/>
            </a:pPr>
            <a:r>
              <a:rPr lang="en-GB" dirty="0"/>
              <a:t>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50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536A-8046-48AD-B900-17FE57EB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install a package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8296-9602-45A9-8B55-BCAC5162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Type </a:t>
            </a:r>
            <a:r>
              <a:rPr lang="en-GB" b="1" dirty="0" err="1"/>
              <a:t>cmd</a:t>
            </a:r>
            <a:r>
              <a:rPr lang="en-GB" b="1" dirty="0"/>
              <a:t> </a:t>
            </a:r>
            <a:r>
              <a:rPr lang="en-GB" dirty="0"/>
              <a:t>in Start and run </a:t>
            </a:r>
            <a:r>
              <a:rPr lang="en-GB" b="1" dirty="0"/>
              <a:t>Anaconda Prompt </a:t>
            </a:r>
            <a:r>
              <a:rPr lang="en-GB" dirty="0"/>
              <a:t> as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Type </a:t>
            </a:r>
            <a:r>
              <a:rPr lang="en-GB" b="1" dirty="0"/>
              <a:t>pip install </a:t>
            </a:r>
            <a:r>
              <a:rPr lang="en-GB" dirty="0"/>
              <a:t>and then the package name in the shell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DA51F2-FF79-4534-8C87-B5C74648FA49}"/>
              </a:ext>
            </a:extLst>
          </p:cNvPr>
          <p:cNvGrpSpPr/>
          <p:nvPr/>
        </p:nvGrpSpPr>
        <p:grpSpPr>
          <a:xfrm>
            <a:off x="8559325" y="1845734"/>
            <a:ext cx="2596355" cy="4023360"/>
            <a:chOff x="8559325" y="1845734"/>
            <a:chExt cx="2596355" cy="40233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4835BE-72DA-408E-B6C9-A6D110519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325" y="1845734"/>
              <a:ext cx="2596355" cy="402336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D7E225-EE3D-44E6-9248-BF984B6D6597}"/>
                </a:ext>
              </a:extLst>
            </p:cNvPr>
            <p:cNvSpPr/>
            <p:nvPr/>
          </p:nvSpPr>
          <p:spPr>
            <a:xfrm>
              <a:off x="10356595" y="2158682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E7E58-69FB-4243-83F1-5CC97A493AF3}"/>
              </a:ext>
            </a:extLst>
          </p:cNvPr>
          <p:cNvGrpSpPr/>
          <p:nvPr/>
        </p:nvGrpSpPr>
        <p:grpSpPr>
          <a:xfrm>
            <a:off x="1036320" y="3020534"/>
            <a:ext cx="7387677" cy="2265041"/>
            <a:chOff x="1036320" y="3020534"/>
            <a:chExt cx="7387677" cy="22650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78B2A0-F13C-4D5F-88EE-526041EB1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320" y="3020534"/>
              <a:ext cx="7387677" cy="22650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A66358-4F13-47D0-AAA7-B3E6C995FF2C}"/>
                </a:ext>
              </a:extLst>
            </p:cNvPr>
            <p:cNvSpPr/>
            <p:nvPr/>
          </p:nvSpPr>
          <p:spPr>
            <a:xfrm>
              <a:off x="6468840" y="3583155"/>
              <a:ext cx="5357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7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A2B2-2B2C-459B-B7F0-3B9769C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on Mac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73BDB-7269-4687-8C11-26A4E26D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Open Terminal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Type </a:t>
            </a:r>
            <a:r>
              <a:rPr lang="en-GB" b="1" dirty="0" err="1"/>
              <a:t>sudo</a:t>
            </a:r>
            <a:r>
              <a:rPr lang="en-GB" b="1" dirty="0"/>
              <a:t> </a:t>
            </a:r>
            <a:r>
              <a:rPr lang="en-GB" b="1" dirty="0" err="1"/>
              <a:t>easy_install</a:t>
            </a:r>
            <a:r>
              <a:rPr lang="en-GB" b="1" dirty="0"/>
              <a:t> pip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Type password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pip install module</a:t>
            </a:r>
          </a:p>
        </p:txBody>
      </p:sp>
    </p:spTree>
    <p:extLst>
      <p:ext uri="{BB962C8B-B14F-4D97-AF65-F5344CB8AC3E}">
        <p14:creationId xmlns:p14="http://schemas.microsoft.com/office/powerpoint/2010/main" val="1115438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321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Regular Expressions </vt:lpstr>
      <vt:lpstr>What are Regular Expressions?</vt:lpstr>
      <vt:lpstr>Advantages</vt:lpstr>
      <vt:lpstr>PowerPoint Presentation</vt:lpstr>
      <vt:lpstr>Regex in Python</vt:lpstr>
      <vt:lpstr>To import an external package</vt:lpstr>
      <vt:lpstr>Using external functions </vt:lpstr>
      <vt:lpstr>To install a package on Windows</vt:lpstr>
      <vt:lpstr>Installing on Mac</vt:lpstr>
      <vt:lpstr>Example regular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</dc:title>
  <dc:creator>Natarajan M</dc:creator>
  <cp:lastModifiedBy>Mahalingam Natarajan</cp:lastModifiedBy>
  <cp:revision>28</cp:revision>
  <dcterms:created xsi:type="dcterms:W3CDTF">2018-02-05T22:32:00Z</dcterms:created>
  <dcterms:modified xsi:type="dcterms:W3CDTF">2018-02-08T18:53:35Z</dcterms:modified>
</cp:coreProperties>
</file>