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83" r:id="rId6"/>
    <p:sldId id="259" r:id="rId7"/>
    <p:sldId id="279" r:id="rId8"/>
    <p:sldId id="282" r:id="rId9"/>
    <p:sldId id="264" r:id="rId10"/>
    <p:sldId id="286" r:id="rId11"/>
    <p:sldId id="261" r:id="rId12"/>
    <p:sldId id="263" r:id="rId13"/>
    <p:sldId id="284" r:id="rId14"/>
    <p:sldId id="265" r:id="rId15"/>
    <p:sldId id="266" r:id="rId16"/>
    <p:sldId id="268" r:id="rId17"/>
    <p:sldId id="285" r:id="rId18"/>
    <p:sldId id="270" r:id="rId19"/>
    <p:sldId id="289" r:id="rId20"/>
    <p:sldId id="272" r:id="rId21"/>
    <p:sldId id="267" r:id="rId22"/>
    <p:sldId id="269" r:id="rId23"/>
    <p:sldId id="273" r:id="rId24"/>
    <p:sldId id="274" r:id="rId25"/>
    <p:sldId id="280" r:id="rId26"/>
    <p:sldId id="281" r:id="rId27"/>
    <p:sldId id="277" r:id="rId28"/>
    <p:sldId id="275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5EE3F-635C-4314-8739-D3F3690FD1EF}">
          <p14:sldIdLst>
            <p14:sldId id="256"/>
            <p14:sldId id="260"/>
            <p14:sldId id="257"/>
            <p14:sldId id="258"/>
            <p14:sldId id="283"/>
            <p14:sldId id="259"/>
            <p14:sldId id="279"/>
            <p14:sldId id="282"/>
            <p14:sldId id="264"/>
            <p14:sldId id="286"/>
            <p14:sldId id="261"/>
            <p14:sldId id="263"/>
            <p14:sldId id="284"/>
            <p14:sldId id="265"/>
            <p14:sldId id="266"/>
            <p14:sldId id="268"/>
            <p14:sldId id="285"/>
            <p14:sldId id="270"/>
            <p14:sldId id="289"/>
            <p14:sldId id="272"/>
            <p14:sldId id="267"/>
            <p14:sldId id="269"/>
            <p14:sldId id="273"/>
            <p14:sldId id="274"/>
            <p14:sldId id="280"/>
            <p14:sldId id="281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2093" autoAdjust="0"/>
  </p:normalViewPr>
  <p:slideViewPr>
    <p:cSldViewPr snapToGrid="0">
      <p:cViewPr varScale="1">
        <p:scale>
          <a:sx n="60" d="100"/>
          <a:sy n="60" d="100"/>
        </p:scale>
        <p:origin x="132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64EC2-E8AC-4484-9FA5-0C8911FA98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5BBED4-1DF8-4D1C-B4CE-450FB5AD12F1}">
      <dgm:prSet phldrT="[Text]"/>
      <dgm:spPr/>
      <dgm:t>
        <a:bodyPr/>
        <a:lstStyle/>
        <a:p>
          <a:r>
            <a:rPr lang="en-GB" dirty="0"/>
            <a:t>Used for binomial classification</a:t>
          </a:r>
        </a:p>
      </dgm:t>
    </dgm:pt>
    <dgm:pt modelId="{91D472D0-A734-41E6-97FA-78CA931D51EC}" type="parTrans" cxnId="{9D206972-599E-4FE8-B209-ED8778DF4400}">
      <dgm:prSet/>
      <dgm:spPr/>
      <dgm:t>
        <a:bodyPr/>
        <a:lstStyle/>
        <a:p>
          <a:endParaRPr lang="en-GB"/>
        </a:p>
      </dgm:t>
    </dgm:pt>
    <dgm:pt modelId="{41A7E428-7167-4B5D-BEBA-445626C4D245}" type="sibTrans" cxnId="{9D206972-599E-4FE8-B209-ED8778DF4400}">
      <dgm:prSet/>
      <dgm:spPr/>
      <dgm:t>
        <a:bodyPr/>
        <a:lstStyle/>
        <a:p>
          <a:endParaRPr lang="en-GB"/>
        </a:p>
      </dgm:t>
    </dgm:pt>
    <dgm:pt modelId="{B658D332-9144-4805-B58B-3F0505D8C72F}">
      <dgm:prSet phldrT="[Text]"/>
      <dgm:spPr/>
      <dgm:t>
        <a:bodyPr/>
        <a:lstStyle/>
        <a:p>
          <a:r>
            <a:rPr lang="en-GB" dirty="0"/>
            <a:t>By</a:t>
          </a:r>
        </a:p>
      </dgm:t>
    </dgm:pt>
    <dgm:pt modelId="{FC6B6B91-A3B0-4CCD-9534-0CF96AB9C1C4}" type="parTrans" cxnId="{54BC4CFA-43A9-4F9A-8475-CF33E86B7711}">
      <dgm:prSet/>
      <dgm:spPr/>
      <dgm:t>
        <a:bodyPr/>
        <a:lstStyle/>
        <a:p>
          <a:endParaRPr lang="en-GB"/>
        </a:p>
      </dgm:t>
    </dgm:pt>
    <dgm:pt modelId="{9075B0A2-FDBD-4514-9435-3E46E06F645D}" type="sibTrans" cxnId="{54BC4CFA-43A9-4F9A-8475-CF33E86B7711}">
      <dgm:prSet/>
      <dgm:spPr/>
      <dgm:t>
        <a:bodyPr/>
        <a:lstStyle/>
        <a:p>
          <a:endParaRPr lang="en-GB"/>
        </a:p>
      </dgm:t>
    </dgm:pt>
    <dgm:pt modelId="{97D9DC85-7057-4C3D-8B03-6CBB0A3DF8F8}">
      <dgm:prSet phldrT="[Text]"/>
      <dgm:spPr/>
      <dgm:t>
        <a:bodyPr/>
        <a:lstStyle/>
        <a:p>
          <a:r>
            <a:rPr lang="en-GB" dirty="0"/>
            <a:t>Maximizing the likelihood of the output</a:t>
          </a:r>
        </a:p>
      </dgm:t>
    </dgm:pt>
    <dgm:pt modelId="{317D3207-529A-4453-8706-1ECF22645213}" type="parTrans" cxnId="{CCEC93A3-1F48-4831-8F2C-947DF696B978}">
      <dgm:prSet/>
      <dgm:spPr/>
      <dgm:t>
        <a:bodyPr/>
        <a:lstStyle/>
        <a:p>
          <a:endParaRPr lang="en-GB"/>
        </a:p>
      </dgm:t>
    </dgm:pt>
    <dgm:pt modelId="{B8097826-7A8E-47B4-B1BD-51797BAB31A5}" type="sibTrans" cxnId="{CCEC93A3-1F48-4831-8F2C-947DF696B978}">
      <dgm:prSet/>
      <dgm:spPr/>
      <dgm:t>
        <a:bodyPr/>
        <a:lstStyle/>
        <a:p>
          <a:endParaRPr lang="en-GB"/>
        </a:p>
      </dgm:t>
    </dgm:pt>
    <dgm:pt modelId="{76EB8BA2-4331-4F0F-9FE7-47ECEEA547DE}">
      <dgm:prSet phldrT="[Text]"/>
      <dgm:spPr/>
      <dgm:t>
        <a:bodyPr/>
        <a:lstStyle/>
        <a:p>
          <a:r>
            <a:rPr lang="en-GB" sz="2600" dirty="0"/>
            <a:t>Through</a:t>
          </a:r>
        </a:p>
      </dgm:t>
    </dgm:pt>
    <dgm:pt modelId="{7211C6AD-4BFE-4B3A-929F-E168EF8E4911}" type="parTrans" cxnId="{78A2AF60-D26B-4D51-85FA-D3DB1E2607E3}">
      <dgm:prSet/>
      <dgm:spPr/>
      <dgm:t>
        <a:bodyPr/>
        <a:lstStyle/>
        <a:p>
          <a:endParaRPr lang="en-GB"/>
        </a:p>
      </dgm:t>
    </dgm:pt>
    <dgm:pt modelId="{7F402714-92EC-4E16-BB1D-F0A924CC6879}" type="sibTrans" cxnId="{78A2AF60-D26B-4D51-85FA-D3DB1E2607E3}">
      <dgm:prSet/>
      <dgm:spPr/>
      <dgm:t>
        <a:bodyPr/>
        <a:lstStyle/>
        <a:p>
          <a:endParaRPr lang="en-GB"/>
        </a:p>
      </dgm:t>
    </dgm:pt>
    <dgm:pt modelId="{B1C80B34-CDE3-4E6D-8497-67F4956035C2}">
      <dgm:prSet phldrT="[Text]" custT="1"/>
      <dgm:spPr/>
      <dgm:t>
        <a:bodyPr/>
        <a:lstStyle/>
        <a:p>
          <a:r>
            <a:rPr lang="en-GB" sz="2800" dirty="0"/>
            <a:t>Stochastic Gradient Ascent Rule</a:t>
          </a:r>
        </a:p>
      </dgm:t>
    </dgm:pt>
    <dgm:pt modelId="{9872FF19-0F7B-48C7-87DB-E3279784505F}" type="parTrans" cxnId="{6D30848D-C2CF-46B6-8EE9-E75D1658EF87}">
      <dgm:prSet/>
      <dgm:spPr/>
      <dgm:t>
        <a:bodyPr/>
        <a:lstStyle/>
        <a:p>
          <a:endParaRPr lang="en-GB"/>
        </a:p>
      </dgm:t>
    </dgm:pt>
    <dgm:pt modelId="{ED15A662-EC56-4B14-BDD2-49D0BAB253CD}" type="sibTrans" cxnId="{6D30848D-C2CF-46B6-8EE9-E75D1658EF87}">
      <dgm:prSet/>
      <dgm:spPr/>
      <dgm:t>
        <a:bodyPr/>
        <a:lstStyle/>
        <a:p>
          <a:endParaRPr lang="en-GB"/>
        </a:p>
      </dgm:t>
    </dgm:pt>
    <dgm:pt modelId="{D286FFB5-FDB5-4DE5-8230-3B5A8B9F71AA}">
      <dgm:prSet phldrT="[Text]"/>
      <dgm:spPr/>
      <dgm:t>
        <a:bodyPr/>
        <a:lstStyle/>
        <a:p>
          <a:r>
            <a:rPr lang="en-GB" dirty="0"/>
            <a:t>Logistic Regression</a:t>
          </a:r>
        </a:p>
      </dgm:t>
    </dgm:pt>
    <dgm:pt modelId="{75FA15CF-6865-427A-92E9-C3C9C4DE81FF}" type="sibTrans" cxnId="{6DF6F10C-CBF7-4F03-9FBF-1ADF3949018B}">
      <dgm:prSet/>
      <dgm:spPr/>
      <dgm:t>
        <a:bodyPr/>
        <a:lstStyle/>
        <a:p>
          <a:endParaRPr lang="en-GB"/>
        </a:p>
      </dgm:t>
    </dgm:pt>
    <dgm:pt modelId="{FA6A48F0-6F94-47D7-8D26-EE1ACC84C669}" type="parTrans" cxnId="{6DF6F10C-CBF7-4F03-9FBF-1ADF3949018B}">
      <dgm:prSet/>
      <dgm:spPr/>
      <dgm:t>
        <a:bodyPr/>
        <a:lstStyle/>
        <a:p>
          <a:endParaRPr lang="en-GB"/>
        </a:p>
      </dgm:t>
    </dgm:pt>
    <dgm:pt modelId="{1E24E2C4-96EA-466F-8E99-DC28BC8ACB32}">
      <dgm:prSet phldrT="[Text]"/>
      <dgm:spPr/>
      <dgm:t>
        <a:bodyPr/>
        <a:lstStyle/>
        <a:p>
          <a:r>
            <a:rPr lang="en-GB" dirty="0"/>
            <a:t>Predict</a:t>
          </a:r>
        </a:p>
      </dgm:t>
    </dgm:pt>
    <dgm:pt modelId="{16A4DF9E-A674-4AF5-BF0A-AD01DAC811E1}" type="parTrans" cxnId="{1B8EAF63-9570-490A-89AE-95A294A55E34}">
      <dgm:prSet/>
      <dgm:spPr/>
      <dgm:t>
        <a:bodyPr/>
        <a:lstStyle/>
        <a:p>
          <a:endParaRPr lang="en-GB"/>
        </a:p>
      </dgm:t>
    </dgm:pt>
    <dgm:pt modelId="{5ED1E2CE-BB74-4853-9291-110E9D852342}" type="sibTrans" cxnId="{1B8EAF63-9570-490A-89AE-95A294A55E34}">
      <dgm:prSet/>
      <dgm:spPr/>
      <dgm:t>
        <a:bodyPr/>
        <a:lstStyle/>
        <a:p>
          <a:endParaRPr lang="en-GB"/>
        </a:p>
      </dgm:t>
    </dgm:pt>
    <dgm:pt modelId="{EBA967BF-1B17-495C-A8AC-87898C7BA912}">
      <dgm:prSet phldrT="[Text]"/>
      <dgm:spPr/>
      <dgm:t>
        <a:bodyPr/>
        <a:lstStyle/>
        <a:p>
          <a:r>
            <a:rPr lang="en-GB" dirty="0"/>
            <a:t>Determine the best combination of features</a:t>
          </a:r>
        </a:p>
      </dgm:t>
    </dgm:pt>
    <dgm:pt modelId="{8934AC4A-EB26-452E-9E4B-0019ED20595E}" type="parTrans" cxnId="{5AD8607F-7742-4650-B206-59783A12C3D6}">
      <dgm:prSet/>
      <dgm:spPr/>
      <dgm:t>
        <a:bodyPr/>
        <a:lstStyle/>
        <a:p>
          <a:endParaRPr lang="en-GB"/>
        </a:p>
      </dgm:t>
    </dgm:pt>
    <dgm:pt modelId="{59BC53B5-0A3D-436F-A700-899500E934CD}" type="sibTrans" cxnId="{5AD8607F-7742-4650-B206-59783A12C3D6}">
      <dgm:prSet/>
      <dgm:spPr/>
      <dgm:t>
        <a:bodyPr/>
        <a:lstStyle/>
        <a:p>
          <a:endParaRPr lang="en-GB"/>
        </a:p>
      </dgm:t>
    </dgm:pt>
    <dgm:pt modelId="{D9A6071D-BE27-4B86-AADA-ED1506DA774D}">
      <dgm:prSet phldrT="[Text]" custT="1"/>
      <dgm:spPr/>
      <dgm:t>
        <a:bodyPr/>
        <a:lstStyle/>
        <a:p>
          <a:r>
            <a:rPr lang="en-GB" sz="2400" dirty="0"/>
            <a:t>Output through trained parameters for the features</a:t>
          </a:r>
        </a:p>
      </dgm:t>
    </dgm:pt>
    <dgm:pt modelId="{1E284C10-19CA-40C4-9E47-2A203CA484AA}" type="parTrans" cxnId="{24A7E5AE-4486-4C23-90E3-697DF1CF9BA7}">
      <dgm:prSet/>
      <dgm:spPr/>
      <dgm:t>
        <a:bodyPr/>
        <a:lstStyle/>
        <a:p>
          <a:endParaRPr lang="en-GB"/>
        </a:p>
      </dgm:t>
    </dgm:pt>
    <dgm:pt modelId="{0F674151-4A4A-4D23-9BD5-D6E13CAD1393}" type="sibTrans" cxnId="{24A7E5AE-4486-4C23-90E3-697DF1CF9BA7}">
      <dgm:prSet/>
      <dgm:spPr/>
      <dgm:t>
        <a:bodyPr/>
        <a:lstStyle/>
        <a:p>
          <a:endParaRPr lang="en-GB"/>
        </a:p>
      </dgm:t>
    </dgm:pt>
    <dgm:pt modelId="{E9817D04-39C4-4340-AB7F-B12CEE85C627}">
      <dgm:prSet phldrT="[Text]"/>
      <dgm:spPr/>
      <dgm:t>
        <a:bodyPr/>
        <a:lstStyle/>
        <a:p>
          <a:r>
            <a:rPr lang="en-GB" dirty="0"/>
            <a:t>Determine the parameters of the features</a:t>
          </a:r>
        </a:p>
      </dgm:t>
    </dgm:pt>
    <dgm:pt modelId="{6DA25796-C687-4AE9-947A-F127AAE3A2EF}" type="sibTrans" cxnId="{58C7B3FB-BAC8-4FD5-A915-AB1E54B0EC72}">
      <dgm:prSet/>
      <dgm:spPr/>
      <dgm:t>
        <a:bodyPr/>
        <a:lstStyle/>
        <a:p>
          <a:endParaRPr lang="en-GB"/>
        </a:p>
      </dgm:t>
    </dgm:pt>
    <dgm:pt modelId="{EF7F5F55-E696-472B-9E96-0B158F0D6412}" type="parTrans" cxnId="{58C7B3FB-BAC8-4FD5-A915-AB1E54B0EC72}">
      <dgm:prSet/>
      <dgm:spPr/>
      <dgm:t>
        <a:bodyPr/>
        <a:lstStyle/>
        <a:p>
          <a:endParaRPr lang="en-GB"/>
        </a:p>
      </dgm:t>
    </dgm:pt>
    <dgm:pt modelId="{CEBB3F18-62E8-4A6B-ACB4-AD3BF4B58FD2}" type="pres">
      <dgm:prSet presAssocID="{5E564EC2-E8AC-4484-9FA5-0C8911FA988C}" presName="diagram" presStyleCnt="0">
        <dgm:presLayoutVars>
          <dgm:dir/>
          <dgm:resizeHandles val="exact"/>
        </dgm:presLayoutVars>
      </dgm:prSet>
      <dgm:spPr/>
    </dgm:pt>
    <dgm:pt modelId="{17E31AD8-F388-4CBF-8081-70FF32DF8580}" type="pres">
      <dgm:prSet presAssocID="{D286FFB5-FDB5-4DE5-8230-3B5A8B9F71AA}" presName="node" presStyleLbl="node1" presStyleIdx="0" presStyleCnt="4">
        <dgm:presLayoutVars>
          <dgm:bulletEnabled val="1"/>
        </dgm:presLayoutVars>
      </dgm:prSet>
      <dgm:spPr/>
    </dgm:pt>
    <dgm:pt modelId="{6BF91B05-4A73-4915-B10C-B1CB8F26A9F0}" type="pres">
      <dgm:prSet presAssocID="{75FA15CF-6865-427A-92E9-C3C9C4DE81FF}" presName="sibTrans" presStyleLbl="sibTrans2D1" presStyleIdx="0" presStyleCnt="3"/>
      <dgm:spPr/>
    </dgm:pt>
    <dgm:pt modelId="{E3DEC1F8-9D27-47D8-94BF-59B47843F91A}" type="pres">
      <dgm:prSet presAssocID="{75FA15CF-6865-427A-92E9-C3C9C4DE81FF}" presName="connectorText" presStyleLbl="sibTrans2D1" presStyleIdx="0" presStyleCnt="3"/>
      <dgm:spPr/>
    </dgm:pt>
    <dgm:pt modelId="{9A8D7FFD-C013-466C-B398-78BD5FD0B03F}" type="pres">
      <dgm:prSet presAssocID="{B658D332-9144-4805-B58B-3F0505D8C72F}" presName="node" presStyleLbl="node1" presStyleIdx="1" presStyleCnt="4">
        <dgm:presLayoutVars>
          <dgm:bulletEnabled val="1"/>
        </dgm:presLayoutVars>
      </dgm:prSet>
      <dgm:spPr/>
    </dgm:pt>
    <dgm:pt modelId="{876F76C6-8DB4-4F89-A688-A573BC52F750}" type="pres">
      <dgm:prSet presAssocID="{9075B0A2-FDBD-4514-9435-3E46E06F645D}" presName="sibTrans" presStyleLbl="sibTrans2D1" presStyleIdx="1" presStyleCnt="3"/>
      <dgm:spPr/>
    </dgm:pt>
    <dgm:pt modelId="{8B57330D-03EA-46F2-BF85-4DCE1A2C4E86}" type="pres">
      <dgm:prSet presAssocID="{9075B0A2-FDBD-4514-9435-3E46E06F645D}" presName="connectorText" presStyleLbl="sibTrans2D1" presStyleIdx="1" presStyleCnt="3"/>
      <dgm:spPr/>
    </dgm:pt>
    <dgm:pt modelId="{C4C88ACA-61EA-4A4E-9E9A-B8CD0D9D0CCE}" type="pres">
      <dgm:prSet presAssocID="{76EB8BA2-4331-4F0F-9FE7-47ECEEA547DE}" presName="node" presStyleLbl="node1" presStyleIdx="2" presStyleCnt="4">
        <dgm:presLayoutVars>
          <dgm:bulletEnabled val="1"/>
        </dgm:presLayoutVars>
      </dgm:prSet>
      <dgm:spPr/>
    </dgm:pt>
    <dgm:pt modelId="{66044F02-5958-446D-8B46-5C429E51F19A}" type="pres">
      <dgm:prSet presAssocID="{7F402714-92EC-4E16-BB1D-F0A924CC6879}" presName="sibTrans" presStyleLbl="sibTrans2D1" presStyleIdx="2" presStyleCnt="3"/>
      <dgm:spPr/>
    </dgm:pt>
    <dgm:pt modelId="{C7647E38-3857-4A2F-BA92-DE27B633BD8C}" type="pres">
      <dgm:prSet presAssocID="{7F402714-92EC-4E16-BB1D-F0A924CC6879}" presName="connectorText" presStyleLbl="sibTrans2D1" presStyleIdx="2" presStyleCnt="3"/>
      <dgm:spPr/>
    </dgm:pt>
    <dgm:pt modelId="{851288E1-D077-474C-9068-B7973729F27D}" type="pres">
      <dgm:prSet presAssocID="{1E24E2C4-96EA-466F-8E99-DC28BC8ACB32}" presName="node" presStyleLbl="node1" presStyleIdx="3" presStyleCnt="4">
        <dgm:presLayoutVars>
          <dgm:bulletEnabled val="1"/>
        </dgm:presLayoutVars>
      </dgm:prSet>
      <dgm:spPr/>
    </dgm:pt>
  </dgm:ptLst>
  <dgm:cxnLst>
    <dgm:cxn modelId="{6DF6F10C-CBF7-4F03-9FBF-1ADF3949018B}" srcId="{5E564EC2-E8AC-4484-9FA5-0C8911FA988C}" destId="{D286FFB5-FDB5-4DE5-8230-3B5A8B9F71AA}" srcOrd="0" destOrd="0" parTransId="{FA6A48F0-6F94-47D7-8D26-EE1ACC84C669}" sibTransId="{75FA15CF-6865-427A-92E9-C3C9C4DE81FF}"/>
    <dgm:cxn modelId="{67131519-A0DD-40ED-B2B0-7C4256BCBC73}" type="presOf" srcId="{76EB8BA2-4331-4F0F-9FE7-47ECEEA547DE}" destId="{C4C88ACA-61EA-4A4E-9E9A-B8CD0D9D0CCE}" srcOrd="0" destOrd="0" presId="urn:microsoft.com/office/officeart/2005/8/layout/process5"/>
    <dgm:cxn modelId="{38ABCF27-4460-4357-B64B-FAC04D55B7B3}" type="presOf" srcId="{5E564EC2-E8AC-4484-9FA5-0C8911FA988C}" destId="{CEBB3F18-62E8-4A6B-ACB4-AD3BF4B58FD2}" srcOrd="0" destOrd="0" presId="urn:microsoft.com/office/officeart/2005/8/layout/process5"/>
    <dgm:cxn modelId="{78A2AF60-D26B-4D51-85FA-D3DB1E2607E3}" srcId="{5E564EC2-E8AC-4484-9FA5-0C8911FA988C}" destId="{76EB8BA2-4331-4F0F-9FE7-47ECEEA547DE}" srcOrd="2" destOrd="0" parTransId="{7211C6AD-4BFE-4B3A-929F-E168EF8E4911}" sibTransId="{7F402714-92EC-4E16-BB1D-F0A924CC6879}"/>
    <dgm:cxn modelId="{1B8EAF63-9570-490A-89AE-95A294A55E34}" srcId="{5E564EC2-E8AC-4484-9FA5-0C8911FA988C}" destId="{1E24E2C4-96EA-466F-8E99-DC28BC8ACB32}" srcOrd="3" destOrd="0" parTransId="{16A4DF9E-A674-4AF5-BF0A-AD01DAC811E1}" sibTransId="{5ED1E2CE-BB74-4853-9291-110E9D852342}"/>
    <dgm:cxn modelId="{66E61868-DA96-45B6-8CCA-0F607651D355}" type="presOf" srcId="{E45BBED4-1DF8-4D1C-B4CE-450FB5AD12F1}" destId="{17E31AD8-F388-4CBF-8081-70FF32DF8580}" srcOrd="0" destOrd="1" presId="urn:microsoft.com/office/officeart/2005/8/layout/process5"/>
    <dgm:cxn modelId="{6BAD1D49-5E22-4D0F-A1D5-DE27080AC30C}" type="presOf" srcId="{7F402714-92EC-4E16-BB1D-F0A924CC6879}" destId="{66044F02-5958-446D-8B46-5C429E51F19A}" srcOrd="0" destOrd="0" presId="urn:microsoft.com/office/officeart/2005/8/layout/process5"/>
    <dgm:cxn modelId="{9D206972-599E-4FE8-B209-ED8778DF4400}" srcId="{D286FFB5-FDB5-4DE5-8230-3B5A8B9F71AA}" destId="{E45BBED4-1DF8-4D1C-B4CE-450FB5AD12F1}" srcOrd="0" destOrd="0" parTransId="{91D472D0-A734-41E6-97FA-78CA931D51EC}" sibTransId="{41A7E428-7167-4B5D-BEBA-445626C4D245}"/>
    <dgm:cxn modelId="{86E9F752-43DC-4A6C-9091-E0B7BA3812DB}" type="presOf" srcId="{B1C80B34-CDE3-4E6D-8497-67F4956035C2}" destId="{C4C88ACA-61EA-4A4E-9E9A-B8CD0D9D0CCE}" srcOrd="0" destOrd="1" presId="urn:microsoft.com/office/officeart/2005/8/layout/process5"/>
    <dgm:cxn modelId="{6970BC56-B731-4BB3-B025-85E7E17C19D4}" type="presOf" srcId="{D9A6071D-BE27-4B86-AADA-ED1506DA774D}" destId="{851288E1-D077-474C-9068-B7973729F27D}" srcOrd="0" destOrd="1" presId="urn:microsoft.com/office/officeart/2005/8/layout/process5"/>
    <dgm:cxn modelId="{8D57C456-C6F8-47AC-9E01-B4C551A3701F}" type="presOf" srcId="{75FA15CF-6865-427A-92E9-C3C9C4DE81FF}" destId="{6BF91B05-4A73-4915-B10C-B1CB8F26A9F0}" srcOrd="0" destOrd="0" presId="urn:microsoft.com/office/officeart/2005/8/layout/process5"/>
    <dgm:cxn modelId="{11CF2079-6B82-46D0-899A-370F5AB19716}" type="presOf" srcId="{7F402714-92EC-4E16-BB1D-F0A924CC6879}" destId="{C7647E38-3857-4A2F-BA92-DE27B633BD8C}" srcOrd="1" destOrd="0" presId="urn:microsoft.com/office/officeart/2005/8/layout/process5"/>
    <dgm:cxn modelId="{5AD8607F-7742-4650-B206-59783A12C3D6}" srcId="{D286FFB5-FDB5-4DE5-8230-3B5A8B9F71AA}" destId="{EBA967BF-1B17-495C-A8AC-87898C7BA912}" srcOrd="1" destOrd="0" parTransId="{8934AC4A-EB26-452E-9E4B-0019ED20595E}" sibTransId="{59BC53B5-0A3D-436F-A700-899500E934CD}"/>
    <dgm:cxn modelId="{81E3627F-255C-45EB-A2F6-BD173E7F585E}" type="presOf" srcId="{EBA967BF-1B17-495C-A8AC-87898C7BA912}" destId="{17E31AD8-F388-4CBF-8081-70FF32DF8580}" srcOrd="0" destOrd="2" presId="urn:microsoft.com/office/officeart/2005/8/layout/process5"/>
    <dgm:cxn modelId="{6D30848D-C2CF-46B6-8EE9-E75D1658EF87}" srcId="{76EB8BA2-4331-4F0F-9FE7-47ECEEA547DE}" destId="{B1C80B34-CDE3-4E6D-8497-67F4956035C2}" srcOrd="0" destOrd="0" parTransId="{9872FF19-0F7B-48C7-87DB-E3279784505F}" sibTransId="{ED15A662-EC56-4B14-BDD2-49D0BAB253CD}"/>
    <dgm:cxn modelId="{3E17A991-5457-48A0-95F9-DDC7A24A17EA}" type="presOf" srcId="{97D9DC85-7057-4C3D-8B03-6CBB0A3DF8F8}" destId="{9A8D7FFD-C013-466C-B398-78BD5FD0B03F}" srcOrd="0" destOrd="1" presId="urn:microsoft.com/office/officeart/2005/8/layout/process5"/>
    <dgm:cxn modelId="{48FEF892-2E57-43E8-99AF-B79205A571F0}" type="presOf" srcId="{9075B0A2-FDBD-4514-9435-3E46E06F645D}" destId="{8B57330D-03EA-46F2-BF85-4DCE1A2C4E86}" srcOrd="1" destOrd="0" presId="urn:microsoft.com/office/officeart/2005/8/layout/process5"/>
    <dgm:cxn modelId="{8BFE7994-449D-4C69-B833-72C23000ABD0}" type="presOf" srcId="{75FA15CF-6865-427A-92E9-C3C9C4DE81FF}" destId="{E3DEC1F8-9D27-47D8-94BF-59B47843F91A}" srcOrd="1" destOrd="0" presId="urn:microsoft.com/office/officeart/2005/8/layout/process5"/>
    <dgm:cxn modelId="{CCEC93A3-1F48-4831-8F2C-947DF696B978}" srcId="{B658D332-9144-4805-B58B-3F0505D8C72F}" destId="{97D9DC85-7057-4C3D-8B03-6CBB0A3DF8F8}" srcOrd="0" destOrd="0" parTransId="{317D3207-529A-4453-8706-1ECF22645213}" sibTransId="{B8097826-7A8E-47B4-B1BD-51797BAB31A5}"/>
    <dgm:cxn modelId="{24A7E5AE-4486-4C23-90E3-697DF1CF9BA7}" srcId="{1E24E2C4-96EA-466F-8E99-DC28BC8ACB32}" destId="{D9A6071D-BE27-4B86-AADA-ED1506DA774D}" srcOrd="0" destOrd="0" parTransId="{1E284C10-19CA-40C4-9E47-2A203CA484AA}" sibTransId="{0F674151-4A4A-4D23-9BD5-D6E13CAD1393}"/>
    <dgm:cxn modelId="{F2E140E4-5FA6-4619-A71A-8B1BDBF14334}" type="presOf" srcId="{D286FFB5-FDB5-4DE5-8230-3B5A8B9F71AA}" destId="{17E31AD8-F388-4CBF-8081-70FF32DF8580}" srcOrd="0" destOrd="0" presId="urn:microsoft.com/office/officeart/2005/8/layout/process5"/>
    <dgm:cxn modelId="{66EFABE6-60A4-4970-9D2C-4C1ACA204084}" type="presOf" srcId="{B658D332-9144-4805-B58B-3F0505D8C72F}" destId="{9A8D7FFD-C013-466C-B398-78BD5FD0B03F}" srcOrd="0" destOrd="0" presId="urn:microsoft.com/office/officeart/2005/8/layout/process5"/>
    <dgm:cxn modelId="{3BDB5FE7-FCA8-4297-9E16-A6F8305E9EA2}" type="presOf" srcId="{9075B0A2-FDBD-4514-9435-3E46E06F645D}" destId="{876F76C6-8DB4-4F89-A688-A573BC52F750}" srcOrd="0" destOrd="0" presId="urn:microsoft.com/office/officeart/2005/8/layout/process5"/>
    <dgm:cxn modelId="{02AC4FF0-55D8-4B28-AD79-8FFC93E522BC}" type="presOf" srcId="{E9817D04-39C4-4340-AB7F-B12CEE85C627}" destId="{9A8D7FFD-C013-466C-B398-78BD5FD0B03F}" srcOrd="0" destOrd="2" presId="urn:microsoft.com/office/officeart/2005/8/layout/process5"/>
    <dgm:cxn modelId="{0588A7F9-7935-42DA-ABE5-C448CC132305}" type="presOf" srcId="{1E24E2C4-96EA-466F-8E99-DC28BC8ACB32}" destId="{851288E1-D077-474C-9068-B7973729F27D}" srcOrd="0" destOrd="0" presId="urn:microsoft.com/office/officeart/2005/8/layout/process5"/>
    <dgm:cxn modelId="{54BC4CFA-43A9-4F9A-8475-CF33E86B7711}" srcId="{5E564EC2-E8AC-4484-9FA5-0C8911FA988C}" destId="{B658D332-9144-4805-B58B-3F0505D8C72F}" srcOrd="1" destOrd="0" parTransId="{FC6B6B91-A3B0-4CCD-9534-0CF96AB9C1C4}" sibTransId="{9075B0A2-FDBD-4514-9435-3E46E06F645D}"/>
    <dgm:cxn modelId="{58C7B3FB-BAC8-4FD5-A915-AB1E54B0EC72}" srcId="{B658D332-9144-4805-B58B-3F0505D8C72F}" destId="{E9817D04-39C4-4340-AB7F-B12CEE85C627}" srcOrd="1" destOrd="0" parTransId="{EF7F5F55-E696-472B-9E96-0B158F0D6412}" sibTransId="{6DA25796-C687-4AE9-947A-F127AAE3A2EF}"/>
    <dgm:cxn modelId="{E045496F-1CEA-493E-A4C1-4C7B2508C6B1}" type="presParOf" srcId="{CEBB3F18-62E8-4A6B-ACB4-AD3BF4B58FD2}" destId="{17E31AD8-F388-4CBF-8081-70FF32DF8580}" srcOrd="0" destOrd="0" presId="urn:microsoft.com/office/officeart/2005/8/layout/process5"/>
    <dgm:cxn modelId="{ADD23CAE-4882-46AA-ACFA-7664A0B2E23F}" type="presParOf" srcId="{CEBB3F18-62E8-4A6B-ACB4-AD3BF4B58FD2}" destId="{6BF91B05-4A73-4915-B10C-B1CB8F26A9F0}" srcOrd="1" destOrd="0" presId="urn:microsoft.com/office/officeart/2005/8/layout/process5"/>
    <dgm:cxn modelId="{22897358-7561-460A-BE82-9B35D6825740}" type="presParOf" srcId="{6BF91B05-4A73-4915-B10C-B1CB8F26A9F0}" destId="{E3DEC1F8-9D27-47D8-94BF-59B47843F91A}" srcOrd="0" destOrd="0" presId="urn:microsoft.com/office/officeart/2005/8/layout/process5"/>
    <dgm:cxn modelId="{B954332F-00C6-4222-BF63-FBFE620700A1}" type="presParOf" srcId="{CEBB3F18-62E8-4A6B-ACB4-AD3BF4B58FD2}" destId="{9A8D7FFD-C013-466C-B398-78BD5FD0B03F}" srcOrd="2" destOrd="0" presId="urn:microsoft.com/office/officeart/2005/8/layout/process5"/>
    <dgm:cxn modelId="{F8EC9280-00F8-40A4-803A-C1C4FB08ADE2}" type="presParOf" srcId="{CEBB3F18-62E8-4A6B-ACB4-AD3BF4B58FD2}" destId="{876F76C6-8DB4-4F89-A688-A573BC52F750}" srcOrd="3" destOrd="0" presId="urn:microsoft.com/office/officeart/2005/8/layout/process5"/>
    <dgm:cxn modelId="{697F2D9B-1AC1-4252-9263-8A24EA7A9F90}" type="presParOf" srcId="{876F76C6-8DB4-4F89-A688-A573BC52F750}" destId="{8B57330D-03EA-46F2-BF85-4DCE1A2C4E86}" srcOrd="0" destOrd="0" presId="urn:microsoft.com/office/officeart/2005/8/layout/process5"/>
    <dgm:cxn modelId="{C6A23FFF-618F-4661-BCA7-3D927F5CF668}" type="presParOf" srcId="{CEBB3F18-62E8-4A6B-ACB4-AD3BF4B58FD2}" destId="{C4C88ACA-61EA-4A4E-9E9A-B8CD0D9D0CCE}" srcOrd="4" destOrd="0" presId="urn:microsoft.com/office/officeart/2005/8/layout/process5"/>
    <dgm:cxn modelId="{0B5257BC-6884-4504-81BA-7619F8AC8E7C}" type="presParOf" srcId="{CEBB3F18-62E8-4A6B-ACB4-AD3BF4B58FD2}" destId="{66044F02-5958-446D-8B46-5C429E51F19A}" srcOrd="5" destOrd="0" presId="urn:microsoft.com/office/officeart/2005/8/layout/process5"/>
    <dgm:cxn modelId="{A4C57FD7-EE3B-4555-982D-310129E1D503}" type="presParOf" srcId="{66044F02-5958-446D-8B46-5C429E51F19A}" destId="{C7647E38-3857-4A2F-BA92-DE27B633BD8C}" srcOrd="0" destOrd="0" presId="urn:microsoft.com/office/officeart/2005/8/layout/process5"/>
    <dgm:cxn modelId="{149A6A2B-5597-4CAF-9F89-76E6D3724A60}" type="presParOf" srcId="{CEBB3F18-62E8-4A6B-ACB4-AD3BF4B58FD2}" destId="{851288E1-D077-474C-9068-B7973729F27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1AD8-F388-4CBF-8081-70FF32DF8580}">
      <dsp:nvSpPr>
        <dsp:cNvPr id="0" name=""/>
        <dsp:cNvSpPr/>
      </dsp:nvSpPr>
      <dsp:spPr>
        <a:xfrm>
          <a:off x="1894490" y="777"/>
          <a:ext cx="3368112" cy="2020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Logistic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Used for binomial classification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Determine the best combination of features</a:t>
          </a:r>
        </a:p>
      </dsp:txBody>
      <dsp:txXfrm>
        <a:off x="1953679" y="59966"/>
        <a:ext cx="3249734" cy="1902489"/>
      </dsp:txXfrm>
    </dsp:sp>
    <dsp:sp modelId="{6BF91B05-4A73-4915-B10C-B1CB8F26A9F0}">
      <dsp:nvSpPr>
        <dsp:cNvPr id="0" name=""/>
        <dsp:cNvSpPr/>
      </dsp:nvSpPr>
      <dsp:spPr>
        <a:xfrm>
          <a:off x="5558997" y="593565"/>
          <a:ext cx="714039" cy="835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5558997" y="760623"/>
        <a:ext cx="499827" cy="501175"/>
      </dsp:txXfrm>
    </dsp:sp>
    <dsp:sp modelId="{9A8D7FFD-C013-466C-B398-78BD5FD0B03F}">
      <dsp:nvSpPr>
        <dsp:cNvPr id="0" name=""/>
        <dsp:cNvSpPr/>
      </dsp:nvSpPr>
      <dsp:spPr>
        <a:xfrm>
          <a:off x="6609848" y="777"/>
          <a:ext cx="3368112" cy="2020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Maximizing the likelihood of the output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Determine the parameters of the features</a:t>
          </a:r>
        </a:p>
      </dsp:txBody>
      <dsp:txXfrm>
        <a:off x="6669037" y="59966"/>
        <a:ext cx="3249734" cy="1902489"/>
      </dsp:txXfrm>
    </dsp:sp>
    <dsp:sp modelId="{876F76C6-8DB4-4F89-A688-A573BC52F750}">
      <dsp:nvSpPr>
        <dsp:cNvPr id="0" name=""/>
        <dsp:cNvSpPr/>
      </dsp:nvSpPr>
      <dsp:spPr>
        <a:xfrm rot="5400000">
          <a:off x="7936884" y="2257412"/>
          <a:ext cx="714039" cy="835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 rot="-5400000">
        <a:off x="8043316" y="2318038"/>
        <a:ext cx="501175" cy="499827"/>
      </dsp:txXfrm>
    </dsp:sp>
    <dsp:sp modelId="{C4C88ACA-61EA-4A4E-9E9A-B8CD0D9D0CCE}">
      <dsp:nvSpPr>
        <dsp:cNvPr id="0" name=""/>
        <dsp:cNvSpPr/>
      </dsp:nvSpPr>
      <dsp:spPr>
        <a:xfrm>
          <a:off x="6609848" y="3368890"/>
          <a:ext cx="3368112" cy="2020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Through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Stochastic Gradient Ascent Rule</a:t>
          </a:r>
        </a:p>
      </dsp:txBody>
      <dsp:txXfrm>
        <a:off x="6669037" y="3428079"/>
        <a:ext cx="3249734" cy="1902489"/>
      </dsp:txXfrm>
    </dsp:sp>
    <dsp:sp modelId="{66044F02-5958-446D-8B46-5C429E51F19A}">
      <dsp:nvSpPr>
        <dsp:cNvPr id="0" name=""/>
        <dsp:cNvSpPr/>
      </dsp:nvSpPr>
      <dsp:spPr>
        <a:xfrm rot="10800000">
          <a:off x="5599414" y="3961677"/>
          <a:ext cx="714039" cy="835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 rot="10800000">
        <a:off x="5813626" y="4128735"/>
        <a:ext cx="499827" cy="501175"/>
      </dsp:txXfrm>
    </dsp:sp>
    <dsp:sp modelId="{851288E1-D077-474C-9068-B7973729F27D}">
      <dsp:nvSpPr>
        <dsp:cNvPr id="0" name=""/>
        <dsp:cNvSpPr/>
      </dsp:nvSpPr>
      <dsp:spPr>
        <a:xfrm>
          <a:off x="1894490" y="3368890"/>
          <a:ext cx="3368112" cy="2020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Predict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Output through trained parameters for the features</a:t>
          </a:r>
        </a:p>
      </dsp:txBody>
      <dsp:txXfrm>
        <a:off x="1953679" y="3428079"/>
        <a:ext cx="3249734" cy="1902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1A44-3288-4F72-8BA0-16B1E96C2A92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34F8-BCC8-4324-9CA6-5AB604779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1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X (the design matrix, which contains all the x(i)’s) and θ, what</a:t>
            </a:r>
            <a:r>
              <a:rPr lang="en-GB" baseline="0" dirty="0"/>
              <a:t> </a:t>
            </a:r>
            <a:r>
              <a:rPr lang="en-GB" dirty="0"/>
              <a:t>is the distribution of the y(i)’s? The probability of the data is given by</a:t>
            </a:r>
            <a:r>
              <a:rPr lang="en-GB" baseline="0" dirty="0"/>
              <a:t> </a:t>
            </a:r>
            <a:r>
              <a:rPr lang="en-GB" dirty="0"/>
              <a:t>p(~</a:t>
            </a:r>
            <a:r>
              <a:rPr lang="en-GB" dirty="0" err="1"/>
              <a:t>y|X</a:t>
            </a:r>
            <a:r>
              <a:rPr lang="en-GB" dirty="0"/>
              <a:t>; θ). This quantity is typically viewed a function of ~y (and perhaps X),</a:t>
            </a:r>
            <a:r>
              <a:rPr lang="en-GB" baseline="0" dirty="0"/>
              <a:t> </a:t>
            </a:r>
            <a:r>
              <a:rPr lang="en-GB" dirty="0"/>
              <a:t>for a fixed value of θ. When we wish to explicitly view this as a function of</a:t>
            </a:r>
            <a:r>
              <a:rPr lang="en-GB" baseline="0" dirty="0"/>
              <a:t> </a:t>
            </a:r>
            <a:r>
              <a:rPr lang="en-GB" dirty="0"/>
              <a:t>θ, we will instead call it the likelihood function</a:t>
            </a: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after data are available to describe a function of a parameter (or parameter vector) for a given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do existing packages allow you to work with this?  Pre-packaged initial code,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1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:= 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H = Hessian Matrix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i="0">
                    <a:latin typeface="Cambria Math" panose="02040503050406030204" pitchFamily="18" charset="0"/>
                  </a:rPr>
                  <a:t>𝜃 := 𝜃 − </a:t>
                </a:r>
                <a:r>
                  <a:rPr lang="en-GB" b="0" i="0">
                    <a:latin typeface="Cambria Math" panose="02040503050406030204" pitchFamily="18" charset="0"/>
                  </a:rPr>
                  <a:t>𝐻</a:t>
                </a:r>
                <a:r>
                  <a:rPr lang="el-GR" b="0" i="0">
                    <a:latin typeface="Cambria Math" panose="02040503050406030204" pitchFamily="18" charset="0"/>
                  </a:rPr>
                  <a:t>^(</a:t>
                </a:r>
                <a:r>
                  <a:rPr lang="en-GB" b="0" i="0">
                    <a:latin typeface="Cambria Math" panose="02040503050406030204" pitchFamily="18" charset="0"/>
                  </a:rPr>
                  <a:t>−1</a:t>
                </a:r>
                <a:r>
                  <a:rPr lang="el-GR" b="0" i="0">
                    <a:latin typeface="Cambria Math" panose="02040503050406030204" pitchFamily="18" charset="0"/>
                  </a:rPr>
                  <a:t>) </a:t>
                </a:r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𝛻_𝜃 </a:t>
                </a:r>
                <a:r>
                  <a:rPr lang="el-GR" i="0">
                    <a:latin typeface="Cambria Math" panose="02040503050406030204" pitchFamily="18" charset="0"/>
                  </a:rPr>
                  <a:t>ℓ(𝜃)</a:t>
                </a:r>
                <a:endParaRPr lang="en-GB" dirty="0"/>
              </a:p>
              <a:p>
                <a:pPr/>
                <a:r>
                  <a:rPr lang="en-GB" b="0" i="0">
                    <a:latin typeface="Cambria Math" panose="02040503050406030204" pitchFamily="18" charset="0"/>
                  </a:rPr>
                  <a:t>𝐻_𝑖𝑗=  (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𝜕^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el-GR" b="0" i="0">
                    <a:latin typeface="Cambria Math" panose="02040503050406030204" pitchFamily="18" charset="0"/>
                  </a:rPr>
                  <a:t> </a:t>
                </a:r>
                <a:r>
                  <a:rPr lang="el-GR" i="0">
                    <a:latin typeface="Cambria Math" panose="02040503050406030204" pitchFamily="18" charset="0"/>
                  </a:rPr>
                  <a:t>ℓ(𝜃)</a:t>
                </a:r>
                <a:r>
                  <a:rPr lang="en-GB" b="0" i="0">
                    <a:latin typeface="Cambria Math" panose="02040503050406030204" pitchFamily="18" charset="0"/>
                  </a:rPr>
                  <a:t>)/(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𝜕𝜃_</a:t>
                </a:r>
                <a:r>
                  <a:rPr lang="en-GB" b="0" i="0">
                    <a:latin typeface="Cambria Math" panose="02040503050406030204" pitchFamily="18" charset="0"/>
                  </a:rPr>
                  <a:t>𝑖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𝜕𝜃_</a:t>
                </a:r>
                <a:r>
                  <a:rPr lang="en-GB" b="0" i="0">
                    <a:latin typeface="Cambria Math" panose="02040503050406030204" pitchFamily="18" charset="0"/>
                  </a:rPr>
                  <a:t>𝑗 )</a:t>
                </a:r>
                <a:endParaRPr lang="en-GB" dirty="0"/>
              </a:p>
              <a:p>
                <a:pPr algn="ctr"/>
                <a:r>
                  <a:rPr lang="en-GB" dirty="0"/>
                  <a:t>H = Hessian Matrix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4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the gradient descent steps in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62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it a</a:t>
            </a:r>
            <a:r>
              <a:rPr lang="en-GB" baseline="0" dirty="0"/>
              <a:t> title; label axes based on example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Remove or not? Could create a gradient ascent animation if I can understand the code in time </a:t>
            </a:r>
          </a:p>
          <a:p>
            <a:r>
              <a:rPr lang="en-GB" dirty="0"/>
              <a:t>This should animate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3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improve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2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81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Switc</a:t>
            </a:r>
            <a:r>
              <a:rPr lang="en-GB" baseline="0" dirty="0"/>
              <a:t>h to </a:t>
            </a:r>
            <a:r>
              <a:rPr lang="en-GB" baseline="0" dirty="0" err="1"/>
              <a:t>jupyter</a:t>
            </a:r>
            <a:r>
              <a:rPr lang="en-GB" baseline="0" dirty="0"/>
              <a:t> notebook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7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add the video</a:t>
            </a:r>
            <a:r>
              <a:rPr lang="en-GB" baseline="0" dirty="0"/>
              <a:t> of the echo demonstration?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9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2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 or remove?</a:t>
            </a:r>
          </a:p>
          <a:p>
            <a:r>
              <a:rPr lang="en-GB" dirty="0"/>
              <a:t>Need to skip through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3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Introduce</a:t>
            </a:r>
            <a:r>
              <a:rPr lang="en-US" baseline="0" dirty="0">
                <a:solidFill>
                  <a:srgbClr val="FF3399"/>
                </a:solidFill>
              </a:rPr>
              <a:t> a specific example that you are going to use to illustrate the concepts on this slides and all following slides.  DONE</a:t>
            </a:r>
          </a:p>
          <a:p>
            <a:r>
              <a:rPr lang="en-US" baseline="0" dirty="0">
                <a:solidFill>
                  <a:srgbClr val="FF3399"/>
                </a:solidFill>
              </a:rPr>
              <a:t>This could culminate with you showing them how you coded and implemented the example.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4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en-US" baseline="0" dirty="0"/>
              <a:t> a function of training set in your example.  How large should it be?</a:t>
            </a:r>
          </a:p>
          <a:p>
            <a:r>
              <a:rPr lang="en-US" baseline="0" dirty="0"/>
              <a:t>What is the algorithm leaning in your specific example?</a:t>
            </a:r>
          </a:p>
          <a:p>
            <a:r>
              <a:rPr lang="en-US" baseline="0" dirty="0"/>
              <a:t>TODO: Change this flowchart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logistic function</a:t>
            </a:r>
            <a:r>
              <a:rPr lang="en-GB" baseline="0" dirty="0"/>
              <a:t> sigmoid shape now</a:t>
            </a:r>
          </a:p>
          <a:p>
            <a:r>
              <a:rPr lang="en-GB" baseline="0" dirty="0"/>
              <a:t>Lies between 0 and 1 which is convenient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0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out the 1/(1+exp-(b0+b1x1+b2x2+…+</a:t>
            </a:r>
            <a:r>
              <a:rPr lang="en-GB" dirty="0" err="1"/>
              <a:t>bnxn</a:t>
            </a:r>
            <a:r>
              <a:rPr lang="en-GB" dirty="0"/>
              <a:t>)) </a:t>
            </a:r>
          </a:p>
          <a:p>
            <a:r>
              <a:rPr lang="en-GB" dirty="0"/>
              <a:t>Explain</a:t>
            </a:r>
            <a:r>
              <a:rPr lang="en-GB" baseline="0" dirty="0"/>
              <a:t> how it can be represented as a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TODO: Add slide to introduce the problem before this DONE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5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might</a:t>
            </a:r>
            <a:r>
              <a:rPr lang="en-GB" baseline="0" dirty="0"/>
              <a:t> be useful to re-write this in terms of your example, i.e. substitute success with the specific outcome of interest; substitute x with the appropriate variable from your example.</a:t>
            </a:r>
          </a:p>
          <a:p>
            <a:endParaRPr lang="en-GB" dirty="0"/>
          </a:p>
          <a:p>
            <a:r>
              <a:rPr lang="en-GB" dirty="0"/>
              <a:t>========</a:t>
            </a:r>
          </a:p>
          <a:p>
            <a:r>
              <a:rPr lang="en-GB" dirty="0"/>
              <a:t>The probability of </a:t>
            </a:r>
            <a:r>
              <a:rPr lang="en-GB" baseline="0" dirty="0"/>
              <a:t>y =1 for any x given theta is h(x); </a:t>
            </a:r>
            <a:r>
              <a:rPr lang="en-GB" dirty="0"/>
              <a:t>The probability of </a:t>
            </a:r>
            <a:r>
              <a:rPr lang="en-GB" baseline="0" dirty="0"/>
              <a:t>y =0 for any x given theta is 1-h(x)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notation “p(y(i)|x(i); θ)” indicates that this is the distribution of y(i)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x(i) and parameterized by θ.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p(</a:t>
            </a:r>
            <a:r>
              <a:rPr lang="en-GB" dirty="0" err="1"/>
              <a:t>y|x</a:t>
            </a:r>
            <a:r>
              <a:rPr lang="en-GB" dirty="0"/>
              <a:t>; θ), the conditional distribution of y given 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logistic regression, where the probability p(y = 1|x; θ) is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= g(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x). We would then predict “1” on an input x if and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≥ 0.5, or equivalently, if and only if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≥ 0. Consider a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training example (y = 1). The larger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is, the larger also is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= p(y = 1|x; w, b), and thus also the higher our degree of “confidence”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label is 1. Thus, informally we can think of our prediction as being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very confident one that y = 1 if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≫ 0. Similarly, we think of logistic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as making a very confident prediction of y = 0, if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≪ 0. Given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training set, again informally it seems that we’d have found a good fit to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data if we can find θ so that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x(i) ≫ 0 whenever y(i) = 1, and</a:t>
            </a:r>
            <a:br>
              <a:rPr lang="en-GB" dirty="0"/>
            </a:b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x(i) ≪ 0 whenever y(i) = 0, since this would reflect a very confident (and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correct) set of classifications for all the training examples. This seems to be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nice goal to aim for, and we’ll soon formalize this idea using the notion of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margins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4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4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9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6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BE8DFD-9191-4A8C-AC14-B3DA58A42B9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v6UVOQ0F44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Introduction to Machine Learning through Text Classification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Nate Mahalingam</a:t>
            </a:r>
          </a:p>
          <a:p>
            <a:r>
              <a:rPr lang="en-GB" dirty="0"/>
              <a:t>Crosby mba,2017</a:t>
            </a:r>
          </a:p>
        </p:txBody>
      </p:sp>
    </p:spTree>
    <p:extLst>
      <p:ext uri="{BB962C8B-B14F-4D97-AF65-F5344CB8AC3E}">
        <p14:creationId xmlns:p14="http://schemas.microsoft.com/office/powerpoint/2010/main" val="199247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5ED9D-12D6-4E41-AE23-BFEDDBBD1830}"/>
              </a:ext>
            </a:extLst>
          </p:cNvPr>
          <p:cNvSpPr txBox="1"/>
          <p:nvPr/>
        </p:nvSpPr>
        <p:spPr>
          <a:xfrm>
            <a:off x="902677" y="2413338"/>
            <a:ext cx="10386647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n w="0"/>
              </a:rPr>
              <a:t>h</a:t>
            </a:r>
            <a:r>
              <a:rPr lang="en-US" sz="2400" b="1" dirty="0">
                <a:ln w="0"/>
              </a:rPr>
              <a:t>ϴ</a:t>
            </a:r>
            <a:r>
              <a:rPr lang="en-US" sz="2800" b="1" dirty="0">
                <a:ln w="0"/>
              </a:rPr>
              <a:t> </a:t>
            </a:r>
            <a:r>
              <a:rPr lang="en-US" sz="5400" b="1" dirty="0">
                <a:ln w="0"/>
              </a:rPr>
              <a:t>represents the </a:t>
            </a:r>
            <a:r>
              <a:rPr lang="en-US" sz="5400" b="1" u="sng" dirty="0">
                <a:ln w="0"/>
              </a:rPr>
              <a:t>PROBABILITY</a:t>
            </a:r>
            <a:r>
              <a:rPr lang="en-US" sz="5400" b="1" dirty="0">
                <a:ln w="0"/>
              </a:rPr>
              <a:t> that the output will be a </a:t>
            </a:r>
            <a:r>
              <a:rPr lang="en-US" sz="5400" b="1" u="sng" dirty="0">
                <a:ln w="0"/>
              </a:rPr>
              <a:t>SUCCESS</a:t>
            </a:r>
            <a:r>
              <a:rPr lang="en-US" sz="2800" b="1" dirty="0">
                <a:ln w="0"/>
              </a:rPr>
              <a:t> </a:t>
            </a:r>
            <a:endParaRPr lang="en-US" sz="5400" b="1" dirty="0">
              <a:ln w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4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Line 3">
            <a:extLst>
              <a:ext uri="{FF2B5EF4-FFF2-40B4-BE49-F238E27FC236}">
                <a16:creationId xmlns:a16="http://schemas.microsoft.com/office/drawing/2014/main" id="{B52DDBC9-1079-42AA-913C-D168E9DD5159}"/>
              </a:ext>
            </a:extLst>
          </p:cNvPr>
          <p:cNvSpPr/>
          <p:nvPr/>
        </p:nvSpPr>
        <p:spPr>
          <a:xfrm>
            <a:off x="7635240" y="2606040"/>
            <a:ext cx="571500" cy="281940"/>
          </a:xfrm>
          <a:prstGeom prst="borderCallout1">
            <a:avLst>
              <a:gd name="adj1" fmla="val 45777"/>
              <a:gd name="adj2" fmla="val 97000"/>
              <a:gd name="adj3" fmla="val 39528"/>
              <a:gd name="adj4" fmla="val 251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our example, the hypothesis function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just">
                  <a:buNone/>
                </a:pPr>
                <a:r>
                  <a:rPr lang="en-GB" dirty="0"/>
                  <a:t>Where g(z) is the </a:t>
                </a:r>
                <a:r>
                  <a:rPr lang="en-GB" b="1" dirty="0"/>
                  <a:t>logistic function</a:t>
                </a:r>
                <a:r>
                  <a:rPr lang="en-GB" dirty="0"/>
                  <a:t>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/>
              </a:p>
              <a:p>
                <a:pPr marL="0" indent="0" algn="ctr">
                  <a:buNone/>
                </a:pPr>
                <a:endParaRPr lang="en-GB" sz="2800" dirty="0"/>
              </a:p>
              <a:p>
                <a:pPr marL="0" indent="0" algn="ctr">
                  <a:buNone/>
                </a:pPr>
                <a:r>
                  <a:rPr lang="en-GB" sz="2800" dirty="0"/>
                  <a:t>Why have we chosen the Logistic Function?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0878A-D47A-4690-8237-AEB563AEBDB3}"/>
                  </a:ext>
                </a:extLst>
              </p:cNvPr>
              <p:cNvSpPr txBox="1"/>
              <p:nvPr/>
            </p:nvSpPr>
            <p:spPr>
              <a:xfrm>
                <a:off x="9083040" y="2518648"/>
                <a:ext cx="29520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0878A-D47A-4690-8237-AEB563AE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40" y="2518648"/>
                <a:ext cx="2952090" cy="369332"/>
              </a:xfrm>
              <a:prstGeom prst="rect">
                <a:avLst/>
              </a:prstGeom>
              <a:blipFill>
                <a:blip r:embed="rId4"/>
                <a:stretch>
                  <a:fillRect l="-186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/>
          <a:lstStyle/>
          <a:p>
            <a:pPr algn="ctr"/>
            <a:endParaRPr lang="en-GB" sz="3600" b="1" i="1" dirty="0"/>
          </a:p>
          <a:p>
            <a:pPr algn="ctr"/>
            <a:endParaRPr lang="en-GB" sz="3600" b="1" i="1" dirty="0"/>
          </a:p>
          <a:p>
            <a:pPr algn="ctr"/>
            <a:r>
              <a:rPr lang="en-GB" sz="3600" b="1" i="1" dirty="0"/>
              <a:t>Find the best combination of the input features using the best possible feature weights </a:t>
            </a:r>
            <a:r>
              <a:rPr lang="el-GR" sz="3600" b="1" dirty="0"/>
              <a:t>θ</a:t>
            </a:r>
            <a:endParaRPr lang="en-GB" sz="3200" b="1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3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53A-3600-4C7F-B892-40E475F0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4EA5-ABAC-453D-9DAD-0A389E4A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3600" i="1" dirty="0"/>
          </a:p>
          <a:p>
            <a:pPr algn="ctr"/>
            <a:endParaRPr lang="en-GB" sz="3600" i="1" dirty="0"/>
          </a:p>
          <a:p>
            <a:pPr algn="ctr"/>
            <a:r>
              <a:rPr lang="en-GB" sz="3600" i="1" dirty="0"/>
              <a:t>We will </a:t>
            </a:r>
            <a:r>
              <a:rPr lang="en-GB" sz="3600" b="1" i="1" dirty="0"/>
              <a:t>MAXIMIZE </a:t>
            </a:r>
            <a:r>
              <a:rPr lang="en-GB" sz="3600" i="1" dirty="0"/>
              <a:t>the</a:t>
            </a:r>
            <a:r>
              <a:rPr lang="en-GB" sz="3600" b="1" i="1" dirty="0"/>
              <a:t> PROBABILITY </a:t>
            </a:r>
            <a:r>
              <a:rPr lang="en-GB" sz="3600" i="1" dirty="0"/>
              <a:t>of the output being a certain value given the set of inputs</a:t>
            </a:r>
          </a:p>
        </p:txBody>
      </p:sp>
    </p:spTree>
    <p:extLst>
      <p:ext uri="{BB962C8B-B14F-4D97-AF65-F5344CB8AC3E}">
        <p14:creationId xmlns:p14="http://schemas.microsoft.com/office/powerpoint/2010/main" val="58508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probability of y = 1 (output is spam) for any x given </a:t>
                </a:r>
                <a:r>
                  <a:rPr lang="el-GR" dirty="0"/>
                  <a:t>θ</a:t>
                </a:r>
                <a:r>
                  <a:rPr lang="en-GB" dirty="0"/>
                  <a:t> is h(x)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algn="ctr"/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The probability of y = 0 (output is ham) for any x given </a:t>
                </a:r>
                <a:r>
                  <a:rPr lang="el-GR" dirty="0"/>
                  <a:t>θ</a:t>
                </a:r>
                <a:r>
                  <a:rPr lang="en-GB" dirty="0"/>
                  <a:t> is 1 - h(x)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algn="ctr"/>
                <a:endParaRPr lang="en-GB" dirty="0"/>
              </a:p>
              <a:p>
                <a:r>
                  <a:rPr lang="en-GB" dirty="0"/>
                  <a:t>For any Bernoulli distribution,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Define the Likelihood function L(</a:t>
                </a:r>
                <a:r>
                  <a:rPr lang="el-GR" dirty="0"/>
                  <a:t>θ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400" dirty="0"/>
                                <m:t> 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GB" sz="2400" dirty="0"/>
                                <m:t> 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 algn="ctr">
                  <a:buNone/>
                </a:pPr>
                <a:r>
                  <a:rPr lang="en-GB" sz="2400" dirty="0"/>
                  <a:t>What does this represent?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It’s easier for us to work with the 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Using the property of logarithms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dirty="0"/>
                  <a:t>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arning rate box">
            <a:extLst>
              <a:ext uri="{FF2B5EF4-FFF2-40B4-BE49-F238E27FC236}">
                <a16:creationId xmlns:a16="http://schemas.microsoft.com/office/drawing/2014/main" id="{F818E23B-C831-4547-A60E-E110854F7756}"/>
              </a:ext>
            </a:extLst>
          </p:cNvPr>
          <p:cNvSpPr/>
          <p:nvPr/>
        </p:nvSpPr>
        <p:spPr>
          <a:xfrm>
            <a:off x="6309360" y="3402330"/>
            <a:ext cx="350520" cy="400110"/>
          </a:xfrm>
          <a:prstGeom prst="borderCallout1">
            <a:avLst>
              <a:gd name="adj1" fmla="val 857"/>
              <a:gd name="adj2" fmla="val 42672"/>
              <a:gd name="adj3" fmla="val -253852"/>
              <a:gd name="adj4" fmla="val 11361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tial differential box">
            <a:extLst>
              <a:ext uri="{FF2B5EF4-FFF2-40B4-BE49-F238E27FC236}">
                <a16:creationId xmlns:a16="http://schemas.microsoft.com/office/drawing/2014/main" id="{713E1048-7BBB-4954-AF28-AD6A40E5810C}"/>
              </a:ext>
            </a:extLst>
          </p:cNvPr>
          <p:cNvSpPr/>
          <p:nvPr/>
        </p:nvSpPr>
        <p:spPr>
          <a:xfrm>
            <a:off x="6720840" y="3078480"/>
            <a:ext cx="1958340" cy="1135380"/>
          </a:xfrm>
          <a:prstGeom prst="borderCallout1">
            <a:avLst>
              <a:gd name="adj1" fmla="val 50374"/>
              <a:gd name="adj2" fmla="val 99194"/>
              <a:gd name="adj3" fmla="val 47055"/>
              <a:gd name="adj4" fmla="val 1483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A8EC4-63B2-4E0D-A0BA-EF227C0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Update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A6228-6D0C-4F3B-9D93-98BDA84C1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endParaRPr lang="en-GB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GB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sz="4400" b="0" dirty="0">
                  <a:ea typeface="Cambria Math" panose="02040503050406030204" pitchFamily="18" charset="0"/>
                </a:endParaRPr>
              </a:p>
              <a:p>
                <a:pPr algn="ctr"/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A6228-6D0C-4F3B-9D93-98BDA84C1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artial differential text">
            <a:extLst>
              <a:ext uri="{FF2B5EF4-FFF2-40B4-BE49-F238E27FC236}">
                <a16:creationId xmlns:a16="http://schemas.microsoft.com/office/drawing/2014/main" id="{39EA2738-1CEF-4439-A865-4BEB2FCCD1AB}"/>
              </a:ext>
            </a:extLst>
          </p:cNvPr>
          <p:cNvSpPr txBox="1"/>
          <p:nvPr/>
        </p:nvSpPr>
        <p:spPr>
          <a:xfrm>
            <a:off x="9540240" y="340233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Maximum log-likelihood</a:t>
            </a:r>
          </a:p>
        </p:txBody>
      </p:sp>
      <p:sp>
        <p:nvSpPr>
          <p:cNvPr id="7" name="Learning rate text">
            <a:extLst>
              <a:ext uri="{FF2B5EF4-FFF2-40B4-BE49-F238E27FC236}">
                <a16:creationId xmlns:a16="http://schemas.microsoft.com/office/drawing/2014/main" id="{79372D50-E2BB-4A98-806B-DB5F18C02D89}"/>
              </a:ext>
            </a:extLst>
          </p:cNvPr>
          <p:cNvSpPr txBox="1"/>
          <p:nvPr/>
        </p:nvSpPr>
        <p:spPr>
          <a:xfrm>
            <a:off x="6035040" y="202386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0543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1A0423-1B9C-4E81-9203-AC12BD2CF653}"/>
              </a:ext>
            </a:extLst>
          </p:cNvPr>
          <p:cNvSpPr/>
          <p:nvPr/>
        </p:nvSpPr>
        <p:spPr>
          <a:xfrm>
            <a:off x="4015409" y="4754880"/>
            <a:ext cx="4079019" cy="1367624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Maximizing the Log-Likelihood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4955" y="2027903"/>
            <a:ext cx="1482213" cy="494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24019" y="2094271"/>
            <a:ext cx="1954161" cy="4277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378677" y="3443747"/>
            <a:ext cx="2617839" cy="6268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.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−(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4638368" y="2521974"/>
            <a:ext cx="1087693" cy="43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9619" y="2521974"/>
            <a:ext cx="1087693" cy="43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7588045" y="4070554"/>
            <a:ext cx="1991032" cy="376085"/>
          </a:xfrm>
          <a:prstGeom prst="bentConnector3">
            <a:avLst>
              <a:gd name="adj1" fmla="val 470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79077" y="4308139"/>
                <a:ext cx="2464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77" y="4308139"/>
                <a:ext cx="24644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75" t="-4444" r="-296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67E16-F741-4EA9-B37E-A4C53CB0A41A}"/>
                  </a:ext>
                </a:extLst>
              </p:cNvPr>
              <p:cNvSpPr txBox="1"/>
              <p:nvPr/>
            </p:nvSpPr>
            <p:spPr>
              <a:xfrm>
                <a:off x="7997312" y="4652022"/>
                <a:ext cx="4046222" cy="190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	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                            </a:t>
                </a:r>
              </a:p>
              <a:p>
                <a:r>
                  <a:rPr lang="en-GB" dirty="0"/>
                  <a:t>           	          </a:t>
                </a:r>
                <a:r>
                  <a:rPr lang="en-GB" sz="2000" dirty="0"/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67E16-F741-4EA9-B37E-A4C53CB0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12" y="4652022"/>
                <a:ext cx="4046222" cy="1903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F87F6DE6-34C9-457D-8873-1E127DBD6AF6}"/>
              </a:ext>
            </a:extLst>
          </p:cNvPr>
          <p:cNvSpPr/>
          <p:nvPr/>
        </p:nvSpPr>
        <p:spPr>
          <a:xfrm>
            <a:off x="8181892" y="4684224"/>
            <a:ext cx="445273" cy="1612573"/>
          </a:xfrm>
          <a:prstGeom prst="leftBrace">
            <a:avLst>
              <a:gd name="adj1" fmla="val 8333"/>
              <a:gd name="adj2" fmla="val 49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18A5115-A5C6-42C8-9010-239FA86170FC}"/>
              </a:ext>
            </a:extLst>
          </p:cNvPr>
          <p:cNvSpPr/>
          <p:nvPr/>
        </p:nvSpPr>
        <p:spPr>
          <a:xfrm rot="10800000">
            <a:off x="11376970" y="4684223"/>
            <a:ext cx="445273" cy="1612573"/>
          </a:xfrm>
          <a:prstGeom prst="leftBrace">
            <a:avLst>
              <a:gd name="adj1" fmla="val 8333"/>
              <a:gd name="adj2" fmla="val 49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7" grpId="0" animBg="1"/>
      <p:bldP spid="9" grpId="0" animBg="1"/>
      <p:bldP spid="18" grpId="0"/>
      <p:bldP spid="5" grpId="0"/>
      <p:bldP spid="10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798E-3660-48D9-908F-45422C9F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Stochastic Gradient Ascent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1DF61-484F-44A5-9A83-AE1E0F7C7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800" i="1" dirty="0">
                    <a:latin typeface="Cambria Math" panose="02040503050406030204" pitchFamily="18" charset="0"/>
                  </a:rPr>
                  <a:t>Loop {</a:t>
                </a:r>
              </a:p>
              <a:p>
                <a:pPr marL="0" indent="0">
                  <a:buNone/>
                </a:pPr>
                <a:r>
                  <a:rPr lang="en-GB" sz="2800" i="1" dirty="0">
                    <a:latin typeface="Cambria Math" panose="02040503050406030204" pitchFamily="18" charset="0"/>
                  </a:rPr>
                  <a:t>	for i = 1 to m {</a:t>
                </a:r>
              </a:p>
              <a:p>
                <a:pPr marL="0" indent="0">
                  <a:buNone/>
                </a:pPr>
                <a:r>
                  <a:rPr lang="en-GB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>
                    <a:ea typeface="Cambria Math" panose="02040503050406030204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GB" sz="2800" dirty="0"/>
                  <a:t>			</a:t>
                </a:r>
                <a:r>
                  <a:rPr lang="en-GB" sz="2800" i="1" dirty="0"/>
                  <a:t>}</a:t>
                </a:r>
              </a:p>
              <a:p>
                <a:pPr marL="0" indent="0">
                  <a:buNone/>
                </a:pPr>
                <a:r>
                  <a:rPr lang="en-GB" sz="2800" i="1" dirty="0"/>
                  <a:t>	}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1DF61-484F-44A5-9A83-AE1E0F7C7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08D144-14E7-4923-9D1F-16A6E3B36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8" y="3117657"/>
            <a:ext cx="1553531" cy="1169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2269A-1EF5-4859-98B5-32993935D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9" y="3381740"/>
            <a:ext cx="2803212" cy="677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278091-C7C4-4D80-B124-EA8CA5588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28" y="3480222"/>
            <a:ext cx="2316252" cy="4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408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Who am I?</a:t>
            </a:r>
          </a:p>
          <a:p>
            <a:r>
              <a:rPr lang="en-GB" sz="3600" dirty="0"/>
              <a:t>What is Machine Learning?</a:t>
            </a:r>
          </a:p>
          <a:p>
            <a:r>
              <a:rPr lang="en-GB" sz="3600" dirty="0"/>
              <a:t>Deriving Logistic Regression and the Gradient Descent algorithm</a:t>
            </a:r>
          </a:p>
          <a:p>
            <a:r>
              <a:rPr lang="en-GB" sz="3600" dirty="0"/>
              <a:t>Overview of Python</a:t>
            </a:r>
          </a:p>
          <a:p>
            <a:r>
              <a:rPr lang="en-GB" sz="3600" dirty="0"/>
              <a:t>Running the actual code</a:t>
            </a:r>
          </a:p>
          <a:p>
            <a:r>
              <a:rPr lang="en-GB" sz="3600" dirty="0"/>
              <a:t>Questions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411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581" y="1971819"/>
            <a:ext cx="8334567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QUICK DEMONSTRATION OF THIS RULE</a:t>
            </a:r>
          </a:p>
        </p:txBody>
      </p:sp>
    </p:spTree>
    <p:extLst>
      <p:ext uri="{BB962C8B-B14F-4D97-AF65-F5344CB8AC3E}">
        <p14:creationId xmlns:p14="http://schemas.microsoft.com/office/powerpoint/2010/main" val="108077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1D33-B7FE-4936-AD94-2193B14B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using Gradient DESCENT</a:t>
            </a:r>
          </a:p>
        </p:txBody>
      </p:sp>
      <p:pic>
        <p:nvPicPr>
          <p:cNvPr id="4" name="gradient_descent_line_graph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6963" y="1902778"/>
            <a:ext cx="10058400" cy="3940175"/>
          </a:xfrm>
        </p:spPr>
      </p:pic>
    </p:spTree>
    <p:extLst>
      <p:ext uri="{BB962C8B-B14F-4D97-AF65-F5344CB8AC3E}">
        <p14:creationId xmlns:p14="http://schemas.microsoft.com/office/powerpoint/2010/main" val="21341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25946474"/>
              </p:ext>
            </p:extLst>
          </p:nvPr>
        </p:nvGraphicFramePr>
        <p:xfrm>
          <a:off x="140111" y="516194"/>
          <a:ext cx="11872452" cy="539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3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E31AD8-F388-4CBF-8081-70FF32DF8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7E31AD8-F388-4CBF-8081-70FF32DF8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F91B05-4A73-4915-B10C-B1CB8F26A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6BF91B05-4A73-4915-B10C-B1CB8F26A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8D7FFD-C013-466C-B398-78BD5FD0B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9A8D7FFD-C013-466C-B398-78BD5FD0B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6F76C6-8DB4-4F89-A688-A573BC52F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876F76C6-8DB4-4F89-A688-A573BC52F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C88ACA-61EA-4A4E-9E9A-B8CD0D9D0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C4C88ACA-61EA-4A4E-9E9A-B8CD0D9D0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044F02-5958-446D-8B46-5C429E5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66044F02-5958-446D-8B46-5C429E51F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1288E1-D077-474C-9068-B7973729F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851288E1-D077-474C-9068-B7973729F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046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Created in 1991 by Guido van Rossum</a:t>
            </a:r>
          </a:p>
          <a:p>
            <a:r>
              <a:rPr lang="en-GB" sz="2800" dirty="0"/>
              <a:t>Emphasizes readability and simplicity over complexity</a:t>
            </a:r>
          </a:p>
          <a:p>
            <a:pPr algn="ctr"/>
            <a:r>
              <a:rPr lang="en-GB" sz="2800" i="1" dirty="0"/>
              <a:t>“Simple is better than complex.”</a:t>
            </a:r>
          </a:p>
          <a:p>
            <a:r>
              <a:rPr lang="en-GB" sz="2800" dirty="0"/>
              <a:t>Software that use Python</a:t>
            </a:r>
          </a:p>
          <a:p>
            <a:pPr lvl="1"/>
            <a:r>
              <a:rPr lang="en-GB" sz="2400" dirty="0"/>
              <a:t>Dropbox</a:t>
            </a:r>
          </a:p>
          <a:p>
            <a:pPr lvl="1"/>
            <a:r>
              <a:rPr lang="en-GB" sz="2400" dirty="0" err="1"/>
              <a:t>BitTorrent</a:t>
            </a:r>
            <a:endParaRPr lang="en-GB" sz="2400" dirty="0"/>
          </a:p>
          <a:p>
            <a:pPr lvl="1"/>
            <a:r>
              <a:rPr lang="en-GB" sz="2400" dirty="0"/>
              <a:t>Yahoo Mail started out as 411 mail which was all Python</a:t>
            </a:r>
          </a:p>
          <a:p>
            <a:pPr lvl="1"/>
            <a:r>
              <a:rPr lang="en-GB" sz="2400" dirty="0"/>
              <a:t>Google's first crawler was written in Python</a:t>
            </a:r>
          </a:p>
          <a:p>
            <a:pPr lvl="1"/>
            <a:r>
              <a:rPr lang="en-GB" sz="2400" dirty="0"/>
              <a:t>And many more</a:t>
            </a:r>
          </a:p>
          <a:p>
            <a:r>
              <a:rPr lang="en-GB" sz="2800" dirty="0"/>
              <a:t>Syntactic sugar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i="1" dirty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5" y="1650711"/>
            <a:ext cx="10373358" cy="3516767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C2A8466B-602B-4BBB-B0A5-3D64737063A8}"/>
              </a:ext>
            </a:extLst>
          </p:cNvPr>
          <p:cNvSpPr/>
          <p:nvPr/>
        </p:nvSpPr>
        <p:spPr>
          <a:xfrm>
            <a:off x="6240780" y="1033514"/>
            <a:ext cx="2308860" cy="556260"/>
          </a:xfrm>
          <a:prstGeom prst="borderCallout1">
            <a:avLst>
              <a:gd name="adj1" fmla="val 40668"/>
              <a:gd name="adj2" fmla="val -82"/>
              <a:gd name="adj3" fmla="val 128938"/>
              <a:gd name="adj4" fmla="val -3536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Header file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FE03F8-3713-4F1B-9FAE-666686D26972}"/>
              </a:ext>
            </a:extLst>
          </p:cNvPr>
          <p:cNvSpPr/>
          <p:nvPr/>
        </p:nvSpPr>
        <p:spPr>
          <a:xfrm>
            <a:off x="69673" y="2124201"/>
            <a:ext cx="2308860" cy="556260"/>
          </a:xfrm>
          <a:prstGeom prst="borderCallout1">
            <a:avLst>
              <a:gd name="adj1" fmla="val 32449"/>
              <a:gd name="adj2" fmla="val 100908"/>
              <a:gd name="adj3" fmla="val -9418"/>
              <a:gd name="adj4" fmla="val 13526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Preprocessor</a:t>
            </a:r>
            <a:r>
              <a:rPr lang="en-GB" dirty="0">
                <a:solidFill>
                  <a:srgbClr val="FF0000"/>
                </a:solidFill>
              </a:rPr>
              <a:t> statement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EF1C151-9FE6-4700-A98B-AD332315FAB5}"/>
              </a:ext>
            </a:extLst>
          </p:cNvPr>
          <p:cNvSpPr/>
          <p:nvPr/>
        </p:nvSpPr>
        <p:spPr>
          <a:xfrm>
            <a:off x="1450697" y="5348384"/>
            <a:ext cx="2308860" cy="556260"/>
          </a:xfrm>
          <a:prstGeom prst="borderCallout1">
            <a:avLst>
              <a:gd name="adj1" fmla="val -3167"/>
              <a:gd name="adj2" fmla="val 63944"/>
              <a:gd name="adj3" fmla="val -398460"/>
              <a:gd name="adj4" fmla="val 9202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Function declaration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8662039-BA27-43A7-A2F6-FCBBC468612A}"/>
              </a:ext>
            </a:extLst>
          </p:cNvPr>
          <p:cNvSpPr/>
          <p:nvPr/>
        </p:nvSpPr>
        <p:spPr>
          <a:xfrm>
            <a:off x="5252342" y="2607733"/>
            <a:ext cx="2308860" cy="556260"/>
          </a:xfrm>
          <a:prstGeom prst="borderCallout1">
            <a:avLst>
              <a:gd name="adj1" fmla="val 52997"/>
              <a:gd name="adj2" fmla="val 908"/>
              <a:gd name="adj3" fmla="val 186473"/>
              <a:gd name="adj4" fmla="val -5516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Namespace </a:t>
            </a:r>
            <a:r>
              <a:rPr lang="en-GB" dirty="0" err="1">
                <a:solidFill>
                  <a:srgbClr val="FF0000"/>
                </a:solidFill>
              </a:rPr>
              <a:t>std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363B497-AAFB-466A-964F-2AC38E7A9AB2}"/>
              </a:ext>
            </a:extLst>
          </p:cNvPr>
          <p:cNvSpPr/>
          <p:nvPr/>
        </p:nvSpPr>
        <p:spPr>
          <a:xfrm>
            <a:off x="6437724" y="5461951"/>
            <a:ext cx="2308860" cy="556260"/>
          </a:xfrm>
          <a:prstGeom prst="borderCallout1">
            <a:avLst>
              <a:gd name="adj1" fmla="val 51627"/>
              <a:gd name="adj2" fmla="val -1402"/>
              <a:gd name="adj3" fmla="val -268321"/>
              <a:gd name="adj4" fmla="val -3140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Overloaded bitwise shift operator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D82C5F3-7F76-407E-833B-B836F69A0020}"/>
              </a:ext>
            </a:extLst>
          </p:cNvPr>
          <p:cNvSpPr/>
          <p:nvPr/>
        </p:nvSpPr>
        <p:spPr>
          <a:xfrm>
            <a:off x="3931920" y="5740081"/>
            <a:ext cx="2308860" cy="556260"/>
          </a:xfrm>
          <a:prstGeom prst="borderCallout1">
            <a:avLst>
              <a:gd name="adj1" fmla="val -3168"/>
              <a:gd name="adj2" fmla="val 40512"/>
              <a:gd name="adj3" fmla="val -220376"/>
              <a:gd name="adj4" fmla="val 886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Normal exit status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E22AFE3-F12E-44B9-9FED-CC4E0E22C6DE}"/>
              </a:ext>
            </a:extLst>
          </p:cNvPr>
          <p:cNvSpPr/>
          <p:nvPr/>
        </p:nvSpPr>
        <p:spPr>
          <a:xfrm>
            <a:off x="9415423" y="5619359"/>
            <a:ext cx="2308860" cy="556260"/>
          </a:xfrm>
          <a:prstGeom prst="borderCallout1">
            <a:avLst>
              <a:gd name="adj1" fmla="val 942"/>
              <a:gd name="adj2" fmla="val 55364"/>
              <a:gd name="adj3" fmla="val -286129"/>
              <a:gd name="adj4" fmla="val 9004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D69CC6A-EE0F-43ED-910A-B679843C1282}"/>
              </a:ext>
            </a:extLst>
          </p:cNvPr>
          <p:cNvSpPr/>
          <p:nvPr/>
        </p:nvSpPr>
        <p:spPr>
          <a:xfrm>
            <a:off x="60959" y="3254543"/>
            <a:ext cx="1278851" cy="556260"/>
          </a:xfrm>
          <a:prstGeom prst="borderCallout1">
            <a:avLst>
              <a:gd name="adj1" fmla="val 32449"/>
              <a:gd name="adj2" fmla="val 100908"/>
              <a:gd name="adj3" fmla="val -12158"/>
              <a:gd name="adj4" fmla="val 2029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F2F7DC-40B8-4D90-8D91-D254145D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GB" dirty="0"/>
              <a:t>Syntactic Sugar</a:t>
            </a:r>
          </a:p>
        </p:txBody>
      </p:sp>
    </p:spTree>
    <p:extLst>
      <p:ext uri="{BB962C8B-B14F-4D97-AF65-F5344CB8AC3E}">
        <p14:creationId xmlns:p14="http://schemas.microsoft.com/office/powerpoint/2010/main" val="38944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58C62-DDB9-4CAF-B460-1FB66357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" y="1668780"/>
            <a:ext cx="12049623" cy="3398052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16A516C2-D853-4F25-9A80-618EDE2E13C1}"/>
              </a:ext>
            </a:extLst>
          </p:cNvPr>
          <p:cNvSpPr/>
          <p:nvPr/>
        </p:nvSpPr>
        <p:spPr>
          <a:xfrm>
            <a:off x="3124200" y="46863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5227"/>
              <a:gd name="adj4" fmla="val -6736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Import everything from java.io package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D862120-1921-41E4-A485-02E149D47422}"/>
              </a:ext>
            </a:extLst>
          </p:cNvPr>
          <p:cNvSpPr/>
          <p:nvPr/>
        </p:nvSpPr>
        <p:spPr>
          <a:xfrm>
            <a:off x="5722620" y="219837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44317"/>
              <a:gd name="adj4" fmla="val -793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Main function declaration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AA246-D6AD-4939-AB8D-8485845BDD21}"/>
              </a:ext>
            </a:extLst>
          </p:cNvPr>
          <p:cNvSpPr/>
          <p:nvPr/>
        </p:nvSpPr>
        <p:spPr>
          <a:xfrm>
            <a:off x="6324600" y="113919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9772"/>
              <a:gd name="adj4" fmla="val -8144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Class declaration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BA2438E-059D-4823-8AB9-21FE8A1AFF23}"/>
              </a:ext>
            </a:extLst>
          </p:cNvPr>
          <p:cNvSpPr/>
          <p:nvPr/>
        </p:nvSpPr>
        <p:spPr>
          <a:xfrm>
            <a:off x="5025390" y="5261142"/>
            <a:ext cx="2598420" cy="670560"/>
          </a:xfrm>
          <a:prstGeom prst="borderCallout1">
            <a:avLst>
              <a:gd name="adj1" fmla="val 27841"/>
              <a:gd name="adj2" fmla="val 465"/>
              <a:gd name="adj3" fmla="val -139774"/>
              <a:gd name="adj4" fmla="val -532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Print function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558AA9A-D0C1-4FDC-B7DC-02B87B47D581}"/>
              </a:ext>
            </a:extLst>
          </p:cNvPr>
          <p:cNvSpPr/>
          <p:nvPr/>
        </p:nvSpPr>
        <p:spPr>
          <a:xfrm>
            <a:off x="8561070" y="52644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5131D592-7342-4AD6-B221-3CB20D2105F1}"/>
              </a:ext>
            </a:extLst>
          </p:cNvPr>
          <p:cNvSpPr/>
          <p:nvPr/>
        </p:nvSpPr>
        <p:spPr>
          <a:xfrm>
            <a:off x="1741170" y="55311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Even more brackets</a:t>
            </a:r>
          </a:p>
        </p:txBody>
      </p:sp>
    </p:spTree>
    <p:extLst>
      <p:ext uri="{BB962C8B-B14F-4D97-AF65-F5344CB8AC3E}">
        <p14:creationId xmlns:p14="http://schemas.microsoft.com/office/powerpoint/2010/main" val="5504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74CD7-B38A-4F5B-92AD-6D73FFEE0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2606040"/>
            <a:ext cx="11151266" cy="9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needed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37" y="2164715"/>
            <a:ext cx="2165030" cy="1080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20" y="4514899"/>
            <a:ext cx="3851845" cy="70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27" y="4062943"/>
            <a:ext cx="2616890" cy="147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38" y="2012206"/>
            <a:ext cx="3604427" cy="750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3" y="2133262"/>
            <a:ext cx="2939154" cy="992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3" y="4116283"/>
            <a:ext cx="2140530" cy="1159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69" y="2133262"/>
            <a:ext cx="2995152" cy="6539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88499" y="4406821"/>
            <a:ext cx="1570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3422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2838" y="2967335"/>
            <a:ext cx="816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run the actual code!</a:t>
            </a:r>
          </a:p>
        </p:txBody>
      </p:sp>
    </p:spTree>
    <p:extLst>
      <p:ext uri="{BB962C8B-B14F-4D97-AF65-F5344CB8AC3E}">
        <p14:creationId xmlns:p14="http://schemas.microsoft.com/office/powerpoint/2010/main" val="925517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578" y="2126677"/>
            <a:ext cx="620663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172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420" y="1973580"/>
            <a:ext cx="7787640" cy="408432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/>
              <a:t>First year Crosby MBA student focusing in Marketing Analytics</a:t>
            </a:r>
          </a:p>
          <a:p>
            <a:pPr algn="ctr"/>
            <a:r>
              <a:rPr lang="en-GB" sz="2800" dirty="0"/>
              <a:t>Born and raised in South India</a:t>
            </a:r>
          </a:p>
          <a:p>
            <a:pPr algn="ctr"/>
            <a:r>
              <a:rPr lang="en-GB" sz="2800" dirty="0"/>
              <a:t>Bachelor’s and Master’s in Chemical Engineering from the UK</a:t>
            </a:r>
          </a:p>
          <a:p>
            <a:pPr algn="ctr"/>
            <a:r>
              <a:rPr lang="en-GB" sz="2800" dirty="0"/>
              <a:t>Around 3 years of experience with Python</a:t>
            </a:r>
          </a:p>
          <a:p>
            <a:pPr algn="ctr"/>
            <a:r>
              <a:rPr lang="en-GB" sz="2800" b="1" dirty="0"/>
              <a:t>Major projects</a:t>
            </a:r>
          </a:p>
          <a:p>
            <a:pPr lvl="1" algn="ctr"/>
            <a:r>
              <a:rPr lang="en-GB" sz="2400" dirty="0"/>
              <a:t>Delivering the AP news on the Amazon Echo</a:t>
            </a:r>
          </a:p>
          <a:p>
            <a:pPr lvl="1" algn="ctr"/>
            <a:r>
              <a:rPr lang="en-GB" sz="2400" dirty="0"/>
              <a:t>Text classification for Sears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BA50-13F5-4CEA-9C72-D1E97DD4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6" y="1821180"/>
            <a:ext cx="29897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0204" cy="43928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sz="2900" b="1" i="1" dirty="0"/>
              <a:t>“Machine learning is the science of getting computers to act without being explicitly programmed”</a:t>
            </a:r>
          </a:p>
          <a:p>
            <a:endParaRPr lang="en-GB" sz="2800" u="sng" dirty="0"/>
          </a:p>
          <a:p>
            <a:r>
              <a:rPr lang="en-GB" sz="2800" u="sng" dirty="0"/>
              <a:t>What can we do with it?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Predict future sales based on current data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Netflix recommended movies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Google reverse image search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Self-driving cars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5655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6F2C902D-16FB-447F-9592-78A6BE0BC1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1024" y="0"/>
            <a:ext cx="8420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6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71933" cy="5012266"/>
          </a:xfrm>
        </p:spPr>
        <p:txBody>
          <a:bodyPr>
            <a:normAutofit/>
          </a:bodyPr>
          <a:lstStyle/>
          <a:p>
            <a:r>
              <a:rPr lang="en-GB" sz="2800" dirty="0"/>
              <a:t>Supervised</a:t>
            </a:r>
          </a:p>
          <a:p>
            <a:r>
              <a:rPr lang="en-GB" sz="1800" dirty="0"/>
              <a:t>Given a set of input variables and corresponding output variables, train the model using the set and predict the output for similar sets</a:t>
            </a:r>
          </a:p>
          <a:p>
            <a:r>
              <a:rPr lang="en-GB" sz="1800" dirty="0"/>
              <a:t>Further classified into Regression and Classification problems</a:t>
            </a:r>
          </a:p>
          <a:p>
            <a:r>
              <a:rPr lang="en-GB" sz="1800" dirty="0"/>
              <a:t>Examples: Linear Regression, </a:t>
            </a:r>
            <a:r>
              <a:rPr lang="en-GB" sz="1800" b="1" dirty="0"/>
              <a:t>Logistic Regression</a:t>
            </a:r>
            <a:r>
              <a:rPr lang="en-GB" sz="1800" dirty="0"/>
              <a:t>, Naïve Bayes, Support Vector Machine, Perceptron, Random Forest, etc.</a:t>
            </a:r>
          </a:p>
          <a:p>
            <a:r>
              <a:rPr lang="en-GB" sz="2600" dirty="0"/>
              <a:t>Unsupervised</a:t>
            </a:r>
            <a:endParaRPr lang="en-GB" sz="3200" dirty="0"/>
          </a:p>
          <a:p>
            <a:r>
              <a:rPr lang="en-GB" sz="1800" dirty="0"/>
              <a:t>Given a set of inputs with NO outputs, find clusters and/or associations between the inputs</a:t>
            </a:r>
          </a:p>
          <a:p>
            <a:r>
              <a:rPr lang="en-GB" sz="1800" dirty="0"/>
              <a:t>Further classified into Clustering and Association problems</a:t>
            </a:r>
          </a:p>
          <a:p>
            <a:r>
              <a:rPr lang="en-GB" sz="1800" dirty="0"/>
              <a:t>Examples: K-means, Artificial Neural Networks, Principal Component Analysis, Singular Value Decomposition, </a:t>
            </a:r>
            <a:r>
              <a:rPr lang="en-GB" sz="1800" dirty="0" err="1"/>
              <a:t>etc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2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09A3-A64A-465F-922B-31EB96C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DBC3-284B-4A1C-AAE4-F392B641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i="1" dirty="0"/>
              <a:t>Given a set of text messages and an output that’s spam or not spam (ham), develop a classifier to predict whether a message is spam or ham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E3AE8-D844-4FC9-BD1A-A9EFD152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4" y="3083231"/>
            <a:ext cx="11744411" cy="3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5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CB0-9B47-45FE-9919-59FCADE0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Model: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79E3-7395-4122-83DA-1DF1DD67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Regression model that predicts the </a:t>
            </a:r>
            <a:r>
              <a:rPr lang="en-GB" sz="3200" b="1" dirty="0"/>
              <a:t>probability</a:t>
            </a:r>
            <a:r>
              <a:rPr lang="en-GB" sz="3200" dirty="0"/>
              <a:t> that an outcome will be a success or a failure.</a:t>
            </a:r>
          </a:p>
          <a:p>
            <a:pPr lvl="1" algn="ctr"/>
            <a:r>
              <a:rPr lang="en-GB" sz="2800" dirty="0"/>
              <a:t>Based on </a:t>
            </a:r>
            <a:r>
              <a:rPr lang="en-GB" sz="2800" b="1" i="1" dirty="0"/>
              <a:t>m</a:t>
            </a:r>
            <a:r>
              <a:rPr lang="en-GB" sz="2800" dirty="0"/>
              <a:t> independent variables or features</a:t>
            </a:r>
          </a:p>
          <a:p>
            <a:pPr lvl="1" algn="ctr"/>
            <a:endParaRPr lang="en-GB" sz="2800" dirty="0"/>
          </a:p>
          <a:p>
            <a:pPr lvl="1" algn="ctr"/>
            <a:endParaRPr lang="en-GB" sz="2800" dirty="0"/>
          </a:p>
          <a:p>
            <a:pPr marL="201168" lvl="1" indent="0" algn="ctr">
              <a:buNone/>
            </a:pPr>
            <a:r>
              <a:rPr lang="en-GB" sz="2800" b="1" i="1" dirty="0"/>
              <a:t>The output will always be binary</a:t>
            </a:r>
          </a:p>
        </p:txBody>
      </p:sp>
    </p:spTree>
    <p:extLst>
      <p:ext uri="{BB962C8B-B14F-4D97-AF65-F5344CB8AC3E}">
        <p14:creationId xmlns:p14="http://schemas.microsoft.com/office/powerpoint/2010/main" val="39412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8082" y="730045"/>
            <a:ext cx="2669459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Training Set</a:t>
            </a:r>
          </a:p>
        </p:txBody>
      </p:sp>
      <p:cxnSp>
        <p:nvCxnSpPr>
          <p:cNvPr id="5" name="Straight Arrow Connector 4"/>
          <p:cNvCxnSpPr>
            <a:stCxn id="4" idx="2"/>
            <a:endCxn id="8" idx="0"/>
          </p:cNvCxnSpPr>
          <p:nvPr/>
        </p:nvCxnSpPr>
        <p:spPr>
          <a:xfrm>
            <a:off x="6282812" y="1614948"/>
            <a:ext cx="0" cy="1356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8082" y="2971801"/>
            <a:ext cx="2669459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Learning 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2811" y="3856704"/>
            <a:ext cx="0" cy="1356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82263" y="5213557"/>
                <a:ext cx="1401096" cy="84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63" y="5213557"/>
                <a:ext cx="1401096" cy="848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033682" y="5637573"/>
            <a:ext cx="154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69840" y="5637573"/>
            <a:ext cx="154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1626" y="5375963"/>
            <a:ext cx="92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80321" y="5375963"/>
            <a:ext cx="28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</a:t>
            </a:r>
          </a:p>
        </p:txBody>
      </p:sp>
      <p:sp>
        <p:nvSpPr>
          <p:cNvPr id="2" name="Callout: Line with Accent Bar 1">
            <a:extLst>
              <a:ext uri="{FF2B5EF4-FFF2-40B4-BE49-F238E27FC236}">
                <a16:creationId xmlns:a16="http://schemas.microsoft.com/office/drawing/2014/main" id="{BD431F34-E496-4A1D-8D7F-4EF4780C6A31}"/>
              </a:ext>
            </a:extLst>
          </p:cNvPr>
          <p:cNvSpPr/>
          <p:nvPr/>
        </p:nvSpPr>
        <p:spPr>
          <a:xfrm>
            <a:off x="8410021" y="947706"/>
            <a:ext cx="2059859" cy="449580"/>
          </a:xfrm>
          <a:prstGeom prst="accentCallout1">
            <a:avLst>
              <a:gd name="adj1" fmla="val 18750"/>
              <a:gd name="adj2" fmla="val -8333"/>
              <a:gd name="adj3" fmla="val 54873"/>
              <a:gd name="adj4" fmla="val -387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Text messages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96201DEA-000E-47FE-957D-B82E3196318B}"/>
              </a:ext>
            </a:extLst>
          </p:cNvPr>
          <p:cNvSpPr/>
          <p:nvPr/>
        </p:nvSpPr>
        <p:spPr>
          <a:xfrm>
            <a:off x="8410021" y="3189462"/>
            <a:ext cx="2059859" cy="449580"/>
          </a:xfrm>
          <a:prstGeom prst="accentCallout1">
            <a:avLst>
              <a:gd name="adj1" fmla="val 18750"/>
              <a:gd name="adj2" fmla="val -8333"/>
              <a:gd name="adj3" fmla="val 54873"/>
              <a:gd name="adj4" fmla="val -387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Logistic Regression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490CFBE6-92D9-4C1B-A9E6-F8ACFE508BE7}"/>
              </a:ext>
            </a:extLst>
          </p:cNvPr>
          <p:cNvSpPr/>
          <p:nvPr/>
        </p:nvSpPr>
        <p:spPr>
          <a:xfrm>
            <a:off x="7617541" y="4633566"/>
            <a:ext cx="2059859" cy="449580"/>
          </a:xfrm>
          <a:prstGeom prst="accentCallout1">
            <a:avLst>
              <a:gd name="adj1" fmla="val 18750"/>
              <a:gd name="adj2" fmla="val -8333"/>
              <a:gd name="adj3" fmla="val 131144"/>
              <a:gd name="adj4" fmla="val -523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Logistic Function</a:t>
            </a:r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DABAB839-2BB1-4A08-AAD9-8FFF4728854B}"/>
              </a:ext>
            </a:extLst>
          </p:cNvPr>
          <p:cNvSpPr/>
          <p:nvPr/>
        </p:nvSpPr>
        <p:spPr>
          <a:xfrm>
            <a:off x="9857821" y="5151173"/>
            <a:ext cx="2059859" cy="449580"/>
          </a:xfrm>
          <a:prstGeom prst="accentCallout1">
            <a:avLst>
              <a:gd name="adj1" fmla="val 18750"/>
              <a:gd name="adj2" fmla="val -8333"/>
              <a:gd name="adj3" fmla="val 131144"/>
              <a:gd name="adj4" fmla="val -523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Spam or Ham</a:t>
            </a:r>
          </a:p>
        </p:txBody>
      </p: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B2F2418A-2943-4360-8863-4218C788EE1D}"/>
              </a:ext>
            </a:extLst>
          </p:cNvPr>
          <p:cNvSpPr/>
          <p:nvPr/>
        </p:nvSpPr>
        <p:spPr>
          <a:xfrm>
            <a:off x="977324" y="4763977"/>
            <a:ext cx="2059859" cy="449580"/>
          </a:xfrm>
          <a:prstGeom prst="accentCallout1">
            <a:avLst>
              <a:gd name="adj1" fmla="val 76377"/>
              <a:gd name="adj2" fmla="val 98206"/>
              <a:gd name="adj3" fmla="val 154873"/>
              <a:gd name="adj4" fmla="val 122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Document-Term Matrix</a:t>
            </a:r>
          </a:p>
        </p:txBody>
      </p:sp>
    </p:spTree>
    <p:extLst>
      <p:ext uri="{BB962C8B-B14F-4D97-AF65-F5344CB8AC3E}">
        <p14:creationId xmlns:p14="http://schemas.microsoft.com/office/powerpoint/2010/main" val="27536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7" grpId="0"/>
      <p:bldP spid="18" grpId="0"/>
      <p:bldP spid="2" grpId="0" animBg="1"/>
      <p:bldP spid="12" grpId="0" animBg="1"/>
      <p:bldP spid="14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1212</Words>
  <Application>Microsoft Office PowerPoint</Application>
  <PresentationFormat>Widescreen</PresentationFormat>
  <Paragraphs>216</Paragraphs>
  <Slides>29</Slides>
  <Notes>17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Cambria Math</vt:lpstr>
      <vt:lpstr>Retrospect</vt:lpstr>
      <vt:lpstr>Introduction to Machine Learning through Text Classification using Python</vt:lpstr>
      <vt:lpstr>Structure</vt:lpstr>
      <vt:lpstr>Who am I?</vt:lpstr>
      <vt:lpstr>What is Machine Learning?</vt:lpstr>
      <vt:lpstr>PowerPoint Presentation</vt:lpstr>
      <vt:lpstr>Types of Machine Learning </vt:lpstr>
      <vt:lpstr>Our Problem</vt:lpstr>
      <vt:lpstr>Our Model: Logistic Regression</vt:lpstr>
      <vt:lpstr>PowerPoint Presentation</vt:lpstr>
      <vt:lpstr>PowerPoint Presentation</vt:lpstr>
      <vt:lpstr>Logistic Regression</vt:lpstr>
      <vt:lpstr>Our Goal</vt:lpstr>
      <vt:lpstr>Our Strategy</vt:lpstr>
      <vt:lpstr>Bernoulli Distribution</vt:lpstr>
      <vt:lpstr>Likelihood Function</vt:lpstr>
      <vt:lpstr>Log-Likelihood Function</vt:lpstr>
      <vt:lpstr>The Update Rule</vt:lpstr>
      <vt:lpstr>Maximizing the Log-Likelihood</vt:lpstr>
      <vt:lpstr>The Stochastic Gradient Ascent Algorithm</vt:lpstr>
      <vt:lpstr>PowerPoint Presentation</vt:lpstr>
      <vt:lpstr>LINEAR Regression using Gradient DESCENT</vt:lpstr>
      <vt:lpstr>PowerPoint Presentation</vt:lpstr>
      <vt:lpstr>Python</vt:lpstr>
      <vt:lpstr>Syntactic Sugar</vt:lpstr>
      <vt:lpstr>PowerPoint Presentation</vt:lpstr>
      <vt:lpstr>PowerPoint Presentation</vt:lpstr>
      <vt:lpstr>Packages needed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through Text Classification through Python</dc:title>
  <dc:creator>Natarajan M</dc:creator>
  <cp:lastModifiedBy>Natarajan M</cp:lastModifiedBy>
  <cp:revision>180</cp:revision>
  <dcterms:created xsi:type="dcterms:W3CDTF">2017-09-12T03:25:32Z</dcterms:created>
  <dcterms:modified xsi:type="dcterms:W3CDTF">2017-10-18T02:08:25Z</dcterms:modified>
</cp:coreProperties>
</file>