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0" r:id="rId3"/>
    <p:sldId id="257" r:id="rId4"/>
    <p:sldId id="258" r:id="rId5"/>
    <p:sldId id="259" r:id="rId6"/>
    <p:sldId id="262" r:id="rId7"/>
    <p:sldId id="263" r:id="rId8"/>
    <p:sldId id="264" r:id="rId9"/>
    <p:sldId id="261" r:id="rId10"/>
    <p:sldId id="265" r:id="rId11"/>
    <p:sldId id="266" r:id="rId12"/>
    <p:sldId id="268" r:id="rId13"/>
    <p:sldId id="270" r:id="rId14"/>
    <p:sldId id="271" r:id="rId15"/>
    <p:sldId id="272" r:id="rId16"/>
    <p:sldId id="267" r:id="rId17"/>
    <p:sldId id="269" r:id="rId18"/>
    <p:sldId id="273" r:id="rId19"/>
    <p:sldId id="274" r:id="rId20"/>
    <p:sldId id="277" r:id="rId21"/>
    <p:sldId id="27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B5EE3F-635C-4314-8739-D3F3690FD1EF}">
          <p14:sldIdLst>
            <p14:sldId id="256"/>
            <p14:sldId id="260"/>
            <p14:sldId id="257"/>
            <p14:sldId id="258"/>
            <p14:sldId id="259"/>
            <p14:sldId id="262"/>
            <p14:sldId id="263"/>
            <p14:sldId id="264"/>
            <p14:sldId id="261"/>
            <p14:sldId id="265"/>
            <p14:sldId id="266"/>
            <p14:sldId id="268"/>
            <p14:sldId id="270"/>
            <p14:sldId id="271"/>
            <p14:sldId id="272"/>
            <p14:sldId id="267"/>
            <p14:sldId id="269"/>
            <p14:sldId id="273"/>
            <p14:sldId id="274"/>
            <p14:sldId id="277"/>
            <p14:sldId id="27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4929" autoAdjust="0"/>
  </p:normalViewPr>
  <p:slideViewPr>
    <p:cSldViewPr snapToGrid="0">
      <p:cViewPr varScale="1">
        <p:scale>
          <a:sx n="65" d="100"/>
          <a:sy n="65" d="100"/>
        </p:scale>
        <p:origin x="11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64EC2-E8AC-4484-9FA5-0C8911FA988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45BBED4-1DF8-4D1C-B4CE-450FB5AD12F1}">
      <dgm:prSet phldrT="[Text]"/>
      <dgm:spPr/>
      <dgm:t>
        <a:bodyPr/>
        <a:lstStyle/>
        <a:p>
          <a:r>
            <a:rPr lang="en-GB" dirty="0" smtClean="0"/>
            <a:t>Used for binomial classification</a:t>
          </a:r>
          <a:endParaRPr lang="en-GB" dirty="0"/>
        </a:p>
      </dgm:t>
    </dgm:pt>
    <dgm:pt modelId="{91D472D0-A734-41E6-97FA-78CA931D51EC}" type="parTrans" cxnId="{9D206972-599E-4FE8-B209-ED8778DF4400}">
      <dgm:prSet/>
      <dgm:spPr/>
      <dgm:t>
        <a:bodyPr/>
        <a:lstStyle/>
        <a:p>
          <a:endParaRPr lang="en-GB"/>
        </a:p>
      </dgm:t>
    </dgm:pt>
    <dgm:pt modelId="{41A7E428-7167-4B5D-BEBA-445626C4D245}" type="sibTrans" cxnId="{9D206972-599E-4FE8-B209-ED8778DF4400}">
      <dgm:prSet/>
      <dgm:spPr/>
      <dgm:t>
        <a:bodyPr/>
        <a:lstStyle/>
        <a:p>
          <a:endParaRPr lang="en-GB"/>
        </a:p>
      </dgm:t>
    </dgm:pt>
    <dgm:pt modelId="{B658D332-9144-4805-B58B-3F0505D8C72F}">
      <dgm:prSet phldrT="[Text]"/>
      <dgm:spPr/>
      <dgm:t>
        <a:bodyPr/>
        <a:lstStyle/>
        <a:p>
          <a:r>
            <a:rPr lang="en-GB" dirty="0" smtClean="0"/>
            <a:t>By</a:t>
          </a:r>
          <a:endParaRPr lang="en-GB" dirty="0"/>
        </a:p>
      </dgm:t>
    </dgm:pt>
    <dgm:pt modelId="{FC6B6B91-A3B0-4CCD-9534-0CF96AB9C1C4}" type="parTrans" cxnId="{54BC4CFA-43A9-4F9A-8475-CF33E86B7711}">
      <dgm:prSet/>
      <dgm:spPr/>
      <dgm:t>
        <a:bodyPr/>
        <a:lstStyle/>
        <a:p>
          <a:endParaRPr lang="en-GB"/>
        </a:p>
      </dgm:t>
    </dgm:pt>
    <dgm:pt modelId="{9075B0A2-FDBD-4514-9435-3E46E06F645D}" type="sibTrans" cxnId="{54BC4CFA-43A9-4F9A-8475-CF33E86B7711}">
      <dgm:prSet/>
      <dgm:spPr/>
      <dgm:t>
        <a:bodyPr/>
        <a:lstStyle/>
        <a:p>
          <a:endParaRPr lang="en-GB"/>
        </a:p>
      </dgm:t>
    </dgm:pt>
    <dgm:pt modelId="{97D9DC85-7057-4C3D-8B03-6CBB0A3DF8F8}">
      <dgm:prSet phldrT="[Text]"/>
      <dgm:spPr/>
      <dgm:t>
        <a:bodyPr/>
        <a:lstStyle/>
        <a:p>
          <a:r>
            <a:rPr lang="en-GB" dirty="0" smtClean="0"/>
            <a:t>Maximizing the likelihood of the output</a:t>
          </a:r>
          <a:endParaRPr lang="en-GB" dirty="0"/>
        </a:p>
      </dgm:t>
    </dgm:pt>
    <dgm:pt modelId="{317D3207-529A-4453-8706-1ECF22645213}" type="parTrans" cxnId="{CCEC93A3-1F48-4831-8F2C-947DF696B978}">
      <dgm:prSet/>
      <dgm:spPr/>
      <dgm:t>
        <a:bodyPr/>
        <a:lstStyle/>
        <a:p>
          <a:endParaRPr lang="en-GB"/>
        </a:p>
      </dgm:t>
    </dgm:pt>
    <dgm:pt modelId="{B8097826-7A8E-47B4-B1BD-51797BAB31A5}" type="sibTrans" cxnId="{CCEC93A3-1F48-4831-8F2C-947DF696B978}">
      <dgm:prSet/>
      <dgm:spPr/>
      <dgm:t>
        <a:bodyPr/>
        <a:lstStyle/>
        <a:p>
          <a:endParaRPr lang="en-GB"/>
        </a:p>
      </dgm:t>
    </dgm:pt>
    <dgm:pt modelId="{76EB8BA2-4331-4F0F-9FE7-47ECEEA547DE}">
      <dgm:prSet phldrT="[Text]"/>
      <dgm:spPr/>
      <dgm:t>
        <a:bodyPr/>
        <a:lstStyle/>
        <a:p>
          <a:r>
            <a:rPr lang="en-GB" sz="2600" dirty="0" smtClean="0"/>
            <a:t>Through</a:t>
          </a:r>
          <a:endParaRPr lang="en-GB" sz="2600" dirty="0"/>
        </a:p>
      </dgm:t>
    </dgm:pt>
    <dgm:pt modelId="{7211C6AD-4BFE-4B3A-929F-E168EF8E4911}" type="parTrans" cxnId="{78A2AF60-D26B-4D51-85FA-D3DB1E2607E3}">
      <dgm:prSet/>
      <dgm:spPr/>
      <dgm:t>
        <a:bodyPr/>
        <a:lstStyle/>
        <a:p>
          <a:endParaRPr lang="en-GB"/>
        </a:p>
      </dgm:t>
    </dgm:pt>
    <dgm:pt modelId="{7F402714-92EC-4E16-BB1D-F0A924CC6879}" type="sibTrans" cxnId="{78A2AF60-D26B-4D51-85FA-D3DB1E2607E3}">
      <dgm:prSet/>
      <dgm:spPr/>
      <dgm:t>
        <a:bodyPr/>
        <a:lstStyle/>
        <a:p>
          <a:endParaRPr lang="en-GB"/>
        </a:p>
      </dgm:t>
    </dgm:pt>
    <dgm:pt modelId="{B1C80B34-CDE3-4E6D-8497-67F4956035C2}">
      <dgm:prSet phldrT="[Text]" custT="1"/>
      <dgm:spPr/>
      <dgm:t>
        <a:bodyPr/>
        <a:lstStyle/>
        <a:p>
          <a:r>
            <a:rPr lang="en-GB" sz="2800" dirty="0" smtClean="0"/>
            <a:t>Stochastic Gradient Ascent Rule</a:t>
          </a:r>
          <a:endParaRPr lang="en-GB" sz="2800" dirty="0"/>
        </a:p>
      </dgm:t>
    </dgm:pt>
    <dgm:pt modelId="{9872FF19-0F7B-48C7-87DB-E3279784505F}" type="parTrans" cxnId="{6D30848D-C2CF-46B6-8EE9-E75D1658EF87}">
      <dgm:prSet/>
      <dgm:spPr/>
      <dgm:t>
        <a:bodyPr/>
        <a:lstStyle/>
        <a:p>
          <a:endParaRPr lang="en-GB"/>
        </a:p>
      </dgm:t>
    </dgm:pt>
    <dgm:pt modelId="{ED15A662-EC56-4B14-BDD2-49D0BAB253CD}" type="sibTrans" cxnId="{6D30848D-C2CF-46B6-8EE9-E75D1658EF87}">
      <dgm:prSet/>
      <dgm:spPr/>
      <dgm:t>
        <a:bodyPr/>
        <a:lstStyle/>
        <a:p>
          <a:endParaRPr lang="en-GB"/>
        </a:p>
      </dgm:t>
    </dgm:pt>
    <dgm:pt modelId="{D286FFB5-FDB5-4DE5-8230-3B5A8B9F71AA}">
      <dgm:prSet phldrT="[Text]"/>
      <dgm:spPr/>
      <dgm:t>
        <a:bodyPr/>
        <a:lstStyle/>
        <a:p>
          <a:r>
            <a:rPr lang="en-GB" dirty="0" smtClean="0"/>
            <a:t>Logistic Regression</a:t>
          </a:r>
          <a:endParaRPr lang="en-GB" dirty="0"/>
        </a:p>
      </dgm:t>
    </dgm:pt>
    <dgm:pt modelId="{75FA15CF-6865-427A-92E9-C3C9C4DE81FF}" type="sibTrans" cxnId="{6DF6F10C-CBF7-4F03-9FBF-1ADF3949018B}">
      <dgm:prSet/>
      <dgm:spPr/>
      <dgm:t>
        <a:bodyPr/>
        <a:lstStyle/>
        <a:p>
          <a:endParaRPr lang="en-GB"/>
        </a:p>
      </dgm:t>
    </dgm:pt>
    <dgm:pt modelId="{FA6A48F0-6F94-47D7-8D26-EE1ACC84C669}" type="parTrans" cxnId="{6DF6F10C-CBF7-4F03-9FBF-1ADF3949018B}">
      <dgm:prSet/>
      <dgm:spPr/>
      <dgm:t>
        <a:bodyPr/>
        <a:lstStyle/>
        <a:p>
          <a:endParaRPr lang="en-GB"/>
        </a:p>
      </dgm:t>
    </dgm:pt>
    <dgm:pt modelId="{1E24E2C4-96EA-466F-8E99-DC28BC8ACB32}">
      <dgm:prSet phldrT="[Text]"/>
      <dgm:spPr/>
      <dgm:t>
        <a:bodyPr/>
        <a:lstStyle/>
        <a:p>
          <a:r>
            <a:rPr lang="en-GB" dirty="0" smtClean="0"/>
            <a:t>Predict</a:t>
          </a:r>
          <a:endParaRPr lang="en-GB" dirty="0"/>
        </a:p>
      </dgm:t>
    </dgm:pt>
    <dgm:pt modelId="{16A4DF9E-A674-4AF5-BF0A-AD01DAC811E1}" type="parTrans" cxnId="{1B8EAF63-9570-490A-89AE-95A294A55E34}">
      <dgm:prSet/>
      <dgm:spPr/>
      <dgm:t>
        <a:bodyPr/>
        <a:lstStyle/>
        <a:p>
          <a:endParaRPr lang="en-GB"/>
        </a:p>
      </dgm:t>
    </dgm:pt>
    <dgm:pt modelId="{5ED1E2CE-BB74-4853-9291-110E9D852342}" type="sibTrans" cxnId="{1B8EAF63-9570-490A-89AE-95A294A55E34}">
      <dgm:prSet/>
      <dgm:spPr/>
      <dgm:t>
        <a:bodyPr/>
        <a:lstStyle/>
        <a:p>
          <a:endParaRPr lang="en-GB"/>
        </a:p>
      </dgm:t>
    </dgm:pt>
    <dgm:pt modelId="{EBA967BF-1B17-495C-A8AC-87898C7BA912}">
      <dgm:prSet phldrT="[Text]"/>
      <dgm:spPr/>
      <dgm:t>
        <a:bodyPr/>
        <a:lstStyle/>
        <a:p>
          <a:r>
            <a:rPr lang="en-GB" dirty="0" smtClean="0"/>
            <a:t>Determine the best combination of features</a:t>
          </a:r>
          <a:endParaRPr lang="en-GB" dirty="0"/>
        </a:p>
      </dgm:t>
    </dgm:pt>
    <dgm:pt modelId="{8934AC4A-EB26-452E-9E4B-0019ED20595E}" type="parTrans" cxnId="{5AD8607F-7742-4650-B206-59783A12C3D6}">
      <dgm:prSet/>
      <dgm:spPr/>
      <dgm:t>
        <a:bodyPr/>
        <a:lstStyle/>
        <a:p>
          <a:endParaRPr lang="en-GB"/>
        </a:p>
      </dgm:t>
    </dgm:pt>
    <dgm:pt modelId="{59BC53B5-0A3D-436F-A700-899500E934CD}" type="sibTrans" cxnId="{5AD8607F-7742-4650-B206-59783A12C3D6}">
      <dgm:prSet/>
      <dgm:spPr/>
      <dgm:t>
        <a:bodyPr/>
        <a:lstStyle/>
        <a:p>
          <a:endParaRPr lang="en-GB"/>
        </a:p>
      </dgm:t>
    </dgm:pt>
    <dgm:pt modelId="{D9A6071D-BE27-4B86-AADA-ED1506DA774D}">
      <dgm:prSet phldrT="[Text]" custT="1"/>
      <dgm:spPr/>
      <dgm:t>
        <a:bodyPr/>
        <a:lstStyle/>
        <a:p>
          <a:r>
            <a:rPr lang="en-GB" sz="2400" dirty="0" smtClean="0"/>
            <a:t>Output through trained parameters for the features</a:t>
          </a:r>
          <a:endParaRPr lang="en-GB" sz="2400" dirty="0"/>
        </a:p>
      </dgm:t>
    </dgm:pt>
    <dgm:pt modelId="{1E284C10-19CA-40C4-9E47-2A203CA484AA}" type="parTrans" cxnId="{24A7E5AE-4486-4C23-90E3-697DF1CF9BA7}">
      <dgm:prSet/>
      <dgm:spPr/>
      <dgm:t>
        <a:bodyPr/>
        <a:lstStyle/>
        <a:p>
          <a:endParaRPr lang="en-GB"/>
        </a:p>
      </dgm:t>
    </dgm:pt>
    <dgm:pt modelId="{0F674151-4A4A-4D23-9BD5-D6E13CAD1393}" type="sibTrans" cxnId="{24A7E5AE-4486-4C23-90E3-697DF1CF9BA7}">
      <dgm:prSet/>
      <dgm:spPr/>
      <dgm:t>
        <a:bodyPr/>
        <a:lstStyle/>
        <a:p>
          <a:endParaRPr lang="en-GB"/>
        </a:p>
      </dgm:t>
    </dgm:pt>
    <dgm:pt modelId="{E9817D04-39C4-4340-AB7F-B12CEE85C627}">
      <dgm:prSet phldrT="[Text]"/>
      <dgm:spPr/>
      <dgm:t>
        <a:bodyPr/>
        <a:lstStyle/>
        <a:p>
          <a:r>
            <a:rPr lang="en-GB" dirty="0" smtClean="0"/>
            <a:t>Determine the parameters of the features</a:t>
          </a:r>
        </a:p>
      </dgm:t>
    </dgm:pt>
    <dgm:pt modelId="{6DA25796-C687-4AE9-947A-F127AAE3A2EF}" type="sibTrans" cxnId="{58C7B3FB-BAC8-4FD5-A915-AB1E54B0EC72}">
      <dgm:prSet/>
      <dgm:spPr/>
      <dgm:t>
        <a:bodyPr/>
        <a:lstStyle/>
        <a:p>
          <a:endParaRPr lang="en-GB"/>
        </a:p>
      </dgm:t>
    </dgm:pt>
    <dgm:pt modelId="{EF7F5F55-E696-472B-9E96-0B158F0D6412}" type="parTrans" cxnId="{58C7B3FB-BAC8-4FD5-A915-AB1E54B0EC72}">
      <dgm:prSet/>
      <dgm:spPr/>
      <dgm:t>
        <a:bodyPr/>
        <a:lstStyle/>
        <a:p>
          <a:endParaRPr lang="en-GB"/>
        </a:p>
      </dgm:t>
    </dgm:pt>
    <dgm:pt modelId="{CEBB3F18-62E8-4A6B-ACB4-AD3BF4B58FD2}" type="pres">
      <dgm:prSet presAssocID="{5E564EC2-E8AC-4484-9FA5-0C8911FA988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7E31AD8-F388-4CBF-8081-70FF32DF8580}" type="pres">
      <dgm:prSet presAssocID="{D286FFB5-FDB5-4DE5-8230-3B5A8B9F71A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BF91B05-4A73-4915-B10C-B1CB8F26A9F0}" type="pres">
      <dgm:prSet presAssocID="{75FA15CF-6865-427A-92E9-C3C9C4DE81FF}" presName="sibTrans" presStyleLbl="sibTrans2D1" presStyleIdx="0" presStyleCnt="3"/>
      <dgm:spPr/>
      <dgm:t>
        <a:bodyPr/>
        <a:lstStyle/>
        <a:p>
          <a:endParaRPr lang="en-GB"/>
        </a:p>
      </dgm:t>
    </dgm:pt>
    <dgm:pt modelId="{E3DEC1F8-9D27-47D8-94BF-59B47843F91A}" type="pres">
      <dgm:prSet presAssocID="{75FA15CF-6865-427A-92E9-C3C9C4DE81FF}" presName="connectorText" presStyleLbl="sibTrans2D1" presStyleIdx="0" presStyleCnt="3"/>
      <dgm:spPr/>
      <dgm:t>
        <a:bodyPr/>
        <a:lstStyle/>
        <a:p>
          <a:endParaRPr lang="en-GB"/>
        </a:p>
      </dgm:t>
    </dgm:pt>
    <dgm:pt modelId="{9A8D7FFD-C013-466C-B398-78BD5FD0B03F}" type="pres">
      <dgm:prSet presAssocID="{B658D332-9144-4805-B58B-3F0505D8C72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76F76C6-8DB4-4F89-A688-A573BC52F750}" type="pres">
      <dgm:prSet presAssocID="{9075B0A2-FDBD-4514-9435-3E46E06F645D}" presName="sibTrans" presStyleLbl="sibTrans2D1" presStyleIdx="1" presStyleCnt="3"/>
      <dgm:spPr/>
      <dgm:t>
        <a:bodyPr/>
        <a:lstStyle/>
        <a:p>
          <a:endParaRPr lang="en-GB"/>
        </a:p>
      </dgm:t>
    </dgm:pt>
    <dgm:pt modelId="{8B57330D-03EA-46F2-BF85-4DCE1A2C4E86}" type="pres">
      <dgm:prSet presAssocID="{9075B0A2-FDBD-4514-9435-3E46E06F645D}" presName="connectorText" presStyleLbl="sibTrans2D1" presStyleIdx="1" presStyleCnt="3"/>
      <dgm:spPr/>
      <dgm:t>
        <a:bodyPr/>
        <a:lstStyle/>
        <a:p>
          <a:endParaRPr lang="en-GB"/>
        </a:p>
      </dgm:t>
    </dgm:pt>
    <dgm:pt modelId="{C4C88ACA-61EA-4A4E-9E9A-B8CD0D9D0CCE}" type="pres">
      <dgm:prSet presAssocID="{76EB8BA2-4331-4F0F-9FE7-47ECEEA547DE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6044F02-5958-446D-8B46-5C429E51F19A}" type="pres">
      <dgm:prSet presAssocID="{7F402714-92EC-4E16-BB1D-F0A924CC6879}" presName="sibTrans" presStyleLbl="sibTrans2D1" presStyleIdx="2" presStyleCnt="3"/>
      <dgm:spPr/>
      <dgm:t>
        <a:bodyPr/>
        <a:lstStyle/>
        <a:p>
          <a:endParaRPr lang="en-GB"/>
        </a:p>
      </dgm:t>
    </dgm:pt>
    <dgm:pt modelId="{C7647E38-3857-4A2F-BA92-DE27B633BD8C}" type="pres">
      <dgm:prSet presAssocID="{7F402714-92EC-4E16-BB1D-F0A924CC6879}" presName="connectorText" presStyleLbl="sibTrans2D1" presStyleIdx="2" presStyleCnt="3"/>
      <dgm:spPr/>
      <dgm:t>
        <a:bodyPr/>
        <a:lstStyle/>
        <a:p>
          <a:endParaRPr lang="en-GB"/>
        </a:p>
      </dgm:t>
    </dgm:pt>
    <dgm:pt modelId="{851288E1-D077-474C-9068-B7973729F27D}" type="pres">
      <dgm:prSet presAssocID="{1E24E2C4-96EA-466F-8E99-DC28BC8ACB3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DF6F10C-CBF7-4F03-9FBF-1ADF3949018B}" srcId="{5E564EC2-E8AC-4484-9FA5-0C8911FA988C}" destId="{D286FFB5-FDB5-4DE5-8230-3B5A8B9F71AA}" srcOrd="0" destOrd="0" parTransId="{FA6A48F0-6F94-47D7-8D26-EE1ACC84C669}" sibTransId="{75FA15CF-6865-427A-92E9-C3C9C4DE81FF}"/>
    <dgm:cxn modelId="{58C7B3FB-BAC8-4FD5-A915-AB1E54B0EC72}" srcId="{B658D332-9144-4805-B58B-3F0505D8C72F}" destId="{E9817D04-39C4-4340-AB7F-B12CEE85C627}" srcOrd="1" destOrd="0" parTransId="{EF7F5F55-E696-472B-9E96-0B158F0D6412}" sibTransId="{6DA25796-C687-4AE9-947A-F127AAE3A2EF}"/>
    <dgm:cxn modelId="{6BAD1D49-5E22-4D0F-A1D5-DE27080AC30C}" type="presOf" srcId="{7F402714-92EC-4E16-BB1D-F0A924CC6879}" destId="{66044F02-5958-446D-8B46-5C429E51F19A}" srcOrd="0" destOrd="0" presId="urn:microsoft.com/office/officeart/2005/8/layout/process5"/>
    <dgm:cxn modelId="{78A2AF60-D26B-4D51-85FA-D3DB1E2607E3}" srcId="{5E564EC2-E8AC-4484-9FA5-0C8911FA988C}" destId="{76EB8BA2-4331-4F0F-9FE7-47ECEEA547DE}" srcOrd="2" destOrd="0" parTransId="{7211C6AD-4BFE-4B3A-929F-E168EF8E4911}" sibTransId="{7F402714-92EC-4E16-BB1D-F0A924CC6879}"/>
    <dgm:cxn modelId="{67131519-A0DD-40ED-B2B0-7C4256BCBC73}" type="presOf" srcId="{76EB8BA2-4331-4F0F-9FE7-47ECEEA547DE}" destId="{C4C88ACA-61EA-4A4E-9E9A-B8CD0D9D0CCE}" srcOrd="0" destOrd="0" presId="urn:microsoft.com/office/officeart/2005/8/layout/process5"/>
    <dgm:cxn modelId="{5AD8607F-7742-4650-B206-59783A12C3D6}" srcId="{D286FFB5-FDB5-4DE5-8230-3B5A8B9F71AA}" destId="{EBA967BF-1B17-495C-A8AC-87898C7BA912}" srcOrd="1" destOrd="0" parTransId="{8934AC4A-EB26-452E-9E4B-0019ED20595E}" sibTransId="{59BC53B5-0A3D-436F-A700-899500E934CD}"/>
    <dgm:cxn modelId="{81E3627F-255C-45EB-A2F6-BD173E7F585E}" type="presOf" srcId="{EBA967BF-1B17-495C-A8AC-87898C7BA912}" destId="{17E31AD8-F388-4CBF-8081-70FF32DF8580}" srcOrd="0" destOrd="2" presId="urn:microsoft.com/office/officeart/2005/8/layout/process5"/>
    <dgm:cxn modelId="{6D30848D-C2CF-46B6-8EE9-E75D1658EF87}" srcId="{76EB8BA2-4331-4F0F-9FE7-47ECEEA547DE}" destId="{B1C80B34-CDE3-4E6D-8497-67F4956035C2}" srcOrd="0" destOrd="0" parTransId="{9872FF19-0F7B-48C7-87DB-E3279784505F}" sibTransId="{ED15A662-EC56-4B14-BDD2-49D0BAB253CD}"/>
    <dgm:cxn modelId="{11CF2079-6B82-46D0-899A-370F5AB19716}" type="presOf" srcId="{7F402714-92EC-4E16-BB1D-F0A924CC6879}" destId="{C7647E38-3857-4A2F-BA92-DE27B633BD8C}" srcOrd="1" destOrd="0" presId="urn:microsoft.com/office/officeart/2005/8/layout/process5"/>
    <dgm:cxn modelId="{3BDB5FE7-FCA8-4297-9E16-A6F8305E9EA2}" type="presOf" srcId="{9075B0A2-FDBD-4514-9435-3E46E06F645D}" destId="{876F76C6-8DB4-4F89-A688-A573BC52F750}" srcOrd="0" destOrd="0" presId="urn:microsoft.com/office/officeart/2005/8/layout/process5"/>
    <dgm:cxn modelId="{3E17A991-5457-48A0-95F9-DDC7A24A17EA}" type="presOf" srcId="{97D9DC85-7057-4C3D-8B03-6CBB0A3DF8F8}" destId="{9A8D7FFD-C013-466C-B398-78BD5FD0B03F}" srcOrd="0" destOrd="1" presId="urn:microsoft.com/office/officeart/2005/8/layout/process5"/>
    <dgm:cxn modelId="{66E61868-DA96-45B6-8CCA-0F607651D355}" type="presOf" srcId="{E45BBED4-1DF8-4D1C-B4CE-450FB5AD12F1}" destId="{17E31AD8-F388-4CBF-8081-70FF32DF8580}" srcOrd="0" destOrd="1" presId="urn:microsoft.com/office/officeart/2005/8/layout/process5"/>
    <dgm:cxn modelId="{0588A7F9-7935-42DA-ABE5-C448CC132305}" type="presOf" srcId="{1E24E2C4-96EA-466F-8E99-DC28BC8ACB32}" destId="{851288E1-D077-474C-9068-B7973729F27D}" srcOrd="0" destOrd="0" presId="urn:microsoft.com/office/officeart/2005/8/layout/process5"/>
    <dgm:cxn modelId="{24A7E5AE-4486-4C23-90E3-697DF1CF9BA7}" srcId="{1E24E2C4-96EA-466F-8E99-DC28BC8ACB32}" destId="{D9A6071D-BE27-4B86-AADA-ED1506DA774D}" srcOrd="0" destOrd="0" parTransId="{1E284C10-19CA-40C4-9E47-2A203CA484AA}" sibTransId="{0F674151-4A4A-4D23-9BD5-D6E13CAD1393}"/>
    <dgm:cxn modelId="{02AC4FF0-55D8-4B28-AD79-8FFC93E522BC}" type="presOf" srcId="{E9817D04-39C4-4340-AB7F-B12CEE85C627}" destId="{9A8D7FFD-C013-466C-B398-78BD5FD0B03F}" srcOrd="0" destOrd="2" presId="urn:microsoft.com/office/officeart/2005/8/layout/process5"/>
    <dgm:cxn modelId="{48FEF892-2E57-43E8-99AF-B79205A571F0}" type="presOf" srcId="{9075B0A2-FDBD-4514-9435-3E46E06F645D}" destId="{8B57330D-03EA-46F2-BF85-4DCE1A2C4E86}" srcOrd="1" destOrd="0" presId="urn:microsoft.com/office/officeart/2005/8/layout/process5"/>
    <dgm:cxn modelId="{8BFE7994-449D-4C69-B833-72C23000ABD0}" type="presOf" srcId="{75FA15CF-6865-427A-92E9-C3C9C4DE81FF}" destId="{E3DEC1F8-9D27-47D8-94BF-59B47843F91A}" srcOrd="1" destOrd="0" presId="urn:microsoft.com/office/officeart/2005/8/layout/process5"/>
    <dgm:cxn modelId="{86E9F752-43DC-4A6C-9091-E0B7BA3812DB}" type="presOf" srcId="{B1C80B34-CDE3-4E6D-8497-67F4956035C2}" destId="{C4C88ACA-61EA-4A4E-9E9A-B8CD0D9D0CCE}" srcOrd="0" destOrd="1" presId="urn:microsoft.com/office/officeart/2005/8/layout/process5"/>
    <dgm:cxn modelId="{66EFABE6-60A4-4970-9D2C-4C1ACA204084}" type="presOf" srcId="{B658D332-9144-4805-B58B-3F0505D8C72F}" destId="{9A8D7FFD-C013-466C-B398-78BD5FD0B03F}" srcOrd="0" destOrd="0" presId="urn:microsoft.com/office/officeart/2005/8/layout/process5"/>
    <dgm:cxn modelId="{6970BC56-B731-4BB3-B025-85E7E17C19D4}" type="presOf" srcId="{D9A6071D-BE27-4B86-AADA-ED1506DA774D}" destId="{851288E1-D077-474C-9068-B7973729F27D}" srcOrd="0" destOrd="1" presId="urn:microsoft.com/office/officeart/2005/8/layout/process5"/>
    <dgm:cxn modelId="{F2E140E4-5FA6-4619-A71A-8B1BDBF14334}" type="presOf" srcId="{D286FFB5-FDB5-4DE5-8230-3B5A8B9F71AA}" destId="{17E31AD8-F388-4CBF-8081-70FF32DF8580}" srcOrd="0" destOrd="0" presId="urn:microsoft.com/office/officeart/2005/8/layout/process5"/>
    <dgm:cxn modelId="{38ABCF27-4460-4357-B64B-FAC04D55B7B3}" type="presOf" srcId="{5E564EC2-E8AC-4484-9FA5-0C8911FA988C}" destId="{CEBB3F18-62E8-4A6B-ACB4-AD3BF4B58FD2}" srcOrd="0" destOrd="0" presId="urn:microsoft.com/office/officeart/2005/8/layout/process5"/>
    <dgm:cxn modelId="{54BC4CFA-43A9-4F9A-8475-CF33E86B7711}" srcId="{5E564EC2-E8AC-4484-9FA5-0C8911FA988C}" destId="{B658D332-9144-4805-B58B-3F0505D8C72F}" srcOrd="1" destOrd="0" parTransId="{FC6B6B91-A3B0-4CCD-9534-0CF96AB9C1C4}" sibTransId="{9075B0A2-FDBD-4514-9435-3E46E06F645D}"/>
    <dgm:cxn modelId="{9D206972-599E-4FE8-B209-ED8778DF4400}" srcId="{D286FFB5-FDB5-4DE5-8230-3B5A8B9F71AA}" destId="{E45BBED4-1DF8-4D1C-B4CE-450FB5AD12F1}" srcOrd="0" destOrd="0" parTransId="{91D472D0-A734-41E6-97FA-78CA931D51EC}" sibTransId="{41A7E428-7167-4B5D-BEBA-445626C4D245}"/>
    <dgm:cxn modelId="{1B8EAF63-9570-490A-89AE-95A294A55E34}" srcId="{5E564EC2-E8AC-4484-9FA5-0C8911FA988C}" destId="{1E24E2C4-96EA-466F-8E99-DC28BC8ACB32}" srcOrd="3" destOrd="0" parTransId="{16A4DF9E-A674-4AF5-BF0A-AD01DAC811E1}" sibTransId="{5ED1E2CE-BB74-4853-9291-110E9D852342}"/>
    <dgm:cxn modelId="{CCEC93A3-1F48-4831-8F2C-947DF696B978}" srcId="{B658D332-9144-4805-B58B-3F0505D8C72F}" destId="{97D9DC85-7057-4C3D-8B03-6CBB0A3DF8F8}" srcOrd="0" destOrd="0" parTransId="{317D3207-529A-4453-8706-1ECF22645213}" sibTransId="{B8097826-7A8E-47B4-B1BD-51797BAB31A5}"/>
    <dgm:cxn modelId="{8D57C456-C6F8-47AC-9E01-B4C551A3701F}" type="presOf" srcId="{75FA15CF-6865-427A-92E9-C3C9C4DE81FF}" destId="{6BF91B05-4A73-4915-B10C-B1CB8F26A9F0}" srcOrd="0" destOrd="0" presId="urn:microsoft.com/office/officeart/2005/8/layout/process5"/>
    <dgm:cxn modelId="{E045496F-1CEA-493E-A4C1-4C7B2508C6B1}" type="presParOf" srcId="{CEBB3F18-62E8-4A6B-ACB4-AD3BF4B58FD2}" destId="{17E31AD8-F388-4CBF-8081-70FF32DF8580}" srcOrd="0" destOrd="0" presId="urn:microsoft.com/office/officeart/2005/8/layout/process5"/>
    <dgm:cxn modelId="{ADD23CAE-4882-46AA-ACFA-7664A0B2E23F}" type="presParOf" srcId="{CEBB3F18-62E8-4A6B-ACB4-AD3BF4B58FD2}" destId="{6BF91B05-4A73-4915-B10C-B1CB8F26A9F0}" srcOrd="1" destOrd="0" presId="urn:microsoft.com/office/officeart/2005/8/layout/process5"/>
    <dgm:cxn modelId="{22897358-7561-460A-BE82-9B35D6825740}" type="presParOf" srcId="{6BF91B05-4A73-4915-B10C-B1CB8F26A9F0}" destId="{E3DEC1F8-9D27-47D8-94BF-59B47843F91A}" srcOrd="0" destOrd="0" presId="urn:microsoft.com/office/officeart/2005/8/layout/process5"/>
    <dgm:cxn modelId="{B954332F-00C6-4222-BF63-FBFE620700A1}" type="presParOf" srcId="{CEBB3F18-62E8-4A6B-ACB4-AD3BF4B58FD2}" destId="{9A8D7FFD-C013-466C-B398-78BD5FD0B03F}" srcOrd="2" destOrd="0" presId="urn:microsoft.com/office/officeart/2005/8/layout/process5"/>
    <dgm:cxn modelId="{F8EC9280-00F8-40A4-803A-C1C4FB08ADE2}" type="presParOf" srcId="{CEBB3F18-62E8-4A6B-ACB4-AD3BF4B58FD2}" destId="{876F76C6-8DB4-4F89-A688-A573BC52F750}" srcOrd="3" destOrd="0" presId="urn:microsoft.com/office/officeart/2005/8/layout/process5"/>
    <dgm:cxn modelId="{697F2D9B-1AC1-4252-9263-8A24EA7A9F90}" type="presParOf" srcId="{876F76C6-8DB4-4F89-A688-A573BC52F750}" destId="{8B57330D-03EA-46F2-BF85-4DCE1A2C4E86}" srcOrd="0" destOrd="0" presId="urn:microsoft.com/office/officeart/2005/8/layout/process5"/>
    <dgm:cxn modelId="{C6A23FFF-618F-4661-BCA7-3D927F5CF668}" type="presParOf" srcId="{CEBB3F18-62E8-4A6B-ACB4-AD3BF4B58FD2}" destId="{C4C88ACA-61EA-4A4E-9E9A-B8CD0D9D0CCE}" srcOrd="4" destOrd="0" presId="urn:microsoft.com/office/officeart/2005/8/layout/process5"/>
    <dgm:cxn modelId="{0B5257BC-6884-4504-81BA-7619F8AC8E7C}" type="presParOf" srcId="{CEBB3F18-62E8-4A6B-ACB4-AD3BF4B58FD2}" destId="{66044F02-5958-446D-8B46-5C429E51F19A}" srcOrd="5" destOrd="0" presId="urn:microsoft.com/office/officeart/2005/8/layout/process5"/>
    <dgm:cxn modelId="{A4C57FD7-EE3B-4555-982D-310129E1D503}" type="presParOf" srcId="{66044F02-5958-446D-8B46-5C429E51F19A}" destId="{C7647E38-3857-4A2F-BA92-DE27B633BD8C}" srcOrd="0" destOrd="0" presId="urn:microsoft.com/office/officeart/2005/8/layout/process5"/>
    <dgm:cxn modelId="{149A6A2B-5597-4CAF-9F89-76E6D3724A60}" type="presParOf" srcId="{CEBB3F18-62E8-4A6B-ACB4-AD3BF4B58FD2}" destId="{851288E1-D077-474C-9068-B7973729F27D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C1A44-3288-4F72-8BA0-16B1E96C2A92}" type="datetimeFigureOut">
              <a:rPr lang="en-GB" smtClean="0"/>
              <a:t>09/16/2017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534F8-BCC8-4324-9CA6-5AB604779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91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47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Switc</a:t>
            </a:r>
            <a:r>
              <a:rPr lang="en-GB" baseline="0" dirty="0" smtClean="0"/>
              <a:t>h to </a:t>
            </a:r>
            <a:r>
              <a:rPr lang="en-GB" baseline="0" dirty="0" err="1" smtClean="0"/>
              <a:t>jupyter</a:t>
            </a:r>
            <a:r>
              <a:rPr lang="en-GB" baseline="0" dirty="0" smtClean="0"/>
              <a:t> notebook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676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Maybe add the video</a:t>
            </a:r>
            <a:r>
              <a:rPr lang="en-GB" baseline="0" dirty="0" smtClean="0"/>
              <a:t> of the echo demonstration?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295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Give examples using the text document</a:t>
            </a:r>
            <a:r>
              <a:rPr lang="en-GB" baseline="0" dirty="0" smtClean="0"/>
              <a:t> term matrix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024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Write out the 1/(1+exp-(b0+b1x1+b2x2+…+</a:t>
            </a:r>
            <a:r>
              <a:rPr lang="en-GB" dirty="0" err="1" smtClean="0"/>
              <a:t>bnxn</a:t>
            </a:r>
            <a:r>
              <a:rPr lang="en-GB" dirty="0" smtClean="0"/>
              <a:t>))</a:t>
            </a:r>
          </a:p>
          <a:p>
            <a:r>
              <a:rPr lang="en-GB" dirty="0" smtClean="0"/>
              <a:t>Explain</a:t>
            </a:r>
            <a:r>
              <a:rPr lang="en-GB" baseline="0" dirty="0" smtClean="0"/>
              <a:t> how it can be represented as a vector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5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 the logistic function</a:t>
            </a:r>
            <a:r>
              <a:rPr lang="en-GB" baseline="0" dirty="0" smtClean="0"/>
              <a:t> sigmoid shape now</a:t>
            </a:r>
          </a:p>
          <a:p>
            <a:r>
              <a:rPr lang="en-GB" baseline="0" dirty="0" smtClean="0"/>
              <a:t>Lies between 0 and 1 which is convenient for us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00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probability of </a:t>
            </a:r>
            <a:r>
              <a:rPr lang="en-GB" baseline="0" dirty="0" smtClean="0"/>
              <a:t>y =1 for any x given theta is h(x); </a:t>
            </a:r>
            <a:r>
              <a:rPr lang="en-GB" dirty="0" smtClean="0"/>
              <a:t>The probability of </a:t>
            </a:r>
            <a:r>
              <a:rPr lang="en-GB" baseline="0" dirty="0" smtClean="0"/>
              <a:t>y =0 for any x given theta is 1-h(x)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notation “p(y(i)|x(i); θ)” indicates that this is the distribution of y(i)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x(i) and parameterized by θ.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p(</a:t>
            </a:r>
            <a:r>
              <a:rPr lang="en-GB" dirty="0" err="1" smtClean="0"/>
              <a:t>y|x</a:t>
            </a:r>
            <a:r>
              <a:rPr lang="en-GB" dirty="0" smtClean="0"/>
              <a:t>; θ), the conditional distribution of y given x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Consider logistic regression, where the probability p(y = 1|x; θ) is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modeled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hθ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 = g(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x). We would then predict “1” on an input x if and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if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hθ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 ≥ 0.5, or equivalently, if and only if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≥ 0. Consider a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 training example (y = 1). The larger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is, the larger also is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hθ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 = p(y = 1|x; w, b), and thus also the higher our degree of “confidence”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label is 1. Thus, informally we can think of our prediction as being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very confident one that y = 1 if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≫ 0. Similarly, we think of logistic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 as making a very confident prediction of y = 0, if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≪ 0. Given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training set, again informally it seems that we’d have found a good fit to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training data if we can find θ so that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x(i) ≫ 0 whenever y(i) = 1, and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θT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x(i) ≪ 0 whenever y(i) = 0, since this would reflect a very confident (and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correct) set of classifications for all the training examples. This seems to be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nice goal to aim for, and we’ll soon formalize this idea using the notion of</a:t>
            </a:r>
            <a:b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 margins</a:t>
            </a:r>
            <a:r>
              <a:rPr lang="en-GB" dirty="0" smtClean="0"/>
              <a:t> 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742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Given X (the design matrix, which contains all the x(i)’s) and θ, what</a:t>
            </a:r>
            <a:r>
              <a:rPr lang="en-GB" baseline="0" dirty="0" smtClean="0"/>
              <a:t> </a:t>
            </a:r>
            <a:r>
              <a:rPr lang="en-GB" dirty="0" smtClean="0"/>
              <a:t>is the distribution of the y(i)’s? The probability of the data is given by</a:t>
            </a:r>
            <a:r>
              <a:rPr lang="en-GB" baseline="0" dirty="0" smtClean="0"/>
              <a:t> </a:t>
            </a:r>
            <a:r>
              <a:rPr lang="en-GB" dirty="0" smtClean="0"/>
              <a:t>p(~</a:t>
            </a:r>
            <a:r>
              <a:rPr lang="en-GB" dirty="0" err="1" smtClean="0"/>
              <a:t>y|X</a:t>
            </a:r>
            <a:r>
              <a:rPr lang="en-GB" dirty="0" smtClean="0"/>
              <a:t>; θ). This quantity is typically viewed a function of ~y (and perhaps X),</a:t>
            </a:r>
            <a:r>
              <a:rPr lang="en-GB" baseline="0" dirty="0" smtClean="0"/>
              <a:t> </a:t>
            </a:r>
            <a:r>
              <a:rPr lang="en-GB" dirty="0" smtClean="0"/>
              <a:t>for a fixed value of θ. When we wish to explicitly view this as a function of</a:t>
            </a:r>
            <a:r>
              <a:rPr lang="en-GB" baseline="0" dirty="0" smtClean="0"/>
              <a:t> </a:t>
            </a:r>
            <a:r>
              <a:rPr lang="en-GB" dirty="0" smtClean="0"/>
              <a:t>θ, we will instead call it the likelihood function</a:t>
            </a:r>
          </a:p>
          <a:p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Likelihood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after data are available to describe a function of a parameter (or parameter vector) for a given </a:t>
            </a:r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44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Show</a:t>
            </a:r>
            <a:r>
              <a:rPr lang="en-GB" baseline="0" dirty="0" smtClean="0"/>
              <a:t> the gradient descent steps in python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062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should animate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534F8-BCC8-4324-9CA6-5AB6047795B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13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8DFD-9191-4A8C-AC14-B3DA58A42B9C}" type="datetimeFigureOut">
              <a:rPr lang="en-GB" smtClean="0"/>
              <a:t>09/16/2017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34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8DFD-9191-4A8C-AC14-B3DA58A42B9C}" type="datetimeFigureOut">
              <a:rPr lang="en-GB" smtClean="0"/>
              <a:t>09/16/2017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3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8DFD-9191-4A8C-AC14-B3DA58A42B9C}" type="datetimeFigureOut">
              <a:rPr lang="en-GB" smtClean="0"/>
              <a:t>09/16/2017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9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8DFD-9191-4A8C-AC14-B3DA58A42B9C}" type="datetimeFigureOut">
              <a:rPr lang="en-GB" smtClean="0"/>
              <a:t>09/16/2017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59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8DFD-9191-4A8C-AC14-B3DA58A42B9C}" type="datetimeFigureOut">
              <a:rPr lang="en-GB" smtClean="0"/>
              <a:t>09/16/2017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8DFD-9191-4A8C-AC14-B3DA58A42B9C}" type="datetimeFigureOut">
              <a:rPr lang="en-GB" smtClean="0"/>
              <a:t>09/16/2017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6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8DFD-9191-4A8C-AC14-B3DA58A42B9C}" type="datetimeFigureOut">
              <a:rPr lang="en-GB" smtClean="0"/>
              <a:t>09/16/2017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7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8DFD-9191-4A8C-AC14-B3DA58A42B9C}" type="datetimeFigureOut">
              <a:rPr lang="en-GB" smtClean="0"/>
              <a:t>09/16/2017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89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8DFD-9191-4A8C-AC14-B3DA58A42B9C}" type="datetimeFigureOut">
              <a:rPr lang="en-GB" smtClean="0"/>
              <a:t>09/16/2017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63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BE8DFD-9191-4A8C-AC14-B3DA58A42B9C}" type="datetimeFigureOut">
              <a:rPr lang="en-GB" smtClean="0"/>
              <a:t>09/16/2017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8DFD-9191-4A8C-AC14-B3DA58A42B9C}" type="datetimeFigureOut">
              <a:rPr lang="en-GB" smtClean="0"/>
              <a:t>09/16/2017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99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BE8DFD-9191-4A8C-AC14-B3DA58A42B9C}" type="datetimeFigureOut">
              <a:rPr lang="en-GB" smtClean="0"/>
              <a:t>09/16/2017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8CB757-D996-4BF1-9C25-AF5A569FDB7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16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Introduction to Machine Learning through Text Classification using Python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Nate Mahalingam</a:t>
            </a:r>
          </a:p>
          <a:p>
            <a:r>
              <a:rPr lang="en-GB" dirty="0" smtClean="0"/>
              <a:t>Crosby mba,2017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47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Deriving the Stochastic Gradient Ascent algorithm 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The probability of y = 1 (a success) </a:t>
                </a:r>
                <a:r>
                  <a:rPr lang="en-GB" dirty="0"/>
                  <a:t>for any x given </a:t>
                </a:r>
                <a:r>
                  <a:rPr lang="el-GR" dirty="0" smtClean="0"/>
                  <a:t>θ</a:t>
                </a:r>
                <a:r>
                  <a:rPr lang="en-GB" dirty="0" smtClean="0"/>
                  <a:t> is </a:t>
                </a:r>
                <a:r>
                  <a:rPr lang="en-GB" dirty="0"/>
                  <a:t>h(x)</a:t>
                </a: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:pPr algn="ctr"/>
                <a:endParaRPr lang="en-GB" b="0" dirty="0" smtClean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The probability of y = </a:t>
                </a:r>
                <a:r>
                  <a:rPr lang="en-GB" dirty="0" smtClean="0"/>
                  <a:t>0 </a:t>
                </a:r>
                <a:r>
                  <a:rPr lang="en-GB" dirty="0"/>
                  <a:t>(a </a:t>
                </a:r>
                <a:r>
                  <a:rPr lang="en-GB" dirty="0" smtClean="0"/>
                  <a:t>failure) </a:t>
                </a:r>
                <a:r>
                  <a:rPr lang="en-GB" dirty="0"/>
                  <a:t>for any x given </a:t>
                </a:r>
                <a:r>
                  <a:rPr lang="el-GR" dirty="0"/>
                  <a:t>θ</a:t>
                </a:r>
                <a:r>
                  <a:rPr lang="en-GB" dirty="0"/>
                  <a:t> is </a:t>
                </a:r>
                <a:r>
                  <a:rPr lang="en-GB" dirty="0" smtClean="0"/>
                  <a:t>1 - h(x)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 smtClean="0"/>
              </a:p>
              <a:p>
                <a:pPr algn="ctr"/>
                <a:endParaRPr lang="en-GB" dirty="0" smtClean="0"/>
              </a:p>
              <a:p>
                <a:r>
                  <a:rPr lang="en-GB" dirty="0" smtClean="0"/>
                  <a:t>For any Bernoulli distribution,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  <m:sup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1 −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  <m:sup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9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Deriving the Stochastic Gradient Ascent algorithm </a:t>
            </a:r>
            <a:r>
              <a:rPr lang="en-GB" dirty="0" smtClean="0"/>
              <a:t>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Define the Likelihood function L(</a:t>
                </a:r>
                <a:r>
                  <a:rPr lang="el-GR" dirty="0" smtClean="0"/>
                  <a:t>θ</a:t>
                </a:r>
                <a:r>
                  <a:rPr lang="en-GB" dirty="0" smtClean="0"/>
                  <a:t>)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GB" sz="2400" dirty="0"/>
                                <m:t> 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sup>
                          </m:sSup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.(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1 − 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GB" sz="2400" dirty="0"/>
                                <m:t> 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GB" sz="2400" dirty="0" smtClean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 smtClean="0"/>
              </a:p>
              <a:p>
                <a:pPr marL="0" indent="0" algn="ctr">
                  <a:buNone/>
                </a:pPr>
                <a:r>
                  <a:rPr lang="en-GB" sz="2400" dirty="0" smtClean="0"/>
                  <a:t>What does this represent?</a:t>
                </a: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2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Deriving the Stochastic Gradient Ascent algorithm </a:t>
            </a:r>
            <a:r>
              <a:rPr lang="en-GB" dirty="0" smtClean="0"/>
              <a:t>3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It’s easier for us to work with the log-likelihood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Using the property of logarithms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buNone/>
                </a:pPr>
                <a:r>
                  <a:rPr lang="en-GB" dirty="0" smtClean="0"/>
                  <a:t>and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:endParaRPr lang="en-GB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Deriving the Stochastic Gradient Ascent algorithm </a:t>
            </a:r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984955" y="2027903"/>
            <a:ext cx="1482213" cy="49407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824019" y="2094271"/>
            <a:ext cx="1954161" cy="42770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378677" y="3443747"/>
            <a:ext cx="2617839" cy="6268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).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. 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. 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GB">
                              <a:latin typeface="Cambria Math" panose="02040503050406030204" pitchFamily="18" charset="0"/>
                            </a:rPr>
                            <m:t>−(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b="0" dirty="0" smtClean="0"/>
              </a:p>
              <a:p>
                <a:pPr marL="0" indent="0">
                  <a:buNone/>
                </a:pPr>
                <a:endParaRPr lang="en-GB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GB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GB" b="1" dirty="0" smtClean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4638368" y="2521974"/>
            <a:ext cx="1087693" cy="435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9619" y="2521974"/>
            <a:ext cx="1087693" cy="435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7588045" y="4070554"/>
            <a:ext cx="1991032" cy="376085"/>
          </a:xfrm>
          <a:prstGeom prst="bentConnector3">
            <a:avLst>
              <a:gd name="adj1" fmla="val 4703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79077" y="4308139"/>
                <a:ext cx="24644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.(1−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077" y="4308139"/>
                <a:ext cx="246445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975" t="-4444" r="-2963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38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Final Stochastic Gradient Ascent Rule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i="1" dirty="0" smtClean="0"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GB" sz="2800" i="1" dirty="0" smtClean="0">
                    <a:latin typeface="Cambria Math" panose="02040503050406030204" pitchFamily="18" charset="0"/>
                  </a:rPr>
                  <a:t>Loop {</a:t>
                </a:r>
              </a:p>
              <a:p>
                <a:pPr marL="0" indent="0">
                  <a:buNone/>
                </a:pPr>
                <a:r>
                  <a:rPr lang="en-GB" sz="2800" i="1" dirty="0">
                    <a:latin typeface="Cambria Math" panose="02040503050406030204" pitchFamily="18" charset="0"/>
                  </a:rPr>
                  <a:t>	</a:t>
                </a:r>
                <a:r>
                  <a:rPr lang="en-GB" sz="2800" i="1" dirty="0" smtClean="0">
                    <a:latin typeface="Cambria Math" panose="02040503050406030204" pitchFamily="18" charset="0"/>
                  </a:rPr>
                  <a:t>for i = 1 to m {</a:t>
                </a:r>
              </a:p>
              <a:p>
                <a:pPr marL="0" indent="0">
                  <a:buNone/>
                </a:pPr>
                <a:r>
                  <a:rPr lang="en-GB" sz="28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≔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GB" sz="2800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GB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d>
                    <m:sSubSup>
                      <m:sSubSup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(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𝑒𝑣𝑒𝑟𝑦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 smtClean="0"/>
              </a:p>
              <a:p>
                <a:pPr marL="0" indent="0">
                  <a:buNone/>
                </a:pPr>
                <a:r>
                  <a:rPr lang="en-GB" sz="2800" dirty="0"/>
                  <a:t>	</a:t>
                </a:r>
                <a:r>
                  <a:rPr lang="en-GB" sz="2800" i="1" dirty="0" smtClean="0"/>
                  <a:t>}</a:t>
                </a:r>
              </a:p>
              <a:p>
                <a:pPr marL="0" indent="0">
                  <a:buNone/>
                </a:pPr>
                <a:r>
                  <a:rPr lang="en-GB" sz="2800" i="1" dirty="0" smtClean="0"/>
                  <a:t>}</a:t>
                </a:r>
                <a:endParaRPr lang="en-GB" sz="2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91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8581" y="1971819"/>
            <a:ext cx="8334567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QUICK DEMONSTRATION OF THIS RULE</a:t>
            </a:r>
            <a:endParaRPr lang="en-U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07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dient_descent_line_graph">
            <a:hlinkClick r:id="" action="ppaction://media"/>
          </p:cNvPr>
          <p:cNvPicPr>
            <a:picLocks noGrp="1" noChangeAspect="1"/>
          </p:cNvPicPr>
          <p:nvPr>
            <p:ph idx="4294967295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9657" y="759286"/>
            <a:ext cx="10918975" cy="4277288"/>
          </a:xfrm>
        </p:spPr>
      </p:pic>
    </p:spTree>
    <p:extLst>
      <p:ext uri="{BB962C8B-B14F-4D97-AF65-F5344CB8AC3E}">
        <p14:creationId xmlns:p14="http://schemas.microsoft.com/office/powerpoint/2010/main" val="213417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25946474"/>
              </p:ext>
            </p:extLst>
          </p:nvPr>
        </p:nvGraphicFramePr>
        <p:xfrm>
          <a:off x="140111" y="516194"/>
          <a:ext cx="11872452" cy="5390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31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Created in 1991 by Guido van Rossum</a:t>
            </a:r>
          </a:p>
          <a:p>
            <a:r>
              <a:rPr lang="en-GB" dirty="0" smtClean="0"/>
              <a:t>Emphasizes readability and simplicity over complexity</a:t>
            </a:r>
          </a:p>
          <a:p>
            <a:pPr algn="ctr"/>
            <a:r>
              <a:rPr lang="en-GB" i="1" dirty="0"/>
              <a:t>“Simple is better than complex</a:t>
            </a:r>
            <a:r>
              <a:rPr lang="en-GB" i="1" dirty="0" smtClean="0"/>
              <a:t>.”</a:t>
            </a:r>
          </a:p>
          <a:p>
            <a:r>
              <a:rPr lang="en-GB" dirty="0" smtClean="0"/>
              <a:t>Software that use Python</a:t>
            </a:r>
          </a:p>
          <a:p>
            <a:pPr lvl="1"/>
            <a:r>
              <a:rPr lang="en-GB" dirty="0" smtClean="0"/>
              <a:t>Dropbox</a:t>
            </a:r>
          </a:p>
          <a:p>
            <a:pPr lvl="1"/>
            <a:r>
              <a:rPr lang="en-GB" dirty="0" smtClean="0"/>
              <a:t>MySQL Workbench</a:t>
            </a:r>
          </a:p>
          <a:p>
            <a:pPr lvl="1"/>
            <a:r>
              <a:rPr lang="en-GB" dirty="0" err="1" smtClean="0"/>
              <a:t>BitTorrent</a:t>
            </a:r>
            <a:endParaRPr lang="en-GB" dirty="0" smtClean="0"/>
          </a:p>
          <a:p>
            <a:pPr lvl="1"/>
            <a:r>
              <a:rPr lang="en-GB" dirty="0" smtClean="0"/>
              <a:t>And many more</a:t>
            </a:r>
          </a:p>
          <a:p>
            <a:r>
              <a:rPr lang="en-GB" dirty="0" smtClean="0"/>
              <a:t>More emphasis on scripting than programming</a:t>
            </a:r>
          </a:p>
          <a:p>
            <a:r>
              <a:rPr lang="en-GB" dirty="0" smtClean="0"/>
              <a:t>Syntactic sugar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i="1" dirty="0" smtClean="0"/>
          </a:p>
          <a:p>
            <a:pPr algn="ctr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936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83" y="2244404"/>
            <a:ext cx="9931379" cy="28006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10" y="3222522"/>
            <a:ext cx="8598829" cy="7374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61" y="1528334"/>
            <a:ext cx="10373358" cy="351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9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Who am I?</a:t>
            </a:r>
          </a:p>
          <a:p>
            <a:r>
              <a:rPr lang="en-GB" sz="3600" dirty="0" smtClean="0"/>
              <a:t>What is Machine Learning?</a:t>
            </a:r>
          </a:p>
          <a:p>
            <a:r>
              <a:rPr lang="en-GB" sz="3600" dirty="0" smtClean="0"/>
              <a:t>Deriving Logistic Regression and the Gradient Descent algorithm</a:t>
            </a:r>
          </a:p>
          <a:p>
            <a:r>
              <a:rPr lang="en-GB" sz="3600" dirty="0" smtClean="0"/>
              <a:t>Overview of Python</a:t>
            </a:r>
          </a:p>
          <a:p>
            <a:r>
              <a:rPr lang="en-GB" sz="3600" dirty="0" smtClean="0"/>
              <a:t>Running the actual code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0411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Packages needed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757" y="2164715"/>
            <a:ext cx="2165030" cy="10800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520" y="3973879"/>
            <a:ext cx="3851845" cy="707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827" y="3521923"/>
            <a:ext cx="2616890" cy="1472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938" y="2012206"/>
            <a:ext cx="3604427" cy="7509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23" y="2133262"/>
            <a:ext cx="2939154" cy="9927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93" y="3521923"/>
            <a:ext cx="2140530" cy="11591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269" y="2133262"/>
            <a:ext cx="2995152" cy="65394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88499" y="3865801"/>
            <a:ext cx="15702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NLTK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22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2838" y="2967335"/>
            <a:ext cx="8166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to run the actual code!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55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2578" y="2126677"/>
            <a:ext cx="620663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72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am 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MBA student focusing in Marketing Analytics</a:t>
            </a:r>
          </a:p>
          <a:p>
            <a:r>
              <a:rPr lang="en-GB" sz="2800" dirty="0" smtClean="0"/>
              <a:t>Born and raised in South India</a:t>
            </a:r>
          </a:p>
          <a:p>
            <a:r>
              <a:rPr lang="en-GB" sz="2800" dirty="0" smtClean="0"/>
              <a:t>Bachelor’s and Master’s in Chemical Engineering from the UK</a:t>
            </a:r>
          </a:p>
          <a:p>
            <a:r>
              <a:rPr lang="en-GB" sz="2800" dirty="0" smtClean="0"/>
              <a:t>Taught myself Python because it’s awesome!</a:t>
            </a:r>
          </a:p>
          <a:p>
            <a:r>
              <a:rPr lang="en-GB" sz="2800" dirty="0" smtClean="0"/>
              <a:t>Around 3 years of experience with Python</a:t>
            </a:r>
          </a:p>
          <a:p>
            <a:r>
              <a:rPr lang="en-GB" sz="2800" dirty="0" smtClean="0"/>
              <a:t>Major projects</a:t>
            </a:r>
          </a:p>
          <a:p>
            <a:pPr lvl="1"/>
            <a:r>
              <a:rPr lang="en-GB" sz="2400" dirty="0" smtClean="0"/>
              <a:t>Delivering the AP news on the Amazon Echo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Text classification for Sears</a:t>
            </a:r>
          </a:p>
        </p:txBody>
      </p:sp>
    </p:spTree>
    <p:extLst>
      <p:ext uri="{BB962C8B-B14F-4D97-AF65-F5344CB8AC3E}">
        <p14:creationId xmlns:p14="http://schemas.microsoft.com/office/powerpoint/2010/main" val="27863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Machine Learning?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80204" cy="439283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GB" sz="2900" b="1" i="1" dirty="0" smtClean="0"/>
              <a:t>“</a:t>
            </a:r>
            <a:r>
              <a:rPr lang="en-GB" sz="2900" b="1" i="1" dirty="0"/>
              <a:t>Machine learning is the science of getting computers to act without being explicitly </a:t>
            </a:r>
            <a:r>
              <a:rPr lang="en-GB" sz="2900" b="1" i="1" dirty="0" smtClean="0"/>
              <a:t>programmed”</a:t>
            </a:r>
          </a:p>
          <a:p>
            <a:endParaRPr lang="en-GB" sz="2800" u="sng" dirty="0" smtClean="0"/>
          </a:p>
          <a:p>
            <a:r>
              <a:rPr lang="en-GB" sz="2800" u="sng" dirty="0" smtClean="0"/>
              <a:t>What can we do with it?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Predict future sales based on current data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Predict whether a tumour is malignant or not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Predict whether an image contains a face or not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Teach a computer to play a game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And many more…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6553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Machine Learning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71933" cy="5012266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Supervised</a:t>
            </a:r>
          </a:p>
          <a:p>
            <a:r>
              <a:rPr lang="en-GB" sz="1800" dirty="0" smtClean="0"/>
              <a:t>Given a set of input variables and corresponding output variables, train on one half of the set and predict the other half and any other similar data’s output</a:t>
            </a:r>
          </a:p>
          <a:p>
            <a:r>
              <a:rPr lang="en-GB" sz="1800" dirty="0" smtClean="0"/>
              <a:t>Further classified into Regression and Classification problems</a:t>
            </a:r>
          </a:p>
          <a:p>
            <a:r>
              <a:rPr lang="en-GB" sz="1800" dirty="0" smtClean="0"/>
              <a:t>Examples: Linear Regression, Logistic Regression, Naïve Bayes, Support Vector Machine, Perceptron, Random Forest, etc.</a:t>
            </a:r>
          </a:p>
          <a:p>
            <a:r>
              <a:rPr lang="en-GB" sz="2600" dirty="0" smtClean="0"/>
              <a:t>Unsupervised</a:t>
            </a:r>
            <a:endParaRPr lang="en-GB" sz="3200" dirty="0" smtClean="0"/>
          </a:p>
          <a:p>
            <a:r>
              <a:rPr lang="en-GB" sz="1800" dirty="0" smtClean="0"/>
              <a:t>Given a set of inputs with NO outputs, find clusters and/or associations between the inputs</a:t>
            </a:r>
          </a:p>
          <a:p>
            <a:r>
              <a:rPr lang="en-GB" sz="1800" dirty="0" smtClean="0"/>
              <a:t>Further classified into Clustering and Association problems</a:t>
            </a:r>
          </a:p>
          <a:p>
            <a:r>
              <a:rPr lang="en-GB" sz="1800" dirty="0" smtClean="0"/>
              <a:t>Examples: K-means, Artificial Neural Networks, Principal Component Analysis, Singular Value Decomposition, </a:t>
            </a:r>
            <a:r>
              <a:rPr lang="en-GB" sz="1800" dirty="0" err="1" smtClean="0"/>
              <a:t>etc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12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Nomenclature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𝑉𝑒𝑐𝑡𝑜𝑟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𝐹𝑒𝑎𝑡𝑢𝑟𝑒𝑠</m:t>
                          </m:r>
                        </m:e>
                      </m:d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𝑉𝑒𝑐𝑡𝑜𝑟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𝑇𝑎𝑟𝑔𝑒𝑡</m:t>
                          </m:r>
                        </m:e>
                      </m:d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𝐸𝑥𝑎𝑚𝑝𝑙𝑒</m:t>
                      </m:r>
                    </m:oMath>
                  </m:oMathPara>
                </a14:m>
                <a:endParaRPr lang="en-GB" b="0" dirty="0" smtClean="0"/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=1,2,…,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𝑇𝑟𝑎𝑖𝑛𝑖𝑛𝑔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𝑆𝑒𝑡</m:t>
                      </m:r>
                    </m:oMath>
                  </m:oMathPara>
                </a14:m>
                <a:endParaRPr lang="en-GB" dirty="0" smtClean="0"/>
              </a:p>
              <a:p>
                <a:pPr marL="0" indent="0" algn="ctr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𝐻𝑦𝑝𝑜𝑡h𝑒𝑠𝑖𝑠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𝑚𝑎𝑝𝑠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b="0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5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Goal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561320" cy="4023360"/>
              </a:xfrm>
            </p:spPr>
            <p:txBody>
              <a:bodyPr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2800" i="1" dirty="0" smtClean="0"/>
                  <a:t>Given a set of input features X and output features y, define a function</a:t>
                </a:r>
              </a:p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en-GB" sz="2800"/>
                      <m:t>𝒳</m:t>
                    </m:r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  <m:r>
                      <m:rPr>
                        <m:nor/>
                      </m:rPr>
                      <a:rPr lang="en-GB" sz="2800"/>
                      <m:t>𝒴</m:t>
                    </m:r>
                  </m:oMath>
                </a14:m>
                <a:r>
                  <a:rPr lang="en-GB" sz="2800" dirty="0" smtClean="0"/>
                  <a:t> 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/>
                      <m:t>𝒳</m:t>
                    </m:r>
                    <m:r>
                      <m:rPr>
                        <m:nor/>
                      </m:rPr>
                      <a:rPr lang="en-GB" sz="2800" b="0" i="0" smtClean="0"/>
                      <m:t>, </m:t>
                    </m:r>
                    <m:r>
                      <m:rPr>
                        <m:nor/>
                      </m:rPr>
                      <a:rPr lang="en-GB" sz="2800"/>
                      <m:t>𝒴</m:t>
                    </m:r>
                    <m:r>
                      <m:rPr>
                        <m:nor/>
                      </m:rPr>
                      <a:rPr lang="en-GB" sz="2800" b="0" i="0" smtClean="0"/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GB" sz="2800"/>
                      <m:t>ℝ</m:t>
                    </m:r>
                  </m:oMath>
                </a14:m>
                <a:endParaRPr lang="en-GB" sz="2800" dirty="0" smtClean="0"/>
              </a:p>
              <a:p>
                <a:pPr algn="ctr"/>
                <a:r>
                  <a:rPr lang="en-GB" sz="2800" i="1" dirty="0" smtClean="0"/>
                  <a:t>such that h(x) is a good predictor of output y, given input X</a:t>
                </a:r>
              </a:p>
              <a:p>
                <a:r>
                  <a:rPr lang="en-GB" sz="2800" dirty="0" smtClean="0"/>
                  <a:t>In other words,</a:t>
                </a:r>
              </a:p>
              <a:p>
                <a:pPr algn="ctr"/>
                <a:r>
                  <a:rPr lang="en-GB" sz="2800" i="1" dirty="0" smtClean="0"/>
                  <a:t>Find the best combination of the input features using the best possible feature weights </a:t>
                </a:r>
                <a:r>
                  <a:rPr lang="el-GR" sz="2800" dirty="0" smtClean="0"/>
                  <a:t>θ</a:t>
                </a:r>
                <a:endParaRPr lang="en-GB" sz="2600" dirty="0" smtClean="0"/>
              </a:p>
              <a:p>
                <a:pPr algn="ctr"/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561320" cy="4023360"/>
              </a:xfrm>
              <a:blipFill rotWithShape="0">
                <a:blip r:embed="rId3"/>
                <a:stretch>
                  <a:fillRect l="-1154" t="-1515" r="-8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73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48082" y="730045"/>
            <a:ext cx="2669459" cy="88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Training Set</a:t>
            </a:r>
            <a:endParaRPr lang="en-GB" sz="2400" dirty="0"/>
          </a:p>
        </p:txBody>
      </p:sp>
      <p:cxnSp>
        <p:nvCxnSpPr>
          <p:cNvPr id="5" name="Straight Arrow Connector 4"/>
          <p:cNvCxnSpPr>
            <a:stCxn id="4" idx="2"/>
            <a:endCxn id="8" idx="0"/>
          </p:cNvCxnSpPr>
          <p:nvPr/>
        </p:nvCxnSpPr>
        <p:spPr>
          <a:xfrm>
            <a:off x="6282812" y="1614948"/>
            <a:ext cx="0" cy="1356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48082" y="2971801"/>
            <a:ext cx="2669459" cy="884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Learning Algorithm</a:t>
            </a:r>
            <a:endParaRPr lang="en-GB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82811" y="3856704"/>
            <a:ext cx="0" cy="1356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582263" y="5213557"/>
                <a:ext cx="1401096" cy="84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263" y="5213557"/>
                <a:ext cx="1401096" cy="8480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4033682" y="5637573"/>
            <a:ext cx="1548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31740" y="5637573"/>
            <a:ext cx="1548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1626" y="5375963"/>
            <a:ext cx="929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X</a:t>
            </a:r>
            <a:endParaRPr lang="en-GB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8480321" y="5375963"/>
            <a:ext cx="287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5367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Logistic Regression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For our example, the hypothesis function is given by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 smtClean="0"/>
              </a:p>
              <a:p>
                <a:pPr marL="0" indent="0" algn="just">
                  <a:buNone/>
                </a:pPr>
                <a:r>
                  <a:rPr lang="en-GB" dirty="0" smtClean="0"/>
                  <a:t>Where g(z) is the logistic function given by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800" dirty="0" smtClean="0"/>
              </a:p>
              <a:p>
                <a:pPr marL="0" indent="0" algn="ctr">
                  <a:buNone/>
                </a:pPr>
                <a:endParaRPr lang="en-GB" sz="2800" dirty="0"/>
              </a:p>
              <a:p>
                <a:pPr marL="0" indent="0" algn="ctr">
                  <a:buNone/>
                </a:pPr>
                <a:r>
                  <a:rPr lang="en-GB" sz="2800" dirty="0" smtClean="0"/>
                  <a:t>Why have we chosen the Logistic Function?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7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1593</TotalTime>
  <Words>672</Words>
  <Application>Microsoft Office PowerPoint</Application>
  <PresentationFormat>Widescreen</PresentationFormat>
  <Paragraphs>154</Paragraphs>
  <Slides>22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Cambria Math</vt:lpstr>
      <vt:lpstr>Retrospect</vt:lpstr>
      <vt:lpstr>Introduction to Machine Learning through Text Classification using Python</vt:lpstr>
      <vt:lpstr>Structure</vt:lpstr>
      <vt:lpstr>Who am I?</vt:lpstr>
      <vt:lpstr>What is Machine Learning?</vt:lpstr>
      <vt:lpstr>Types of Machine Learning </vt:lpstr>
      <vt:lpstr>Some Nomenclature</vt:lpstr>
      <vt:lpstr>Our Goal</vt:lpstr>
      <vt:lpstr>PowerPoint Presentation</vt:lpstr>
      <vt:lpstr>Logistic Regression</vt:lpstr>
      <vt:lpstr>Deriving the Stochastic Gradient Ascent algorithm 1</vt:lpstr>
      <vt:lpstr>Deriving the Stochastic Gradient Ascent algorithm 2</vt:lpstr>
      <vt:lpstr>Deriving the Stochastic Gradient Ascent algorithm 3</vt:lpstr>
      <vt:lpstr>Deriving the Stochastic Gradient Ascent algorithm 4</vt:lpstr>
      <vt:lpstr>The Final Stochastic Gradient Ascent Rule</vt:lpstr>
      <vt:lpstr>PowerPoint Presentation</vt:lpstr>
      <vt:lpstr>PowerPoint Presentation</vt:lpstr>
      <vt:lpstr>PowerPoint Presentation</vt:lpstr>
      <vt:lpstr>Python</vt:lpstr>
      <vt:lpstr>PowerPoint Presentation</vt:lpstr>
      <vt:lpstr>Packages needed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through Text Classification through Python</dc:title>
  <dc:creator>Natarajan M</dc:creator>
  <cp:lastModifiedBy>Natarajan M</cp:lastModifiedBy>
  <cp:revision>74</cp:revision>
  <dcterms:created xsi:type="dcterms:W3CDTF">2017-09-12T03:25:32Z</dcterms:created>
  <dcterms:modified xsi:type="dcterms:W3CDTF">2017-09-16T22:28:10Z</dcterms:modified>
</cp:coreProperties>
</file>