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2" autoAdjust="0"/>
    <p:restoredTop sz="94673" autoAdjust="0"/>
  </p:normalViewPr>
  <p:slideViewPr>
    <p:cSldViewPr>
      <p:cViewPr varScale="1">
        <p:scale>
          <a:sx n="80" d="100"/>
          <a:sy n="80" d="100"/>
        </p:scale>
        <p:origin x="-1445"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1DF55F1-CF87-4B44-A7CA-026B80574079}" type="datetimeFigureOut">
              <a:rPr lang="en-US" smtClean="0"/>
              <a:t>5/12/2019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3AD93B6-3E14-447B-A8C0-2F9869D231E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1DF55F1-CF87-4B44-A7CA-026B80574079}" type="datetimeFigureOut">
              <a:rPr lang="en-US" smtClean="0"/>
              <a:t>5/12/2019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3AD93B6-3E14-447B-A8C0-2F9869D231E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1DF55F1-CF87-4B44-A7CA-026B80574079}" type="datetimeFigureOut">
              <a:rPr lang="en-US" smtClean="0"/>
              <a:t>5/12/2019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3AD93B6-3E14-447B-A8C0-2F9869D231E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1DF55F1-CF87-4B44-A7CA-026B80574079}" type="datetimeFigureOut">
              <a:rPr lang="en-US" smtClean="0"/>
              <a:t>5/12/2019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3AD93B6-3E14-447B-A8C0-2F9869D231E6}"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1DF55F1-CF87-4B44-A7CA-026B80574079}" type="datetimeFigureOut">
              <a:rPr lang="en-US" smtClean="0"/>
              <a:t>5/12/2019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3AD93B6-3E14-447B-A8C0-2F9869D231E6}"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1DF55F1-CF87-4B44-A7CA-026B80574079}" type="datetimeFigureOut">
              <a:rPr lang="en-US" smtClean="0"/>
              <a:t>5/12/2019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3AD93B6-3E14-447B-A8C0-2F9869D231E6}"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1DF55F1-CF87-4B44-A7CA-026B80574079}" type="datetimeFigureOut">
              <a:rPr lang="en-US" smtClean="0"/>
              <a:t>5/12/2019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3AD93B6-3E14-447B-A8C0-2F9869D231E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1DF55F1-CF87-4B44-A7CA-026B80574079}" type="datetimeFigureOut">
              <a:rPr lang="en-US" smtClean="0"/>
              <a:t>5/12/2019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3AD93B6-3E14-447B-A8C0-2F9869D231E6}"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1DF55F1-CF87-4B44-A7CA-026B80574079}" type="datetimeFigureOut">
              <a:rPr lang="en-US" smtClean="0"/>
              <a:t>5/12/2019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3AD93B6-3E14-447B-A8C0-2F9869D231E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1DF55F1-CF87-4B44-A7CA-026B80574079}" type="datetimeFigureOut">
              <a:rPr lang="en-US" smtClean="0"/>
              <a:t>5/12/2019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3AD93B6-3E14-447B-A8C0-2F9869D231E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1DF55F1-CF87-4B44-A7CA-026B80574079}" type="datetimeFigureOut">
              <a:rPr lang="en-US" smtClean="0"/>
              <a:t>5/12/2019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3AD93B6-3E14-447B-A8C0-2F9869D231E6}"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1DF55F1-CF87-4B44-A7CA-026B80574079}" type="datetimeFigureOut">
              <a:rPr lang="en-US" smtClean="0"/>
              <a:t>5/12/2019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3AD93B6-3E14-447B-A8C0-2F9869D231E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raw.githubusercontent.com/natarajarumuga/Capstone/master/us_cities.js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Tampa Bay Neighborhood Analysis</a:t>
            </a:r>
            <a:endParaRPr lang="en-US" dirty="0"/>
          </a:p>
        </p:txBody>
      </p:sp>
      <p:sp>
        <p:nvSpPr>
          <p:cNvPr id="3" name="Subtitle 2"/>
          <p:cNvSpPr>
            <a:spLocks noGrp="1"/>
          </p:cNvSpPr>
          <p:nvPr>
            <p:ph type="subTitle" idx="1"/>
          </p:nvPr>
        </p:nvSpPr>
        <p:spPr/>
        <p:txBody>
          <a:bodyPr/>
          <a:lstStyle/>
          <a:p>
            <a:r>
              <a:rPr lang="en-US" dirty="0" smtClean="0">
                <a:solidFill>
                  <a:schemeClr val="tx1"/>
                </a:solidFill>
              </a:rPr>
              <a:t>IBM Data Science – Capstone Project</a:t>
            </a:r>
            <a:r>
              <a:rPr lang="en-US" dirty="0">
                <a:solidFill>
                  <a:schemeClr val="tx1"/>
                </a:solidFill>
              </a:rPr>
              <a:t>	</a:t>
            </a:r>
            <a:endParaRPr lang="en-US" dirty="0" smtClean="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Neighborhoods near Tampa Bay Counties</a:t>
            </a:r>
          </a:p>
          <a:p>
            <a:pPr>
              <a:buNone/>
            </a:pPr>
            <a:r>
              <a:rPr lang="en-US" sz="1800" dirty="0" smtClean="0"/>
              <a:t>	Using Foursquare API</a:t>
            </a:r>
          </a:p>
          <a:p>
            <a:pPr lvl="1"/>
            <a:r>
              <a:rPr lang="en-US" sz="1400" dirty="0" smtClean="0"/>
              <a:t>Collect data for each Neighborhood  for each County</a:t>
            </a:r>
          </a:p>
          <a:p>
            <a:pPr lvl="1"/>
            <a:r>
              <a:rPr lang="en-US" sz="1400" dirty="0" smtClean="0"/>
              <a:t>Gather data for Top 10 Most Common Venues for Each County</a:t>
            </a:r>
          </a:p>
          <a:p>
            <a:pPr lvl="1"/>
            <a:r>
              <a:rPr lang="en-US" sz="1400" dirty="0" smtClean="0"/>
              <a:t>Cluster the data based on the Venues information collected using Foursquare API</a:t>
            </a:r>
          </a:p>
          <a:p>
            <a:pPr lvl="1">
              <a:buNone/>
            </a:pPr>
            <a:endParaRPr lang="en-US" sz="1400" dirty="0"/>
          </a:p>
          <a:p>
            <a:pPr lvl="1">
              <a:buNone/>
            </a:pPr>
            <a:endParaRPr lang="en-US" sz="1400" dirty="0" smtClean="0"/>
          </a:p>
          <a:p>
            <a:pPr marL="342900" lvl="1" indent="0">
              <a:buNone/>
            </a:pPr>
            <a:r>
              <a:rPr lang="en-US" sz="1800" dirty="0"/>
              <a:t>Using Folium Package</a:t>
            </a:r>
          </a:p>
          <a:p>
            <a:pPr marL="685800" lvl="3"/>
            <a:r>
              <a:rPr lang="en-US" sz="1400" dirty="0" smtClean="0"/>
              <a:t>Plot the data on the Map based on Spatial Location Coordinates</a:t>
            </a:r>
          </a:p>
          <a:p>
            <a:pPr marL="1200150" lvl="3" indent="-342900"/>
            <a:endParaRPr lang="en-US" sz="1400" dirty="0"/>
          </a:p>
          <a:p>
            <a:pPr marL="342900" lvl="1" indent="-342900">
              <a:buNone/>
            </a:pPr>
            <a:r>
              <a:rPr lang="en-US" sz="1800" dirty="0" smtClean="0"/>
              <a:t>	Using One Hot Encoding</a:t>
            </a:r>
          </a:p>
          <a:p>
            <a:pPr marL="342900" lvl="1" indent="-342900">
              <a:buNone/>
            </a:pPr>
            <a:r>
              <a:rPr lang="en-US" sz="1800" dirty="0"/>
              <a:t>	</a:t>
            </a:r>
            <a:r>
              <a:rPr lang="en-US" sz="1800" dirty="0" smtClean="0"/>
              <a:t>- </a:t>
            </a:r>
            <a:r>
              <a:rPr lang="en-US" sz="1400" dirty="0" smtClean="0"/>
              <a:t>Using One hot Encoding, convert the venues into Categories grouped by each neighborhood.</a:t>
            </a:r>
          </a:p>
          <a:p>
            <a:pPr marL="342900" lvl="1" indent="-342900">
              <a:buNone/>
            </a:pPr>
            <a:r>
              <a:rPr lang="en-US" sz="1400" dirty="0"/>
              <a:t>	</a:t>
            </a:r>
            <a:r>
              <a:rPr lang="en-US" sz="1400" dirty="0" smtClean="0"/>
              <a:t>- </a:t>
            </a:r>
            <a:r>
              <a:rPr lang="en-US" sz="1400" dirty="0" smtClean="0"/>
              <a:t> This is required to Perform cluster analysis for the Neighborhood venues.</a:t>
            </a:r>
          </a:p>
          <a:p>
            <a:pPr marL="342900" lvl="1" indent="-342900">
              <a:buNone/>
            </a:pPr>
            <a:endParaRPr lang="en-US" sz="1400" dirty="0" smtClean="0"/>
          </a:p>
          <a:p>
            <a:pPr marL="342900" lvl="1" indent="-342900">
              <a:buNone/>
            </a:pPr>
            <a:endParaRPr lang="en-US" sz="1400" dirty="0"/>
          </a:p>
          <a:p>
            <a:pPr marL="342900" lvl="1" indent="-342900">
              <a:buNone/>
            </a:pPr>
            <a:endParaRPr lang="en-US" sz="1800" dirty="0" smtClean="0"/>
          </a:p>
          <a:p>
            <a:endParaRPr lang="en-US" dirty="0"/>
          </a:p>
        </p:txBody>
      </p:sp>
      <p:sp>
        <p:nvSpPr>
          <p:cNvPr id="2" name="Title 1"/>
          <p:cNvSpPr>
            <a:spLocks noGrp="1"/>
          </p:cNvSpPr>
          <p:nvPr>
            <p:ph type="title"/>
          </p:nvPr>
        </p:nvSpPr>
        <p:spPr/>
        <p:txBody>
          <a:bodyPr/>
          <a:lstStyle/>
          <a:p>
            <a:pPr algn="l"/>
            <a:r>
              <a:rPr lang="en-US" dirty="0" smtClean="0"/>
              <a:t>Methods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K-means Algorithm</a:t>
            </a:r>
          </a:p>
          <a:p>
            <a:pPr lvl="1"/>
            <a:r>
              <a:rPr lang="en-US" sz="2000" dirty="0" smtClean="0"/>
              <a:t>K-means algorithm will be applied to the data set after One hot encoding.</a:t>
            </a:r>
          </a:p>
          <a:p>
            <a:pPr lvl="1"/>
            <a:r>
              <a:rPr lang="en-US" sz="2000" dirty="0" smtClean="0"/>
              <a:t>This algorithm will be applied to the following counties in </a:t>
            </a:r>
            <a:r>
              <a:rPr lang="en-US" sz="2000" dirty="0"/>
              <a:t>T</a:t>
            </a:r>
            <a:r>
              <a:rPr lang="en-US" sz="2000" dirty="0" smtClean="0"/>
              <a:t>ampa Bay for our analysis</a:t>
            </a:r>
          </a:p>
          <a:p>
            <a:pPr lvl="2"/>
            <a:r>
              <a:rPr lang="en-US" sz="1600" dirty="0" smtClean="0"/>
              <a:t>Pasco</a:t>
            </a:r>
          </a:p>
          <a:p>
            <a:pPr lvl="2"/>
            <a:r>
              <a:rPr lang="en-US" sz="1600" dirty="0" smtClean="0"/>
              <a:t>Pinellas</a:t>
            </a:r>
          </a:p>
          <a:p>
            <a:pPr lvl="2"/>
            <a:r>
              <a:rPr lang="en-US" sz="1600" dirty="0" smtClean="0"/>
              <a:t>Hillsborough</a:t>
            </a:r>
            <a:endParaRPr lang="en-US" sz="1600" dirty="0"/>
          </a:p>
        </p:txBody>
      </p:sp>
      <p:sp>
        <p:nvSpPr>
          <p:cNvPr id="2" name="Title 1"/>
          <p:cNvSpPr>
            <a:spLocks noGrp="1"/>
          </p:cNvSpPr>
          <p:nvPr>
            <p:ph type="title"/>
          </p:nvPr>
        </p:nvSpPr>
        <p:spPr/>
        <p:txBody>
          <a:bodyPr/>
          <a:lstStyle/>
          <a:p>
            <a:pPr algn="l"/>
            <a:r>
              <a:rPr lang="en-US" dirty="0" smtClean="0"/>
              <a:t>Methods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tretch>
            <a:fillRect/>
          </a:stretch>
        </p:blipFill>
        <p:spPr bwMode="auto">
          <a:xfrm>
            <a:off x="1975394" y="1481138"/>
            <a:ext cx="5193211" cy="4525962"/>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pPr algn="l"/>
            <a:r>
              <a:rPr lang="en-US" dirty="0" smtClean="0"/>
              <a:t>Cluster Results – Pasco County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Cluster Map	-Pasco</a:t>
            </a:r>
            <a:endParaRPr lang="en-US" dirty="0"/>
          </a:p>
        </p:txBody>
      </p:sp>
      <p:sp>
        <p:nvSpPr>
          <p:cNvPr id="2" name="Title 1"/>
          <p:cNvSpPr>
            <a:spLocks noGrp="1"/>
          </p:cNvSpPr>
          <p:nvPr>
            <p:ph type="title"/>
          </p:nvPr>
        </p:nvSpPr>
        <p:spPr/>
        <p:txBody>
          <a:bodyPr>
            <a:normAutofit/>
          </a:bodyPr>
          <a:lstStyle/>
          <a:p>
            <a:pPr algn="l"/>
            <a:r>
              <a:rPr lang="en-US" dirty="0" smtClean="0"/>
              <a:t>Cluster Results – Pasco County</a:t>
            </a:r>
            <a:endParaRPr lang="en-US" dirty="0"/>
          </a:p>
        </p:txBody>
      </p:sp>
      <p:pic>
        <p:nvPicPr>
          <p:cNvPr id="5" name="Picture 4"/>
          <p:cNvPicPr/>
          <p:nvPr/>
        </p:nvPicPr>
        <p:blipFill>
          <a:blip r:embed="rId2"/>
          <a:srcRect/>
          <a:stretch>
            <a:fillRect/>
          </a:stretch>
        </p:blipFill>
        <p:spPr bwMode="auto">
          <a:xfrm>
            <a:off x="1524000" y="2895600"/>
            <a:ext cx="5490210" cy="310502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tretch>
            <a:fillRect/>
          </a:stretch>
        </p:blipFill>
        <p:spPr bwMode="auto">
          <a:xfrm>
            <a:off x="1886122" y="1481138"/>
            <a:ext cx="5371755" cy="4525962"/>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pPr algn="l"/>
            <a:r>
              <a:rPr lang="en-US" dirty="0" smtClean="0"/>
              <a:t>Cluster Results – Hillsborough County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Cluster Map	-</a:t>
            </a:r>
            <a:r>
              <a:rPr lang="en-US" dirty="0" smtClean="0"/>
              <a:t> Hillsborough </a:t>
            </a:r>
            <a:endParaRPr lang="en-US" dirty="0"/>
          </a:p>
        </p:txBody>
      </p:sp>
      <p:sp>
        <p:nvSpPr>
          <p:cNvPr id="2" name="Title 1"/>
          <p:cNvSpPr>
            <a:spLocks noGrp="1"/>
          </p:cNvSpPr>
          <p:nvPr>
            <p:ph type="title"/>
          </p:nvPr>
        </p:nvSpPr>
        <p:spPr/>
        <p:txBody>
          <a:bodyPr>
            <a:normAutofit fontScale="90000"/>
          </a:bodyPr>
          <a:lstStyle/>
          <a:p>
            <a:pPr algn="l"/>
            <a:r>
              <a:rPr lang="en-US" dirty="0" smtClean="0"/>
              <a:t>Cluster Results – </a:t>
            </a:r>
            <a:r>
              <a:rPr lang="en-US" dirty="0" smtClean="0"/>
              <a:t>Hillsborough </a:t>
            </a:r>
            <a:r>
              <a:rPr lang="en-US" dirty="0" smtClean="0"/>
              <a:t>County</a:t>
            </a:r>
            <a:endParaRPr lang="en-US" dirty="0"/>
          </a:p>
        </p:txBody>
      </p:sp>
      <p:pic>
        <p:nvPicPr>
          <p:cNvPr id="6" name="Picture 5"/>
          <p:cNvPicPr/>
          <p:nvPr/>
        </p:nvPicPr>
        <p:blipFill>
          <a:blip r:embed="rId2"/>
          <a:srcRect/>
          <a:stretch>
            <a:fillRect/>
          </a:stretch>
        </p:blipFill>
        <p:spPr bwMode="auto">
          <a:xfrm>
            <a:off x="1905000" y="2362200"/>
            <a:ext cx="4850130" cy="3618019"/>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tretch>
            <a:fillRect/>
          </a:stretch>
        </p:blipFill>
        <p:spPr bwMode="auto">
          <a:xfrm>
            <a:off x="2494042" y="1481138"/>
            <a:ext cx="4155915" cy="4525962"/>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pPr algn="l"/>
            <a:r>
              <a:rPr lang="en-US" dirty="0" smtClean="0"/>
              <a:t>Cluster Results – Pinellas County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Cluster Map	-</a:t>
            </a:r>
            <a:r>
              <a:rPr lang="en-US" dirty="0" smtClean="0"/>
              <a:t> Pinellas 	</a:t>
            </a:r>
            <a:endParaRPr lang="en-US" dirty="0"/>
          </a:p>
        </p:txBody>
      </p:sp>
      <p:sp>
        <p:nvSpPr>
          <p:cNvPr id="2" name="Title 1"/>
          <p:cNvSpPr>
            <a:spLocks noGrp="1"/>
          </p:cNvSpPr>
          <p:nvPr>
            <p:ph type="title"/>
          </p:nvPr>
        </p:nvSpPr>
        <p:spPr/>
        <p:txBody>
          <a:bodyPr>
            <a:normAutofit fontScale="90000"/>
          </a:bodyPr>
          <a:lstStyle/>
          <a:p>
            <a:pPr algn="l"/>
            <a:r>
              <a:rPr lang="en-US" dirty="0" smtClean="0"/>
              <a:t>Cluster Results – </a:t>
            </a:r>
            <a:r>
              <a:rPr lang="en-US" dirty="0" smtClean="0"/>
              <a:t>Pinellas </a:t>
            </a:r>
            <a:r>
              <a:rPr lang="en-US" dirty="0" smtClean="0"/>
              <a:t>County</a:t>
            </a:r>
            <a:endParaRPr lang="en-US" dirty="0"/>
          </a:p>
        </p:txBody>
      </p:sp>
      <p:pic>
        <p:nvPicPr>
          <p:cNvPr id="5" name="Picture 4"/>
          <p:cNvPicPr/>
          <p:nvPr/>
        </p:nvPicPr>
        <p:blipFill>
          <a:blip r:embed="rId2"/>
          <a:srcRect/>
          <a:stretch>
            <a:fillRect/>
          </a:stretch>
        </p:blipFill>
        <p:spPr bwMode="auto">
          <a:xfrm>
            <a:off x="1981200" y="2133600"/>
            <a:ext cx="4735830" cy="451383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Combine all the counties data into one Data frame .</a:t>
            </a:r>
          </a:p>
          <a:p>
            <a:r>
              <a:rPr lang="en-US" dirty="0" smtClean="0"/>
              <a:t>Plot the Most common venues for all counties.</a:t>
            </a:r>
          </a:p>
          <a:p>
            <a:endParaRPr lang="en-US" dirty="0"/>
          </a:p>
        </p:txBody>
      </p:sp>
      <p:sp>
        <p:nvSpPr>
          <p:cNvPr id="2" name="Title 1"/>
          <p:cNvSpPr>
            <a:spLocks noGrp="1"/>
          </p:cNvSpPr>
          <p:nvPr>
            <p:ph type="title"/>
          </p:nvPr>
        </p:nvSpPr>
        <p:spPr/>
        <p:txBody>
          <a:bodyPr/>
          <a:lstStyle/>
          <a:p>
            <a:pPr algn="l"/>
            <a:r>
              <a:rPr lang="en-US" dirty="0" smtClean="0"/>
              <a:t>Cluster results</a:t>
            </a:r>
            <a:endParaRPr lang="en-US" dirty="0"/>
          </a:p>
        </p:txBody>
      </p:sp>
      <p:pic>
        <p:nvPicPr>
          <p:cNvPr id="4" name="Picture 3"/>
          <p:cNvPicPr/>
          <p:nvPr/>
        </p:nvPicPr>
        <p:blipFill>
          <a:blip r:embed="rId2"/>
          <a:srcRect/>
          <a:stretch>
            <a:fillRect/>
          </a:stretch>
        </p:blipFill>
        <p:spPr bwMode="auto">
          <a:xfrm>
            <a:off x="2514600" y="3352800"/>
            <a:ext cx="4953000" cy="33909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533400" y="1524000"/>
            <a:ext cx="8382000" cy="4267200"/>
          </a:xfrm>
          <a:prstGeom prst="rect">
            <a:avLst/>
          </a:prstGeom>
          <a:noFill/>
          <a:ln w="9525">
            <a:noFill/>
            <a:miter lim="800000"/>
            <a:headEnd/>
            <a:tailEnd/>
          </a:ln>
        </p:spPr>
      </p:pic>
      <p:sp>
        <p:nvSpPr>
          <p:cNvPr id="2" name="Title 1"/>
          <p:cNvSpPr>
            <a:spLocks noGrp="1"/>
          </p:cNvSpPr>
          <p:nvPr>
            <p:ph type="title"/>
          </p:nvPr>
        </p:nvSpPr>
        <p:spPr/>
        <p:txBody>
          <a:bodyPr/>
          <a:lstStyle/>
          <a:p>
            <a:pPr algn="l"/>
            <a:r>
              <a:rPr lang="en-US" dirty="0" smtClean="0"/>
              <a:t>Cluster Results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28600" indent="-228600">
              <a:lnSpc>
                <a:spcPct val="150000"/>
              </a:lnSpc>
            </a:pPr>
            <a:r>
              <a:rPr lang="en-US" sz="1600" dirty="0"/>
              <a:t>Tampa bay is known for various things like vacation spots, beautiful beaches, water sports, theme parks, lively entertainment areas like Sundial, AMCs etc. For people who are searching and analyzing for short time trips, relocate to Tampa bay from other locations this project can be a starting point to identify the county/city which will be suitable for their own needs like Restaurants, Movie theaters, clubs, Gym, </a:t>
            </a:r>
            <a:r>
              <a:rPr lang="en-US" sz="1600" dirty="0" smtClean="0"/>
              <a:t>Parks, Hospitals </a:t>
            </a:r>
            <a:r>
              <a:rPr lang="en-US" sz="1600" dirty="0"/>
              <a:t>etc.</a:t>
            </a:r>
          </a:p>
          <a:p>
            <a:pPr marL="228600" indent="-228600"/>
            <a:endParaRPr lang="en-US" sz="1600" dirty="0" smtClean="0"/>
          </a:p>
          <a:p>
            <a:pPr marL="228600" indent="-228600"/>
            <a:r>
              <a:rPr lang="en-US" sz="1600" dirty="0" smtClean="0"/>
              <a:t>Planning for trips/relocating to a new Location needs lot of analysis like</a:t>
            </a:r>
          </a:p>
          <a:p>
            <a:pPr marL="628650" lvl="1" indent="-228600"/>
            <a:r>
              <a:rPr lang="en-US" sz="1400" dirty="0" smtClean="0"/>
              <a:t>Neighborhoods</a:t>
            </a:r>
          </a:p>
          <a:p>
            <a:pPr marL="628650" lvl="1" indent="-228600"/>
            <a:r>
              <a:rPr lang="en-US" sz="1400" dirty="0" err="1" smtClean="0"/>
              <a:t>Amenties</a:t>
            </a:r>
            <a:endParaRPr lang="en-US" sz="1400" dirty="0" smtClean="0"/>
          </a:p>
          <a:p>
            <a:pPr marL="628650" lvl="1" indent="-228600"/>
            <a:r>
              <a:rPr lang="en-US" sz="1400" dirty="0" smtClean="0"/>
              <a:t>Entertainment</a:t>
            </a:r>
          </a:p>
          <a:p>
            <a:pPr marL="628650" lvl="1" indent="-228600"/>
            <a:r>
              <a:rPr lang="en-US" sz="1400" dirty="0" smtClean="0"/>
              <a:t>Vacation spots etc</a:t>
            </a:r>
          </a:p>
          <a:p>
            <a:pPr marL="628650" lvl="1" indent="-228600">
              <a:buNone/>
            </a:pPr>
            <a:endParaRPr lang="en-US" sz="1200" dirty="0"/>
          </a:p>
        </p:txBody>
      </p:sp>
      <p:sp>
        <p:nvSpPr>
          <p:cNvPr id="2" name="Title 1"/>
          <p:cNvSpPr>
            <a:spLocks noGrp="1"/>
          </p:cNvSpPr>
          <p:nvPr>
            <p:ph type="title"/>
          </p:nvPr>
        </p:nvSpPr>
        <p:spPr/>
        <p:txBody>
          <a:bodyPr>
            <a:normAutofit/>
          </a:bodyPr>
          <a:lstStyle/>
          <a:p>
            <a:pPr algn="l"/>
            <a:r>
              <a:rPr lang="en-US" dirty="0" smtClean="0"/>
              <a:t>Introduction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bwMode="auto">
          <a:xfrm>
            <a:off x="2415540" y="2311559"/>
            <a:ext cx="4312920" cy="2865120"/>
          </a:xfrm>
          <a:prstGeom prst="rect">
            <a:avLst/>
          </a:prstGeom>
          <a:noFill/>
          <a:ln w="9525">
            <a:noFill/>
            <a:miter lim="800000"/>
            <a:headEnd/>
            <a:tailEnd/>
          </a:ln>
        </p:spPr>
      </p:pic>
      <p:sp>
        <p:nvSpPr>
          <p:cNvPr id="2" name="Title 1"/>
          <p:cNvSpPr>
            <a:spLocks noGrp="1"/>
          </p:cNvSpPr>
          <p:nvPr>
            <p:ph type="title"/>
          </p:nvPr>
        </p:nvSpPr>
        <p:spPr/>
        <p:txBody>
          <a:bodyPr/>
          <a:lstStyle/>
          <a:p>
            <a:pPr algn="l"/>
            <a:r>
              <a:rPr lang="en-US" dirty="0" smtClean="0"/>
              <a:t>Cluster Results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stretch>
            <a:fillRect/>
          </a:stretch>
        </p:blipFill>
        <p:spPr bwMode="auto">
          <a:xfrm>
            <a:off x="2987040" y="2380139"/>
            <a:ext cx="3169920" cy="272796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Cluster Results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Based </a:t>
            </a:r>
            <a:r>
              <a:rPr lang="en-US" dirty="0"/>
              <a:t>on the data and the results of the cluster, the neighborhood venues in Red cluster have more venues in Pasco and Hillsborough Counties and Purple cluster in Pinellas. Analyzing the venues, Pasco and Hillsborough County has more similar category of venues as most common ones like Gas Station, Doctor Office, Bar, Gym, Restaurants etc Whereas Pinellas County has Beach, Hotels, Resort, Pier as the most common Venus. People, who are searching to move-in or plan trips in Tampa bay, can select any of these neighborhoods based on the preference. For </a:t>
            </a:r>
            <a:r>
              <a:rPr lang="en-US" dirty="0" err="1"/>
              <a:t>eg</a:t>
            </a:r>
            <a:r>
              <a:rPr lang="en-US" dirty="0"/>
              <a:t>: People who likes to live near ocean, visit beaches frequently can choose Pinellas county where as people who likes amenities like Gym, Gas station, Restaurants can choose Pasco/Hillsborough county. </a:t>
            </a:r>
          </a:p>
          <a:p>
            <a:pPr lvl="1"/>
            <a:endParaRPr lang="en-US" dirty="0"/>
          </a:p>
          <a:p>
            <a:r>
              <a:rPr lang="en-US" dirty="0"/>
              <a:t>Similarly for people visiting Tampa bay can decide the place in Pinellas County as this county has the Hotel, Resort and Beach as most common Venues.</a:t>
            </a:r>
          </a:p>
          <a:p>
            <a:endParaRPr lang="en-US" dirty="0"/>
          </a:p>
        </p:txBody>
      </p:sp>
      <p:sp>
        <p:nvSpPr>
          <p:cNvPr id="2" name="Title 1"/>
          <p:cNvSpPr>
            <a:spLocks noGrp="1"/>
          </p:cNvSpPr>
          <p:nvPr>
            <p:ph type="title"/>
          </p:nvPr>
        </p:nvSpPr>
        <p:spPr/>
        <p:txBody>
          <a:bodyPr/>
          <a:lstStyle/>
          <a:p>
            <a:pPr algn="l"/>
            <a:r>
              <a:rPr lang="en-US" dirty="0" smtClean="0"/>
              <a:t>Cluster Result Discussion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endParaRPr lang="en-US" dirty="0" smtClean="0"/>
          </a:p>
          <a:p>
            <a:r>
              <a:rPr lang="en-US" dirty="0" smtClean="0"/>
              <a:t>This </a:t>
            </a:r>
            <a:r>
              <a:rPr lang="en-US" dirty="0"/>
              <a:t>project is designed to provide an insight into locations near Tampa bay for help people look and decide the best place to choose to rent, live, visit.  Using Information available for public datasets for free I chose three different counties in Tampa bay to analyze the neighborhoods based on the spatial distribution of Venues</a:t>
            </a:r>
            <a:r>
              <a:rPr lang="en-US" dirty="0" smtClean="0"/>
              <a:t>.</a:t>
            </a:r>
          </a:p>
          <a:p>
            <a:endParaRPr lang="en-US" dirty="0"/>
          </a:p>
          <a:p>
            <a:r>
              <a:rPr lang="en-US" dirty="0" smtClean="0"/>
              <a:t>This </a:t>
            </a:r>
            <a:r>
              <a:rPr lang="en-US" dirty="0"/>
              <a:t>analysis was performed using Python libraries like Folium, </a:t>
            </a:r>
            <a:r>
              <a:rPr lang="en-US" dirty="0" err="1"/>
              <a:t>matplotlib</a:t>
            </a:r>
            <a:r>
              <a:rPr lang="en-US" dirty="0"/>
              <a:t> for visualizing the data, Foursquare API to get the venue information. K-means Algorithm was applied to cluster the data for these neighborhoods. </a:t>
            </a:r>
            <a:endParaRPr lang="en-US" dirty="0" smtClean="0"/>
          </a:p>
          <a:p>
            <a:endParaRPr lang="en-US" dirty="0"/>
          </a:p>
          <a:p>
            <a:r>
              <a:rPr lang="en-US" dirty="0" smtClean="0"/>
              <a:t>There </a:t>
            </a:r>
            <a:r>
              <a:rPr lang="en-US" dirty="0"/>
              <a:t>were some challenges with missing data for few of the neighborhoods which could have provided additional information and affected the results. Also this project has scope to improve more to compare different counties/cities/States in United States with this data. </a:t>
            </a:r>
          </a:p>
          <a:p>
            <a:endParaRPr lang="en-US" dirty="0"/>
          </a:p>
        </p:txBody>
      </p:sp>
      <p:sp>
        <p:nvSpPr>
          <p:cNvPr id="2" name="Title 1"/>
          <p:cNvSpPr>
            <a:spLocks noGrp="1"/>
          </p:cNvSpPr>
          <p:nvPr>
            <p:ph type="title"/>
          </p:nvPr>
        </p:nvSpPr>
        <p:spPr/>
        <p:txBody>
          <a:bodyPr/>
          <a:lstStyle/>
          <a:p>
            <a:pPr algn="l"/>
            <a:r>
              <a:rPr lang="en-US" dirty="0" smtClean="0"/>
              <a:t>Conclusion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sz="2100" dirty="0"/>
              <a:t>This project will provide a brief idea about few counties and located in Tampa bay like Pasco, Hillsborough, and Pinellas. This looks at neighborhoods and locations nearby and helps anyone to choose the best place to live within any given city based on the preferences satisfied.  </a:t>
            </a:r>
            <a:endParaRPr lang="en-US" sz="2100" dirty="0" smtClean="0"/>
          </a:p>
          <a:p>
            <a:endParaRPr lang="en-US" sz="2100" dirty="0"/>
          </a:p>
          <a:p>
            <a:r>
              <a:rPr lang="en-US" sz="2100" dirty="0"/>
              <a:t>Using segmentation and clustering based on the common places retrieved from Foursquare Determine</a:t>
            </a:r>
          </a:p>
          <a:p>
            <a:pPr lvl="1"/>
            <a:r>
              <a:rPr lang="en-US" sz="2100" dirty="0"/>
              <a:t>Similarity or dissimilarity of areas between counties</a:t>
            </a:r>
          </a:p>
          <a:p>
            <a:pPr lvl="1"/>
            <a:r>
              <a:rPr lang="en-US" sz="2100" dirty="0"/>
              <a:t>Classification of areas located around the Neighborhood</a:t>
            </a:r>
            <a:r>
              <a:rPr lang="en-US" dirty="0"/>
              <a:t>.</a:t>
            </a:r>
          </a:p>
        </p:txBody>
      </p:sp>
      <p:sp>
        <p:nvSpPr>
          <p:cNvPr id="2" name="Title 1"/>
          <p:cNvSpPr>
            <a:spLocks noGrp="1"/>
          </p:cNvSpPr>
          <p:nvPr>
            <p:ph type="title"/>
          </p:nvPr>
        </p:nvSpPr>
        <p:spPr/>
        <p:txBody>
          <a:bodyPr/>
          <a:lstStyle/>
          <a:p>
            <a:pPr algn="l"/>
            <a:r>
              <a:rPr lang="en-US" dirty="0" smtClean="0"/>
              <a:t>Objective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lnSpc>
                <a:spcPct val="150000"/>
              </a:lnSpc>
            </a:pPr>
            <a:r>
              <a:rPr lang="en-US" sz="1800" dirty="0"/>
              <a:t>The data set includes the coordinates of the cities/neighborhoods in the USA in JSON format with the county, latitude, </a:t>
            </a:r>
            <a:r>
              <a:rPr lang="en-US" sz="1800" dirty="0" err="1" smtClean="0"/>
              <a:t>longitude,State,Timezone</a:t>
            </a:r>
            <a:r>
              <a:rPr lang="en-US" sz="1800" dirty="0" smtClean="0"/>
              <a:t> etc.</a:t>
            </a:r>
          </a:p>
          <a:p>
            <a:pPr>
              <a:lnSpc>
                <a:spcPct val="150000"/>
              </a:lnSpc>
            </a:pPr>
            <a:endParaRPr lang="en-US" sz="1800" dirty="0" smtClean="0"/>
          </a:p>
          <a:p>
            <a:pPr>
              <a:lnSpc>
                <a:spcPct val="150000"/>
              </a:lnSpc>
            </a:pPr>
            <a:r>
              <a:rPr lang="en-US" sz="1800" dirty="0" smtClean="0"/>
              <a:t> </a:t>
            </a:r>
            <a:r>
              <a:rPr lang="en-US" sz="1800" dirty="0"/>
              <a:t>With the available data the project is designed to use location coordinates and tag each data point into a neighborhood in few Counties in Florida -Tampa bay - Pasco, Hillsborough and Pinellas County. The algorithm used is k-means clustering. The main idea is to determine neighborhood with venues clustered around each other so that one can make a decision on the right neighborhood to chose based on the person's </a:t>
            </a:r>
            <a:r>
              <a:rPr lang="en-US" sz="1800" dirty="0" smtClean="0"/>
              <a:t>requirements</a:t>
            </a:r>
          </a:p>
          <a:p>
            <a:pPr>
              <a:lnSpc>
                <a:spcPct val="150000"/>
              </a:lnSpc>
            </a:pPr>
            <a:endParaRPr lang="en-US" sz="1800" dirty="0" smtClean="0"/>
          </a:p>
          <a:p>
            <a:pPr>
              <a:lnSpc>
                <a:spcPct val="150000"/>
              </a:lnSpc>
            </a:pPr>
            <a:r>
              <a:rPr lang="en-US" sz="1800" dirty="0" smtClean="0"/>
              <a:t>Data set was downloaded from </a:t>
            </a:r>
            <a:r>
              <a:rPr lang="en-US" sz="1800" dirty="0" err="1" smtClean="0"/>
              <a:t>simplemaps</a:t>
            </a:r>
            <a:r>
              <a:rPr lang="en-US" sz="1800" dirty="0" smtClean="0"/>
              <a:t> as </a:t>
            </a:r>
            <a:r>
              <a:rPr lang="en-US" sz="1800" dirty="0" err="1" smtClean="0"/>
              <a:t>json</a:t>
            </a:r>
            <a:r>
              <a:rPr lang="en-US" sz="1800" dirty="0" smtClean="0"/>
              <a:t> data into</a:t>
            </a:r>
          </a:p>
          <a:p>
            <a:pPr>
              <a:buNone/>
            </a:pPr>
            <a:r>
              <a:rPr lang="en-US" sz="1800" dirty="0" smtClean="0">
                <a:hlinkClick r:id="rId2"/>
              </a:rPr>
              <a:t>https</a:t>
            </a:r>
            <a:r>
              <a:rPr lang="en-US" sz="1800" dirty="0">
                <a:hlinkClick r:id="rId2"/>
              </a:rPr>
              <a:t>://raw.githubusercontent.com/natarajarumuga/Capstone/master/us_cities.json</a:t>
            </a:r>
            <a:endParaRPr lang="en-US" sz="1800" dirty="0"/>
          </a:p>
          <a:p>
            <a:endParaRPr lang="en-US" sz="1800" dirty="0"/>
          </a:p>
        </p:txBody>
      </p:sp>
      <p:sp>
        <p:nvSpPr>
          <p:cNvPr id="2" name="Title 1"/>
          <p:cNvSpPr>
            <a:spLocks noGrp="1"/>
          </p:cNvSpPr>
          <p:nvPr>
            <p:ph type="title"/>
          </p:nvPr>
        </p:nvSpPr>
        <p:spPr/>
        <p:txBody>
          <a:bodyPr/>
          <a:lstStyle/>
          <a:p>
            <a:pPr algn="l"/>
            <a:r>
              <a:rPr lang="en-US" dirty="0" smtClean="0"/>
              <a:t>Data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smtClean="0"/>
              <a:t>Data Analysis :</a:t>
            </a:r>
          </a:p>
          <a:p>
            <a:pPr lvl="1"/>
            <a:r>
              <a:rPr lang="en-US" sz="1400" dirty="0" smtClean="0"/>
              <a:t>Load </a:t>
            </a:r>
            <a:r>
              <a:rPr lang="en-US" sz="1400" dirty="0"/>
              <a:t>the data from </a:t>
            </a:r>
            <a:r>
              <a:rPr lang="en-US" sz="1400" dirty="0" err="1"/>
              <a:t>json</a:t>
            </a:r>
            <a:r>
              <a:rPr lang="en-US" sz="1400" dirty="0"/>
              <a:t> file, read into pandas </a:t>
            </a:r>
            <a:r>
              <a:rPr lang="en-US" sz="1400" dirty="0" err="1"/>
              <a:t>dataframe</a:t>
            </a:r>
            <a:r>
              <a:rPr lang="en-US" sz="1400" dirty="0"/>
              <a:t> to perform the analysis on the data by counties using Foursquare. Analysis was performed using the following </a:t>
            </a:r>
          </a:p>
          <a:p>
            <a:pPr lvl="1"/>
            <a:r>
              <a:rPr lang="en-US" sz="1400" dirty="0"/>
              <a:t>Segment the Data into Location from Tampa bay Counties – Pinellas, Hillsborough and Pasco.</a:t>
            </a:r>
          </a:p>
          <a:p>
            <a:pPr lvl="1"/>
            <a:r>
              <a:rPr lang="en-US" sz="1400" dirty="0"/>
              <a:t>Filter missing values and columns</a:t>
            </a:r>
          </a:p>
          <a:p>
            <a:pPr lvl="1"/>
            <a:r>
              <a:rPr lang="en-US" sz="1400" dirty="0"/>
              <a:t>Using K-means, Cluster the data into multiple levels for comparison.</a:t>
            </a:r>
          </a:p>
          <a:p>
            <a:endParaRPr lang="en-US" sz="1800" dirty="0" smtClean="0"/>
          </a:p>
          <a:p>
            <a:r>
              <a:rPr lang="en-US" sz="1800" dirty="0"/>
              <a:t>Segmenting and Slicing: </a:t>
            </a:r>
          </a:p>
          <a:p>
            <a:pPr lvl="1"/>
            <a:r>
              <a:rPr lang="en-US" sz="1400" dirty="0"/>
              <a:t>Based on the dataset values, segment the data into Neighborhood, County, State, City Name, Latitude, Longitude, and </a:t>
            </a:r>
            <a:r>
              <a:rPr lang="en-US" sz="1400" dirty="0" smtClean="0"/>
              <a:t>Density for Pasco, Hillsborough and Pinellas County. Using Foursquare API, collect the venues for each county and city Name. There are some challenges with Foursquare with missing data for some of these locations and K-means process needs to be carefully analyzed </a:t>
            </a:r>
            <a:r>
              <a:rPr lang="en-US" sz="1400" dirty="0"/>
              <a:t>to filter those data which will not be providing any value for comparison and proceeding with Analysis.</a:t>
            </a:r>
          </a:p>
          <a:p>
            <a:pPr lvl="1"/>
            <a:r>
              <a:rPr lang="en-US" sz="1400" dirty="0"/>
              <a:t>Slicing of data was performed to identify only those columns required for our analysis and filter other columns like Time Zone, State name, Country etc which are not considered or relevant for this analysis.</a:t>
            </a:r>
          </a:p>
          <a:p>
            <a:endParaRPr lang="en-US" sz="1800" dirty="0"/>
          </a:p>
        </p:txBody>
      </p:sp>
      <p:sp>
        <p:nvSpPr>
          <p:cNvPr id="2" name="Title 1"/>
          <p:cNvSpPr>
            <a:spLocks noGrp="1"/>
          </p:cNvSpPr>
          <p:nvPr>
            <p:ph type="title"/>
          </p:nvPr>
        </p:nvSpPr>
        <p:spPr/>
        <p:txBody>
          <a:bodyPr/>
          <a:lstStyle/>
          <a:p>
            <a:pPr algn="l"/>
            <a:r>
              <a:rPr lang="en-US" dirty="0" smtClean="0"/>
              <a:t>Methods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r>
              <a:rPr lang="en-US" sz="5600" b="1" dirty="0"/>
              <a:t>Neighborhood </a:t>
            </a:r>
            <a:r>
              <a:rPr lang="en-US" sz="5600" b="1" dirty="0" smtClean="0"/>
              <a:t>Analysis</a:t>
            </a:r>
            <a:endParaRPr lang="en-US" sz="5600" dirty="0"/>
          </a:p>
          <a:p>
            <a:pPr>
              <a:lnSpc>
                <a:spcPct val="170000"/>
              </a:lnSpc>
              <a:buNone/>
            </a:pPr>
            <a:r>
              <a:rPr lang="en-US" sz="5600" dirty="0" smtClean="0"/>
              <a:t>	Using </a:t>
            </a:r>
            <a:r>
              <a:rPr lang="en-US" sz="5600" dirty="0"/>
              <a:t>Folium package, data for the counties – Pinellas, Pasco and Hillsborough were plotted with the locations collected from Foursquare API and coordinates from the data. For this analysis we have considered top 100 locations within a limit of 500m radius. One hot encoding was performed on the locations to get a comparable value for analysis like 0 and 1. Results were grouped by neighborhood locations by mean of the frequency of the occurrence for each category.</a:t>
            </a:r>
          </a:p>
          <a:p>
            <a:endParaRPr lang="en-US" dirty="0"/>
          </a:p>
          <a:p>
            <a:r>
              <a:rPr lang="en-US" sz="5600" b="1" dirty="0" smtClean="0"/>
              <a:t>Clustering</a:t>
            </a:r>
            <a:endParaRPr lang="en-US" sz="5600" dirty="0"/>
          </a:p>
          <a:p>
            <a:pPr>
              <a:lnSpc>
                <a:spcPct val="170000"/>
              </a:lnSpc>
            </a:pPr>
            <a:r>
              <a:rPr lang="en-US" sz="5600" dirty="0"/>
              <a:t>K-Means clustering was used to cluster the locations in the neighborhood for each County. We have used a predefined number of clusters for each county as part of the dataset. On the basis of K –means model, the following is performed</a:t>
            </a:r>
          </a:p>
          <a:p>
            <a:pPr lvl="1">
              <a:lnSpc>
                <a:spcPct val="170000"/>
              </a:lnSpc>
            </a:pPr>
            <a:r>
              <a:rPr lang="en-US" sz="5600" dirty="0"/>
              <a:t>Define Cluster center as arithmetic mean of the all the points to the Cluster</a:t>
            </a:r>
          </a:p>
          <a:p>
            <a:pPr lvl="1">
              <a:lnSpc>
                <a:spcPct val="170000"/>
              </a:lnSpc>
            </a:pPr>
            <a:r>
              <a:rPr lang="en-US" sz="5600" dirty="0"/>
              <a:t>Each point is closer to its own cluster</a:t>
            </a:r>
            <a:r>
              <a:rPr lang="en-US" sz="5600" dirty="0" smtClean="0"/>
              <a:t>.</a:t>
            </a:r>
            <a:endParaRPr lang="en-US" sz="5600" dirty="0"/>
          </a:p>
          <a:p>
            <a:pPr>
              <a:lnSpc>
                <a:spcPct val="170000"/>
              </a:lnSpc>
            </a:pPr>
            <a:r>
              <a:rPr lang="en-US" sz="5600" dirty="0"/>
              <a:t>To visualize the data better, Data was sliced for each county by neighborhood and locations around the neighborhood within the county.</a:t>
            </a:r>
          </a:p>
          <a:p>
            <a:endParaRPr lang="en-US" dirty="0"/>
          </a:p>
          <a:p>
            <a:endParaRPr lang="en-US" dirty="0"/>
          </a:p>
        </p:txBody>
      </p:sp>
      <p:sp>
        <p:nvSpPr>
          <p:cNvPr id="2" name="Title 1"/>
          <p:cNvSpPr>
            <a:spLocks noGrp="1"/>
          </p:cNvSpPr>
          <p:nvPr>
            <p:ph type="title"/>
          </p:nvPr>
        </p:nvSpPr>
        <p:spPr/>
        <p:txBody>
          <a:bodyPr/>
          <a:lstStyle/>
          <a:p>
            <a:pPr algn="l"/>
            <a:r>
              <a:rPr lang="en-US" dirty="0" smtClean="0"/>
              <a:t>Methods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Sliced Data –Pasco County	</a:t>
            </a:r>
          </a:p>
          <a:p>
            <a:endParaRPr lang="en-US" dirty="0"/>
          </a:p>
        </p:txBody>
      </p:sp>
      <p:sp>
        <p:nvSpPr>
          <p:cNvPr id="2" name="Title 1"/>
          <p:cNvSpPr>
            <a:spLocks noGrp="1"/>
          </p:cNvSpPr>
          <p:nvPr>
            <p:ph type="title"/>
          </p:nvPr>
        </p:nvSpPr>
        <p:spPr/>
        <p:txBody>
          <a:bodyPr/>
          <a:lstStyle/>
          <a:p>
            <a:pPr algn="l"/>
            <a:r>
              <a:rPr lang="en-US" dirty="0" smtClean="0"/>
              <a:t>Methods</a:t>
            </a:r>
            <a:endParaRPr lang="en-US" dirty="0"/>
          </a:p>
        </p:txBody>
      </p:sp>
      <p:pic>
        <p:nvPicPr>
          <p:cNvPr id="4" name="Picture 3"/>
          <p:cNvPicPr/>
          <p:nvPr/>
        </p:nvPicPr>
        <p:blipFill>
          <a:blip r:embed="rId2"/>
          <a:srcRect/>
          <a:stretch>
            <a:fillRect/>
          </a:stretch>
        </p:blipFill>
        <p:spPr bwMode="auto">
          <a:xfrm>
            <a:off x="838200" y="2362200"/>
            <a:ext cx="8153399" cy="376803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Sliced Data –Hillsborough County	</a:t>
            </a:r>
          </a:p>
          <a:p>
            <a:endParaRPr lang="en-US" dirty="0"/>
          </a:p>
        </p:txBody>
      </p:sp>
      <p:sp>
        <p:nvSpPr>
          <p:cNvPr id="2" name="Title 1"/>
          <p:cNvSpPr>
            <a:spLocks noGrp="1"/>
          </p:cNvSpPr>
          <p:nvPr>
            <p:ph type="title"/>
          </p:nvPr>
        </p:nvSpPr>
        <p:spPr/>
        <p:txBody>
          <a:bodyPr/>
          <a:lstStyle/>
          <a:p>
            <a:pPr algn="l"/>
            <a:r>
              <a:rPr lang="en-US" dirty="0" smtClean="0"/>
              <a:t>Methods</a:t>
            </a:r>
            <a:endParaRPr lang="en-US" dirty="0"/>
          </a:p>
        </p:txBody>
      </p:sp>
      <p:pic>
        <p:nvPicPr>
          <p:cNvPr id="5" name="Picture 4"/>
          <p:cNvPicPr/>
          <p:nvPr/>
        </p:nvPicPr>
        <p:blipFill>
          <a:blip r:embed="rId2"/>
          <a:srcRect/>
          <a:stretch>
            <a:fillRect/>
          </a:stretch>
        </p:blipFill>
        <p:spPr bwMode="auto">
          <a:xfrm>
            <a:off x="838200" y="2133600"/>
            <a:ext cx="8077200" cy="4191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Sliced Data –Pinellas County	</a:t>
            </a:r>
          </a:p>
          <a:p>
            <a:endParaRPr lang="en-US" dirty="0"/>
          </a:p>
        </p:txBody>
      </p:sp>
      <p:sp>
        <p:nvSpPr>
          <p:cNvPr id="2" name="Title 1"/>
          <p:cNvSpPr>
            <a:spLocks noGrp="1"/>
          </p:cNvSpPr>
          <p:nvPr>
            <p:ph type="title"/>
          </p:nvPr>
        </p:nvSpPr>
        <p:spPr/>
        <p:txBody>
          <a:bodyPr/>
          <a:lstStyle/>
          <a:p>
            <a:pPr algn="l"/>
            <a:r>
              <a:rPr lang="en-US" dirty="0" smtClean="0"/>
              <a:t>Methods</a:t>
            </a:r>
            <a:endParaRPr lang="en-US" dirty="0"/>
          </a:p>
        </p:txBody>
      </p:sp>
      <p:pic>
        <p:nvPicPr>
          <p:cNvPr id="6" name="Picture 5"/>
          <p:cNvPicPr/>
          <p:nvPr/>
        </p:nvPicPr>
        <p:blipFill>
          <a:blip r:embed="rId2"/>
          <a:srcRect/>
          <a:stretch>
            <a:fillRect/>
          </a:stretch>
        </p:blipFill>
        <p:spPr bwMode="auto">
          <a:xfrm>
            <a:off x="762000" y="2133600"/>
            <a:ext cx="8153400" cy="42672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1395</TotalTime>
  <Words>779</Words>
  <Application>Microsoft Office PowerPoint</Application>
  <PresentationFormat>On-screen Show (4:3)</PresentationFormat>
  <Paragraphs>97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Concourse</vt:lpstr>
      <vt:lpstr>Tampa Bay Neighborhood Analysis</vt:lpstr>
      <vt:lpstr>Introduction</vt:lpstr>
      <vt:lpstr>Objective </vt:lpstr>
      <vt:lpstr>Data</vt:lpstr>
      <vt:lpstr>Methods </vt:lpstr>
      <vt:lpstr>Methods</vt:lpstr>
      <vt:lpstr>Methods</vt:lpstr>
      <vt:lpstr>Methods</vt:lpstr>
      <vt:lpstr>Methods</vt:lpstr>
      <vt:lpstr>Methods</vt:lpstr>
      <vt:lpstr>Methods</vt:lpstr>
      <vt:lpstr>Cluster Results – Pasco County</vt:lpstr>
      <vt:lpstr>Cluster Results – Pasco County</vt:lpstr>
      <vt:lpstr>Cluster Results – Hillsborough County</vt:lpstr>
      <vt:lpstr>Cluster Results – Hillsborough County</vt:lpstr>
      <vt:lpstr>Cluster Results – Pinellas County</vt:lpstr>
      <vt:lpstr>Cluster Results – Pinellas County</vt:lpstr>
      <vt:lpstr>Cluster results</vt:lpstr>
      <vt:lpstr>Cluster Results</vt:lpstr>
      <vt:lpstr>Cluster Results</vt:lpstr>
      <vt:lpstr>Cluster Results </vt:lpstr>
      <vt:lpstr>Cluster Result Discussion</vt:lpstr>
      <vt:lpstr>Conclusion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Natarajan Arumugam</dc:creator>
  <cp:lastModifiedBy>Natarajan Arumugam</cp:lastModifiedBy>
  <cp:revision>41</cp:revision>
  <dcterms:created xsi:type="dcterms:W3CDTF">2019-05-12T04:30:48Z</dcterms:created>
  <dcterms:modified xsi:type="dcterms:W3CDTF">2019-05-13T03:46:42Z</dcterms:modified>
</cp:coreProperties>
</file>