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2"/>
  </p:notesMasterIdLst>
  <p:handoutMasterIdLst>
    <p:handoutMasterId r:id="rId13"/>
  </p:handoutMasterIdLst>
  <p:sldIdLst>
    <p:sldId id="1489" r:id="rId5"/>
    <p:sldId id="1523" r:id="rId6"/>
    <p:sldId id="1541" r:id="rId7"/>
    <p:sldId id="562" r:id="rId8"/>
    <p:sldId id="1538" r:id="rId9"/>
    <p:sldId id="1542" r:id="rId10"/>
    <p:sldId id="1543"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112" d="100"/>
          <a:sy n="112" d="100"/>
        </p:scale>
        <p:origin x="558"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B65448DB-F8F3-4FB5-A962-EE1B713E6FD3}"/>
    <pc:docChg chg="modSld">
      <pc:chgData name="Derek Tellin (Neal Analytics LLC)" userId="639ebb88-8477-4061-aae4-20c81c1b937b" providerId="ADAL" clId="{B65448DB-F8F3-4FB5-A962-EE1B713E6FD3}" dt="2018-11-13T00:31:08.169" v="0" actId="20577"/>
      <pc:docMkLst>
        <pc:docMk/>
      </pc:docMkLst>
      <pc:sldChg chg="modSp">
        <pc:chgData name="Derek Tellin (Neal Analytics LLC)" userId="639ebb88-8477-4061-aae4-20c81c1b937b" providerId="ADAL" clId="{B65448DB-F8F3-4FB5-A962-EE1B713E6FD3}" dt="2018-11-13T00:31:08.169" v="0" actId="20577"/>
        <pc:sldMkLst>
          <pc:docMk/>
          <pc:sldMk cId="1140389734" sldId="1489"/>
        </pc:sldMkLst>
        <pc:spChg chg="mod">
          <ac:chgData name="Derek Tellin (Neal Analytics LLC)" userId="639ebb88-8477-4061-aae4-20c81c1b937b" providerId="ADAL" clId="{B65448DB-F8F3-4FB5-A962-EE1B713E6FD3}" dt="2018-11-13T00:31:08.169" v="0"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11/12/2018 4:31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11/12/2018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11/12/2018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11/12/2018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8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52120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606594"/>
          </a:xfrm>
        </p:spPr>
        <p:txBody>
          <a:bodyPr>
            <a:spAutoFit/>
          </a:bodyPr>
          <a:lstStyle/>
          <a:p>
            <a:pPr lvl="0"/>
            <a:r>
              <a:rPr lang="en-US" sz="2800" dirty="0">
                <a:solidFill>
                  <a:schemeClr val="bg1">
                    <a:lumMod val="50000"/>
                  </a:schemeClr>
                </a:solidFill>
                <a:latin typeface="+mn-lt"/>
              </a:rPr>
              <a:t>Netezza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2400"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5761577"/>
          </a:xfrm>
        </p:spPr>
        <p:txBody>
          <a:bodyPr vert="horz" wrap="square" lIns="146304" tIns="91440" rIns="146304" bIns="91440" rtlCol="0" anchor="t">
            <a:spAutoFit/>
          </a:bodyPr>
          <a:lstStyle/>
          <a:p>
            <a:pPr marL="571500" indent="-571500">
              <a:buFont typeface="Arial" panose="020B0604020202020204" pitchFamily="34" charset="0"/>
              <a:buChar char="•"/>
            </a:pPr>
            <a:r>
              <a:rPr lang="en-US" sz="2400" dirty="0"/>
              <a:t>Set of 4 inventory scripts that collect Netezza database, object, and schema data about the databases on in the Netezza environment</a:t>
            </a:r>
            <a:r>
              <a:rPr lang="en-US" sz="2400" dirty="0">
                <a:cs typeface="Segoe UI Light"/>
              </a:rPr>
              <a:t>.</a:t>
            </a:r>
            <a:endParaRPr lang="en-US" sz="2400" dirty="0"/>
          </a:p>
          <a:p>
            <a:pPr marL="0" indent="0">
              <a:buNone/>
            </a:pPr>
            <a:endParaRPr lang="en-US" sz="2400" dirty="0"/>
          </a:p>
          <a:p>
            <a:pPr marL="571500" indent="-571500">
              <a:buFont typeface="Arial" panose="020B0604020202020204" pitchFamily="34" charset="0"/>
              <a:buChar char="•"/>
            </a:pPr>
            <a:r>
              <a:rPr lang="en-US" sz="2400" dirty="0"/>
              <a:t>Scripts are run from Netezza Linux command line</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output to .csv files that can be taken and processed by a custom Excel workbook to build aggregations and summaries of .csv contents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Netezza migration workshops and assessments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4985980"/>
          </a:xfrm>
        </p:spPr>
        <p:txBody>
          <a:bodyPr/>
          <a:lstStyle/>
          <a:p>
            <a:pPr lvl="1"/>
            <a:r>
              <a:rPr lang="en-US" sz="2400" dirty="0"/>
              <a:t>Tables</a:t>
            </a:r>
          </a:p>
          <a:p>
            <a:pPr lvl="1"/>
            <a:r>
              <a:rPr lang="en-US" sz="2400" dirty="0"/>
              <a:t>External Tables</a:t>
            </a:r>
          </a:p>
          <a:p>
            <a:pPr lvl="1"/>
            <a:r>
              <a:rPr lang="en-US" sz="2400" dirty="0"/>
              <a:t>Procedures (Name, Signature, Code Size)</a:t>
            </a:r>
          </a:p>
          <a:p>
            <a:pPr lvl="1"/>
            <a:r>
              <a:rPr lang="en-US" sz="2400" dirty="0"/>
              <a:t>Functions (Name, Signature, Code Size)</a:t>
            </a:r>
          </a:p>
          <a:p>
            <a:pPr lvl="1"/>
            <a:r>
              <a:rPr lang="en-US" sz="2400" dirty="0"/>
              <a:t>Aggregates (Name, Signature, Code Size)</a:t>
            </a:r>
          </a:p>
          <a:p>
            <a:pPr lvl="1"/>
            <a:r>
              <a:rPr lang="en-US" sz="2400" dirty="0"/>
              <a:t>Libraries</a:t>
            </a:r>
          </a:p>
          <a:p>
            <a:pPr lvl="1"/>
            <a:r>
              <a:rPr lang="en-US" sz="2400" dirty="0"/>
              <a:t>Materialized Views</a:t>
            </a:r>
          </a:p>
          <a:p>
            <a:pPr lvl="1"/>
            <a:r>
              <a:rPr lang="en-US" sz="2400" dirty="0"/>
              <a:t>Sequences</a:t>
            </a:r>
          </a:p>
          <a:p>
            <a:pPr lvl="1"/>
            <a:r>
              <a:rPr lang="en-US" sz="2400" dirty="0"/>
              <a:t>Views</a:t>
            </a:r>
          </a:p>
          <a:p>
            <a:pPr lvl="1"/>
            <a:r>
              <a:rPr lang="en-US" sz="2400" dirty="0"/>
              <a:t>Synonyms</a:t>
            </a:r>
          </a:p>
          <a:p>
            <a:pPr lvl="1"/>
            <a:r>
              <a:rPr lang="en-US" sz="2400" dirty="0"/>
              <a:t>Constraints</a:t>
            </a:r>
          </a:p>
          <a:p>
            <a:pPr lvl="1"/>
            <a:r>
              <a:rPr lang="en-US" sz="2400" dirty="0"/>
              <a:t>Databases (Name, Disk Size)</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4" name="Content Placeholder 3"/>
          <p:cNvSpPr>
            <a:spLocks noGrp="1"/>
          </p:cNvSpPr>
          <p:nvPr>
            <p:ph idx="1"/>
          </p:nvPr>
        </p:nvSpPr>
        <p:spPr>
          <a:xfrm>
            <a:off x="351669" y="285420"/>
            <a:ext cx="11580757" cy="6569388"/>
          </a:xfrm>
        </p:spPr>
        <p:txBody>
          <a:bodyPr>
            <a:normAutofit/>
          </a:bodyPr>
          <a:lstStyle/>
          <a:p>
            <a:pPr marL="0" indent="0" defTabSz="1243192">
              <a:spcBef>
                <a:spcPts val="0"/>
              </a:spcBef>
              <a:buSzTx/>
              <a:buNone/>
              <a:defRPr/>
            </a:pPr>
            <a:r>
              <a:rPr lang="en-US" sz="4896" dirty="0">
                <a:solidFill>
                  <a:schemeClr val="tx1"/>
                </a:solidFill>
              </a:rPr>
              <a:t>Running the Scripts</a:t>
            </a:r>
          </a:p>
          <a:p>
            <a:pPr marL="0" indent="0" defTabSz="1243192">
              <a:spcBef>
                <a:spcPts val="0"/>
              </a:spcBef>
              <a:buSzTx/>
              <a:buNone/>
              <a:defRPr/>
            </a:pPr>
            <a:endParaRPr lang="en-US" sz="918" dirty="0">
              <a:solidFill>
                <a:schemeClr val="tx1"/>
              </a:solidFill>
            </a:endParaRPr>
          </a:p>
          <a:p>
            <a:pPr defTabSz="1243192">
              <a:spcBef>
                <a:spcPts val="1632"/>
              </a:spcBef>
              <a:spcAft>
                <a:spcPts val="816"/>
              </a:spcAft>
              <a:buSzTx/>
              <a:defRPr/>
            </a:pPr>
            <a:r>
              <a:rPr lang="en-US" sz="2040" dirty="0">
                <a:solidFill>
                  <a:schemeClr val="tx1"/>
                </a:solidFill>
              </a:rPr>
              <a:t>Run the following from Netezza command line.</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admin rights on Netezza appliance.  Often times is “</a:t>
            </a:r>
            <a:r>
              <a:rPr lang="en-US" sz="2040" dirty="0" err="1">
                <a:solidFill>
                  <a:schemeClr val="tx1"/>
                </a:solidFill>
              </a:rPr>
              <a:t>nz</a:t>
            </a:r>
            <a:r>
              <a:rPr lang="en-US" sz="2040" dirty="0">
                <a:solidFill>
                  <a:schemeClr val="tx1"/>
                </a:solidFill>
              </a:rPr>
              <a:t>” </a:t>
            </a:r>
            <a:r>
              <a:rPr lang="en-US" sz="2040" dirty="0" err="1">
                <a:solidFill>
                  <a:schemeClr val="tx1"/>
                </a:solidFill>
              </a:rPr>
              <a:t>linux</a:t>
            </a:r>
            <a:r>
              <a:rPr lang="en-US" sz="2040" dirty="0">
                <a:solidFill>
                  <a:schemeClr val="tx1"/>
                </a:solidFill>
              </a:rPr>
              <a:t> user.</a:t>
            </a:r>
          </a:p>
          <a:p>
            <a:pPr defTabSz="1243192">
              <a:spcBef>
                <a:spcPts val="1632"/>
              </a:spcBef>
              <a:spcAft>
                <a:spcPts val="816"/>
              </a:spcAft>
              <a:buSzTx/>
              <a:defRPr/>
            </a:pPr>
            <a:r>
              <a:rPr lang="en-US" sz="2040" dirty="0">
                <a:solidFill>
                  <a:schemeClr val="tx1"/>
                </a:solidFill>
              </a:rPr>
              <a:t>For the per appliance-level queries, run the following command once per Netezza appliance: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NZDatabaseSizeReport.sql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NZObjectReport.sql</a:t>
            </a:r>
            <a:r>
              <a:rPr lang="en-US" sz="2448" dirty="0">
                <a:latin typeface="+mj-lt"/>
              </a:rPr>
              <a:t> -o </a:t>
            </a:r>
            <a:r>
              <a:rPr lang="en-US" sz="2448" dirty="0" err="1">
                <a:latin typeface="+mj-lt"/>
              </a:rPr>
              <a:t>output.csv</a:t>
            </a:r>
            <a:r>
              <a:rPr lang="en-US" sz="2448" dirty="0">
                <a:latin typeface="+mj-lt"/>
              </a:rPr>
              <a:t> -t</a:t>
            </a:r>
          </a:p>
          <a:p>
            <a:pPr defTabSz="1243192">
              <a:spcBef>
                <a:spcPts val="1632"/>
              </a:spcBef>
              <a:spcAft>
                <a:spcPts val="816"/>
              </a:spcAft>
              <a:buSzTx/>
              <a:defRPr/>
            </a:pPr>
            <a:endParaRPr lang="en-US" sz="2040" dirty="0">
              <a:solidFill>
                <a:schemeClr val="tx1"/>
              </a:solidFill>
            </a:endParaRPr>
          </a:p>
          <a:p>
            <a:pPr defTabSz="1243192">
              <a:spcBef>
                <a:spcPts val="1632"/>
              </a:spcBef>
              <a:spcAft>
                <a:spcPts val="816"/>
              </a:spcAft>
              <a:buSzTx/>
              <a:defRPr/>
            </a:pPr>
            <a:r>
              <a:rPr lang="en-US" sz="2040" dirty="0">
                <a:solidFill>
                  <a:schemeClr val="tx1"/>
                </a:solidFill>
              </a:rPr>
              <a:t>For the per database-level queries, run the following command per Netezza database: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NZFunctionReport.sql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NZProcedureReport.sql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endParaRPr lang="en-US" sz="2448" dirty="0">
              <a:latin typeface="+mj-lt"/>
            </a:endParaRPr>
          </a:p>
          <a:p>
            <a:pPr marL="621596" lvl="2" indent="0" defTabSz="932563">
              <a:spcBef>
                <a:spcPts val="0"/>
              </a:spcBef>
              <a:buSzTx/>
              <a:buNone/>
            </a:pPr>
            <a:endParaRPr lang="en-US" sz="4488" dirty="0">
              <a:solidFill>
                <a:schemeClr val="tx1"/>
              </a:solidFill>
              <a:latin typeface="+mj-lt"/>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ECD3DF14-83F0-43DA-BDFC-A11F6497E6D1}"/>
              </a:ext>
            </a:extLst>
          </p:cNvPr>
          <p:cNvPicPr>
            <a:picLocks noChangeAspect="1"/>
          </p:cNvPicPr>
          <p:nvPr/>
        </p:nvPicPr>
        <p:blipFill>
          <a:blip r:embed="rId3"/>
          <a:stretch>
            <a:fillRect/>
          </a:stretch>
        </p:blipFill>
        <p:spPr>
          <a:xfrm>
            <a:off x="602825" y="1474924"/>
            <a:ext cx="11335354" cy="446073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Main Tab Dashboard</a:t>
            </a:r>
            <a:endParaRPr lang="en-US" sz="24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8ED138B1-E29D-4968-85C2-E9363D3000A4}"/>
              </a:ext>
            </a:extLst>
          </p:cNvPr>
          <p:cNvPicPr>
            <a:picLocks noChangeAspect="1"/>
          </p:cNvPicPr>
          <p:nvPr/>
        </p:nvPicPr>
        <p:blipFill>
          <a:blip r:embed="rId3"/>
          <a:stretch>
            <a:fillRect/>
          </a:stretch>
        </p:blipFill>
        <p:spPr>
          <a:xfrm>
            <a:off x="1646237" y="1784366"/>
            <a:ext cx="8358187" cy="47608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912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Schema Object Tab</a:t>
            </a:r>
            <a:endParaRPr lang="en-US" sz="24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BF379D4C-5553-4EA8-85C1-97AD713429CE}"/>
              </a:ext>
            </a:extLst>
          </p:cNvPr>
          <p:cNvPicPr>
            <a:picLocks noChangeAspect="1"/>
          </p:cNvPicPr>
          <p:nvPr/>
        </p:nvPicPr>
        <p:blipFill>
          <a:blip r:embed="rId3"/>
          <a:stretch>
            <a:fillRect/>
          </a:stretch>
        </p:blipFill>
        <p:spPr>
          <a:xfrm>
            <a:off x="2445108" y="1594971"/>
            <a:ext cx="7546259" cy="52550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50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602</TotalTime>
  <Words>585</Words>
  <Application>Microsoft Office PowerPoint</Application>
  <PresentationFormat>Custom</PresentationFormat>
  <Paragraphs>62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PowerPoint Presentation</vt:lpstr>
      <vt:lpstr>Code Snippet</vt:lpstr>
      <vt:lpstr>Excel Workbook Calculator Main Tab Dashboard</vt:lpstr>
      <vt:lpstr>Excel Workbook Calculator Schema Object Tab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Jonathon Frost</dc:creator>
  <cp:keywords/>
  <dc:description>Template: _x000d_
Formatting: _x000d_
Audience Type:</dc:description>
  <cp:lastModifiedBy>Derek Tellin (Neal Analytics LLC)</cp:lastModifiedBy>
  <cp:revision>36</cp:revision>
  <dcterms:created xsi:type="dcterms:W3CDTF">2018-02-15T21:49:22Z</dcterms:created>
  <dcterms:modified xsi:type="dcterms:W3CDTF">2018-11-13T00:31:12Z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