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6"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669C37-08EE-48F5-8ECB-3C035E1F0B51}"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69C37-08EE-48F5-8ECB-3C035E1F0B51}"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69C37-08EE-48F5-8ECB-3C035E1F0B51}"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69C37-08EE-48F5-8ECB-3C035E1F0B51}"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669C37-08EE-48F5-8ECB-3C035E1F0B51}"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669C37-08EE-48F5-8ECB-3C035E1F0B51}"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669C37-08EE-48F5-8ECB-3C035E1F0B51}"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669C37-08EE-48F5-8ECB-3C035E1F0B51}"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69C37-08EE-48F5-8ECB-3C035E1F0B51}"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69C37-08EE-48F5-8ECB-3C035E1F0B51}"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69C37-08EE-48F5-8ECB-3C035E1F0B51}"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1F4F8-3D5F-4022-ABAB-BAD361C970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69C37-08EE-48F5-8ECB-3C035E1F0B51}" type="datetimeFigureOut">
              <a:rPr lang="en-US" smtClean="0"/>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1F4F8-3D5F-4022-ABAB-BAD361C970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 Manager</a:t>
            </a:r>
            <a:endParaRPr lang="en-US" dirty="0"/>
          </a:p>
        </p:txBody>
      </p:sp>
      <p:sp>
        <p:nvSpPr>
          <p:cNvPr id="3" name="Subtitle 2"/>
          <p:cNvSpPr>
            <a:spLocks noGrp="1"/>
          </p:cNvSpPr>
          <p:nvPr>
            <p:ph type="subTitle" idx="1"/>
          </p:nvPr>
        </p:nvSpPr>
        <p:spPr/>
        <p:txBody>
          <a:bodyPr/>
          <a:lstStyle/>
          <a:p>
            <a:r>
              <a:rPr lang="en-US" dirty="0" smtClean="0"/>
              <a:t>Nataraj Srikantaiah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ION (International Organization Nodule) is an organization </a:t>
            </a:r>
            <a:r>
              <a:rPr lang="en-US" dirty="0" smtClean="0"/>
              <a:t>management system </a:t>
            </a:r>
            <a:r>
              <a:rPr lang="en-US" dirty="0"/>
              <a:t>designed to be broken into nodules — independently deployed instances of the same code base — which perform the task of properly maintaining organization addresses for the countries assigned to that nodule</a:t>
            </a:r>
            <a:r>
              <a:rPr lang="en-US" dirty="0" smtClean="0"/>
              <a:t>.</a:t>
            </a:r>
          </a:p>
          <a:p>
            <a:pPr>
              <a:buNone/>
            </a:pPr>
            <a:endParaRPr lang="en-US" dirty="0" smtClean="0"/>
          </a:p>
          <a:p>
            <a:pPr>
              <a:buNone/>
            </a:pPr>
            <a:r>
              <a:rPr lang="en-US" b="1" dirty="0" smtClean="0"/>
              <a:t>Features </a:t>
            </a:r>
            <a:r>
              <a:rPr lang="en-US" b="1" dirty="0"/>
              <a:t>of the system include:</a:t>
            </a:r>
          </a:p>
          <a:p>
            <a:pPr lvl="1"/>
            <a:r>
              <a:rPr lang="en-US" dirty="0"/>
              <a:t>Duplicate prevention </a:t>
            </a:r>
            <a:r>
              <a:rPr lang="en-US" dirty="0" smtClean="0"/>
              <a:t>tools.</a:t>
            </a:r>
            <a:endParaRPr lang="en-US" dirty="0"/>
          </a:p>
          <a:p>
            <a:pPr lvl="1"/>
            <a:r>
              <a:rPr lang="en-US" dirty="0"/>
              <a:t>Fast, user-friendly </a:t>
            </a:r>
            <a:r>
              <a:rPr lang="en-US" dirty="0" smtClean="0"/>
              <a:t>search.</a:t>
            </a:r>
            <a:endParaRPr lang="en-US" dirty="0"/>
          </a:p>
          <a:p>
            <a:pPr lvl="1"/>
            <a:r>
              <a:rPr lang="en-US" dirty="0"/>
              <a:t>Localized address display formats from </a:t>
            </a:r>
            <a:r>
              <a:rPr lang="en-US" dirty="0" smtClean="0"/>
              <a:t>templates.</a:t>
            </a:r>
            <a:endParaRPr lang="en-US" dirty="0"/>
          </a:p>
          <a:p>
            <a:pPr lvl="1"/>
            <a:r>
              <a:rPr lang="en-US" dirty="0"/>
              <a:t>The use of open source foundation data (cities, countries, languages</a:t>
            </a:r>
            <a:r>
              <a:rPr lang="en-US" dirty="0" smtClean="0"/>
              <a:t>).</a:t>
            </a:r>
            <a:endParaRPr lang="en-US" dirty="0"/>
          </a:p>
          <a:p>
            <a:pPr lvl="1"/>
            <a:r>
              <a:rPr lang="en-US" dirty="0"/>
              <a:t>The use of professionally managed data (address templates, postal code formats, etc</a:t>
            </a:r>
            <a:r>
              <a:rPr lang="en-US" dirty="0" smtClean="0"/>
              <a:t>.).</a:t>
            </a:r>
            <a:endParaRPr lang="en-US" dirty="0"/>
          </a:p>
          <a:p>
            <a:pPr lvl="1"/>
            <a:r>
              <a:rPr lang="en-US" dirty="0"/>
              <a:t>Easy to use, intuitive </a:t>
            </a:r>
            <a:r>
              <a:rPr lang="en-US" dirty="0" smtClean="0"/>
              <a:t>interface.</a:t>
            </a:r>
            <a:endParaRPr lang="en-US" dirty="0"/>
          </a:p>
          <a:p>
            <a:pPr lvl="1"/>
            <a:r>
              <a:rPr lang="en-US" dirty="0"/>
              <a:t>Multilingual (4 languages, easily expandable for more</a:t>
            </a:r>
            <a:r>
              <a:rPr lang="en-US" dirty="0" smtClean="0"/>
              <a:t>).</a:t>
            </a:r>
            <a:endParaRPr lang="en-US" dirty="0"/>
          </a:p>
          <a:p>
            <a:pPr lvl="1"/>
            <a:r>
              <a:rPr lang="en-US" dirty="0"/>
              <a:t>Divided into zones for better technical </a:t>
            </a:r>
            <a:r>
              <a:rPr lang="en-US" dirty="0" smtClean="0"/>
              <a:t>management.</a:t>
            </a:r>
          </a:p>
          <a:p>
            <a:pPr lvl="1"/>
            <a:r>
              <a:rPr lang="en-US" dirty="0" smtClean="0"/>
              <a:t>Built in help system.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Data</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Database Contents</a:t>
            </a:r>
            <a:endParaRPr lang="en-US" dirty="0"/>
          </a:p>
          <a:p>
            <a:pPr>
              <a:buNone/>
            </a:pPr>
            <a:r>
              <a:rPr lang="en-US" dirty="0"/>
              <a:t>The ION database contains two categories of data.  The first is the supporting geographic and localization data, providing a rich user experience in any effort to locate or create organizations.  Much of the data is taken from U.S. Geological Survey (USGS) and the U.S. National </a:t>
            </a:r>
            <a:r>
              <a:rPr lang="en-US" dirty="0" err="1"/>
              <a:t>Geospacial</a:t>
            </a:r>
            <a:r>
              <a:rPr lang="en-US" dirty="0"/>
              <a:t> Intelligence Agency (NGA).   Other data is sourced from International Standards Organization files, or from open source foundations which base their data on those same sources</a:t>
            </a:r>
            <a:r>
              <a:rPr lang="en-US" dirty="0" smtClean="0"/>
              <a:t>.</a:t>
            </a:r>
          </a:p>
          <a:p>
            <a:pPr>
              <a:buNone/>
            </a:pPr>
            <a:endParaRPr lang="en-US" dirty="0" smtClean="0"/>
          </a:p>
          <a:p>
            <a:pPr>
              <a:buNone/>
            </a:pPr>
            <a:r>
              <a:rPr lang="en-US" b="1" dirty="0"/>
              <a:t>Geographic Data </a:t>
            </a:r>
            <a:endParaRPr lang="en-US" dirty="0"/>
          </a:p>
          <a:p>
            <a:pPr lvl="1"/>
            <a:r>
              <a:rPr lang="en-US" dirty="0" smtClean="0"/>
              <a:t>The </a:t>
            </a:r>
            <a:r>
              <a:rPr lang="en-US" dirty="0"/>
              <a:t>world’s 249 countries and protectorates</a:t>
            </a:r>
          </a:p>
          <a:p>
            <a:pPr lvl="2"/>
            <a:r>
              <a:rPr lang="en-US" dirty="0"/>
              <a:t>From the ISO 3166 international standard</a:t>
            </a:r>
          </a:p>
          <a:p>
            <a:pPr lvl="2"/>
            <a:r>
              <a:rPr lang="en-US" dirty="0"/>
              <a:t>Stored in four languages (English, French, Spanish, Portuguese)</a:t>
            </a:r>
          </a:p>
          <a:p>
            <a:pPr lvl="2"/>
            <a:r>
              <a:rPr lang="en-US" dirty="0"/>
              <a:t>Short, long and formal names</a:t>
            </a:r>
          </a:p>
          <a:p>
            <a:pPr lvl="2"/>
            <a:r>
              <a:rPr lang="en-US" dirty="0"/>
              <a:t>National flags for visual cues</a:t>
            </a:r>
          </a:p>
          <a:p>
            <a:pPr lvl="1"/>
            <a:r>
              <a:rPr lang="en-US" dirty="0"/>
              <a:t> 4000+ administrative areas</a:t>
            </a:r>
          </a:p>
          <a:p>
            <a:pPr lvl="2"/>
            <a:r>
              <a:rPr lang="en-US" dirty="0"/>
              <a:t>States, provinces, districts, counties, etc.</a:t>
            </a:r>
          </a:p>
          <a:p>
            <a:pPr lvl="2"/>
            <a:r>
              <a:rPr lang="en-US" dirty="0"/>
              <a:t>Labeled as designated by the country (e.g. a </a:t>
            </a:r>
            <a:r>
              <a:rPr lang="en-US" dirty="0" err="1"/>
              <a:t>Wilāyat</a:t>
            </a:r>
            <a:r>
              <a:rPr lang="en-US" dirty="0"/>
              <a:t> in Afghanistan).</a:t>
            </a:r>
          </a:p>
          <a:p>
            <a:pPr lvl="2"/>
            <a:r>
              <a:rPr lang="en-US" dirty="0"/>
              <a:t>Alternate, historical, and local (foreign language and anglicized) names included</a:t>
            </a:r>
          </a:p>
          <a:p>
            <a:pPr lvl="1"/>
            <a:r>
              <a:rPr lang="en-US" dirty="0"/>
              <a:t>3,250,000+ towns, villages and cities (generically termed </a:t>
            </a:r>
            <a:r>
              <a:rPr lang="en-US" i="1" dirty="0"/>
              <a:t>localities</a:t>
            </a:r>
            <a:r>
              <a:rPr lang="en-US" dirty="0"/>
              <a:t>)</a:t>
            </a:r>
          </a:p>
          <a:p>
            <a:pPr lvl="2"/>
            <a:r>
              <a:rPr lang="en-US" dirty="0"/>
              <a:t>Alternate, historical, and local (foreign language and anglicized) names included</a:t>
            </a:r>
          </a:p>
          <a:p>
            <a:pPr lvl="2"/>
            <a:r>
              <a:rPr lang="en-US" dirty="0"/>
              <a:t>Latitude and longitude available for visual geographic display.</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Restrictive Format Template Data</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For each country, address format template data has been purchased from </a:t>
            </a:r>
            <a:r>
              <a:rPr lang="en-US" dirty="0" err="1"/>
              <a:t>WorldVu</a:t>
            </a:r>
            <a:r>
              <a:rPr lang="en-US" dirty="0"/>
              <a:t>, a private company dedicated to the tracking and cataloging of address usage throughout the world.  The company provides quarterly updates in order to keep such information thoroughly current.  They are also very receptive to input from their clients, helping them to keep such data at the highest possible caliber</a:t>
            </a:r>
            <a:r>
              <a:rPr lang="en-US" dirty="0" smtClean="0"/>
              <a:t>.</a:t>
            </a:r>
          </a:p>
          <a:p>
            <a:pPr>
              <a:buNone/>
            </a:pPr>
            <a:endParaRPr lang="en-US" dirty="0"/>
          </a:p>
          <a:p>
            <a:pPr>
              <a:buNone/>
            </a:pPr>
            <a:r>
              <a:rPr lang="en-US" dirty="0"/>
              <a:t>Restrictive template data, by country, includes:</a:t>
            </a:r>
          </a:p>
          <a:p>
            <a:pPr lvl="1"/>
            <a:r>
              <a:rPr lang="en-US" dirty="0"/>
              <a:t>Address formats, including proper use and location of building names or numbers with respect to street names or designations, and the relative location of city and administrative area designations and postal codes within an address display</a:t>
            </a:r>
          </a:p>
          <a:p>
            <a:pPr lvl="1"/>
            <a:r>
              <a:rPr lang="en-US" dirty="0"/>
              <a:t>Postal code usage (none, rare, occasional or frequent) and formats</a:t>
            </a:r>
          </a:p>
          <a:p>
            <a:pPr lvl="1"/>
            <a:r>
              <a:rPr lang="en-US" dirty="0"/>
              <a:t>Telephone number formats, including country codes and mobile number formats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Metadata</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a:t>The primary content of the ION system lies in the organizations themselves.  The database carries information for each organization including:</a:t>
            </a:r>
          </a:p>
          <a:p>
            <a:pPr lvl="1"/>
            <a:r>
              <a:rPr lang="en-US" dirty="0"/>
              <a:t>Primary Address</a:t>
            </a:r>
          </a:p>
          <a:p>
            <a:pPr lvl="1"/>
            <a:r>
              <a:rPr lang="en-US" dirty="0"/>
              <a:t>CDB Elements (UCN, group, class, private/public)</a:t>
            </a:r>
          </a:p>
          <a:p>
            <a:pPr lvl="1"/>
            <a:r>
              <a:rPr lang="en-US" dirty="0"/>
              <a:t>“External System” elements</a:t>
            </a:r>
          </a:p>
          <a:p>
            <a:pPr lvl="1"/>
            <a:r>
              <a:rPr lang="en-US" dirty="0"/>
              <a:t>Contact information (name, title, e-mail, phone)</a:t>
            </a:r>
          </a:p>
          <a:p>
            <a:pPr lvl="1"/>
            <a:r>
              <a:rPr lang="en-US" dirty="0"/>
              <a:t>Free-form </a:t>
            </a:r>
            <a:r>
              <a:rPr lang="en-US" dirty="0" smtClean="0"/>
              <a:t>Notes</a:t>
            </a:r>
          </a:p>
          <a:p>
            <a:pPr lvl="1">
              <a:buNone/>
            </a:pPr>
            <a:endParaRPr lang="en-US" dirty="0"/>
          </a:p>
          <a:p>
            <a:pPr>
              <a:buNone/>
            </a:pPr>
            <a:r>
              <a:rPr lang="en-US" dirty="0"/>
              <a:t>Address elements include any of (depending on the conventions in a particular country):</a:t>
            </a:r>
          </a:p>
          <a:p>
            <a:pPr lvl="1"/>
            <a:r>
              <a:rPr lang="en-US" dirty="0"/>
              <a:t>Building name</a:t>
            </a:r>
          </a:p>
          <a:p>
            <a:pPr lvl="1"/>
            <a:r>
              <a:rPr lang="en-US" dirty="0"/>
              <a:t>Building number</a:t>
            </a:r>
          </a:p>
          <a:p>
            <a:pPr lvl="1"/>
            <a:r>
              <a:rPr lang="en-US" dirty="0"/>
              <a:t>Thoroughfare (street) name</a:t>
            </a:r>
          </a:p>
          <a:p>
            <a:pPr lvl="1"/>
            <a:r>
              <a:rPr lang="en-US" dirty="0"/>
              <a:t>Unit identifier (such as a suite or apartment number)</a:t>
            </a:r>
          </a:p>
          <a:p>
            <a:pPr lvl="1"/>
            <a:r>
              <a:rPr lang="en-US" dirty="0"/>
              <a:t>Postal Code</a:t>
            </a:r>
          </a:p>
          <a:p>
            <a:pPr lvl="1"/>
            <a:r>
              <a:rPr lang="en-US" dirty="0"/>
              <a:t>P.O. Box Number</a:t>
            </a:r>
          </a:p>
          <a:p>
            <a:pPr lvl="1"/>
            <a:r>
              <a:rPr lang="en-US" dirty="0"/>
              <a:t>Locality</a:t>
            </a:r>
          </a:p>
          <a:p>
            <a:pPr lvl="1"/>
            <a:r>
              <a:rPr lang="en-US" dirty="0"/>
              <a:t>Administrative Area</a:t>
            </a:r>
          </a:p>
          <a:p>
            <a:pPr lvl="1"/>
            <a:r>
              <a:rPr lang="en-US" dirty="0"/>
              <a:t>Administrative Area Label</a:t>
            </a:r>
          </a:p>
          <a:p>
            <a:pPr lvl="1"/>
            <a:r>
              <a:rPr lang="en-US" dirty="0"/>
              <a:t>Country</a:t>
            </a:r>
          </a:p>
          <a:p>
            <a:pPr lvl="1"/>
            <a:r>
              <a:rPr lang="en-US" dirty="0"/>
              <a:t>Free format (before building address)</a:t>
            </a:r>
          </a:p>
          <a:p>
            <a:pPr lvl="1"/>
            <a:r>
              <a:rPr lang="en-US" dirty="0"/>
              <a:t>Free format (after building address)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Manager Features</a:t>
            </a:r>
            <a:endParaRPr lang="en-US" dirty="0"/>
          </a:p>
        </p:txBody>
      </p:sp>
      <p:sp>
        <p:nvSpPr>
          <p:cNvPr id="3" name="Content Placeholder 2"/>
          <p:cNvSpPr>
            <a:spLocks noGrp="1"/>
          </p:cNvSpPr>
          <p:nvPr>
            <p:ph idx="1"/>
          </p:nvPr>
        </p:nvSpPr>
        <p:spPr/>
        <p:txBody>
          <a:bodyPr/>
          <a:lstStyle/>
          <a:p>
            <a:r>
              <a:rPr lang="en-US" dirty="0" smtClean="0"/>
              <a:t>Create/Edit/Delete Organization</a:t>
            </a:r>
          </a:p>
          <a:p>
            <a:r>
              <a:rPr lang="en-US" dirty="0" smtClean="0"/>
              <a:t>Organization Search</a:t>
            </a:r>
          </a:p>
          <a:p>
            <a:r>
              <a:rPr lang="en-US" dirty="0" smtClean="0"/>
              <a:t>Duplicate Search</a:t>
            </a:r>
          </a:p>
          <a:p>
            <a:r>
              <a:rPr lang="en-US" dirty="0" smtClean="0"/>
              <a:t>Change Notifications</a:t>
            </a:r>
          </a:p>
          <a:p>
            <a:r>
              <a:rPr lang="en-US" dirty="0" smtClean="0"/>
              <a:t>Spreadsheet Exports</a:t>
            </a:r>
          </a:p>
          <a:p>
            <a:r>
              <a:rPr lang="en-US" dirty="0" smtClean="0"/>
              <a:t>Integration with SLZ</a:t>
            </a:r>
          </a:p>
          <a:p>
            <a:r>
              <a:rPr lang="en-US" dirty="0" smtClean="0"/>
              <a:t>System Configuration Maintenance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lnSpcReduction="10000"/>
          </a:bodyPr>
          <a:lstStyle/>
          <a:p>
            <a:r>
              <a:rPr lang="en-US" dirty="0" smtClean="0"/>
              <a:t>Do we need to maintain the complex restrictive templates for each country?</a:t>
            </a:r>
          </a:p>
          <a:p>
            <a:r>
              <a:rPr lang="en-US" dirty="0" smtClean="0"/>
              <a:t>Do we need duplicate search and merge functionality?</a:t>
            </a:r>
          </a:p>
          <a:p>
            <a:r>
              <a:rPr lang="en-US" dirty="0" smtClean="0"/>
              <a:t>Do we need to have export to spreadsheet feature?</a:t>
            </a:r>
          </a:p>
          <a:p>
            <a:r>
              <a:rPr lang="en-US" dirty="0" smtClean="0"/>
              <a:t>Are we planning to introduce an import organization functionality either by using the XML or CSV in 2.0?</a:t>
            </a: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664</Words>
  <Application>Microsoft Office PowerPoint</Application>
  <PresentationFormat>On-screen Show (4:3)</PresentationFormat>
  <Paragraphs>73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Organization Manager</vt:lpstr>
      <vt:lpstr>ION</vt:lpstr>
      <vt:lpstr>Geographic Data</vt:lpstr>
      <vt:lpstr>Restrictive Format Template Data</vt:lpstr>
      <vt:lpstr>Organization Metadata</vt:lpstr>
      <vt:lpstr>Organization Manager Features</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NS</dc:creator>
  <cp:lastModifiedBy>NS</cp:lastModifiedBy>
  <cp:revision>5</cp:revision>
  <dcterms:created xsi:type="dcterms:W3CDTF">2014-09-29T07:27:46Z</dcterms:created>
  <dcterms:modified xsi:type="dcterms:W3CDTF">2014-09-29T10:09:19Z</dcterms:modified>
</cp:coreProperties>
</file>