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9"/>
  </p:notesMasterIdLst>
  <p:handoutMasterIdLst>
    <p:handoutMasterId r:id="rId60"/>
  </p:handoutMasterIdLst>
  <p:sldIdLst>
    <p:sldId id="257" r:id="rId5"/>
    <p:sldId id="268" r:id="rId6"/>
    <p:sldId id="272" r:id="rId7"/>
    <p:sldId id="273" r:id="rId8"/>
    <p:sldId id="277" r:id="rId9"/>
    <p:sldId id="274" r:id="rId10"/>
    <p:sldId id="278" r:id="rId11"/>
    <p:sldId id="275" r:id="rId12"/>
    <p:sldId id="279" r:id="rId13"/>
    <p:sldId id="280" r:id="rId14"/>
    <p:sldId id="282" r:id="rId15"/>
    <p:sldId id="283" r:id="rId16"/>
    <p:sldId id="284" r:id="rId17"/>
    <p:sldId id="285" r:id="rId18"/>
    <p:sldId id="286" r:id="rId19"/>
    <p:sldId id="287" r:id="rId20"/>
    <p:sldId id="288" r:id="rId21"/>
    <p:sldId id="314" r:id="rId22"/>
    <p:sldId id="289" r:id="rId23"/>
    <p:sldId id="290" r:id="rId24"/>
    <p:sldId id="291" r:id="rId25"/>
    <p:sldId id="292" r:id="rId26"/>
    <p:sldId id="293" r:id="rId27"/>
    <p:sldId id="294" r:id="rId28"/>
    <p:sldId id="295" r:id="rId29"/>
    <p:sldId id="297" r:id="rId30"/>
    <p:sldId id="298" r:id="rId31"/>
    <p:sldId id="300" r:id="rId32"/>
    <p:sldId id="299"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6" r:id="rId47"/>
    <p:sldId id="317" r:id="rId48"/>
    <p:sldId id="318" r:id="rId49"/>
    <p:sldId id="319" r:id="rId50"/>
    <p:sldId id="320" r:id="rId51"/>
    <p:sldId id="321" r:id="rId52"/>
    <p:sldId id="322" r:id="rId53"/>
    <p:sldId id="323" r:id="rId54"/>
    <p:sldId id="324" r:id="rId55"/>
    <p:sldId id="326" r:id="rId56"/>
    <p:sldId id="325" r:id="rId57"/>
    <p:sldId id="327" r:id="rId58"/>
  </p:sldIdLst>
  <p:sldSz cx="12188825" cy="6858000"/>
  <p:notesSz cx="6858000" cy="9144000"/>
  <p:defaultTextStyle>
    <a:defPPr rtl="0">
      <a:defRPr lang="sk-sk"/>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3" d="100"/>
          <a:sy n="83" d="100"/>
        </p:scale>
        <p:origin x="686"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Zástupný dá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1.8.2016</a:t>
            </a:r>
            <a:endParaRPr/>
          </a:p>
        </p:txBody>
      </p:sp>
      <p:sp>
        <p:nvSpPr>
          <p:cNvPr id="4" name="Zástupná pät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Zástupný objekt čísla snímky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Zástupný dátum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1.8.2016</a:t>
            </a:r>
            <a:endParaRPr/>
          </a:p>
        </p:txBody>
      </p:sp>
      <p:sp>
        <p:nvSpPr>
          <p:cNvPr id="4" name="Zástupný obrázok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Zástupný objekt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Kliknite sem a upravte štýl predlohy textu</a:t>
            </a:r>
          </a:p>
          <a:p>
            <a:pPr lvl="1" rtl="0"/>
            <a:r>
              <a:t>Druhá úroveň</a:t>
            </a:r>
          </a:p>
          <a:p>
            <a:pPr lvl="2" rtl="0"/>
            <a:r>
              <a:t>Tretia úroveň</a:t>
            </a:r>
          </a:p>
          <a:p>
            <a:pPr lvl="3" rtl="0"/>
            <a:r>
              <a:t>Štvrtá úroveň</a:t>
            </a:r>
          </a:p>
          <a:p>
            <a:pPr lvl="4" rtl="0"/>
            <a:r>
              <a:t>Piata úroveň</a:t>
            </a:r>
          </a:p>
        </p:txBody>
      </p:sp>
      <p:sp>
        <p:nvSpPr>
          <p:cNvPr id="6" name="Zástupný objekt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Zástupný objekt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grpSp>
        <p:nvGrpSpPr>
          <p:cNvPr id="21" name="uhlopriečky"/>
          <p:cNvGrpSpPr/>
          <p:nvPr/>
        </p:nvGrpSpPr>
        <p:grpSpPr>
          <a:xfrm>
            <a:off x="7516443" y="4145281"/>
            <a:ext cx="4686117" cy="2731407"/>
            <a:chOff x="5638800" y="3108960"/>
            <a:chExt cx="3515503" cy="2048555"/>
          </a:xfrm>
        </p:grpSpPr>
        <p:cxnSp>
          <p:nvCxnSpPr>
            <p:cNvPr id="14" name="Priama spojnica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Priama spojnica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Priama spojnica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spodné riadky"/>
          <p:cNvGrpSpPr/>
          <p:nvPr/>
        </p:nvGrpSpPr>
        <p:grpSpPr>
          <a:xfrm>
            <a:off x="-8916" y="6057149"/>
            <a:ext cx="5498726" cy="820207"/>
            <a:chOff x="-6689" y="4553748"/>
            <a:chExt cx="4125119" cy="615155"/>
          </a:xfrm>
        </p:grpSpPr>
        <p:sp>
          <p:nvSpPr>
            <p:cNvPr id="9" name="Voľný tvar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Voľný tvar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Voľný tvar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Nadpis 1"/>
          <p:cNvSpPr>
            <a:spLocks noGrp="1"/>
          </p:cNvSpPr>
          <p:nvPr>
            <p:ph type="ctrTitle"/>
          </p:nvPr>
        </p:nvSpPr>
        <p:spPr>
          <a:xfrm>
            <a:off x="1625176" y="584200"/>
            <a:ext cx="8735325" cy="2000251"/>
          </a:xfrm>
        </p:spPr>
        <p:txBody>
          <a:bodyPr rtlCol="0">
            <a:normAutofit/>
          </a:bodyPr>
          <a:lstStyle>
            <a:lvl1pPr algn="l" rtl="0">
              <a:defRPr sz="5400"/>
            </a:lvl1pPr>
          </a:lstStyle>
          <a:p>
            <a:pPr rtl="0"/>
            <a:r>
              <a:rPr lang="sk-SK"/>
              <a:t>Kliknutím upravte štýl predlohy nadpisu</a:t>
            </a:r>
            <a:endParaRPr/>
          </a:p>
        </p:txBody>
      </p:sp>
      <p:sp>
        <p:nvSpPr>
          <p:cNvPr id="3" name="Podnadpis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sk-SK"/>
              <a:t>Kliknutím upravte štýl predlohy podnadpisu</a:t>
            </a:r>
            <a:endParaRPr/>
          </a:p>
        </p:txBody>
      </p:sp>
      <p:sp>
        <p:nvSpPr>
          <p:cNvPr id="22" name="Zástupný dátum 21"/>
          <p:cNvSpPr>
            <a:spLocks noGrp="1"/>
          </p:cNvSpPr>
          <p:nvPr>
            <p:ph type="dt" sz="half" idx="10"/>
          </p:nvPr>
        </p:nvSpPr>
        <p:spPr/>
        <p:txBody>
          <a:bodyPr rtlCol="0"/>
          <a:lstStyle/>
          <a:p>
            <a:pPr rtl="0"/>
            <a:r>
              <a:rPr lang="en-US"/>
              <a:t>1.8.2016</a:t>
            </a:r>
            <a:endParaRPr/>
          </a:p>
        </p:txBody>
      </p:sp>
      <p:sp>
        <p:nvSpPr>
          <p:cNvPr id="23" name="Zástupná päta 22"/>
          <p:cNvSpPr>
            <a:spLocks noGrp="1"/>
          </p:cNvSpPr>
          <p:nvPr>
            <p:ph type="ftr" sz="quarter" idx="11"/>
          </p:nvPr>
        </p:nvSpPr>
        <p:spPr/>
        <p:txBody>
          <a:bodyPr rtlCol="0"/>
          <a:lstStyle/>
          <a:p>
            <a:pPr rtl="0"/>
            <a:endParaRPr/>
          </a:p>
        </p:txBody>
      </p:sp>
      <p:sp>
        <p:nvSpPr>
          <p:cNvPr id="24" name="Zástupné číslo snímky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rtlCol="0"/>
          <a:lstStyle/>
          <a:p>
            <a:pPr rtl="0"/>
            <a:r>
              <a:rPr lang="sk-SK"/>
              <a:t>Kliknutím upravte štýl predlohy nadpisu</a:t>
            </a:r>
            <a:endParaRPr/>
          </a:p>
        </p:txBody>
      </p:sp>
      <p:sp>
        <p:nvSpPr>
          <p:cNvPr id="3" name="Zástupný zvislý text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4" name="Zástupný dátum 3"/>
          <p:cNvSpPr>
            <a:spLocks noGrp="1"/>
          </p:cNvSpPr>
          <p:nvPr>
            <p:ph type="dt" sz="half" idx="10"/>
          </p:nvPr>
        </p:nvSpPr>
        <p:spPr/>
        <p:txBody>
          <a:bodyPr rtlCol="0"/>
          <a:lstStyle/>
          <a:p>
            <a:pPr rtl="0"/>
            <a:r>
              <a:rPr lang="en-US"/>
              <a:t>1.8.2016</a:t>
            </a:r>
            <a:endParaRPr/>
          </a:p>
        </p:txBody>
      </p:sp>
      <p:sp>
        <p:nvSpPr>
          <p:cNvPr id="5" name="Zástupná päta 4"/>
          <p:cNvSpPr>
            <a:spLocks noGrp="1"/>
          </p:cNvSpPr>
          <p:nvPr>
            <p:ph type="ftr" sz="quarter" idx="11"/>
          </p:nvPr>
        </p:nvSpPr>
        <p:spPr/>
        <p:txBody>
          <a:bodyPr rtlCol="0"/>
          <a:lstStyle/>
          <a:p>
            <a:pPr rtl="0"/>
            <a:endParaRPr/>
          </a:p>
        </p:txBody>
      </p:sp>
      <p:sp>
        <p:nvSpPr>
          <p:cNvPr id="6" name="Zástupný symbol čísla snímk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836898" y="584200"/>
            <a:ext cx="2742486" cy="5588000"/>
          </a:xfrm>
        </p:spPr>
        <p:txBody>
          <a:bodyPr vert="eaVert" rtlCol="0"/>
          <a:lstStyle/>
          <a:p>
            <a:pPr rtl="0"/>
            <a:r>
              <a:rPr lang="sk-SK"/>
              <a:t>Kliknutím upravte štýl predlohy nadpisu</a:t>
            </a:r>
            <a:endParaRPr/>
          </a:p>
        </p:txBody>
      </p:sp>
      <p:sp>
        <p:nvSpPr>
          <p:cNvPr id="3" name="Zástupný zvislý text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4" name="Zástupný dátum 3"/>
          <p:cNvSpPr>
            <a:spLocks noGrp="1"/>
          </p:cNvSpPr>
          <p:nvPr>
            <p:ph type="dt" sz="half" idx="10"/>
          </p:nvPr>
        </p:nvSpPr>
        <p:spPr/>
        <p:txBody>
          <a:bodyPr rtlCol="0"/>
          <a:lstStyle/>
          <a:p>
            <a:pPr rtl="0"/>
            <a:r>
              <a:rPr lang="en-US"/>
              <a:t>1.8.2016</a:t>
            </a:r>
            <a:endParaRPr/>
          </a:p>
        </p:txBody>
      </p:sp>
      <p:sp>
        <p:nvSpPr>
          <p:cNvPr id="5" name="Zástupná päta 4"/>
          <p:cNvSpPr>
            <a:spLocks noGrp="1"/>
          </p:cNvSpPr>
          <p:nvPr>
            <p:ph type="ftr" sz="quarter" idx="11"/>
          </p:nvPr>
        </p:nvSpPr>
        <p:spPr/>
        <p:txBody>
          <a:bodyPr rtlCol="0"/>
          <a:lstStyle/>
          <a:p>
            <a:pPr rtl="0"/>
            <a:endParaRPr/>
          </a:p>
        </p:txBody>
      </p:sp>
      <p:sp>
        <p:nvSpPr>
          <p:cNvPr id="6" name="Zástupný symbol čísla snímk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rtlCol="0"/>
          <a:lstStyle/>
          <a:p>
            <a:pPr rtl="0"/>
            <a:r>
              <a:rPr lang="sk-SK"/>
              <a:t>Kliknutím upravte štýl predlohy nadpisu</a:t>
            </a:r>
            <a:endParaRPr/>
          </a:p>
        </p:txBody>
      </p:sp>
      <p:sp>
        <p:nvSpPr>
          <p:cNvPr id="3" name="Zástupný obsah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4" name="Zástupný dátum 3"/>
          <p:cNvSpPr>
            <a:spLocks noGrp="1"/>
          </p:cNvSpPr>
          <p:nvPr>
            <p:ph type="dt" sz="half" idx="10"/>
          </p:nvPr>
        </p:nvSpPr>
        <p:spPr/>
        <p:txBody>
          <a:bodyPr rtlCol="0"/>
          <a:lstStyle/>
          <a:p>
            <a:pPr rtl="0"/>
            <a:r>
              <a:rPr lang="en-US"/>
              <a:t>1.8.2016</a:t>
            </a:r>
            <a:endParaRPr/>
          </a:p>
        </p:txBody>
      </p:sp>
      <p:sp>
        <p:nvSpPr>
          <p:cNvPr id="5" name="Zástupná päta 4"/>
          <p:cNvSpPr>
            <a:spLocks noGrp="1"/>
          </p:cNvSpPr>
          <p:nvPr>
            <p:ph type="ftr" sz="quarter" idx="11"/>
          </p:nvPr>
        </p:nvSpPr>
        <p:spPr/>
        <p:txBody>
          <a:bodyPr rtlCol="0"/>
          <a:lstStyle/>
          <a:p>
            <a:pPr rtl="0"/>
            <a:endParaRPr/>
          </a:p>
        </p:txBody>
      </p:sp>
      <p:sp>
        <p:nvSpPr>
          <p:cNvPr id="6" name="Zástupný symbol čísla snímk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grpSp>
        <p:nvGrpSpPr>
          <p:cNvPr id="11" name="uhlopriečky"/>
          <p:cNvGrpSpPr/>
          <p:nvPr/>
        </p:nvGrpSpPr>
        <p:grpSpPr>
          <a:xfrm>
            <a:off x="7516443" y="4145281"/>
            <a:ext cx="4686117" cy="2731407"/>
            <a:chOff x="5638800" y="3108960"/>
            <a:chExt cx="3515503" cy="2048555"/>
          </a:xfrm>
        </p:grpSpPr>
        <p:cxnSp>
          <p:nvCxnSpPr>
            <p:cNvPr id="12" name="Priama spojnica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Rovná spojnica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Rovná spojnica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Nadpis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sk-SK"/>
              <a:t>Kliknutím upravte štýl predlohy nadpisu</a:t>
            </a:r>
            <a:endParaRPr/>
          </a:p>
        </p:txBody>
      </p:sp>
      <p:sp>
        <p:nvSpPr>
          <p:cNvPr id="3" name="Zástupný tex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sk-SK"/>
              <a:t>Kliknite sem a upravte štýly predlohy textu</a:t>
            </a:r>
          </a:p>
        </p:txBody>
      </p:sp>
      <p:sp>
        <p:nvSpPr>
          <p:cNvPr id="4" name="Zástupný dátum 3"/>
          <p:cNvSpPr>
            <a:spLocks noGrp="1"/>
          </p:cNvSpPr>
          <p:nvPr>
            <p:ph type="dt" sz="half" idx="10"/>
          </p:nvPr>
        </p:nvSpPr>
        <p:spPr/>
        <p:txBody>
          <a:bodyPr rtlCol="0"/>
          <a:lstStyle/>
          <a:p>
            <a:pPr rtl="0"/>
            <a:r>
              <a:rPr lang="en-US"/>
              <a:t>1.8.2016</a:t>
            </a:r>
            <a:endParaRPr/>
          </a:p>
        </p:txBody>
      </p:sp>
      <p:sp>
        <p:nvSpPr>
          <p:cNvPr id="5" name="Zástupná päta 4"/>
          <p:cNvSpPr>
            <a:spLocks noGrp="1"/>
          </p:cNvSpPr>
          <p:nvPr>
            <p:ph type="ftr" sz="quarter" idx="11"/>
          </p:nvPr>
        </p:nvSpPr>
        <p:spPr/>
        <p:txBody>
          <a:bodyPr rtlCol="0"/>
          <a:lstStyle/>
          <a:p>
            <a:pPr rtl="0"/>
            <a:endParaRPr/>
          </a:p>
        </p:txBody>
      </p:sp>
      <p:sp>
        <p:nvSpPr>
          <p:cNvPr id="6" name="Zástupný symbol čísla snímky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typy obsahu">
    <p:spTree>
      <p:nvGrpSpPr>
        <p:cNvPr id="1" name=""/>
        <p:cNvGrpSpPr/>
        <p:nvPr/>
      </p:nvGrpSpPr>
      <p:grpSpPr>
        <a:xfrm>
          <a:off x="0" y="0"/>
          <a:ext cx="0" cy="0"/>
          <a:chOff x="0" y="0"/>
          <a:chExt cx="0" cy="0"/>
        </a:xfrm>
      </p:grpSpPr>
      <p:sp>
        <p:nvSpPr>
          <p:cNvPr id="2" name="Nadpis 1"/>
          <p:cNvSpPr>
            <a:spLocks noGrp="1"/>
          </p:cNvSpPr>
          <p:nvPr>
            <p:ph type="title"/>
          </p:nvPr>
        </p:nvSpPr>
        <p:spPr/>
        <p:txBody>
          <a:bodyPr rtlCol="0"/>
          <a:lstStyle/>
          <a:p>
            <a:pPr rtl="0"/>
            <a:r>
              <a:rPr lang="sk-SK"/>
              <a:t>Kliknutím upravte štýl predlohy nadpisu</a:t>
            </a:r>
            <a:endParaRPr/>
          </a:p>
        </p:txBody>
      </p:sp>
      <p:sp>
        <p:nvSpPr>
          <p:cNvPr id="3" name="Zástupný obsah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4" name="Zástupný obsah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5" name="Zástupný dátum 4"/>
          <p:cNvSpPr>
            <a:spLocks noGrp="1"/>
          </p:cNvSpPr>
          <p:nvPr>
            <p:ph type="dt" sz="half" idx="10"/>
          </p:nvPr>
        </p:nvSpPr>
        <p:spPr/>
        <p:txBody>
          <a:bodyPr rtlCol="0"/>
          <a:lstStyle/>
          <a:p>
            <a:pPr rtl="0"/>
            <a:r>
              <a:rPr lang="en-US"/>
              <a:t>1.8.2016</a:t>
            </a:r>
            <a:endParaRPr/>
          </a:p>
        </p:txBody>
      </p:sp>
      <p:sp>
        <p:nvSpPr>
          <p:cNvPr id="6" name="Zástupná päta 5"/>
          <p:cNvSpPr>
            <a:spLocks noGrp="1"/>
          </p:cNvSpPr>
          <p:nvPr>
            <p:ph type="ftr" sz="quarter" idx="11"/>
          </p:nvPr>
        </p:nvSpPr>
        <p:spPr/>
        <p:txBody>
          <a:bodyPr rtlCol="0"/>
          <a:lstStyle/>
          <a:p>
            <a:pPr rtl="0"/>
            <a:endParaRPr/>
          </a:p>
        </p:txBody>
      </p:sp>
      <p:sp>
        <p:nvSpPr>
          <p:cNvPr id="7" name="Zástupný objekt čísla snímk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rtlCol="0"/>
          <a:lstStyle>
            <a:lvl1pPr algn="l" rtl="0">
              <a:defRPr/>
            </a:lvl1pPr>
          </a:lstStyle>
          <a:p>
            <a:pPr rtl="0"/>
            <a:r>
              <a:rPr lang="sk-SK"/>
              <a:t>Kliknutím upravte štýl predlohy nadpisu</a:t>
            </a:r>
            <a:endParaRPr/>
          </a:p>
        </p:txBody>
      </p:sp>
      <p:sp>
        <p:nvSpPr>
          <p:cNvPr id="3" name="Zástupný tex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sk-SK"/>
              <a:t>Kliknite sem a upravte štýly predlohy textu</a:t>
            </a:r>
          </a:p>
        </p:txBody>
      </p:sp>
      <p:sp>
        <p:nvSpPr>
          <p:cNvPr id="4" name="Zástupný obsah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5" name="Zástupný tex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sk-SK"/>
              <a:t>Kliknite sem a upravte štýly predlohy textu</a:t>
            </a:r>
          </a:p>
        </p:txBody>
      </p:sp>
      <p:sp>
        <p:nvSpPr>
          <p:cNvPr id="6" name="Zástupný obsah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7" name="Zástupný dátum 6"/>
          <p:cNvSpPr>
            <a:spLocks noGrp="1"/>
          </p:cNvSpPr>
          <p:nvPr>
            <p:ph type="dt" sz="half" idx="10"/>
          </p:nvPr>
        </p:nvSpPr>
        <p:spPr/>
        <p:txBody>
          <a:bodyPr rtlCol="0"/>
          <a:lstStyle/>
          <a:p>
            <a:pPr rtl="0"/>
            <a:r>
              <a:rPr lang="en-US"/>
              <a:t>1.8.2016</a:t>
            </a:r>
            <a:endParaRPr/>
          </a:p>
        </p:txBody>
      </p:sp>
      <p:sp>
        <p:nvSpPr>
          <p:cNvPr id="8" name="Zástupná päta 7"/>
          <p:cNvSpPr>
            <a:spLocks noGrp="1"/>
          </p:cNvSpPr>
          <p:nvPr>
            <p:ph type="ftr" sz="quarter" idx="11"/>
          </p:nvPr>
        </p:nvSpPr>
        <p:spPr/>
        <p:txBody>
          <a:bodyPr rtlCol="0"/>
          <a:lstStyle/>
          <a:p>
            <a:pPr rtl="0"/>
            <a:endParaRPr/>
          </a:p>
        </p:txBody>
      </p:sp>
      <p:sp>
        <p:nvSpPr>
          <p:cNvPr id="9" name="Zástupný symbol čísla snímky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Iba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rtlCol="0"/>
          <a:lstStyle/>
          <a:p>
            <a:pPr rtl="0"/>
            <a:r>
              <a:rPr lang="sk-SK"/>
              <a:t>Kliknutím upravte štýl predlohy nadpisu</a:t>
            </a:r>
            <a:endParaRPr/>
          </a:p>
        </p:txBody>
      </p:sp>
      <p:sp>
        <p:nvSpPr>
          <p:cNvPr id="3" name="Zástupný dátum 2"/>
          <p:cNvSpPr>
            <a:spLocks noGrp="1"/>
          </p:cNvSpPr>
          <p:nvPr>
            <p:ph type="dt" sz="half" idx="10"/>
          </p:nvPr>
        </p:nvSpPr>
        <p:spPr/>
        <p:txBody>
          <a:bodyPr rtlCol="0"/>
          <a:lstStyle/>
          <a:p>
            <a:pPr rtl="0"/>
            <a:r>
              <a:rPr lang="en-US"/>
              <a:t>1.8.2016</a:t>
            </a:r>
            <a:endParaRPr/>
          </a:p>
        </p:txBody>
      </p:sp>
      <p:sp>
        <p:nvSpPr>
          <p:cNvPr id="4" name="Zástupná päta 3"/>
          <p:cNvSpPr>
            <a:spLocks noGrp="1"/>
          </p:cNvSpPr>
          <p:nvPr>
            <p:ph type="ftr" sz="quarter" idx="11"/>
          </p:nvPr>
        </p:nvSpPr>
        <p:spPr/>
        <p:txBody>
          <a:bodyPr rtlCol="0"/>
          <a:lstStyle/>
          <a:p>
            <a:pPr rtl="0"/>
            <a:endParaRPr/>
          </a:p>
        </p:txBody>
      </p:sp>
      <p:sp>
        <p:nvSpPr>
          <p:cNvPr id="5" name="Zástupný objekt čísla snímky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e">
    <p:spTree>
      <p:nvGrpSpPr>
        <p:cNvPr id="1" name=""/>
        <p:cNvGrpSpPr/>
        <p:nvPr/>
      </p:nvGrpSpPr>
      <p:grpSpPr>
        <a:xfrm>
          <a:off x="0" y="0"/>
          <a:ext cx="0" cy="0"/>
          <a:chOff x="0" y="0"/>
          <a:chExt cx="0" cy="0"/>
        </a:xfrm>
      </p:grpSpPr>
      <p:sp>
        <p:nvSpPr>
          <p:cNvPr id="2" name="Zástupný dátum 1"/>
          <p:cNvSpPr>
            <a:spLocks noGrp="1"/>
          </p:cNvSpPr>
          <p:nvPr>
            <p:ph type="dt" sz="half" idx="10"/>
          </p:nvPr>
        </p:nvSpPr>
        <p:spPr/>
        <p:txBody>
          <a:bodyPr rtlCol="0"/>
          <a:lstStyle/>
          <a:p>
            <a:pPr rtl="0"/>
            <a:r>
              <a:rPr lang="en-US"/>
              <a:t>1.8.2016</a:t>
            </a:r>
            <a:endParaRPr/>
          </a:p>
        </p:txBody>
      </p:sp>
      <p:sp>
        <p:nvSpPr>
          <p:cNvPr id="3" name="Zástupná päta 2"/>
          <p:cNvSpPr>
            <a:spLocks noGrp="1"/>
          </p:cNvSpPr>
          <p:nvPr>
            <p:ph type="ftr" sz="quarter" idx="11"/>
          </p:nvPr>
        </p:nvSpPr>
        <p:spPr/>
        <p:txBody>
          <a:bodyPr rtlCol="0"/>
          <a:lstStyle/>
          <a:p>
            <a:pPr rtl="0"/>
            <a:endParaRPr/>
          </a:p>
        </p:txBody>
      </p:sp>
      <p:sp>
        <p:nvSpPr>
          <p:cNvPr id="4" name="Zástupný symbol čísla snímky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sk-SK"/>
              <a:t>Kliknutím upravte štýl predlohy nadpisu</a:t>
            </a:r>
            <a:endParaRPr/>
          </a:p>
        </p:txBody>
      </p:sp>
      <p:sp>
        <p:nvSpPr>
          <p:cNvPr id="4" name="Zástupný tex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sk-SK"/>
              <a:t>Kliknite sem a upravte štýly predlohy textu</a:t>
            </a:r>
          </a:p>
        </p:txBody>
      </p:sp>
      <p:sp>
        <p:nvSpPr>
          <p:cNvPr id="3" name="Zástupný obsah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sk-SK"/>
              <a:t>Kliknite sem a upravte štýly predlohy textu</a:t>
            </a:r>
          </a:p>
          <a:p>
            <a:pPr lvl="1" rtl="0"/>
            <a:r>
              <a:rPr lang="sk-SK"/>
              <a:t>Druhá úroveň</a:t>
            </a:r>
          </a:p>
          <a:p>
            <a:pPr lvl="2" rtl="0"/>
            <a:r>
              <a:rPr lang="sk-SK"/>
              <a:t>Tretia úroveň</a:t>
            </a:r>
          </a:p>
          <a:p>
            <a:pPr lvl="3" rtl="0"/>
            <a:r>
              <a:rPr lang="sk-SK"/>
              <a:t>Štvrtá úroveň</a:t>
            </a:r>
          </a:p>
          <a:p>
            <a:pPr lvl="4" rtl="0"/>
            <a:r>
              <a:rPr lang="sk-SK"/>
              <a:t>Piata úroveň</a:t>
            </a:r>
            <a:endParaRPr/>
          </a:p>
        </p:txBody>
      </p:sp>
      <p:sp>
        <p:nvSpPr>
          <p:cNvPr id="5" name="Zástupný dátum 4"/>
          <p:cNvSpPr>
            <a:spLocks noGrp="1"/>
          </p:cNvSpPr>
          <p:nvPr>
            <p:ph type="dt" sz="half" idx="10"/>
          </p:nvPr>
        </p:nvSpPr>
        <p:spPr/>
        <p:txBody>
          <a:bodyPr rtlCol="0"/>
          <a:lstStyle/>
          <a:p>
            <a:pPr rtl="0"/>
            <a:r>
              <a:rPr lang="en-US"/>
              <a:t>1.8.2016</a:t>
            </a:r>
            <a:endParaRPr/>
          </a:p>
        </p:txBody>
      </p:sp>
      <p:sp>
        <p:nvSpPr>
          <p:cNvPr id="6" name="Zástupná päta 5"/>
          <p:cNvSpPr>
            <a:spLocks noGrp="1"/>
          </p:cNvSpPr>
          <p:nvPr>
            <p:ph type="ftr" sz="quarter" idx="11"/>
          </p:nvPr>
        </p:nvSpPr>
        <p:spPr/>
        <p:txBody>
          <a:bodyPr rtlCol="0"/>
          <a:lstStyle/>
          <a:p>
            <a:pPr rtl="0"/>
            <a:endParaRPr/>
          </a:p>
        </p:txBody>
      </p:sp>
      <p:sp>
        <p:nvSpPr>
          <p:cNvPr id="7" name="Zástupný objekt čísla snímk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sk-SK"/>
              <a:t>Kliknutím upravte štýl predlohy nadpisu</a:t>
            </a:r>
            <a:endParaRPr/>
          </a:p>
        </p:txBody>
      </p:sp>
      <p:sp>
        <p:nvSpPr>
          <p:cNvPr id="4" name="Zástupný tex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sk-SK"/>
              <a:t>Kliknite sem a upravte štýly predlohy textu</a:t>
            </a:r>
          </a:p>
        </p:txBody>
      </p:sp>
      <p:sp>
        <p:nvSpPr>
          <p:cNvPr id="3" name="Zástupný obrázok 2" descr="Prázdny zástupný objekt na pridanie obrázka. Kliknite na zástupný objekt a vyberte požadovaný obrázok."/>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sk-SK"/>
              <a:t>Kliknutím na ikonu pridáte obrázok</a:t>
            </a:r>
            <a:endParaRPr/>
          </a:p>
        </p:txBody>
      </p:sp>
      <p:sp>
        <p:nvSpPr>
          <p:cNvPr id="5" name="Zástupný dátum 4"/>
          <p:cNvSpPr>
            <a:spLocks noGrp="1"/>
          </p:cNvSpPr>
          <p:nvPr>
            <p:ph type="dt" sz="half" idx="10"/>
          </p:nvPr>
        </p:nvSpPr>
        <p:spPr/>
        <p:txBody>
          <a:bodyPr rtlCol="0"/>
          <a:lstStyle/>
          <a:p>
            <a:pPr rtl="0"/>
            <a:r>
              <a:rPr lang="en-US"/>
              <a:t>1.8.2016</a:t>
            </a:r>
            <a:endParaRPr/>
          </a:p>
        </p:txBody>
      </p:sp>
      <p:sp>
        <p:nvSpPr>
          <p:cNvPr id="6" name="Zástupná päta 5"/>
          <p:cNvSpPr>
            <a:spLocks noGrp="1"/>
          </p:cNvSpPr>
          <p:nvPr>
            <p:ph type="ftr" sz="quarter" idx="11"/>
          </p:nvPr>
        </p:nvSpPr>
        <p:spPr/>
        <p:txBody>
          <a:bodyPr rtlCol="0"/>
          <a:lstStyle/>
          <a:p>
            <a:pPr rtl="0"/>
            <a:endParaRPr/>
          </a:p>
        </p:txBody>
      </p:sp>
      <p:sp>
        <p:nvSpPr>
          <p:cNvPr id="7" name="Zástupný objekt čísla snímky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ľavé čiary"/>
          <p:cNvGrpSpPr/>
          <p:nvPr/>
        </p:nvGrpSpPr>
        <p:grpSpPr>
          <a:xfrm>
            <a:off x="-15870" y="-3174"/>
            <a:ext cx="819993" cy="5229225"/>
            <a:chOff x="-11906" y="-2381"/>
            <a:chExt cx="615155" cy="3921919"/>
          </a:xfrm>
        </p:grpSpPr>
        <p:sp>
          <p:nvSpPr>
            <p:cNvPr id="10" name="Voľný tvar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Voľný tvar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Voľný tvar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Zástupný nadpis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sk"/>
              <a:t>Kliknite sem a upravte štýl predlohy nadpisov</a:t>
            </a:r>
            <a:endParaRPr/>
          </a:p>
        </p:txBody>
      </p:sp>
      <p:sp>
        <p:nvSpPr>
          <p:cNvPr id="3" name="Zástupný tex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sk"/>
              <a:t>Upraviť štýly predlohy textu</a:t>
            </a:r>
          </a:p>
          <a:p>
            <a:pPr lvl="1" rtl="0"/>
            <a:r>
              <a:rPr lang="sk"/>
              <a:t>Druhá úroveň</a:t>
            </a:r>
          </a:p>
          <a:p>
            <a:pPr lvl="2" rtl="0"/>
            <a:r>
              <a:rPr lang="sk"/>
              <a:t>Tretia úroveň</a:t>
            </a:r>
          </a:p>
          <a:p>
            <a:pPr lvl="3" rtl="0"/>
            <a:r>
              <a:rPr lang="sk"/>
              <a:t>Štvrtá úroveň</a:t>
            </a:r>
          </a:p>
          <a:p>
            <a:pPr lvl="4" rtl="0"/>
            <a:r>
              <a:rPr lang="sk"/>
              <a:t>Piata úroveň</a:t>
            </a:r>
            <a:endParaRPr/>
          </a:p>
        </p:txBody>
      </p:sp>
      <p:sp>
        <p:nvSpPr>
          <p:cNvPr id="4" name="Zástupný dátum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1.8.2016</a:t>
            </a:r>
            <a:endParaRPr/>
          </a:p>
        </p:txBody>
      </p:sp>
      <p:sp>
        <p:nvSpPr>
          <p:cNvPr id="5" name="Zástupná pät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Zástupný symbol čísla snímky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rtlCol="0"/>
          <a:lstStyle/>
          <a:p>
            <a:pPr rtl="0"/>
            <a:r>
              <a:rPr lang="sk" dirty="0"/>
              <a:t>Big Data Project</a:t>
            </a:r>
          </a:p>
        </p:txBody>
      </p:sp>
      <p:sp>
        <p:nvSpPr>
          <p:cNvPr id="5" name="Podnadpis 4"/>
          <p:cNvSpPr>
            <a:spLocks noGrp="1"/>
          </p:cNvSpPr>
          <p:nvPr>
            <p:ph type="subTitle" idx="1"/>
          </p:nvPr>
        </p:nvSpPr>
        <p:spPr/>
        <p:txBody>
          <a:bodyPr rtlCol="0"/>
          <a:lstStyle/>
          <a:p>
            <a:pPr rtl="0"/>
            <a:r>
              <a:rPr lang="sk" dirty="0"/>
              <a:t>Market basket analysis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768843-2452-4908-9A81-0EE3B9FC1352}"/>
              </a:ext>
            </a:extLst>
          </p:cNvPr>
          <p:cNvSpPr>
            <a:spLocks noGrp="1"/>
          </p:cNvSpPr>
          <p:nvPr>
            <p:ph type="title"/>
          </p:nvPr>
        </p:nvSpPr>
        <p:spPr/>
        <p:txBody>
          <a:bodyPr>
            <a:normAutofit/>
          </a:bodyPr>
          <a:lstStyle/>
          <a:p>
            <a:br>
              <a:rPr lang="en-US" b="1" dirty="0"/>
            </a:br>
            <a:r>
              <a:rPr lang="en-US" b="1" dirty="0"/>
              <a:t>Create </a:t>
            </a:r>
            <a:r>
              <a:rPr lang="sk-SK" b="1" dirty="0"/>
              <a:t>new </a:t>
            </a:r>
            <a:r>
              <a:rPr lang="en-US" b="1" dirty="0"/>
              <a:t>DF </a:t>
            </a:r>
            <a:r>
              <a:rPr lang="sk-SK" b="1" dirty="0"/>
              <a:t>– </a:t>
            </a:r>
            <a:r>
              <a:rPr lang="sk-SK" b="1" dirty="0" err="1"/>
              <a:t>op</a:t>
            </a:r>
            <a:endParaRPr lang="en-GB" dirty="0"/>
          </a:p>
        </p:txBody>
      </p:sp>
      <p:sp>
        <p:nvSpPr>
          <p:cNvPr id="3" name="Zástupný objekt pre obsah 2">
            <a:extLst>
              <a:ext uri="{FF2B5EF4-FFF2-40B4-BE49-F238E27FC236}">
                <a16:creationId xmlns:a16="http://schemas.microsoft.com/office/drawing/2014/main" id="{1C1EA7FA-5096-4AC5-8654-74B153BF0707}"/>
              </a:ext>
            </a:extLst>
          </p:cNvPr>
          <p:cNvSpPr>
            <a:spLocks noGrp="1"/>
          </p:cNvSpPr>
          <p:nvPr>
            <p:ph idx="1"/>
          </p:nvPr>
        </p:nvSpPr>
        <p:spPr/>
        <p:txBody>
          <a:bodyPr/>
          <a:lstStyle/>
          <a:p>
            <a:r>
              <a:rPr lang="sk-SK" b="1" dirty="0" err="1"/>
              <a:t>With</a:t>
            </a:r>
            <a:r>
              <a:rPr lang="sk-SK" b="1" dirty="0"/>
              <a:t> </a:t>
            </a:r>
            <a:r>
              <a:rPr lang="en-US" b="1" dirty="0"/>
              <a:t>the orders and the products that have been purchased on prior</a:t>
            </a:r>
            <a:r>
              <a:rPr lang="sk-SK" b="1" dirty="0"/>
              <a:t> </a:t>
            </a:r>
            <a:r>
              <a:rPr lang="sk-SK" b="1" dirty="0" err="1"/>
              <a:t>orders</a:t>
            </a:r>
            <a:endParaRPr lang="sk-SK" b="1" dirty="0"/>
          </a:p>
          <a:p>
            <a:r>
              <a:rPr lang="sk-SK" b="1" dirty="0" err="1"/>
              <a:t>Will</a:t>
            </a:r>
            <a:r>
              <a:rPr lang="sk-SK" b="1" dirty="0"/>
              <a:t> </a:t>
            </a:r>
            <a:r>
              <a:rPr lang="sk-SK" b="1" dirty="0" err="1"/>
              <a:t>use</a:t>
            </a:r>
            <a:r>
              <a:rPr lang="sk-SK" b="1" dirty="0"/>
              <a:t> </a:t>
            </a:r>
            <a:r>
              <a:rPr lang="sk-SK" b="1" dirty="0" err="1"/>
              <a:t>it</a:t>
            </a:r>
            <a:r>
              <a:rPr lang="sk-SK" b="1" dirty="0"/>
              <a:t> </a:t>
            </a:r>
            <a:r>
              <a:rPr lang="sk-SK" b="1" dirty="0" err="1"/>
              <a:t>for</a:t>
            </a:r>
            <a:r>
              <a:rPr lang="sk-SK" b="1" dirty="0"/>
              <a:t> </a:t>
            </a:r>
            <a:r>
              <a:rPr lang="sk-SK" b="1" dirty="0" err="1"/>
              <a:t>the</a:t>
            </a:r>
            <a:r>
              <a:rPr lang="sk-SK" b="1" dirty="0"/>
              <a:t> </a:t>
            </a:r>
            <a:r>
              <a:rPr lang="sk-SK" b="1" dirty="0" err="1"/>
              <a:t>predictor</a:t>
            </a:r>
            <a:r>
              <a:rPr lang="sk-SK" b="1" dirty="0"/>
              <a:t> </a:t>
            </a:r>
            <a:r>
              <a:rPr lang="sk-SK" b="1" dirty="0" err="1"/>
              <a:t>variables</a:t>
            </a:r>
            <a:endParaRPr lang="en-GB" dirty="0"/>
          </a:p>
        </p:txBody>
      </p:sp>
      <p:pic>
        <p:nvPicPr>
          <p:cNvPr id="5" name="Obrázok 4">
            <a:extLst>
              <a:ext uri="{FF2B5EF4-FFF2-40B4-BE49-F238E27FC236}">
                <a16:creationId xmlns:a16="http://schemas.microsoft.com/office/drawing/2014/main" id="{4439617F-C277-4103-97A2-30843DC2541F}"/>
              </a:ext>
            </a:extLst>
          </p:cNvPr>
          <p:cNvPicPr>
            <a:picLocks noChangeAspect="1"/>
          </p:cNvPicPr>
          <p:nvPr/>
        </p:nvPicPr>
        <p:blipFill>
          <a:blip r:embed="rId2"/>
          <a:stretch>
            <a:fillRect/>
          </a:stretch>
        </p:blipFill>
        <p:spPr>
          <a:xfrm>
            <a:off x="1222130" y="3284984"/>
            <a:ext cx="10658475" cy="2495550"/>
          </a:xfrm>
          <a:prstGeom prst="rect">
            <a:avLst/>
          </a:prstGeom>
        </p:spPr>
      </p:pic>
    </p:spTree>
    <p:extLst>
      <p:ext uri="{BB962C8B-B14F-4D97-AF65-F5344CB8AC3E}">
        <p14:creationId xmlns:p14="http://schemas.microsoft.com/office/powerpoint/2010/main" val="74584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C47404-981D-4FA1-817C-47C082DDDD51}"/>
              </a:ext>
            </a:extLst>
          </p:cNvPr>
          <p:cNvSpPr>
            <a:spLocks noGrp="1"/>
          </p:cNvSpPr>
          <p:nvPr>
            <p:ph type="title"/>
          </p:nvPr>
        </p:nvSpPr>
        <p:spPr/>
        <p:txBody>
          <a:bodyPr/>
          <a:lstStyle/>
          <a:p>
            <a:r>
              <a:rPr lang="sk-SK" dirty="0"/>
              <a:t>2. </a:t>
            </a:r>
            <a:r>
              <a:rPr lang="sk-SK" dirty="0" err="1"/>
              <a:t>Create</a:t>
            </a:r>
            <a:r>
              <a:rPr lang="sk-SK" dirty="0"/>
              <a:t> </a:t>
            </a:r>
            <a:r>
              <a:rPr lang="sk-SK" dirty="0" err="1"/>
              <a:t>predictor</a:t>
            </a:r>
            <a:r>
              <a:rPr lang="sk-SK" dirty="0"/>
              <a:t> </a:t>
            </a:r>
            <a:r>
              <a:rPr lang="sk-SK" dirty="0" err="1"/>
              <a:t>variables</a:t>
            </a:r>
            <a:endParaRPr lang="en-GB" dirty="0"/>
          </a:p>
        </p:txBody>
      </p:sp>
      <p:sp>
        <p:nvSpPr>
          <p:cNvPr id="3" name="Zástupný text 2">
            <a:extLst>
              <a:ext uri="{FF2B5EF4-FFF2-40B4-BE49-F238E27FC236}">
                <a16:creationId xmlns:a16="http://schemas.microsoft.com/office/drawing/2014/main" id="{8393887A-5D71-41E0-9EC2-7E26A8B37B64}"/>
              </a:ext>
            </a:extLst>
          </p:cNvPr>
          <p:cNvSpPr>
            <a:spLocks noGrp="1"/>
          </p:cNvSpPr>
          <p:nvPr>
            <p:ph type="body" idx="1"/>
          </p:nvPr>
        </p:nvSpPr>
        <p:spPr/>
        <p:txBody>
          <a:bodyPr>
            <a:normAutofit lnSpcReduction="10000"/>
          </a:bodyPr>
          <a:lstStyle/>
          <a:p>
            <a:pPr marL="457200" indent="-457200">
              <a:buFontTx/>
              <a:buChar char="-"/>
            </a:pPr>
            <a:r>
              <a:rPr lang="sk-SK" dirty="0"/>
              <a:t>User </a:t>
            </a:r>
            <a:r>
              <a:rPr lang="sk-SK" dirty="0" err="1"/>
              <a:t>predictors</a:t>
            </a:r>
            <a:endParaRPr lang="sk-SK" dirty="0"/>
          </a:p>
          <a:p>
            <a:pPr marL="457200" indent="-457200">
              <a:buFontTx/>
              <a:buChar char="-"/>
            </a:pPr>
            <a:r>
              <a:rPr lang="sk-SK" dirty="0" err="1"/>
              <a:t>Product</a:t>
            </a:r>
            <a:r>
              <a:rPr lang="sk-SK" dirty="0"/>
              <a:t> </a:t>
            </a:r>
            <a:r>
              <a:rPr lang="sk-SK" dirty="0" err="1"/>
              <a:t>predictors</a:t>
            </a:r>
            <a:endParaRPr lang="sk-SK" dirty="0"/>
          </a:p>
          <a:p>
            <a:pPr marL="457200" indent="-457200">
              <a:buFontTx/>
              <a:buChar char="-"/>
            </a:pPr>
            <a:r>
              <a:rPr lang="sk-SK" dirty="0"/>
              <a:t>User-PRODUCT PREDICTORS</a:t>
            </a:r>
            <a:endParaRPr lang="en-GB" dirty="0"/>
          </a:p>
        </p:txBody>
      </p:sp>
    </p:spTree>
    <p:extLst>
      <p:ext uri="{BB962C8B-B14F-4D97-AF65-F5344CB8AC3E}">
        <p14:creationId xmlns:p14="http://schemas.microsoft.com/office/powerpoint/2010/main" val="325822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56C48B-A34F-4916-9CD2-9AC4730CF2CD}"/>
              </a:ext>
            </a:extLst>
          </p:cNvPr>
          <p:cNvSpPr>
            <a:spLocks noGrp="1"/>
          </p:cNvSpPr>
          <p:nvPr>
            <p:ph type="title"/>
          </p:nvPr>
        </p:nvSpPr>
        <p:spPr>
          <a:xfrm>
            <a:off x="1218883" y="274637"/>
            <a:ext cx="10360501" cy="1223963"/>
          </a:xfrm>
        </p:spPr>
        <p:txBody>
          <a:bodyPr anchor="b">
            <a:normAutofit/>
          </a:bodyPr>
          <a:lstStyle/>
          <a:p>
            <a:r>
              <a:rPr lang="sk-SK" dirty="0">
                <a:solidFill>
                  <a:srgbClr val="FFFF00"/>
                </a:solidFill>
              </a:rPr>
              <a:t>User</a:t>
            </a:r>
            <a:r>
              <a:rPr lang="sk-SK" dirty="0"/>
              <a:t> - </a:t>
            </a:r>
            <a:r>
              <a:rPr lang="en-US" b="1" dirty="0"/>
              <a:t>Number of orders per customer</a:t>
            </a:r>
            <a:endParaRPr lang="en-GB" dirty="0"/>
          </a:p>
        </p:txBody>
      </p:sp>
      <p:pic>
        <p:nvPicPr>
          <p:cNvPr id="5" name="Zástupný objekt pre obsah 4">
            <a:extLst>
              <a:ext uri="{FF2B5EF4-FFF2-40B4-BE49-F238E27FC236}">
                <a16:creationId xmlns:a16="http://schemas.microsoft.com/office/drawing/2014/main" id="{482C8FA4-188C-4548-9C4E-197A59A3C3D0}"/>
              </a:ext>
            </a:extLst>
          </p:cNvPr>
          <p:cNvPicPr>
            <a:picLocks noGrp="1" noChangeAspect="1"/>
          </p:cNvPicPr>
          <p:nvPr>
            <p:ph idx="1"/>
          </p:nvPr>
        </p:nvPicPr>
        <p:blipFill>
          <a:blip r:embed="rId2"/>
          <a:stretch>
            <a:fillRect/>
          </a:stretch>
        </p:blipFill>
        <p:spPr>
          <a:xfrm>
            <a:off x="2129017" y="1701797"/>
            <a:ext cx="8540233" cy="4462272"/>
          </a:xfrm>
          <a:noFill/>
        </p:spPr>
      </p:pic>
    </p:spTree>
    <p:extLst>
      <p:ext uri="{BB962C8B-B14F-4D97-AF65-F5344CB8AC3E}">
        <p14:creationId xmlns:p14="http://schemas.microsoft.com/office/powerpoint/2010/main" val="145349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70622B-E5AA-4FD0-A5AB-2B860BCC2026}"/>
              </a:ext>
            </a:extLst>
          </p:cNvPr>
          <p:cNvSpPr>
            <a:spLocks noGrp="1"/>
          </p:cNvSpPr>
          <p:nvPr>
            <p:ph type="title"/>
          </p:nvPr>
        </p:nvSpPr>
        <p:spPr>
          <a:xfrm>
            <a:off x="1218883" y="274637"/>
            <a:ext cx="10360501" cy="1223963"/>
          </a:xfrm>
        </p:spPr>
        <p:txBody>
          <a:bodyPr anchor="b">
            <a:normAutofit/>
          </a:bodyPr>
          <a:lstStyle/>
          <a:p>
            <a:r>
              <a:rPr lang="sk-SK" dirty="0">
                <a:solidFill>
                  <a:srgbClr val="FFFF00"/>
                </a:solidFill>
              </a:rPr>
              <a:t>User</a:t>
            </a:r>
            <a:r>
              <a:rPr lang="sk-SK" dirty="0"/>
              <a:t> - </a:t>
            </a:r>
            <a:r>
              <a:rPr lang="en-US" b="1" dirty="0"/>
              <a:t>How frequent a customer has reordered products</a:t>
            </a:r>
            <a:r>
              <a:rPr lang="sk-SK" b="1" dirty="0"/>
              <a:t> (1)</a:t>
            </a:r>
            <a:endParaRPr lang="en-GB" dirty="0"/>
          </a:p>
        </p:txBody>
      </p:sp>
      <p:pic>
        <p:nvPicPr>
          <p:cNvPr id="5" name="Obrázok 4">
            <a:extLst>
              <a:ext uri="{FF2B5EF4-FFF2-40B4-BE49-F238E27FC236}">
                <a16:creationId xmlns:a16="http://schemas.microsoft.com/office/drawing/2014/main" id="{EA31D8C9-828D-4038-99C0-82FAAFBFDB25}"/>
              </a:ext>
            </a:extLst>
          </p:cNvPr>
          <p:cNvPicPr>
            <a:picLocks noChangeAspect="1"/>
          </p:cNvPicPr>
          <p:nvPr/>
        </p:nvPicPr>
        <p:blipFill>
          <a:blip r:embed="rId2"/>
          <a:stretch>
            <a:fillRect/>
          </a:stretch>
        </p:blipFill>
        <p:spPr>
          <a:xfrm>
            <a:off x="1218883" y="2080994"/>
            <a:ext cx="10360501" cy="3703878"/>
          </a:xfrm>
          <a:prstGeom prst="rect">
            <a:avLst/>
          </a:prstGeom>
          <a:noFill/>
        </p:spPr>
      </p:pic>
    </p:spTree>
    <p:extLst>
      <p:ext uri="{BB962C8B-B14F-4D97-AF65-F5344CB8AC3E}">
        <p14:creationId xmlns:p14="http://schemas.microsoft.com/office/powerpoint/2010/main" val="176391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79B2C463-CF0B-4572-9115-FCF12B8C4709}"/>
              </a:ext>
            </a:extLst>
          </p:cNvPr>
          <p:cNvSpPr>
            <a:spLocks noGrp="1"/>
          </p:cNvSpPr>
          <p:nvPr>
            <p:ph type="title"/>
          </p:nvPr>
        </p:nvSpPr>
        <p:spPr>
          <a:xfrm>
            <a:off x="1218883" y="274637"/>
            <a:ext cx="10360501" cy="1223963"/>
          </a:xfrm>
        </p:spPr>
        <p:txBody>
          <a:bodyPr anchor="b">
            <a:normAutofit/>
          </a:bodyPr>
          <a:lstStyle/>
          <a:p>
            <a:r>
              <a:rPr lang="sk-SK" dirty="0">
                <a:solidFill>
                  <a:srgbClr val="FFFF00"/>
                </a:solidFill>
              </a:rPr>
              <a:t>User</a:t>
            </a:r>
            <a:r>
              <a:rPr lang="sk-SK" dirty="0"/>
              <a:t> - </a:t>
            </a:r>
            <a:r>
              <a:rPr lang="en-US" b="1" dirty="0"/>
              <a:t>How frequent a customer has reordered products</a:t>
            </a:r>
            <a:r>
              <a:rPr lang="sk-SK" b="1" dirty="0"/>
              <a:t> (2)</a:t>
            </a:r>
            <a:endParaRPr lang="en-GB" dirty="0"/>
          </a:p>
        </p:txBody>
      </p:sp>
      <p:pic>
        <p:nvPicPr>
          <p:cNvPr id="5" name="Obrázok 4">
            <a:extLst>
              <a:ext uri="{FF2B5EF4-FFF2-40B4-BE49-F238E27FC236}">
                <a16:creationId xmlns:a16="http://schemas.microsoft.com/office/drawing/2014/main" id="{D33CA0D8-28F7-4848-BE13-9C5FF3D26C0A}"/>
              </a:ext>
            </a:extLst>
          </p:cNvPr>
          <p:cNvPicPr>
            <a:picLocks noChangeAspect="1"/>
          </p:cNvPicPr>
          <p:nvPr/>
        </p:nvPicPr>
        <p:blipFill>
          <a:blip r:embed="rId2"/>
          <a:stretch>
            <a:fillRect/>
          </a:stretch>
        </p:blipFill>
        <p:spPr>
          <a:xfrm>
            <a:off x="1917948" y="2450618"/>
            <a:ext cx="7822850" cy="3911425"/>
          </a:xfrm>
          <a:prstGeom prst="rect">
            <a:avLst/>
          </a:prstGeom>
          <a:noFill/>
        </p:spPr>
      </p:pic>
      <p:sp>
        <p:nvSpPr>
          <p:cNvPr id="6" name="Zástupný objekt pre obsah 2">
            <a:extLst>
              <a:ext uri="{FF2B5EF4-FFF2-40B4-BE49-F238E27FC236}">
                <a16:creationId xmlns:a16="http://schemas.microsoft.com/office/drawing/2014/main" id="{9B5CEB19-28C0-4731-9D8C-58ABBA5B9331}"/>
              </a:ext>
            </a:extLst>
          </p:cNvPr>
          <p:cNvSpPr>
            <a:spLocks noGrp="1"/>
          </p:cNvSpPr>
          <p:nvPr>
            <p:ph idx="1"/>
          </p:nvPr>
        </p:nvSpPr>
        <p:spPr>
          <a:xfrm>
            <a:off x="1218883" y="1701797"/>
            <a:ext cx="10360501" cy="4462272"/>
          </a:xfrm>
        </p:spPr>
        <p:txBody>
          <a:bodyPr/>
          <a:lstStyle/>
          <a:p>
            <a:r>
              <a:rPr lang="sk-SK" dirty="0" err="1"/>
              <a:t>Merge</a:t>
            </a:r>
            <a:r>
              <a:rPr lang="sk-SK" dirty="0"/>
              <a:t> </a:t>
            </a:r>
            <a:r>
              <a:rPr lang="sk-SK" dirty="0" err="1"/>
              <a:t>it</a:t>
            </a:r>
            <a:r>
              <a:rPr lang="sk-SK" dirty="0"/>
              <a:t> </a:t>
            </a:r>
            <a:r>
              <a:rPr lang="sk-SK" dirty="0" err="1"/>
              <a:t>with</a:t>
            </a:r>
            <a:r>
              <a:rPr lang="sk-SK" dirty="0"/>
              <a:t> user </a:t>
            </a:r>
            <a:endParaRPr lang="en-GB" dirty="0"/>
          </a:p>
        </p:txBody>
      </p:sp>
    </p:spTree>
    <p:extLst>
      <p:ext uri="{BB962C8B-B14F-4D97-AF65-F5344CB8AC3E}">
        <p14:creationId xmlns:p14="http://schemas.microsoft.com/office/powerpoint/2010/main" val="158559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EF445D0-3C6F-40AE-8F2E-86A5CBE52EC1}"/>
              </a:ext>
            </a:extLst>
          </p:cNvPr>
          <p:cNvSpPr>
            <a:spLocks noGrp="1"/>
          </p:cNvSpPr>
          <p:nvPr>
            <p:ph type="title"/>
          </p:nvPr>
        </p:nvSpPr>
        <p:spPr>
          <a:xfrm>
            <a:off x="1218883" y="274637"/>
            <a:ext cx="10360501" cy="1223963"/>
          </a:xfrm>
        </p:spPr>
        <p:txBody>
          <a:bodyPr anchor="b">
            <a:normAutofit/>
          </a:bodyPr>
          <a:lstStyle/>
          <a:p>
            <a:r>
              <a:rPr lang="sk-SK" dirty="0" err="1">
                <a:solidFill>
                  <a:srgbClr val="FFC000"/>
                </a:solidFill>
              </a:rPr>
              <a:t>Product</a:t>
            </a:r>
            <a:r>
              <a:rPr lang="sk-SK" dirty="0"/>
              <a:t> - </a:t>
            </a:r>
            <a:r>
              <a:rPr lang="en-US" b="1" dirty="0"/>
              <a:t>Number of purchases for each product</a:t>
            </a:r>
            <a:endParaRPr lang="en-GB" dirty="0"/>
          </a:p>
        </p:txBody>
      </p:sp>
      <p:pic>
        <p:nvPicPr>
          <p:cNvPr id="5" name="Zástupný objekt pre obsah 4" descr="Obrázok, na ktorom je text&#10;&#10;Automaticky generovaný popis">
            <a:extLst>
              <a:ext uri="{FF2B5EF4-FFF2-40B4-BE49-F238E27FC236}">
                <a16:creationId xmlns:a16="http://schemas.microsoft.com/office/drawing/2014/main" id="{CE45358E-97BC-4C25-A1BC-02436812EAD0}"/>
              </a:ext>
            </a:extLst>
          </p:cNvPr>
          <p:cNvPicPr>
            <a:picLocks noGrp="1" noChangeAspect="1"/>
          </p:cNvPicPr>
          <p:nvPr>
            <p:ph idx="1"/>
          </p:nvPr>
        </p:nvPicPr>
        <p:blipFill>
          <a:blip r:embed="rId2"/>
          <a:stretch>
            <a:fillRect/>
          </a:stretch>
        </p:blipFill>
        <p:spPr>
          <a:xfrm>
            <a:off x="1218883" y="1977388"/>
            <a:ext cx="10360501" cy="3911089"/>
          </a:xfrm>
          <a:noFill/>
        </p:spPr>
      </p:pic>
    </p:spTree>
    <p:extLst>
      <p:ext uri="{BB962C8B-B14F-4D97-AF65-F5344CB8AC3E}">
        <p14:creationId xmlns:p14="http://schemas.microsoft.com/office/powerpoint/2010/main" val="3057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CEA8F7D-AD20-4018-8DC5-0973F7D603D4}"/>
              </a:ext>
            </a:extLst>
          </p:cNvPr>
          <p:cNvSpPr>
            <a:spLocks noGrp="1"/>
          </p:cNvSpPr>
          <p:nvPr>
            <p:ph type="title"/>
          </p:nvPr>
        </p:nvSpPr>
        <p:spPr>
          <a:xfrm>
            <a:off x="1218883" y="274637"/>
            <a:ext cx="10360501" cy="1223963"/>
          </a:xfrm>
        </p:spPr>
        <p:txBody>
          <a:bodyPr anchor="b">
            <a:normAutofit/>
          </a:bodyPr>
          <a:lstStyle/>
          <a:p>
            <a:r>
              <a:rPr lang="sk-SK" dirty="0" err="1">
                <a:solidFill>
                  <a:srgbClr val="FFC000"/>
                </a:solidFill>
              </a:rPr>
              <a:t>Product</a:t>
            </a:r>
            <a:r>
              <a:rPr lang="sk-SK" dirty="0"/>
              <a:t> - </a:t>
            </a:r>
            <a:r>
              <a:rPr lang="sk-SK" b="1" dirty="0"/>
              <a:t>P</a:t>
            </a:r>
            <a:r>
              <a:rPr lang="en-US" b="1" dirty="0" err="1"/>
              <a:t>robability</a:t>
            </a:r>
            <a:r>
              <a:rPr lang="en-US" b="1" dirty="0"/>
              <a:t> of a product to be reordered</a:t>
            </a:r>
            <a:r>
              <a:rPr lang="sk-SK" b="1" dirty="0"/>
              <a:t> (1)</a:t>
            </a:r>
            <a:endParaRPr lang="en-GB" dirty="0"/>
          </a:p>
        </p:txBody>
      </p:sp>
      <p:pic>
        <p:nvPicPr>
          <p:cNvPr id="5" name="Obrázok 4">
            <a:extLst>
              <a:ext uri="{FF2B5EF4-FFF2-40B4-BE49-F238E27FC236}">
                <a16:creationId xmlns:a16="http://schemas.microsoft.com/office/drawing/2014/main" id="{62A91973-9B3E-4BBB-BD9B-F839B6961394}"/>
              </a:ext>
            </a:extLst>
          </p:cNvPr>
          <p:cNvPicPr>
            <a:picLocks noChangeAspect="1"/>
          </p:cNvPicPr>
          <p:nvPr/>
        </p:nvPicPr>
        <p:blipFill>
          <a:blip r:embed="rId2"/>
          <a:stretch>
            <a:fillRect/>
          </a:stretch>
        </p:blipFill>
        <p:spPr>
          <a:xfrm>
            <a:off x="1798853" y="1701797"/>
            <a:ext cx="9200560" cy="4462272"/>
          </a:xfrm>
          <a:prstGeom prst="rect">
            <a:avLst/>
          </a:prstGeom>
          <a:noFill/>
        </p:spPr>
      </p:pic>
    </p:spTree>
    <p:extLst>
      <p:ext uri="{BB962C8B-B14F-4D97-AF65-F5344CB8AC3E}">
        <p14:creationId xmlns:p14="http://schemas.microsoft.com/office/powerpoint/2010/main" val="163064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ED99C1-3317-4CD7-9E07-DC79B5D4C1F6}"/>
              </a:ext>
            </a:extLst>
          </p:cNvPr>
          <p:cNvSpPr>
            <a:spLocks noGrp="1"/>
          </p:cNvSpPr>
          <p:nvPr>
            <p:ph type="title"/>
          </p:nvPr>
        </p:nvSpPr>
        <p:spPr/>
        <p:txBody>
          <a:bodyPr/>
          <a:lstStyle/>
          <a:p>
            <a:r>
              <a:rPr lang="sk-SK" dirty="0" err="1">
                <a:solidFill>
                  <a:srgbClr val="FFC000"/>
                </a:solidFill>
              </a:rPr>
              <a:t>Product</a:t>
            </a:r>
            <a:r>
              <a:rPr lang="sk-SK" dirty="0"/>
              <a:t> - </a:t>
            </a:r>
            <a:r>
              <a:rPr lang="sk-SK" b="1" dirty="0"/>
              <a:t>P</a:t>
            </a:r>
            <a:r>
              <a:rPr lang="en-US" b="1" dirty="0" err="1"/>
              <a:t>robability</a:t>
            </a:r>
            <a:r>
              <a:rPr lang="en-US" b="1" dirty="0"/>
              <a:t> of a product to be reordered</a:t>
            </a:r>
            <a:r>
              <a:rPr lang="sk-SK" b="1" dirty="0"/>
              <a:t> (2)</a:t>
            </a:r>
            <a:endParaRPr lang="en-GB" dirty="0"/>
          </a:p>
        </p:txBody>
      </p:sp>
      <p:pic>
        <p:nvPicPr>
          <p:cNvPr id="5" name="Zástupný objekt pre obsah 4">
            <a:extLst>
              <a:ext uri="{FF2B5EF4-FFF2-40B4-BE49-F238E27FC236}">
                <a16:creationId xmlns:a16="http://schemas.microsoft.com/office/drawing/2014/main" id="{7C21AF38-7DE6-4113-8E41-EBC2C43817AE}"/>
              </a:ext>
            </a:extLst>
          </p:cNvPr>
          <p:cNvPicPr>
            <a:picLocks noGrp="1" noChangeAspect="1"/>
          </p:cNvPicPr>
          <p:nvPr>
            <p:ph idx="1"/>
          </p:nvPr>
        </p:nvPicPr>
        <p:blipFill>
          <a:blip r:embed="rId2"/>
          <a:stretch>
            <a:fillRect/>
          </a:stretch>
        </p:blipFill>
        <p:spPr>
          <a:xfrm>
            <a:off x="2854052" y="2492896"/>
            <a:ext cx="6094331" cy="3773095"/>
          </a:xfrm>
        </p:spPr>
      </p:pic>
      <p:sp>
        <p:nvSpPr>
          <p:cNvPr id="8" name="Zástupný objekt pre obsah 2">
            <a:extLst>
              <a:ext uri="{FF2B5EF4-FFF2-40B4-BE49-F238E27FC236}">
                <a16:creationId xmlns:a16="http://schemas.microsoft.com/office/drawing/2014/main" id="{AE09180E-0620-4FA6-99CD-377935D8E22B}"/>
              </a:ext>
            </a:extLst>
          </p:cNvPr>
          <p:cNvSpPr txBox="1">
            <a:spLocks/>
          </p:cNvSpPr>
          <p:nvPr/>
        </p:nvSpPr>
        <p:spPr>
          <a:xfrm>
            <a:off x="1218883" y="1701797"/>
            <a:ext cx="10360501"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sk-SK" dirty="0" err="1"/>
              <a:t>Merge</a:t>
            </a:r>
            <a:r>
              <a:rPr lang="sk-SK" dirty="0"/>
              <a:t> </a:t>
            </a:r>
            <a:r>
              <a:rPr lang="sk-SK" dirty="0" err="1"/>
              <a:t>it</a:t>
            </a:r>
            <a:r>
              <a:rPr lang="sk-SK" dirty="0"/>
              <a:t> </a:t>
            </a:r>
            <a:r>
              <a:rPr lang="sk-SK" dirty="0" err="1"/>
              <a:t>with</a:t>
            </a:r>
            <a:r>
              <a:rPr lang="sk-SK" dirty="0"/>
              <a:t> prd </a:t>
            </a:r>
            <a:endParaRPr lang="en-GB" dirty="0"/>
          </a:p>
        </p:txBody>
      </p:sp>
    </p:spTree>
    <p:extLst>
      <p:ext uri="{BB962C8B-B14F-4D97-AF65-F5344CB8AC3E}">
        <p14:creationId xmlns:p14="http://schemas.microsoft.com/office/powerpoint/2010/main" val="200333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ED99C1-3317-4CD7-9E07-DC79B5D4C1F6}"/>
              </a:ext>
            </a:extLst>
          </p:cNvPr>
          <p:cNvSpPr>
            <a:spLocks noGrp="1"/>
          </p:cNvSpPr>
          <p:nvPr>
            <p:ph type="title"/>
          </p:nvPr>
        </p:nvSpPr>
        <p:spPr/>
        <p:txBody>
          <a:bodyPr/>
          <a:lstStyle/>
          <a:p>
            <a:r>
              <a:rPr lang="sk-SK" dirty="0" err="1">
                <a:solidFill>
                  <a:srgbClr val="FFC000"/>
                </a:solidFill>
              </a:rPr>
              <a:t>Product</a:t>
            </a:r>
            <a:r>
              <a:rPr lang="sk-SK" dirty="0"/>
              <a:t> - </a:t>
            </a:r>
            <a:r>
              <a:rPr lang="sk-SK" b="1" dirty="0"/>
              <a:t>P</a:t>
            </a:r>
            <a:r>
              <a:rPr lang="en-US" b="1" dirty="0" err="1"/>
              <a:t>robability</a:t>
            </a:r>
            <a:r>
              <a:rPr lang="en-US" b="1" dirty="0"/>
              <a:t> of a product to be reordered</a:t>
            </a:r>
            <a:r>
              <a:rPr lang="sk-SK" b="1" dirty="0"/>
              <a:t> (3)</a:t>
            </a:r>
            <a:endParaRPr lang="en-GB" dirty="0"/>
          </a:p>
        </p:txBody>
      </p:sp>
      <p:pic>
        <p:nvPicPr>
          <p:cNvPr id="7" name="Obrázok 6">
            <a:extLst>
              <a:ext uri="{FF2B5EF4-FFF2-40B4-BE49-F238E27FC236}">
                <a16:creationId xmlns:a16="http://schemas.microsoft.com/office/drawing/2014/main" id="{675D0E28-9284-4558-BFA8-C8A3BD4965E5}"/>
              </a:ext>
            </a:extLst>
          </p:cNvPr>
          <p:cNvPicPr>
            <a:picLocks noChangeAspect="1"/>
          </p:cNvPicPr>
          <p:nvPr/>
        </p:nvPicPr>
        <p:blipFill>
          <a:blip r:embed="rId2"/>
          <a:stretch>
            <a:fillRect/>
          </a:stretch>
        </p:blipFill>
        <p:spPr>
          <a:xfrm>
            <a:off x="2710036" y="2564904"/>
            <a:ext cx="6408712" cy="3395276"/>
          </a:xfrm>
          <a:prstGeom prst="rect">
            <a:avLst/>
          </a:prstGeom>
        </p:spPr>
      </p:pic>
      <p:sp>
        <p:nvSpPr>
          <p:cNvPr id="8" name="Zástupný objekt pre obsah 2">
            <a:extLst>
              <a:ext uri="{FF2B5EF4-FFF2-40B4-BE49-F238E27FC236}">
                <a16:creationId xmlns:a16="http://schemas.microsoft.com/office/drawing/2014/main" id="{AE09180E-0620-4FA6-99CD-377935D8E22B}"/>
              </a:ext>
            </a:extLst>
          </p:cNvPr>
          <p:cNvSpPr txBox="1">
            <a:spLocks/>
          </p:cNvSpPr>
          <p:nvPr/>
        </p:nvSpPr>
        <p:spPr>
          <a:xfrm>
            <a:off x="1218883" y="1701797"/>
            <a:ext cx="10360501"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sk-SK" dirty="0" err="1"/>
              <a:t>Fill</a:t>
            </a:r>
            <a:r>
              <a:rPr lang="sk-SK" dirty="0"/>
              <a:t> </a:t>
            </a:r>
            <a:r>
              <a:rPr lang="sk-SK" dirty="0" err="1"/>
              <a:t>NaN</a:t>
            </a:r>
            <a:r>
              <a:rPr lang="sk-SK" dirty="0"/>
              <a:t> </a:t>
            </a:r>
            <a:r>
              <a:rPr lang="sk-SK" dirty="0" err="1"/>
              <a:t>values</a:t>
            </a:r>
            <a:endParaRPr lang="en-GB" dirty="0"/>
          </a:p>
        </p:txBody>
      </p:sp>
    </p:spTree>
    <p:extLst>
      <p:ext uri="{BB962C8B-B14F-4D97-AF65-F5344CB8AC3E}">
        <p14:creationId xmlns:p14="http://schemas.microsoft.com/office/powerpoint/2010/main" val="2743188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85CE15-CFC0-49FD-B918-45488FDDA16E}"/>
              </a:ext>
            </a:extLst>
          </p:cNvPr>
          <p:cNvSpPr>
            <a:spLocks noGrp="1"/>
          </p:cNvSpPr>
          <p:nvPr>
            <p:ph type="title"/>
          </p:nvPr>
        </p:nvSpPr>
        <p:spPr>
          <a:xfrm>
            <a:off x="1218883" y="274637"/>
            <a:ext cx="10360501" cy="1223963"/>
          </a:xfrm>
        </p:spPr>
        <p:txBody>
          <a:bodyPr anchor="b">
            <a:normAutofit/>
          </a:bodyPr>
          <a:lstStyle/>
          <a:p>
            <a:br>
              <a:rPr lang="sk-SK" sz="3300" b="1" dirty="0"/>
            </a:br>
            <a:r>
              <a:rPr lang="sk-SK" sz="3300" dirty="0">
                <a:solidFill>
                  <a:srgbClr val="FF0000"/>
                </a:solidFill>
              </a:rPr>
              <a:t>User-</a:t>
            </a:r>
            <a:r>
              <a:rPr lang="sk-SK" sz="3300" dirty="0" err="1">
                <a:solidFill>
                  <a:srgbClr val="FF0000"/>
                </a:solidFill>
              </a:rPr>
              <a:t>product</a:t>
            </a:r>
            <a:r>
              <a:rPr lang="sk-SK" sz="3300" b="1" dirty="0"/>
              <a:t> - </a:t>
            </a:r>
            <a:r>
              <a:rPr lang="en-US" sz="3300" b="1" dirty="0"/>
              <a:t>How many times a user brought a product</a:t>
            </a:r>
            <a:endParaRPr lang="en-GB" sz="3300" dirty="0"/>
          </a:p>
        </p:txBody>
      </p:sp>
      <p:pic>
        <p:nvPicPr>
          <p:cNvPr id="5" name="Obrázok 4">
            <a:extLst>
              <a:ext uri="{FF2B5EF4-FFF2-40B4-BE49-F238E27FC236}">
                <a16:creationId xmlns:a16="http://schemas.microsoft.com/office/drawing/2014/main" id="{F78A33DD-C07C-40ED-8825-57B34DEDFABE}"/>
              </a:ext>
            </a:extLst>
          </p:cNvPr>
          <p:cNvPicPr>
            <a:picLocks noChangeAspect="1"/>
          </p:cNvPicPr>
          <p:nvPr/>
        </p:nvPicPr>
        <p:blipFill>
          <a:blip r:embed="rId2"/>
          <a:stretch>
            <a:fillRect/>
          </a:stretch>
        </p:blipFill>
        <p:spPr>
          <a:xfrm>
            <a:off x="1218883" y="2262303"/>
            <a:ext cx="10360501" cy="3341260"/>
          </a:xfrm>
          <a:prstGeom prst="rect">
            <a:avLst/>
          </a:prstGeom>
          <a:noFill/>
        </p:spPr>
      </p:pic>
    </p:spTree>
    <p:extLst>
      <p:ext uri="{BB962C8B-B14F-4D97-AF65-F5344CB8AC3E}">
        <p14:creationId xmlns:p14="http://schemas.microsoft.com/office/powerpoint/2010/main" val="10727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adpis 12"/>
          <p:cNvSpPr>
            <a:spLocks noGrp="1"/>
          </p:cNvSpPr>
          <p:nvPr>
            <p:ph type="title"/>
          </p:nvPr>
        </p:nvSpPr>
        <p:spPr/>
        <p:txBody>
          <a:bodyPr rtlCol="0"/>
          <a:lstStyle/>
          <a:p>
            <a:pPr rtl="0"/>
            <a:r>
              <a:rPr lang="sk" dirty="0"/>
              <a:t>Instacart competition</a:t>
            </a:r>
            <a:endParaRPr lang="en-US" dirty="0"/>
          </a:p>
        </p:txBody>
      </p:sp>
      <p:sp>
        <p:nvSpPr>
          <p:cNvPr id="14" name="Zástupný symbol obsahu 13"/>
          <p:cNvSpPr>
            <a:spLocks noGrp="1"/>
          </p:cNvSpPr>
          <p:nvPr>
            <p:ph idx="1"/>
          </p:nvPr>
        </p:nvSpPr>
        <p:spPr/>
        <p:txBody>
          <a:bodyPr rtlCol="0"/>
          <a:lstStyle/>
          <a:p>
            <a:pPr rtl="0"/>
            <a:r>
              <a:rPr lang="en-US" dirty="0"/>
              <a:t>American company that operates as a same-day grocery delivery service</a:t>
            </a:r>
            <a:endParaRPr lang="sk-SK" dirty="0"/>
          </a:p>
          <a:p>
            <a:pPr rtl="0"/>
            <a:r>
              <a:rPr lang="en-US" dirty="0"/>
              <a:t>Kaggle competition </a:t>
            </a:r>
            <a:r>
              <a:rPr lang="sk-SK" dirty="0"/>
              <a:t>– a </a:t>
            </a:r>
            <a:r>
              <a:rPr lang="en-US" dirty="0"/>
              <a:t>sample dataset of over 3 million grocery orders from more than 200,000 Instacart users. The orders include 32 million basket items and 50,000 unique pro</a:t>
            </a:r>
            <a:endParaRPr lang="sk-SK" dirty="0"/>
          </a:p>
          <a:p>
            <a:pPr rtl="0"/>
            <a:r>
              <a:rPr lang="en-US" dirty="0"/>
              <a:t>objective </a:t>
            </a:r>
            <a:r>
              <a:rPr lang="sk-SK" dirty="0"/>
              <a:t>= </a:t>
            </a:r>
            <a:r>
              <a:rPr lang="en-US" b="1" dirty="0"/>
              <a:t>predict which previously purchased products will be in a user’s next order</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780D8F9-359F-4EC3-A73A-5C0267BF80E9}"/>
              </a:ext>
            </a:extLst>
          </p:cNvPr>
          <p:cNvSpPr>
            <a:spLocks noGrp="1"/>
          </p:cNvSpPr>
          <p:nvPr>
            <p:ph type="title"/>
          </p:nvPr>
        </p:nvSpPr>
        <p:spPr/>
        <p:txBody>
          <a:bodyPr>
            <a:normAutofit/>
          </a:bodyPr>
          <a:lstStyle/>
          <a:p>
            <a:r>
              <a:rPr lang="sk-SK" dirty="0">
                <a:solidFill>
                  <a:srgbClr val="FF0000"/>
                </a:solidFill>
              </a:rPr>
              <a:t>User-</a:t>
            </a:r>
            <a:r>
              <a:rPr lang="sk-SK" dirty="0" err="1">
                <a:solidFill>
                  <a:srgbClr val="FF0000"/>
                </a:solidFill>
              </a:rPr>
              <a:t>product</a:t>
            </a:r>
            <a:r>
              <a:rPr lang="sk-SK" dirty="0">
                <a:solidFill>
                  <a:srgbClr val="FF0000"/>
                </a:solidFill>
              </a:rPr>
              <a:t> </a:t>
            </a:r>
            <a:r>
              <a:rPr lang="sk-SK" dirty="0"/>
              <a:t>- </a:t>
            </a:r>
            <a:r>
              <a:rPr lang="en-US" b="1" dirty="0"/>
              <a:t>How frequently a customer brought a product after its first purchase</a:t>
            </a:r>
            <a:r>
              <a:rPr lang="sk-SK" b="1" dirty="0"/>
              <a:t> (1)</a:t>
            </a:r>
            <a:endParaRPr lang="en-GB" dirty="0"/>
          </a:p>
        </p:txBody>
      </p:sp>
      <p:sp>
        <p:nvSpPr>
          <p:cNvPr id="3" name="Zástupný objekt pre obsah 2">
            <a:extLst>
              <a:ext uri="{FF2B5EF4-FFF2-40B4-BE49-F238E27FC236}">
                <a16:creationId xmlns:a16="http://schemas.microsoft.com/office/drawing/2014/main" id="{FE66E286-17CB-43D6-B220-504D50DDED53}"/>
              </a:ext>
            </a:extLst>
          </p:cNvPr>
          <p:cNvSpPr>
            <a:spLocks noGrp="1"/>
          </p:cNvSpPr>
          <p:nvPr>
            <p:ph idx="1"/>
          </p:nvPr>
        </p:nvSpPr>
        <p:spPr/>
        <p:txBody>
          <a:bodyPr>
            <a:normAutofit/>
          </a:bodyPr>
          <a:lstStyle/>
          <a:p>
            <a:r>
              <a:rPr lang="en-US" dirty="0" err="1"/>
              <a:t>P_reordered</a:t>
            </a:r>
            <a:r>
              <a:rPr lang="en-US" dirty="0"/>
              <a:t>(</a:t>
            </a:r>
            <a:r>
              <a:rPr lang="en-US" dirty="0" err="1"/>
              <a:t>user_id,product_id</a:t>
            </a:r>
            <a:r>
              <a:rPr lang="en-US" dirty="0"/>
              <a:t>) = times</a:t>
            </a:r>
            <a:r>
              <a:rPr lang="sk-SK" dirty="0"/>
              <a:t>_</a:t>
            </a:r>
            <a:r>
              <a:rPr lang="sk-SK" dirty="0" err="1"/>
              <a:t>bought_N</a:t>
            </a:r>
            <a:r>
              <a:rPr lang="en-US" dirty="0"/>
              <a:t>/</a:t>
            </a:r>
            <a:r>
              <a:rPr lang="sk-SK" dirty="0" err="1"/>
              <a:t>order_range</a:t>
            </a:r>
            <a:endParaRPr lang="sk-SK" dirty="0"/>
          </a:p>
          <a:p>
            <a:r>
              <a:rPr lang="sk-SK" dirty="0" err="1"/>
              <a:t>times_bought_N</a:t>
            </a:r>
            <a:r>
              <a:rPr lang="sk-SK" dirty="0"/>
              <a:t> = </a:t>
            </a:r>
            <a:r>
              <a:rPr lang="sk-SK" dirty="0" err="1"/>
              <a:t>times</a:t>
            </a:r>
            <a:r>
              <a:rPr lang="sk-SK" dirty="0"/>
              <a:t> user </a:t>
            </a:r>
            <a:r>
              <a:rPr lang="sk-SK" dirty="0" err="1"/>
              <a:t>bought</a:t>
            </a:r>
            <a:r>
              <a:rPr lang="sk-SK" dirty="0"/>
              <a:t> N</a:t>
            </a:r>
          </a:p>
          <a:p>
            <a:r>
              <a:rPr lang="sk-SK" dirty="0" err="1"/>
              <a:t>order_range</a:t>
            </a:r>
            <a:r>
              <a:rPr lang="sk-SK" dirty="0"/>
              <a:t> = t</a:t>
            </a:r>
            <a:r>
              <a:rPr lang="en-US" dirty="0" err="1"/>
              <a:t>otal</a:t>
            </a:r>
            <a:r>
              <a:rPr lang="en-US" dirty="0"/>
              <a:t> orders placed since the first user's order of a product</a:t>
            </a:r>
            <a:endParaRPr lang="sk-SK" dirty="0"/>
          </a:p>
          <a:p>
            <a:pPr marL="0" indent="0">
              <a:buNone/>
            </a:pPr>
            <a:endParaRPr lang="sk-SK" dirty="0"/>
          </a:p>
          <a:p>
            <a:endParaRPr lang="en-GB" dirty="0"/>
          </a:p>
        </p:txBody>
      </p:sp>
    </p:spTree>
    <p:extLst>
      <p:ext uri="{BB962C8B-B14F-4D97-AF65-F5344CB8AC3E}">
        <p14:creationId xmlns:p14="http://schemas.microsoft.com/office/powerpoint/2010/main" val="58242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45A212-3014-4E44-84A2-B25F0545D204}"/>
              </a:ext>
            </a:extLst>
          </p:cNvPr>
          <p:cNvSpPr>
            <a:spLocks noGrp="1"/>
          </p:cNvSpPr>
          <p:nvPr>
            <p:ph type="title"/>
          </p:nvPr>
        </p:nvSpPr>
        <p:spPr/>
        <p:txBody>
          <a:bodyPr/>
          <a:lstStyle/>
          <a:p>
            <a:r>
              <a:rPr lang="sk-SK" dirty="0">
                <a:solidFill>
                  <a:srgbClr val="FF0000"/>
                </a:solidFill>
              </a:rPr>
              <a:t>User-</a:t>
            </a:r>
            <a:r>
              <a:rPr lang="sk-SK" dirty="0" err="1">
                <a:solidFill>
                  <a:srgbClr val="FF0000"/>
                </a:solidFill>
              </a:rPr>
              <a:t>product</a:t>
            </a:r>
            <a:r>
              <a:rPr lang="sk-SK" dirty="0"/>
              <a:t> - </a:t>
            </a:r>
            <a:r>
              <a:rPr lang="en-US" b="1" dirty="0"/>
              <a:t>How frequently a customer brought a product after its first purchase</a:t>
            </a:r>
            <a:r>
              <a:rPr lang="sk-SK" b="1" dirty="0"/>
              <a:t> (2)</a:t>
            </a:r>
            <a:endParaRPr lang="en-GB" dirty="0"/>
          </a:p>
        </p:txBody>
      </p:sp>
      <p:sp>
        <p:nvSpPr>
          <p:cNvPr id="3" name="Zástupný objekt pre obsah 2">
            <a:extLst>
              <a:ext uri="{FF2B5EF4-FFF2-40B4-BE49-F238E27FC236}">
                <a16:creationId xmlns:a16="http://schemas.microsoft.com/office/drawing/2014/main" id="{3242AFA6-3BCD-4D29-929A-30718D07900A}"/>
              </a:ext>
            </a:extLst>
          </p:cNvPr>
          <p:cNvSpPr>
            <a:spLocks noGrp="1"/>
          </p:cNvSpPr>
          <p:nvPr>
            <p:ph idx="1"/>
          </p:nvPr>
        </p:nvSpPr>
        <p:spPr/>
        <p:txBody>
          <a:bodyPr/>
          <a:lstStyle/>
          <a:p>
            <a:r>
              <a:rPr lang="sk-SK" dirty="0" err="1"/>
              <a:t>Times_bought_N</a:t>
            </a:r>
            <a:endParaRPr lang="sk-SK" dirty="0"/>
          </a:p>
          <a:p>
            <a:endParaRPr lang="en-GB" dirty="0"/>
          </a:p>
        </p:txBody>
      </p:sp>
      <p:pic>
        <p:nvPicPr>
          <p:cNvPr id="7" name="Obrázok 6">
            <a:extLst>
              <a:ext uri="{FF2B5EF4-FFF2-40B4-BE49-F238E27FC236}">
                <a16:creationId xmlns:a16="http://schemas.microsoft.com/office/drawing/2014/main" id="{15FF9C68-96A9-43E8-A615-08338CAEE394}"/>
              </a:ext>
            </a:extLst>
          </p:cNvPr>
          <p:cNvPicPr>
            <a:picLocks noChangeAspect="1"/>
          </p:cNvPicPr>
          <p:nvPr/>
        </p:nvPicPr>
        <p:blipFill>
          <a:blip r:embed="rId2"/>
          <a:stretch>
            <a:fillRect/>
          </a:stretch>
        </p:blipFill>
        <p:spPr>
          <a:xfrm>
            <a:off x="1989955" y="2413002"/>
            <a:ext cx="7678085" cy="3320253"/>
          </a:xfrm>
          <a:prstGeom prst="rect">
            <a:avLst/>
          </a:prstGeom>
        </p:spPr>
      </p:pic>
    </p:spTree>
    <p:extLst>
      <p:ext uri="{BB962C8B-B14F-4D97-AF65-F5344CB8AC3E}">
        <p14:creationId xmlns:p14="http://schemas.microsoft.com/office/powerpoint/2010/main" val="100718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01E3A0D-DF6F-44C4-BE2C-2A2C70D35DF4}"/>
              </a:ext>
            </a:extLst>
          </p:cNvPr>
          <p:cNvSpPr>
            <a:spLocks noGrp="1"/>
          </p:cNvSpPr>
          <p:nvPr>
            <p:ph type="title"/>
          </p:nvPr>
        </p:nvSpPr>
        <p:spPr/>
        <p:txBody>
          <a:bodyPr/>
          <a:lstStyle/>
          <a:p>
            <a:r>
              <a:rPr lang="sk-SK" dirty="0">
                <a:solidFill>
                  <a:srgbClr val="FF0000"/>
                </a:solidFill>
              </a:rPr>
              <a:t>User-</a:t>
            </a:r>
            <a:r>
              <a:rPr lang="sk-SK" dirty="0" err="1">
                <a:solidFill>
                  <a:srgbClr val="FF0000"/>
                </a:solidFill>
              </a:rPr>
              <a:t>product</a:t>
            </a:r>
            <a:r>
              <a:rPr lang="sk-SK" dirty="0"/>
              <a:t> - </a:t>
            </a:r>
            <a:r>
              <a:rPr lang="en-US" b="1" dirty="0"/>
              <a:t>How frequently a customer brought a product after its first purchase</a:t>
            </a:r>
            <a:r>
              <a:rPr lang="sk-SK" b="1" dirty="0"/>
              <a:t> (3)</a:t>
            </a:r>
            <a:endParaRPr lang="en-GB" dirty="0"/>
          </a:p>
        </p:txBody>
      </p:sp>
      <p:sp>
        <p:nvSpPr>
          <p:cNvPr id="3" name="Zástupný objekt pre obsah 2">
            <a:extLst>
              <a:ext uri="{FF2B5EF4-FFF2-40B4-BE49-F238E27FC236}">
                <a16:creationId xmlns:a16="http://schemas.microsoft.com/office/drawing/2014/main" id="{7894348D-5427-4978-97DC-918E96785663}"/>
              </a:ext>
            </a:extLst>
          </p:cNvPr>
          <p:cNvSpPr>
            <a:spLocks noGrp="1"/>
          </p:cNvSpPr>
          <p:nvPr>
            <p:ph idx="1"/>
          </p:nvPr>
        </p:nvSpPr>
        <p:spPr/>
        <p:txBody>
          <a:bodyPr/>
          <a:lstStyle/>
          <a:p>
            <a:r>
              <a:rPr lang="sk-SK" dirty="0"/>
              <a:t>Order </a:t>
            </a:r>
            <a:r>
              <a:rPr lang="sk-SK" dirty="0" err="1"/>
              <a:t>range</a:t>
            </a:r>
            <a:r>
              <a:rPr lang="sk-SK" dirty="0"/>
              <a:t> = </a:t>
            </a:r>
            <a:r>
              <a:rPr lang="sk-SK" dirty="0" err="1"/>
              <a:t>total</a:t>
            </a:r>
            <a:r>
              <a:rPr lang="sk-SK" dirty="0"/>
              <a:t> </a:t>
            </a:r>
            <a:r>
              <a:rPr lang="sk-SK" dirty="0" err="1"/>
              <a:t>orders</a:t>
            </a:r>
            <a:r>
              <a:rPr lang="sk-SK" dirty="0"/>
              <a:t> – </a:t>
            </a:r>
            <a:r>
              <a:rPr lang="sk-SK" dirty="0" err="1"/>
              <a:t>first</a:t>
            </a:r>
            <a:r>
              <a:rPr lang="sk-SK" dirty="0"/>
              <a:t> </a:t>
            </a:r>
            <a:r>
              <a:rPr lang="sk-SK" dirty="0" err="1"/>
              <a:t>order</a:t>
            </a:r>
            <a:r>
              <a:rPr lang="sk-SK" dirty="0"/>
              <a:t> + 1</a:t>
            </a:r>
            <a:endParaRPr lang="en-GB" dirty="0"/>
          </a:p>
        </p:txBody>
      </p:sp>
      <p:pic>
        <p:nvPicPr>
          <p:cNvPr id="5" name="Obrázok 4">
            <a:extLst>
              <a:ext uri="{FF2B5EF4-FFF2-40B4-BE49-F238E27FC236}">
                <a16:creationId xmlns:a16="http://schemas.microsoft.com/office/drawing/2014/main" id="{1D9C2309-B861-410D-9C24-0AA7EBEA52C9}"/>
              </a:ext>
            </a:extLst>
          </p:cNvPr>
          <p:cNvPicPr>
            <a:picLocks noChangeAspect="1"/>
          </p:cNvPicPr>
          <p:nvPr/>
        </p:nvPicPr>
        <p:blipFill>
          <a:blip r:embed="rId2"/>
          <a:stretch>
            <a:fillRect/>
          </a:stretch>
        </p:blipFill>
        <p:spPr>
          <a:xfrm>
            <a:off x="2566020" y="2276872"/>
            <a:ext cx="7272355" cy="4178475"/>
          </a:xfrm>
          <a:prstGeom prst="rect">
            <a:avLst/>
          </a:prstGeom>
        </p:spPr>
      </p:pic>
    </p:spTree>
    <p:extLst>
      <p:ext uri="{BB962C8B-B14F-4D97-AF65-F5344CB8AC3E}">
        <p14:creationId xmlns:p14="http://schemas.microsoft.com/office/powerpoint/2010/main" val="20622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69F99B7-1BE1-4BF7-9887-F300E08C37CD}"/>
              </a:ext>
            </a:extLst>
          </p:cNvPr>
          <p:cNvSpPr>
            <a:spLocks noGrp="1"/>
          </p:cNvSpPr>
          <p:nvPr>
            <p:ph type="title"/>
          </p:nvPr>
        </p:nvSpPr>
        <p:spPr/>
        <p:txBody>
          <a:bodyPr/>
          <a:lstStyle/>
          <a:p>
            <a:r>
              <a:rPr lang="sk-SK" dirty="0">
                <a:solidFill>
                  <a:srgbClr val="FF0000"/>
                </a:solidFill>
              </a:rPr>
              <a:t>User-</a:t>
            </a:r>
            <a:r>
              <a:rPr lang="sk-SK" dirty="0" err="1">
                <a:solidFill>
                  <a:srgbClr val="FF0000"/>
                </a:solidFill>
              </a:rPr>
              <a:t>product</a:t>
            </a:r>
            <a:r>
              <a:rPr lang="sk-SK" dirty="0"/>
              <a:t> - </a:t>
            </a:r>
            <a:r>
              <a:rPr lang="en-US" b="1" dirty="0"/>
              <a:t>How frequently a customer brought a product after its first purchase</a:t>
            </a:r>
            <a:r>
              <a:rPr lang="sk-SK" b="1" dirty="0"/>
              <a:t> (4)</a:t>
            </a:r>
            <a:endParaRPr lang="en-GB" dirty="0"/>
          </a:p>
        </p:txBody>
      </p:sp>
      <p:sp>
        <p:nvSpPr>
          <p:cNvPr id="3" name="Zástupný objekt pre obsah 2">
            <a:extLst>
              <a:ext uri="{FF2B5EF4-FFF2-40B4-BE49-F238E27FC236}">
                <a16:creationId xmlns:a16="http://schemas.microsoft.com/office/drawing/2014/main" id="{3E33B606-C6FF-4BB3-AEB0-7FACF270CD58}"/>
              </a:ext>
            </a:extLst>
          </p:cNvPr>
          <p:cNvSpPr>
            <a:spLocks noGrp="1"/>
          </p:cNvSpPr>
          <p:nvPr>
            <p:ph idx="1"/>
          </p:nvPr>
        </p:nvSpPr>
        <p:spPr/>
        <p:txBody>
          <a:bodyPr/>
          <a:lstStyle/>
          <a:p>
            <a:r>
              <a:rPr lang="sk-SK" dirty="0" err="1"/>
              <a:t>Merge</a:t>
            </a:r>
            <a:r>
              <a:rPr lang="sk-SK" dirty="0"/>
              <a:t> and </a:t>
            </a:r>
            <a:r>
              <a:rPr lang="sk-SK" dirty="0" err="1"/>
              <a:t>calculate</a:t>
            </a:r>
            <a:r>
              <a:rPr lang="sk-SK" dirty="0"/>
              <a:t> </a:t>
            </a:r>
            <a:r>
              <a:rPr lang="sk-SK" dirty="0" err="1"/>
              <a:t>Order_range</a:t>
            </a:r>
            <a:endParaRPr lang="sk-SK" dirty="0"/>
          </a:p>
          <a:p>
            <a:endParaRPr lang="en-GB" dirty="0"/>
          </a:p>
        </p:txBody>
      </p:sp>
      <p:pic>
        <p:nvPicPr>
          <p:cNvPr id="5" name="Obrázok 4">
            <a:extLst>
              <a:ext uri="{FF2B5EF4-FFF2-40B4-BE49-F238E27FC236}">
                <a16:creationId xmlns:a16="http://schemas.microsoft.com/office/drawing/2014/main" id="{12DBE403-F480-44CF-BEFB-78AB769C0642}"/>
              </a:ext>
            </a:extLst>
          </p:cNvPr>
          <p:cNvPicPr>
            <a:picLocks noChangeAspect="1"/>
          </p:cNvPicPr>
          <p:nvPr/>
        </p:nvPicPr>
        <p:blipFill>
          <a:blip r:embed="rId2"/>
          <a:stretch>
            <a:fillRect/>
          </a:stretch>
        </p:blipFill>
        <p:spPr>
          <a:xfrm>
            <a:off x="2829199" y="2276872"/>
            <a:ext cx="6530425" cy="4392488"/>
          </a:xfrm>
          <a:prstGeom prst="rect">
            <a:avLst/>
          </a:prstGeom>
        </p:spPr>
      </p:pic>
    </p:spTree>
    <p:extLst>
      <p:ext uri="{BB962C8B-B14F-4D97-AF65-F5344CB8AC3E}">
        <p14:creationId xmlns:p14="http://schemas.microsoft.com/office/powerpoint/2010/main" val="405153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6EF770-5687-49B5-B05F-3FEE41E57628}"/>
              </a:ext>
            </a:extLst>
          </p:cNvPr>
          <p:cNvSpPr>
            <a:spLocks noGrp="1"/>
          </p:cNvSpPr>
          <p:nvPr>
            <p:ph type="title"/>
          </p:nvPr>
        </p:nvSpPr>
        <p:spPr/>
        <p:txBody>
          <a:bodyPr/>
          <a:lstStyle/>
          <a:p>
            <a:r>
              <a:rPr lang="sk-SK" dirty="0">
                <a:solidFill>
                  <a:srgbClr val="FF0000"/>
                </a:solidFill>
              </a:rPr>
              <a:t>User-</a:t>
            </a:r>
            <a:r>
              <a:rPr lang="sk-SK" dirty="0" err="1">
                <a:solidFill>
                  <a:srgbClr val="FF0000"/>
                </a:solidFill>
              </a:rPr>
              <a:t>product</a:t>
            </a:r>
            <a:r>
              <a:rPr lang="sk-SK" dirty="0"/>
              <a:t> - </a:t>
            </a:r>
            <a:r>
              <a:rPr lang="en-US" b="1" dirty="0"/>
              <a:t>How frequently a customer brought a product after its first purchase</a:t>
            </a:r>
            <a:r>
              <a:rPr lang="sk-SK" b="1" dirty="0"/>
              <a:t> (5)</a:t>
            </a:r>
            <a:endParaRPr lang="en-GB" dirty="0"/>
          </a:p>
        </p:txBody>
      </p:sp>
      <p:sp>
        <p:nvSpPr>
          <p:cNvPr id="3" name="Zástupný objekt pre obsah 2">
            <a:extLst>
              <a:ext uri="{FF2B5EF4-FFF2-40B4-BE49-F238E27FC236}">
                <a16:creationId xmlns:a16="http://schemas.microsoft.com/office/drawing/2014/main" id="{15116F6A-C18B-4E90-9C07-40BEF5E47699}"/>
              </a:ext>
            </a:extLst>
          </p:cNvPr>
          <p:cNvSpPr>
            <a:spLocks noGrp="1"/>
          </p:cNvSpPr>
          <p:nvPr>
            <p:ph idx="1"/>
          </p:nvPr>
        </p:nvSpPr>
        <p:spPr/>
        <p:txBody>
          <a:bodyPr/>
          <a:lstStyle/>
          <a:p>
            <a:r>
              <a:rPr lang="sk-SK" dirty="0" err="1"/>
              <a:t>Create</a:t>
            </a:r>
            <a:r>
              <a:rPr lang="sk-SK" dirty="0"/>
              <a:t> </a:t>
            </a:r>
            <a:r>
              <a:rPr lang="sk-SK" dirty="0" err="1"/>
              <a:t>final</a:t>
            </a:r>
            <a:r>
              <a:rPr lang="sk-SK" dirty="0"/>
              <a:t> </a:t>
            </a:r>
            <a:r>
              <a:rPr lang="sk-SK" dirty="0" err="1"/>
              <a:t>uxp_reorder_ratio</a:t>
            </a:r>
            <a:endParaRPr lang="en-GB" dirty="0"/>
          </a:p>
        </p:txBody>
      </p:sp>
      <p:pic>
        <p:nvPicPr>
          <p:cNvPr id="7" name="Obrázok 6">
            <a:extLst>
              <a:ext uri="{FF2B5EF4-FFF2-40B4-BE49-F238E27FC236}">
                <a16:creationId xmlns:a16="http://schemas.microsoft.com/office/drawing/2014/main" id="{DC6A0761-1462-4CD7-843D-6BC6B102C4D5}"/>
              </a:ext>
            </a:extLst>
          </p:cNvPr>
          <p:cNvPicPr>
            <a:picLocks noChangeAspect="1"/>
          </p:cNvPicPr>
          <p:nvPr/>
        </p:nvPicPr>
        <p:blipFill>
          <a:blip r:embed="rId2"/>
          <a:stretch>
            <a:fillRect/>
          </a:stretch>
        </p:blipFill>
        <p:spPr>
          <a:xfrm>
            <a:off x="1701924" y="2413011"/>
            <a:ext cx="8429278" cy="4170352"/>
          </a:xfrm>
          <a:prstGeom prst="rect">
            <a:avLst/>
          </a:prstGeom>
        </p:spPr>
      </p:pic>
    </p:spTree>
    <p:extLst>
      <p:ext uri="{BB962C8B-B14F-4D97-AF65-F5344CB8AC3E}">
        <p14:creationId xmlns:p14="http://schemas.microsoft.com/office/powerpoint/2010/main" val="323850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4D56F95-A422-46B4-9434-E5FBB3F4C28F}"/>
              </a:ext>
            </a:extLst>
          </p:cNvPr>
          <p:cNvSpPr>
            <a:spLocks noGrp="1"/>
          </p:cNvSpPr>
          <p:nvPr>
            <p:ph type="title"/>
          </p:nvPr>
        </p:nvSpPr>
        <p:spPr/>
        <p:txBody>
          <a:bodyPr/>
          <a:lstStyle/>
          <a:p>
            <a:r>
              <a:rPr lang="sk-SK" dirty="0">
                <a:solidFill>
                  <a:srgbClr val="FF0000"/>
                </a:solidFill>
              </a:rPr>
              <a:t>User-</a:t>
            </a:r>
            <a:r>
              <a:rPr lang="sk-SK" dirty="0" err="1">
                <a:solidFill>
                  <a:srgbClr val="FF0000"/>
                </a:solidFill>
              </a:rPr>
              <a:t>product</a:t>
            </a:r>
            <a:r>
              <a:rPr lang="sk-SK" dirty="0"/>
              <a:t> - </a:t>
            </a:r>
            <a:r>
              <a:rPr lang="en-US" b="1" dirty="0"/>
              <a:t>How frequently a customer brought a product after its first purchase</a:t>
            </a:r>
            <a:r>
              <a:rPr lang="sk-SK" b="1" dirty="0"/>
              <a:t> (6)</a:t>
            </a:r>
            <a:endParaRPr lang="en-GB" dirty="0"/>
          </a:p>
        </p:txBody>
      </p:sp>
      <p:sp>
        <p:nvSpPr>
          <p:cNvPr id="3" name="Zástupný objekt pre obsah 2">
            <a:extLst>
              <a:ext uri="{FF2B5EF4-FFF2-40B4-BE49-F238E27FC236}">
                <a16:creationId xmlns:a16="http://schemas.microsoft.com/office/drawing/2014/main" id="{2B4A7F69-1A8D-4B69-887C-DB043743A658}"/>
              </a:ext>
            </a:extLst>
          </p:cNvPr>
          <p:cNvSpPr>
            <a:spLocks noGrp="1"/>
          </p:cNvSpPr>
          <p:nvPr>
            <p:ph idx="1"/>
          </p:nvPr>
        </p:nvSpPr>
        <p:spPr/>
        <p:txBody>
          <a:bodyPr/>
          <a:lstStyle/>
          <a:p>
            <a:r>
              <a:rPr lang="sk-SK" dirty="0" err="1"/>
              <a:t>Merge</a:t>
            </a:r>
            <a:r>
              <a:rPr lang="sk-SK" dirty="0"/>
              <a:t> </a:t>
            </a:r>
            <a:r>
              <a:rPr lang="sk-SK" dirty="0" err="1"/>
              <a:t>it</a:t>
            </a:r>
            <a:r>
              <a:rPr lang="sk-SK" dirty="0"/>
              <a:t> </a:t>
            </a:r>
            <a:r>
              <a:rPr lang="sk-SK" dirty="0" err="1"/>
              <a:t>with</a:t>
            </a:r>
            <a:r>
              <a:rPr lang="sk-SK" dirty="0"/>
              <a:t> </a:t>
            </a:r>
            <a:r>
              <a:rPr lang="sk-SK" dirty="0" err="1"/>
              <a:t>uxp</a:t>
            </a:r>
            <a:endParaRPr lang="en-GB" dirty="0"/>
          </a:p>
        </p:txBody>
      </p:sp>
      <p:pic>
        <p:nvPicPr>
          <p:cNvPr id="5" name="Obrázok 4">
            <a:extLst>
              <a:ext uri="{FF2B5EF4-FFF2-40B4-BE49-F238E27FC236}">
                <a16:creationId xmlns:a16="http://schemas.microsoft.com/office/drawing/2014/main" id="{519753CD-4C28-4F64-993B-86A53867FE15}"/>
              </a:ext>
            </a:extLst>
          </p:cNvPr>
          <p:cNvPicPr>
            <a:picLocks noChangeAspect="1"/>
          </p:cNvPicPr>
          <p:nvPr/>
        </p:nvPicPr>
        <p:blipFill>
          <a:blip r:embed="rId2"/>
          <a:stretch>
            <a:fillRect/>
          </a:stretch>
        </p:blipFill>
        <p:spPr>
          <a:xfrm>
            <a:off x="1773932" y="2564904"/>
            <a:ext cx="8982075" cy="3238500"/>
          </a:xfrm>
          <a:prstGeom prst="rect">
            <a:avLst/>
          </a:prstGeom>
        </p:spPr>
      </p:pic>
    </p:spTree>
    <p:extLst>
      <p:ext uri="{BB962C8B-B14F-4D97-AF65-F5344CB8AC3E}">
        <p14:creationId xmlns:p14="http://schemas.microsoft.com/office/powerpoint/2010/main" val="109970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186BCA-2621-473C-8F9C-F3CCB134B481}"/>
              </a:ext>
            </a:extLst>
          </p:cNvPr>
          <p:cNvSpPr>
            <a:spLocks noGrp="1"/>
          </p:cNvSpPr>
          <p:nvPr>
            <p:ph type="title"/>
          </p:nvPr>
        </p:nvSpPr>
        <p:spPr/>
        <p:txBody>
          <a:bodyPr/>
          <a:lstStyle/>
          <a:p>
            <a:r>
              <a:rPr lang="sk-SK" dirty="0" err="1"/>
              <a:t>Merge</a:t>
            </a:r>
            <a:r>
              <a:rPr lang="sk-SK" dirty="0"/>
              <a:t> </a:t>
            </a:r>
            <a:r>
              <a:rPr lang="sk-SK" dirty="0" err="1"/>
              <a:t>all</a:t>
            </a:r>
            <a:r>
              <a:rPr lang="sk-SK" dirty="0"/>
              <a:t> </a:t>
            </a:r>
            <a:r>
              <a:rPr lang="sk-SK" dirty="0" err="1"/>
              <a:t>features</a:t>
            </a:r>
            <a:r>
              <a:rPr lang="sk-SK" dirty="0"/>
              <a:t> (1)</a:t>
            </a:r>
            <a:endParaRPr lang="en-GB" dirty="0"/>
          </a:p>
        </p:txBody>
      </p:sp>
      <p:sp>
        <p:nvSpPr>
          <p:cNvPr id="3" name="Zástupný objekt pre obsah 2">
            <a:extLst>
              <a:ext uri="{FF2B5EF4-FFF2-40B4-BE49-F238E27FC236}">
                <a16:creationId xmlns:a16="http://schemas.microsoft.com/office/drawing/2014/main" id="{E5FDD421-C129-4840-B5E1-61E77E6C42C1}"/>
              </a:ext>
            </a:extLst>
          </p:cNvPr>
          <p:cNvSpPr>
            <a:spLocks noGrp="1"/>
          </p:cNvSpPr>
          <p:nvPr>
            <p:ph idx="1"/>
          </p:nvPr>
        </p:nvSpPr>
        <p:spPr/>
        <p:txBody>
          <a:bodyPr/>
          <a:lstStyle/>
          <a:p>
            <a:endParaRPr lang="en-GB"/>
          </a:p>
        </p:txBody>
      </p:sp>
      <p:pic>
        <p:nvPicPr>
          <p:cNvPr id="5" name="Obrázok 4">
            <a:extLst>
              <a:ext uri="{FF2B5EF4-FFF2-40B4-BE49-F238E27FC236}">
                <a16:creationId xmlns:a16="http://schemas.microsoft.com/office/drawing/2014/main" id="{0604FAA6-F378-4412-88AA-3A9339368450}"/>
              </a:ext>
            </a:extLst>
          </p:cNvPr>
          <p:cNvPicPr>
            <a:picLocks noChangeAspect="1"/>
          </p:cNvPicPr>
          <p:nvPr/>
        </p:nvPicPr>
        <p:blipFill>
          <a:blip r:embed="rId2"/>
          <a:stretch>
            <a:fillRect/>
          </a:stretch>
        </p:blipFill>
        <p:spPr>
          <a:xfrm>
            <a:off x="3813175" y="1908870"/>
            <a:ext cx="4562475" cy="4048125"/>
          </a:xfrm>
          <a:prstGeom prst="rect">
            <a:avLst/>
          </a:prstGeom>
        </p:spPr>
      </p:pic>
    </p:spTree>
    <p:extLst>
      <p:ext uri="{BB962C8B-B14F-4D97-AF65-F5344CB8AC3E}">
        <p14:creationId xmlns:p14="http://schemas.microsoft.com/office/powerpoint/2010/main" val="70527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D3133F-8084-4B6D-9B2A-16E8929C3C6D}"/>
              </a:ext>
            </a:extLst>
          </p:cNvPr>
          <p:cNvSpPr>
            <a:spLocks noGrp="1"/>
          </p:cNvSpPr>
          <p:nvPr>
            <p:ph type="title"/>
          </p:nvPr>
        </p:nvSpPr>
        <p:spPr/>
        <p:txBody>
          <a:bodyPr/>
          <a:lstStyle/>
          <a:p>
            <a:r>
              <a:rPr lang="sk-SK" dirty="0" err="1"/>
              <a:t>Merge</a:t>
            </a:r>
            <a:r>
              <a:rPr lang="sk-SK" dirty="0"/>
              <a:t> </a:t>
            </a:r>
            <a:r>
              <a:rPr lang="sk-SK" dirty="0" err="1"/>
              <a:t>all</a:t>
            </a:r>
            <a:r>
              <a:rPr lang="sk-SK" dirty="0"/>
              <a:t> </a:t>
            </a:r>
            <a:r>
              <a:rPr lang="sk-SK" dirty="0" err="1"/>
              <a:t>features</a:t>
            </a:r>
            <a:r>
              <a:rPr lang="sk-SK" dirty="0"/>
              <a:t> (2)</a:t>
            </a:r>
            <a:endParaRPr lang="en-GB" dirty="0"/>
          </a:p>
        </p:txBody>
      </p:sp>
      <p:sp>
        <p:nvSpPr>
          <p:cNvPr id="3" name="Zástupný objekt pre obsah 2">
            <a:extLst>
              <a:ext uri="{FF2B5EF4-FFF2-40B4-BE49-F238E27FC236}">
                <a16:creationId xmlns:a16="http://schemas.microsoft.com/office/drawing/2014/main" id="{6C103E96-0E9B-4EA0-BF77-8DD4A49FE280}"/>
              </a:ext>
            </a:extLst>
          </p:cNvPr>
          <p:cNvSpPr>
            <a:spLocks noGrp="1"/>
          </p:cNvSpPr>
          <p:nvPr>
            <p:ph idx="1"/>
          </p:nvPr>
        </p:nvSpPr>
        <p:spPr/>
        <p:txBody>
          <a:bodyPr/>
          <a:lstStyle/>
          <a:p>
            <a:endParaRPr lang="en-GB"/>
          </a:p>
        </p:txBody>
      </p:sp>
      <p:pic>
        <p:nvPicPr>
          <p:cNvPr id="5" name="Obrázok 4">
            <a:extLst>
              <a:ext uri="{FF2B5EF4-FFF2-40B4-BE49-F238E27FC236}">
                <a16:creationId xmlns:a16="http://schemas.microsoft.com/office/drawing/2014/main" id="{A569A6DE-B708-4259-AC4A-C68C56032CB3}"/>
              </a:ext>
            </a:extLst>
          </p:cNvPr>
          <p:cNvPicPr>
            <a:picLocks noChangeAspect="1"/>
          </p:cNvPicPr>
          <p:nvPr/>
        </p:nvPicPr>
        <p:blipFill>
          <a:blip r:embed="rId2"/>
          <a:stretch>
            <a:fillRect/>
          </a:stretch>
        </p:blipFill>
        <p:spPr>
          <a:xfrm>
            <a:off x="2177957" y="1819476"/>
            <a:ext cx="8442352" cy="4547790"/>
          </a:xfrm>
          <a:prstGeom prst="rect">
            <a:avLst/>
          </a:prstGeom>
        </p:spPr>
      </p:pic>
    </p:spTree>
    <p:extLst>
      <p:ext uri="{BB962C8B-B14F-4D97-AF65-F5344CB8AC3E}">
        <p14:creationId xmlns:p14="http://schemas.microsoft.com/office/powerpoint/2010/main" val="4926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A14DFC-543F-4BAD-941C-DEB5914D183A}"/>
              </a:ext>
            </a:extLst>
          </p:cNvPr>
          <p:cNvSpPr>
            <a:spLocks noGrp="1"/>
          </p:cNvSpPr>
          <p:nvPr>
            <p:ph type="title"/>
          </p:nvPr>
        </p:nvSpPr>
        <p:spPr/>
        <p:txBody>
          <a:bodyPr/>
          <a:lstStyle/>
          <a:p>
            <a:r>
              <a:rPr lang="sk-SK" dirty="0"/>
              <a:t>3. </a:t>
            </a:r>
            <a:r>
              <a:rPr lang="sk-SK" dirty="0" err="1"/>
              <a:t>Create</a:t>
            </a:r>
            <a:r>
              <a:rPr lang="sk-SK" dirty="0"/>
              <a:t> </a:t>
            </a:r>
            <a:r>
              <a:rPr lang="sk-SK" dirty="0" err="1"/>
              <a:t>train</a:t>
            </a:r>
            <a:r>
              <a:rPr lang="sk-SK" dirty="0"/>
              <a:t> and test DF</a:t>
            </a:r>
            <a:endParaRPr lang="en-GB" dirty="0"/>
          </a:p>
        </p:txBody>
      </p:sp>
      <p:sp>
        <p:nvSpPr>
          <p:cNvPr id="3" name="Zástupný text 2">
            <a:extLst>
              <a:ext uri="{FF2B5EF4-FFF2-40B4-BE49-F238E27FC236}">
                <a16:creationId xmlns:a16="http://schemas.microsoft.com/office/drawing/2014/main" id="{4A63D103-1F63-412D-92B3-8132D25D2473}"/>
              </a:ext>
            </a:extLst>
          </p:cNvPr>
          <p:cNvSpPr>
            <a:spLocks noGrp="1"/>
          </p:cNvSpPr>
          <p:nvPr>
            <p:ph type="body" idx="1"/>
          </p:nvPr>
        </p:nvSpPr>
        <p:spPr/>
        <p:txBody>
          <a:bodyPr>
            <a:normAutofit lnSpcReduction="10000"/>
          </a:bodyPr>
          <a:lstStyle/>
          <a:p>
            <a:pPr marL="457200" indent="-457200">
              <a:buFontTx/>
              <a:buChar char="-"/>
            </a:pPr>
            <a:r>
              <a:rPr lang="sk-SK" dirty="0" err="1"/>
              <a:t>PREparation</a:t>
            </a:r>
            <a:endParaRPr lang="sk-SK" dirty="0"/>
          </a:p>
          <a:p>
            <a:pPr marL="457200" indent="-457200">
              <a:buFontTx/>
              <a:buChar char="-"/>
            </a:pPr>
            <a:r>
              <a:rPr lang="sk-SK" dirty="0" err="1"/>
              <a:t>Train</a:t>
            </a:r>
            <a:r>
              <a:rPr lang="sk-SK" dirty="0"/>
              <a:t> </a:t>
            </a:r>
            <a:r>
              <a:rPr lang="sk-SK" dirty="0" err="1"/>
              <a:t>df</a:t>
            </a:r>
            <a:endParaRPr lang="sk-SK" dirty="0"/>
          </a:p>
          <a:p>
            <a:pPr marL="457200" indent="-457200">
              <a:buFontTx/>
              <a:buChar char="-"/>
            </a:pPr>
            <a:r>
              <a:rPr lang="sk-SK" dirty="0"/>
              <a:t>Test </a:t>
            </a:r>
            <a:r>
              <a:rPr lang="sk-SK" dirty="0" err="1"/>
              <a:t>df</a:t>
            </a:r>
            <a:endParaRPr lang="en-GB" dirty="0"/>
          </a:p>
        </p:txBody>
      </p:sp>
    </p:spTree>
    <p:extLst>
      <p:ext uri="{BB962C8B-B14F-4D97-AF65-F5344CB8AC3E}">
        <p14:creationId xmlns:p14="http://schemas.microsoft.com/office/powerpoint/2010/main" val="238353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BB367C5-C30A-480F-8B64-19ED5AC440DF}"/>
              </a:ext>
            </a:extLst>
          </p:cNvPr>
          <p:cNvSpPr>
            <a:spLocks noGrp="1"/>
          </p:cNvSpPr>
          <p:nvPr>
            <p:ph type="title"/>
          </p:nvPr>
        </p:nvSpPr>
        <p:spPr>
          <a:xfrm>
            <a:off x="1218883" y="274637"/>
            <a:ext cx="10360501" cy="1223963"/>
          </a:xfrm>
        </p:spPr>
        <p:txBody>
          <a:bodyPr anchor="b">
            <a:normAutofit/>
          </a:bodyPr>
          <a:lstStyle/>
          <a:p>
            <a:r>
              <a:rPr lang="sk-SK" dirty="0" err="1"/>
              <a:t>Preparation</a:t>
            </a:r>
            <a:r>
              <a:rPr lang="sk-SK" dirty="0"/>
              <a:t> – </a:t>
            </a:r>
            <a:r>
              <a:rPr lang="sk-SK" dirty="0" err="1"/>
              <a:t>use</a:t>
            </a:r>
            <a:r>
              <a:rPr lang="sk-SK" dirty="0"/>
              <a:t> </a:t>
            </a:r>
            <a:r>
              <a:rPr lang="sk-SK" dirty="0" err="1"/>
              <a:t>only</a:t>
            </a:r>
            <a:r>
              <a:rPr lang="sk-SK" dirty="0"/>
              <a:t> </a:t>
            </a:r>
            <a:r>
              <a:rPr lang="sk-SK" dirty="0" err="1"/>
              <a:t>future</a:t>
            </a:r>
            <a:r>
              <a:rPr lang="sk-SK" dirty="0"/>
              <a:t> </a:t>
            </a:r>
            <a:r>
              <a:rPr lang="sk-SK" dirty="0" err="1"/>
              <a:t>orders</a:t>
            </a:r>
            <a:r>
              <a:rPr lang="sk-SK" dirty="0"/>
              <a:t> (</a:t>
            </a:r>
            <a:r>
              <a:rPr lang="sk-SK" dirty="0" err="1"/>
              <a:t>not</a:t>
            </a:r>
            <a:r>
              <a:rPr lang="sk-SK" dirty="0"/>
              <a:t> prior)</a:t>
            </a:r>
            <a:endParaRPr lang="en-GB" dirty="0"/>
          </a:p>
        </p:txBody>
      </p:sp>
      <p:pic>
        <p:nvPicPr>
          <p:cNvPr id="7" name="Obrázok 6">
            <a:extLst>
              <a:ext uri="{FF2B5EF4-FFF2-40B4-BE49-F238E27FC236}">
                <a16:creationId xmlns:a16="http://schemas.microsoft.com/office/drawing/2014/main" id="{AA0E99D7-4AD7-4612-8993-ABF315DA493F}"/>
              </a:ext>
            </a:extLst>
          </p:cNvPr>
          <p:cNvPicPr>
            <a:picLocks noChangeAspect="1"/>
          </p:cNvPicPr>
          <p:nvPr/>
        </p:nvPicPr>
        <p:blipFill>
          <a:blip r:embed="rId2"/>
          <a:stretch>
            <a:fillRect/>
          </a:stretch>
        </p:blipFill>
        <p:spPr>
          <a:xfrm>
            <a:off x="1468447" y="1701797"/>
            <a:ext cx="9861373" cy="4462272"/>
          </a:xfrm>
          <a:prstGeom prst="rect">
            <a:avLst/>
          </a:prstGeom>
          <a:noFill/>
        </p:spPr>
      </p:pic>
    </p:spTree>
    <p:extLst>
      <p:ext uri="{BB962C8B-B14F-4D97-AF65-F5344CB8AC3E}">
        <p14:creationId xmlns:p14="http://schemas.microsoft.com/office/powerpoint/2010/main" val="207281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0304D03-793D-4A40-A501-CAA6ED98CD75}"/>
              </a:ext>
            </a:extLst>
          </p:cNvPr>
          <p:cNvSpPr>
            <a:spLocks noGrp="1"/>
          </p:cNvSpPr>
          <p:nvPr>
            <p:ph type="title"/>
          </p:nvPr>
        </p:nvSpPr>
        <p:spPr/>
        <p:txBody>
          <a:bodyPr/>
          <a:lstStyle/>
          <a:p>
            <a:r>
              <a:rPr lang="sk-SK" dirty="0" err="1"/>
              <a:t>Problem</a:t>
            </a:r>
            <a:r>
              <a:rPr lang="sk-SK" dirty="0"/>
              <a:t> </a:t>
            </a:r>
            <a:r>
              <a:rPr lang="sk-SK" dirty="0" err="1"/>
              <a:t>definition</a:t>
            </a:r>
            <a:endParaRPr lang="en-GB" dirty="0"/>
          </a:p>
        </p:txBody>
      </p:sp>
      <p:sp>
        <p:nvSpPr>
          <p:cNvPr id="3" name="Zástupný objekt pre obsah 2">
            <a:extLst>
              <a:ext uri="{FF2B5EF4-FFF2-40B4-BE49-F238E27FC236}">
                <a16:creationId xmlns:a16="http://schemas.microsoft.com/office/drawing/2014/main" id="{DE8B10CD-8404-4CA7-BA59-F797B3F29C33}"/>
              </a:ext>
            </a:extLst>
          </p:cNvPr>
          <p:cNvSpPr>
            <a:spLocks noGrp="1"/>
          </p:cNvSpPr>
          <p:nvPr>
            <p:ph idx="1"/>
          </p:nvPr>
        </p:nvSpPr>
        <p:spPr/>
        <p:txBody>
          <a:bodyPr/>
          <a:lstStyle/>
          <a:p>
            <a:r>
              <a:rPr lang="sk-SK" dirty="0" err="1"/>
              <a:t>Each</a:t>
            </a:r>
            <a:r>
              <a:rPr lang="sk-SK" dirty="0"/>
              <a:t> </a:t>
            </a:r>
            <a:r>
              <a:rPr lang="en-US" dirty="0"/>
              <a:t>order in the data </a:t>
            </a:r>
            <a:r>
              <a:rPr lang="sk-SK" dirty="0" err="1"/>
              <a:t>labelled</a:t>
            </a:r>
            <a:r>
              <a:rPr lang="sk-SK" dirty="0"/>
              <a:t> </a:t>
            </a:r>
            <a:r>
              <a:rPr lang="en-US" dirty="0"/>
              <a:t>as prior, train or test</a:t>
            </a:r>
            <a:endParaRPr lang="sk-SK" dirty="0"/>
          </a:p>
          <a:p>
            <a:r>
              <a:rPr lang="en-US" dirty="0"/>
              <a:t>Prior orders describe the </a:t>
            </a:r>
            <a:r>
              <a:rPr lang="en-US" b="1" dirty="0"/>
              <a:t>past </a:t>
            </a:r>
            <a:r>
              <a:rPr lang="en-US" b="1" dirty="0" err="1"/>
              <a:t>behaviour</a:t>
            </a:r>
            <a:r>
              <a:rPr lang="en-US" dirty="0"/>
              <a:t> of a user while train and test orders regard the </a:t>
            </a:r>
            <a:r>
              <a:rPr lang="en-US" b="1" dirty="0"/>
              <a:t>future </a:t>
            </a:r>
            <a:r>
              <a:rPr lang="en-US" b="1" dirty="0" err="1"/>
              <a:t>behaviour</a:t>
            </a:r>
            <a:r>
              <a:rPr lang="en-US" b="1" dirty="0"/>
              <a:t> that we need to predict</a:t>
            </a:r>
            <a:endParaRPr lang="sk-SK" b="1" dirty="0"/>
          </a:p>
          <a:p>
            <a:r>
              <a:rPr lang="en-US" dirty="0"/>
              <a:t>This is a </a:t>
            </a:r>
            <a:r>
              <a:rPr lang="en-US" b="1" dirty="0"/>
              <a:t>classification problem</a:t>
            </a:r>
            <a:r>
              <a:rPr lang="en-US" dirty="0"/>
              <a:t> because we need to predict whether each pair of user and product is a reorder or not. This is indicated by the value of the reordered variable</a:t>
            </a:r>
            <a:r>
              <a:rPr lang="sk-SK" dirty="0"/>
              <a:t> (0 or 1)</a:t>
            </a:r>
            <a:endParaRPr lang="en-GB" dirty="0"/>
          </a:p>
        </p:txBody>
      </p:sp>
    </p:spTree>
    <p:extLst>
      <p:ext uri="{BB962C8B-B14F-4D97-AF65-F5344CB8AC3E}">
        <p14:creationId xmlns:p14="http://schemas.microsoft.com/office/powerpoint/2010/main" val="13993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7478FB-F195-4BE3-B7EF-281CD264A11C}"/>
              </a:ext>
            </a:extLst>
          </p:cNvPr>
          <p:cNvSpPr>
            <a:spLocks noGrp="1"/>
          </p:cNvSpPr>
          <p:nvPr>
            <p:ph type="title"/>
          </p:nvPr>
        </p:nvSpPr>
        <p:spPr>
          <a:xfrm>
            <a:off x="1218883" y="274637"/>
            <a:ext cx="10360501" cy="1223963"/>
          </a:xfrm>
        </p:spPr>
        <p:txBody>
          <a:bodyPr anchor="b">
            <a:normAutofit/>
          </a:bodyPr>
          <a:lstStyle/>
          <a:p>
            <a:r>
              <a:rPr lang="sk-SK" dirty="0" err="1"/>
              <a:t>Create</a:t>
            </a:r>
            <a:r>
              <a:rPr lang="sk-SK" dirty="0"/>
              <a:t> </a:t>
            </a:r>
            <a:r>
              <a:rPr lang="sk-SK" dirty="0" err="1"/>
              <a:t>train</a:t>
            </a:r>
            <a:r>
              <a:rPr lang="sk-SK" dirty="0"/>
              <a:t> DF (1)</a:t>
            </a:r>
            <a:endParaRPr lang="en-GB" dirty="0"/>
          </a:p>
        </p:txBody>
      </p:sp>
      <p:pic>
        <p:nvPicPr>
          <p:cNvPr id="5" name="Obrázok 4">
            <a:extLst>
              <a:ext uri="{FF2B5EF4-FFF2-40B4-BE49-F238E27FC236}">
                <a16:creationId xmlns:a16="http://schemas.microsoft.com/office/drawing/2014/main" id="{83267973-9BBF-4641-8793-9EA2519818F8}"/>
              </a:ext>
            </a:extLst>
          </p:cNvPr>
          <p:cNvPicPr>
            <a:picLocks noChangeAspect="1"/>
          </p:cNvPicPr>
          <p:nvPr/>
        </p:nvPicPr>
        <p:blipFill>
          <a:blip r:embed="rId2"/>
          <a:stretch>
            <a:fillRect/>
          </a:stretch>
        </p:blipFill>
        <p:spPr>
          <a:xfrm>
            <a:off x="2024356" y="1701797"/>
            <a:ext cx="8749554" cy="4462272"/>
          </a:xfrm>
          <a:prstGeom prst="rect">
            <a:avLst/>
          </a:prstGeom>
          <a:noFill/>
        </p:spPr>
      </p:pic>
    </p:spTree>
    <p:extLst>
      <p:ext uri="{BB962C8B-B14F-4D97-AF65-F5344CB8AC3E}">
        <p14:creationId xmlns:p14="http://schemas.microsoft.com/office/powerpoint/2010/main" val="17541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4829CA-441B-4144-8E60-80E9DADC28AF}"/>
              </a:ext>
            </a:extLst>
          </p:cNvPr>
          <p:cNvSpPr>
            <a:spLocks noGrp="1"/>
          </p:cNvSpPr>
          <p:nvPr>
            <p:ph type="title"/>
          </p:nvPr>
        </p:nvSpPr>
        <p:spPr>
          <a:xfrm>
            <a:off x="1218883" y="274637"/>
            <a:ext cx="10360501" cy="1223963"/>
          </a:xfrm>
        </p:spPr>
        <p:txBody>
          <a:bodyPr anchor="b">
            <a:normAutofit/>
          </a:bodyPr>
          <a:lstStyle/>
          <a:p>
            <a:r>
              <a:rPr lang="sk-SK" dirty="0" err="1"/>
              <a:t>Create</a:t>
            </a:r>
            <a:r>
              <a:rPr lang="sk-SK" dirty="0"/>
              <a:t> </a:t>
            </a:r>
            <a:r>
              <a:rPr lang="sk-SK" dirty="0" err="1"/>
              <a:t>train</a:t>
            </a:r>
            <a:r>
              <a:rPr lang="sk-SK" dirty="0"/>
              <a:t> DF (2)</a:t>
            </a:r>
            <a:endParaRPr lang="en-GB" dirty="0"/>
          </a:p>
        </p:txBody>
      </p:sp>
      <p:pic>
        <p:nvPicPr>
          <p:cNvPr id="5" name="Obrázok 4" descr="Obrázok, na ktorom je stôl&#10;&#10;Automaticky generovaný popis">
            <a:extLst>
              <a:ext uri="{FF2B5EF4-FFF2-40B4-BE49-F238E27FC236}">
                <a16:creationId xmlns:a16="http://schemas.microsoft.com/office/drawing/2014/main" id="{7B2276D4-0C77-47C3-8E99-4A63268D5A12}"/>
              </a:ext>
            </a:extLst>
          </p:cNvPr>
          <p:cNvPicPr>
            <a:picLocks noChangeAspect="1"/>
          </p:cNvPicPr>
          <p:nvPr/>
        </p:nvPicPr>
        <p:blipFill>
          <a:blip r:embed="rId2"/>
          <a:stretch>
            <a:fillRect/>
          </a:stretch>
        </p:blipFill>
        <p:spPr>
          <a:xfrm>
            <a:off x="2087759" y="1701797"/>
            <a:ext cx="8622749" cy="4462272"/>
          </a:xfrm>
          <a:prstGeom prst="rect">
            <a:avLst/>
          </a:prstGeom>
          <a:noFill/>
        </p:spPr>
      </p:pic>
    </p:spTree>
    <p:extLst>
      <p:ext uri="{BB962C8B-B14F-4D97-AF65-F5344CB8AC3E}">
        <p14:creationId xmlns:p14="http://schemas.microsoft.com/office/powerpoint/2010/main" val="195366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31E30EF-8F35-4E71-95CE-992BA24429F3}"/>
              </a:ext>
            </a:extLst>
          </p:cNvPr>
          <p:cNvSpPr>
            <a:spLocks noGrp="1"/>
          </p:cNvSpPr>
          <p:nvPr>
            <p:ph type="title"/>
          </p:nvPr>
        </p:nvSpPr>
        <p:spPr>
          <a:xfrm>
            <a:off x="1218883" y="274637"/>
            <a:ext cx="10360501" cy="1223963"/>
          </a:xfrm>
        </p:spPr>
        <p:txBody>
          <a:bodyPr anchor="b">
            <a:normAutofit/>
          </a:bodyPr>
          <a:lstStyle/>
          <a:p>
            <a:r>
              <a:rPr lang="sk-SK" dirty="0" err="1"/>
              <a:t>Create</a:t>
            </a:r>
            <a:r>
              <a:rPr lang="sk-SK" dirty="0"/>
              <a:t> test DF </a:t>
            </a:r>
            <a:endParaRPr lang="en-GB" dirty="0"/>
          </a:p>
        </p:txBody>
      </p:sp>
      <p:pic>
        <p:nvPicPr>
          <p:cNvPr id="5" name="Obrázok 4" descr="Obrázok, na ktorom je stôl&#10;&#10;Automaticky generovaný popis">
            <a:extLst>
              <a:ext uri="{FF2B5EF4-FFF2-40B4-BE49-F238E27FC236}">
                <a16:creationId xmlns:a16="http://schemas.microsoft.com/office/drawing/2014/main" id="{DCE7FAF2-218B-43D0-98DC-63EB3C34537D}"/>
              </a:ext>
            </a:extLst>
          </p:cNvPr>
          <p:cNvPicPr>
            <a:picLocks noChangeAspect="1"/>
          </p:cNvPicPr>
          <p:nvPr/>
        </p:nvPicPr>
        <p:blipFill>
          <a:blip r:embed="rId2"/>
          <a:stretch>
            <a:fillRect/>
          </a:stretch>
        </p:blipFill>
        <p:spPr>
          <a:xfrm>
            <a:off x="2066831" y="1701797"/>
            <a:ext cx="8664605" cy="4462272"/>
          </a:xfrm>
          <a:prstGeom prst="rect">
            <a:avLst/>
          </a:prstGeom>
          <a:noFill/>
        </p:spPr>
      </p:pic>
    </p:spTree>
    <p:extLst>
      <p:ext uri="{BB962C8B-B14F-4D97-AF65-F5344CB8AC3E}">
        <p14:creationId xmlns:p14="http://schemas.microsoft.com/office/powerpoint/2010/main" val="331148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F4676ED-68F5-4A26-9C15-9836F77794A8}"/>
              </a:ext>
            </a:extLst>
          </p:cNvPr>
          <p:cNvSpPr>
            <a:spLocks noGrp="1"/>
          </p:cNvSpPr>
          <p:nvPr>
            <p:ph type="title"/>
          </p:nvPr>
        </p:nvSpPr>
        <p:spPr/>
        <p:txBody>
          <a:bodyPr/>
          <a:lstStyle/>
          <a:p>
            <a:r>
              <a:rPr lang="sk-SK" dirty="0"/>
              <a:t>4. </a:t>
            </a:r>
            <a:r>
              <a:rPr lang="sk-SK" dirty="0" err="1"/>
              <a:t>Create</a:t>
            </a:r>
            <a:r>
              <a:rPr lang="sk-SK" dirty="0"/>
              <a:t> </a:t>
            </a:r>
            <a:r>
              <a:rPr lang="sk-SK" dirty="0" err="1"/>
              <a:t>predictive</a:t>
            </a:r>
            <a:r>
              <a:rPr lang="sk-SK" dirty="0"/>
              <a:t> model</a:t>
            </a:r>
            <a:endParaRPr lang="en-GB" dirty="0"/>
          </a:p>
        </p:txBody>
      </p:sp>
      <p:sp>
        <p:nvSpPr>
          <p:cNvPr id="3" name="Zástupný text 2">
            <a:extLst>
              <a:ext uri="{FF2B5EF4-FFF2-40B4-BE49-F238E27FC236}">
                <a16:creationId xmlns:a16="http://schemas.microsoft.com/office/drawing/2014/main" id="{21E17A3A-D175-42AB-97A7-4668081A788D}"/>
              </a:ext>
            </a:extLst>
          </p:cNvPr>
          <p:cNvSpPr>
            <a:spLocks noGrp="1"/>
          </p:cNvSpPr>
          <p:nvPr>
            <p:ph type="body" idx="1"/>
          </p:nvPr>
        </p:nvSpPr>
        <p:spPr/>
        <p:txBody>
          <a:bodyPr>
            <a:normAutofit lnSpcReduction="10000"/>
          </a:bodyPr>
          <a:lstStyle/>
          <a:p>
            <a:r>
              <a:rPr lang="sk-SK" dirty="0" err="1"/>
              <a:t>XGBoost</a:t>
            </a:r>
            <a:endParaRPr lang="sk-SK" dirty="0"/>
          </a:p>
          <a:p>
            <a:r>
              <a:rPr lang="sk-SK" dirty="0" err="1"/>
              <a:t>Train</a:t>
            </a:r>
            <a:r>
              <a:rPr lang="sk-SK" dirty="0"/>
              <a:t> XGB</a:t>
            </a:r>
          </a:p>
          <a:p>
            <a:r>
              <a:rPr lang="sk-SK" dirty="0" err="1"/>
              <a:t>evaluation</a:t>
            </a:r>
            <a:endParaRPr lang="en-GB" dirty="0"/>
          </a:p>
        </p:txBody>
      </p:sp>
    </p:spTree>
    <p:extLst>
      <p:ext uri="{BB962C8B-B14F-4D97-AF65-F5344CB8AC3E}">
        <p14:creationId xmlns:p14="http://schemas.microsoft.com/office/powerpoint/2010/main" val="108697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E3992C-4BA8-46F3-A713-2FE8450C2DE8}"/>
              </a:ext>
            </a:extLst>
          </p:cNvPr>
          <p:cNvSpPr>
            <a:spLocks noGrp="1"/>
          </p:cNvSpPr>
          <p:nvPr>
            <p:ph type="title"/>
          </p:nvPr>
        </p:nvSpPr>
        <p:spPr/>
        <p:txBody>
          <a:bodyPr/>
          <a:lstStyle/>
          <a:p>
            <a:r>
              <a:rPr lang="sk-SK" dirty="0" err="1"/>
              <a:t>XGBoost</a:t>
            </a:r>
            <a:endParaRPr lang="en-GB" dirty="0"/>
          </a:p>
        </p:txBody>
      </p:sp>
      <p:sp>
        <p:nvSpPr>
          <p:cNvPr id="3" name="Zástupný objekt pre obsah 2">
            <a:extLst>
              <a:ext uri="{FF2B5EF4-FFF2-40B4-BE49-F238E27FC236}">
                <a16:creationId xmlns:a16="http://schemas.microsoft.com/office/drawing/2014/main" id="{9A9053F2-EF03-4A7D-9740-2D02BC80556C}"/>
              </a:ext>
            </a:extLst>
          </p:cNvPr>
          <p:cNvSpPr>
            <a:spLocks noGrp="1"/>
          </p:cNvSpPr>
          <p:nvPr>
            <p:ph idx="1"/>
          </p:nvPr>
        </p:nvSpPr>
        <p:spPr/>
        <p:txBody>
          <a:bodyPr/>
          <a:lstStyle/>
          <a:p>
            <a:r>
              <a:rPr lang="en-US" dirty="0" err="1"/>
              <a:t>XGBoost</a:t>
            </a:r>
            <a:r>
              <a:rPr lang="en-US" dirty="0"/>
              <a:t> stands for </a:t>
            </a:r>
            <a:r>
              <a:rPr lang="en-US" dirty="0" err="1"/>
              <a:t>eXtreme</a:t>
            </a:r>
            <a:r>
              <a:rPr lang="en-US" dirty="0"/>
              <a:t> Gradient Boosting, an algorithm that is used in many winning solutions for Kaggle competitions.</a:t>
            </a:r>
          </a:p>
          <a:p>
            <a:r>
              <a:rPr lang="en-US" dirty="0" err="1"/>
              <a:t>XGBoost</a:t>
            </a:r>
            <a:r>
              <a:rPr lang="en-US" dirty="0"/>
              <a:t> is an implementation of gradient boosted decision trees designed for speed and performance.</a:t>
            </a:r>
          </a:p>
          <a:p>
            <a:r>
              <a:rPr lang="en-US" dirty="0"/>
              <a:t>Gradient boosting is an approach where new models are created that predict the residuals or errors of prior models and then added together to make the final prediction. It is called gradient boosting because it uses a gradient descent algorithm to minimize the loss when adding new models.</a:t>
            </a:r>
          </a:p>
          <a:p>
            <a:endParaRPr lang="en-GB" dirty="0"/>
          </a:p>
        </p:txBody>
      </p:sp>
    </p:spTree>
    <p:extLst>
      <p:ext uri="{BB962C8B-B14F-4D97-AF65-F5344CB8AC3E}">
        <p14:creationId xmlns:p14="http://schemas.microsoft.com/office/powerpoint/2010/main" val="73292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C6BCDA-74E8-41CF-8CD3-083F0761A35E}"/>
              </a:ext>
            </a:extLst>
          </p:cNvPr>
          <p:cNvSpPr>
            <a:spLocks noGrp="1"/>
          </p:cNvSpPr>
          <p:nvPr>
            <p:ph type="title"/>
          </p:nvPr>
        </p:nvSpPr>
        <p:spPr>
          <a:xfrm>
            <a:off x="1218883" y="274637"/>
            <a:ext cx="10360501" cy="1223963"/>
          </a:xfrm>
        </p:spPr>
        <p:txBody>
          <a:bodyPr anchor="b">
            <a:normAutofit/>
          </a:bodyPr>
          <a:lstStyle/>
          <a:p>
            <a:r>
              <a:rPr lang="sk-SK" dirty="0"/>
              <a:t>TRAIN XGB (1)</a:t>
            </a:r>
            <a:endParaRPr lang="en-GB" dirty="0"/>
          </a:p>
        </p:txBody>
      </p:sp>
      <p:pic>
        <p:nvPicPr>
          <p:cNvPr id="5" name="Obrázok 4">
            <a:extLst>
              <a:ext uri="{FF2B5EF4-FFF2-40B4-BE49-F238E27FC236}">
                <a16:creationId xmlns:a16="http://schemas.microsoft.com/office/drawing/2014/main" id="{09982611-C4A2-40A1-B4AA-15A4027AA572}"/>
              </a:ext>
            </a:extLst>
          </p:cNvPr>
          <p:cNvPicPr>
            <a:picLocks noChangeAspect="1"/>
          </p:cNvPicPr>
          <p:nvPr/>
        </p:nvPicPr>
        <p:blipFill>
          <a:blip r:embed="rId2"/>
          <a:stretch>
            <a:fillRect/>
          </a:stretch>
        </p:blipFill>
        <p:spPr>
          <a:xfrm>
            <a:off x="1218883" y="2676722"/>
            <a:ext cx="10360501" cy="2512421"/>
          </a:xfrm>
          <a:prstGeom prst="rect">
            <a:avLst/>
          </a:prstGeom>
          <a:noFill/>
        </p:spPr>
      </p:pic>
    </p:spTree>
    <p:extLst>
      <p:ext uri="{BB962C8B-B14F-4D97-AF65-F5344CB8AC3E}">
        <p14:creationId xmlns:p14="http://schemas.microsoft.com/office/powerpoint/2010/main" val="264175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5485A3D-00FC-4055-88FB-58D0A7F32115}"/>
              </a:ext>
            </a:extLst>
          </p:cNvPr>
          <p:cNvSpPr>
            <a:spLocks noGrp="1"/>
          </p:cNvSpPr>
          <p:nvPr>
            <p:ph type="title"/>
          </p:nvPr>
        </p:nvSpPr>
        <p:spPr>
          <a:xfrm>
            <a:off x="1218883" y="274637"/>
            <a:ext cx="10360501" cy="1223963"/>
          </a:xfrm>
        </p:spPr>
        <p:txBody>
          <a:bodyPr anchor="b">
            <a:normAutofit/>
          </a:bodyPr>
          <a:lstStyle/>
          <a:p>
            <a:r>
              <a:rPr lang="sk-SK" dirty="0"/>
              <a:t>TRAIN XGB (2)</a:t>
            </a:r>
            <a:endParaRPr lang="en-GB" dirty="0"/>
          </a:p>
        </p:txBody>
      </p:sp>
      <p:pic>
        <p:nvPicPr>
          <p:cNvPr id="7" name="Obrázok 6">
            <a:extLst>
              <a:ext uri="{FF2B5EF4-FFF2-40B4-BE49-F238E27FC236}">
                <a16:creationId xmlns:a16="http://schemas.microsoft.com/office/drawing/2014/main" id="{78A6DFC0-581D-41B2-8AA6-95622785A8F9}"/>
              </a:ext>
            </a:extLst>
          </p:cNvPr>
          <p:cNvPicPr>
            <a:picLocks noChangeAspect="1"/>
          </p:cNvPicPr>
          <p:nvPr/>
        </p:nvPicPr>
        <p:blipFill>
          <a:blip r:embed="rId2"/>
          <a:stretch>
            <a:fillRect/>
          </a:stretch>
        </p:blipFill>
        <p:spPr>
          <a:xfrm>
            <a:off x="1218883" y="1809030"/>
            <a:ext cx="10360501" cy="4247805"/>
          </a:xfrm>
          <a:prstGeom prst="rect">
            <a:avLst/>
          </a:prstGeom>
          <a:noFill/>
        </p:spPr>
      </p:pic>
    </p:spTree>
    <p:extLst>
      <p:ext uri="{BB962C8B-B14F-4D97-AF65-F5344CB8AC3E}">
        <p14:creationId xmlns:p14="http://schemas.microsoft.com/office/powerpoint/2010/main" val="20363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185C0D0-D782-B9B3-49FF-FA6AB02EBFC0}"/>
              </a:ext>
            </a:extLst>
          </p:cNvPr>
          <p:cNvSpPr>
            <a:spLocks noGrp="1"/>
          </p:cNvSpPr>
          <p:nvPr>
            <p:ph type="title"/>
          </p:nvPr>
        </p:nvSpPr>
        <p:spPr>
          <a:xfrm>
            <a:off x="1218883" y="274637"/>
            <a:ext cx="10360501" cy="1223963"/>
          </a:xfrm>
        </p:spPr>
        <p:txBody>
          <a:bodyPr/>
          <a:lstStyle/>
          <a:p>
            <a:r>
              <a:rPr lang="sk-SK" dirty="0"/>
              <a:t>TRAIN XGB (3)</a:t>
            </a:r>
            <a:endParaRPr lang="en-US" dirty="0"/>
          </a:p>
        </p:txBody>
      </p:sp>
      <p:pic>
        <p:nvPicPr>
          <p:cNvPr id="5" name="Obrázok 4">
            <a:extLst>
              <a:ext uri="{FF2B5EF4-FFF2-40B4-BE49-F238E27FC236}">
                <a16:creationId xmlns:a16="http://schemas.microsoft.com/office/drawing/2014/main" id="{D389C13F-A4CE-48F6-853E-1D50D5D4FDCE}"/>
              </a:ext>
            </a:extLst>
          </p:cNvPr>
          <p:cNvPicPr>
            <a:picLocks noChangeAspect="1"/>
          </p:cNvPicPr>
          <p:nvPr/>
        </p:nvPicPr>
        <p:blipFill>
          <a:blip r:embed="rId2"/>
          <a:stretch>
            <a:fillRect/>
          </a:stretch>
        </p:blipFill>
        <p:spPr>
          <a:xfrm>
            <a:off x="3332280" y="1701797"/>
            <a:ext cx="6133707" cy="4462272"/>
          </a:xfrm>
          <a:prstGeom prst="rect">
            <a:avLst/>
          </a:prstGeom>
          <a:noFill/>
        </p:spPr>
      </p:pic>
    </p:spTree>
    <p:extLst>
      <p:ext uri="{BB962C8B-B14F-4D97-AF65-F5344CB8AC3E}">
        <p14:creationId xmlns:p14="http://schemas.microsoft.com/office/powerpoint/2010/main" val="24301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4C3D042-E21D-4CA4-BA57-A56017DD8A60}"/>
              </a:ext>
            </a:extLst>
          </p:cNvPr>
          <p:cNvSpPr>
            <a:spLocks noGrp="1"/>
          </p:cNvSpPr>
          <p:nvPr>
            <p:ph type="title"/>
          </p:nvPr>
        </p:nvSpPr>
        <p:spPr/>
        <p:txBody>
          <a:bodyPr/>
          <a:lstStyle/>
          <a:p>
            <a:r>
              <a:rPr lang="sk-SK" dirty="0" err="1"/>
              <a:t>Evaluation</a:t>
            </a:r>
            <a:endParaRPr lang="en-GB" dirty="0"/>
          </a:p>
        </p:txBody>
      </p:sp>
      <p:sp>
        <p:nvSpPr>
          <p:cNvPr id="3" name="Zástupný objekt pre obsah 2">
            <a:extLst>
              <a:ext uri="{FF2B5EF4-FFF2-40B4-BE49-F238E27FC236}">
                <a16:creationId xmlns:a16="http://schemas.microsoft.com/office/drawing/2014/main" id="{1BAF060C-C263-48F8-9080-EBB979742928}"/>
              </a:ext>
            </a:extLst>
          </p:cNvPr>
          <p:cNvSpPr>
            <a:spLocks noGrp="1"/>
          </p:cNvSpPr>
          <p:nvPr>
            <p:ph idx="1"/>
          </p:nvPr>
        </p:nvSpPr>
        <p:spPr/>
        <p:txBody>
          <a:bodyPr/>
          <a:lstStyle/>
          <a:p>
            <a:endParaRPr lang="en-GB"/>
          </a:p>
        </p:txBody>
      </p:sp>
      <p:pic>
        <p:nvPicPr>
          <p:cNvPr id="5" name="Obrázok 4">
            <a:extLst>
              <a:ext uri="{FF2B5EF4-FFF2-40B4-BE49-F238E27FC236}">
                <a16:creationId xmlns:a16="http://schemas.microsoft.com/office/drawing/2014/main" id="{8E3D814F-6F98-49A5-B720-923350A7421E}"/>
              </a:ext>
            </a:extLst>
          </p:cNvPr>
          <p:cNvPicPr>
            <a:picLocks noChangeAspect="1"/>
          </p:cNvPicPr>
          <p:nvPr/>
        </p:nvPicPr>
        <p:blipFill>
          <a:blip r:embed="rId2"/>
          <a:stretch>
            <a:fillRect/>
          </a:stretch>
        </p:blipFill>
        <p:spPr>
          <a:xfrm>
            <a:off x="1773932" y="1988840"/>
            <a:ext cx="6496050" cy="295275"/>
          </a:xfrm>
          <a:prstGeom prst="rect">
            <a:avLst/>
          </a:prstGeom>
        </p:spPr>
      </p:pic>
      <p:pic>
        <p:nvPicPr>
          <p:cNvPr id="9" name="Obrázok 8">
            <a:extLst>
              <a:ext uri="{FF2B5EF4-FFF2-40B4-BE49-F238E27FC236}">
                <a16:creationId xmlns:a16="http://schemas.microsoft.com/office/drawing/2014/main" id="{6D20E326-F1F9-419A-8F8E-393FEA2890BC}"/>
              </a:ext>
            </a:extLst>
          </p:cNvPr>
          <p:cNvPicPr>
            <a:picLocks noChangeAspect="1"/>
          </p:cNvPicPr>
          <p:nvPr/>
        </p:nvPicPr>
        <p:blipFill>
          <a:blip r:embed="rId3"/>
          <a:stretch>
            <a:fillRect/>
          </a:stretch>
        </p:blipFill>
        <p:spPr>
          <a:xfrm>
            <a:off x="1762422" y="2581970"/>
            <a:ext cx="5114925" cy="2247900"/>
          </a:xfrm>
          <a:prstGeom prst="rect">
            <a:avLst/>
          </a:prstGeom>
        </p:spPr>
      </p:pic>
      <p:pic>
        <p:nvPicPr>
          <p:cNvPr id="11" name="Obrázok 10">
            <a:extLst>
              <a:ext uri="{FF2B5EF4-FFF2-40B4-BE49-F238E27FC236}">
                <a16:creationId xmlns:a16="http://schemas.microsoft.com/office/drawing/2014/main" id="{F2C03058-BF1E-4BA4-A70B-04048A73AC4A}"/>
              </a:ext>
            </a:extLst>
          </p:cNvPr>
          <p:cNvPicPr>
            <a:picLocks noChangeAspect="1"/>
          </p:cNvPicPr>
          <p:nvPr/>
        </p:nvPicPr>
        <p:blipFill>
          <a:blip r:embed="rId4"/>
          <a:stretch>
            <a:fillRect/>
          </a:stretch>
        </p:blipFill>
        <p:spPr>
          <a:xfrm>
            <a:off x="7190352" y="2571158"/>
            <a:ext cx="3762375" cy="3305175"/>
          </a:xfrm>
          <a:prstGeom prst="rect">
            <a:avLst/>
          </a:prstGeom>
        </p:spPr>
      </p:pic>
    </p:spTree>
    <p:extLst>
      <p:ext uri="{BB962C8B-B14F-4D97-AF65-F5344CB8AC3E}">
        <p14:creationId xmlns:p14="http://schemas.microsoft.com/office/powerpoint/2010/main" val="358495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C671E53-D168-45DC-B1CD-28E87AC01305}"/>
              </a:ext>
            </a:extLst>
          </p:cNvPr>
          <p:cNvSpPr>
            <a:spLocks noGrp="1"/>
          </p:cNvSpPr>
          <p:nvPr>
            <p:ph type="title"/>
          </p:nvPr>
        </p:nvSpPr>
        <p:spPr/>
        <p:txBody>
          <a:bodyPr/>
          <a:lstStyle/>
          <a:p>
            <a:r>
              <a:rPr lang="sk-SK" dirty="0"/>
              <a:t>5. </a:t>
            </a:r>
            <a:r>
              <a:rPr lang="sk-SK" dirty="0" err="1"/>
              <a:t>Apply</a:t>
            </a:r>
            <a:r>
              <a:rPr lang="sk-SK" dirty="0"/>
              <a:t> </a:t>
            </a:r>
            <a:r>
              <a:rPr lang="sk-SK" dirty="0" err="1"/>
              <a:t>predictive</a:t>
            </a:r>
            <a:r>
              <a:rPr lang="sk-SK" dirty="0"/>
              <a:t> model</a:t>
            </a:r>
            <a:endParaRPr lang="en-GB" dirty="0"/>
          </a:p>
        </p:txBody>
      </p:sp>
      <p:sp>
        <p:nvSpPr>
          <p:cNvPr id="3" name="Zástupný text 2">
            <a:extLst>
              <a:ext uri="{FF2B5EF4-FFF2-40B4-BE49-F238E27FC236}">
                <a16:creationId xmlns:a16="http://schemas.microsoft.com/office/drawing/2014/main" id="{97368C8B-3186-4F83-919C-C5F19D159E05}"/>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2417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9E7E84D-8DFB-4D67-9619-177DF0D0CDCB}"/>
              </a:ext>
            </a:extLst>
          </p:cNvPr>
          <p:cNvSpPr>
            <a:spLocks noGrp="1"/>
          </p:cNvSpPr>
          <p:nvPr>
            <p:ph type="title"/>
          </p:nvPr>
        </p:nvSpPr>
        <p:spPr/>
        <p:txBody>
          <a:bodyPr/>
          <a:lstStyle/>
          <a:p>
            <a:r>
              <a:rPr lang="sk-SK" dirty="0" err="1"/>
              <a:t>Methods</a:t>
            </a:r>
            <a:endParaRPr lang="en-GB" dirty="0"/>
          </a:p>
        </p:txBody>
      </p:sp>
      <p:sp>
        <p:nvSpPr>
          <p:cNvPr id="3" name="Zástupný objekt pre obsah 2">
            <a:extLst>
              <a:ext uri="{FF2B5EF4-FFF2-40B4-BE49-F238E27FC236}">
                <a16:creationId xmlns:a16="http://schemas.microsoft.com/office/drawing/2014/main" id="{DC024A3E-EB97-452C-A3E4-ADC8A1BA29A4}"/>
              </a:ext>
            </a:extLst>
          </p:cNvPr>
          <p:cNvSpPr>
            <a:spLocks noGrp="1"/>
          </p:cNvSpPr>
          <p:nvPr>
            <p:ph idx="1"/>
          </p:nvPr>
        </p:nvSpPr>
        <p:spPr/>
        <p:txBody>
          <a:bodyPr/>
          <a:lstStyle/>
          <a:p>
            <a:r>
              <a:rPr lang="sk-SK" dirty="0"/>
              <a:t>1. import </a:t>
            </a:r>
            <a:r>
              <a:rPr lang="sk-SK" dirty="0" err="1"/>
              <a:t>data</a:t>
            </a:r>
            <a:endParaRPr lang="sk-SK" dirty="0"/>
          </a:p>
          <a:p>
            <a:r>
              <a:rPr lang="sk-SK" dirty="0"/>
              <a:t>2. </a:t>
            </a:r>
            <a:r>
              <a:rPr lang="sk-SK" dirty="0" err="1"/>
              <a:t>create</a:t>
            </a:r>
            <a:r>
              <a:rPr lang="sk-SK" dirty="0"/>
              <a:t> </a:t>
            </a:r>
            <a:r>
              <a:rPr lang="sk-SK" dirty="0" err="1"/>
              <a:t>predictor</a:t>
            </a:r>
            <a:r>
              <a:rPr lang="sk-SK" dirty="0"/>
              <a:t> </a:t>
            </a:r>
            <a:r>
              <a:rPr lang="sk-SK" dirty="0" err="1"/>
              <a:t>variables</a:t>
            </a:r>
            <a:endParaRPr lang="sk-SK" dirty="0"/>
          </a:p>
          <a:p>
            <a:r>
              <a:rPr lang="sk-SK" dirty="0"/>
              <a:t>3. </a:t>
            </a:r>
            <a:r>
              <a:rPr lang="sk-SK" dirty="0" err="1"/>
              <a:t>create</a:t>
            </a:r>
            <a:r>
              <a:rPr lang="sk-SK" dirty="0"/>
              <a:t> </a:t>
            </a:r>
            <a:r>
              <a:rPr lang="sk-SK" dirty="0" err="1"/>
              <a:t>train</a:t>
            </a:r>
            <a:r>
              <a:rPr lang="sk-SK" dirty="0"/>
              <a:t> and test DF</a:t>
            </a:r>
          </a:p>
          <a:p>
            <a:r>
              <a:rPr lang="sk-SK" dirty="0"/>
              <a:t>4. </a:t>
            </a:r>
            <a:r>
              <a:rPr lang="sk-SK" dirty="0" err="1"/>
              <a:t>create</a:t>
            </a:r>
            <a:r>
              <a:rPr lang="sk-SK" dirty="0"/>
              <a:t> </a:t>
            </a:r>
            <a:r>
              <a:rPr lang="sk-SK" dirty="0" err="1"/>
              <a:t>predictive</a:t>
            </a:r>
            <a:r>
              <a:rPr lang="sk-SK" dirty="0"/>
              <a:t> model</a:t>
            </a:r>
          </a:p>
          <a:p>
            <a:r>
              <a:rPr lang="sk-SK" dirty="0"/>
              <a:t>5. </a:t>
            </a:r>
            <a:r>
              <a:rPr lang="sk-SK" dirty="0" err="1"/>
              <a:t>apply</a:t>
            </a:r>
            <a:r>
              <a:rPr lang="sk-SK" dirty="0"/>
              <a:t> </a:t>
            </a:r>
            <a:r>
              <a:rPr lang="sk-SK" dirty="0" err="1"/>
              <a:t>predictive</a:t>
            </a:r>
            <a:r>
              <a:rPr lang="sk-SK" dirty="0"/>
              <a:t> model</a:t>
            </a:r>
            <a:endParaRPr lang="en-GB" dirty="0"/>
          </a:p>
        </p:txBody>
      </p:sp>
    </p:spTree>
    <p:extLst>
      <p:ext uri="{BB962C8B-B14F-4D97-AF65-F5344CB8AC3E}">
        <p14:creationId xmlns:p14="http://schemas.microsoft.com/office/powerpoint/2010/main" val="36774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E0E335-D3BF-4C63-A2B9-CA67ED0B0980}"/>
              </a:ext>
            </a:extLst>
          </p:cNvPr>
          <p:cNvSpPr>
            <a:spLocks noGrp="1"/>
          </p:cNvSpPr>
          <p:nvPr>
            <p:ph type="title"/>
          </p:nvPr>
        </p:nvSpPr>
        <p:spPr/>
        <p:txBody>
          <a:bodyPr/>
          <a:lstStyle/>
          <a:p>
            <a:r>
              <a:rPr lang="sk-SK" dirty="0" err="1"/>
              <a:t>Predict</a:t>
            </a:r>
            <a:r>
              <a:rPr lang="sk-SK" dirty="0"/>
              <a:t> </a:t>
            </a:r>
            <a:r>
              <a:rPr lang="sk-SK" dirty="0" err="1"/>
              <a:t>it</a:t>
            </a:r>
            <a:r>
              <a:rPr lang="sk-SK" dirty="0"/>
              <a:t> on test </a:t>
            </a:r>
            <a:r>
              <a:rPr lang="sk-SK" dirty="0" err="1"/>
              <a:t>data</a:t>
            </a:r>
            <a:endParaRPr lang="en-GB" dirty="0"/>
          </a:p>
        </p:txBody>
      </p:sp>
      <p:sp>
        <p:nvSpPr>
          <p:cNvPr id="3" name="Zástupný objekt pre obsah 2">
            <a:extLst>
              <a:ext uri="{FF2B5EF4-FFF2-40B4-BE49-F238E27FC236}">
                <a16:creationId xmlns:a16="http://schemas.microsoft.com/office/drawing/2014/main" id="{CF848B92-3114-4544-A919-16C9FC65A064}"/>
              </a:ext>
            </a:extLst>
          </p:cNvPr>
          <p:cNvSpPr>
            <a:spLocks noGrp="1"/>
          </p:cNvSpPr>
          <p:nvPr>
            <p:ph idx="1"/>
          </p:nvPr>
        </p:nvSpPr>
        <p:spPr/>
        <p:txBody>
          <a:bodyPr/>
          <a:lstStyle/>
          <a:p>
            <a:endParaRPr lang="en-GB"/>
          </a:p>
        </p:txBody>
      </p:sp>
      <p:pic>
        <p:nvPicPr>
          <p:cNvPr id="7" name="Obrázok 6">
            <a:extLst>
              <a:ext uri="{FF2B5EF4-FFF2-40B4-BE49-F238E27FC236}">
                <a16:creationId xmlns:a16="http://schemas.microsoft.com/office/drawing/2014/main" id="{E2F6E648-E3D9-4CE8-AF13-6D4F1A410606}"/>
              </a:ext>
            </a:extLst>
          </p:cNvPr>
          <p:cNvPicPr>
            <a:picLocks noChangeAspect="1"/>
          </p:cNvPicPr>
          <p:nvPr/>
        </p:nvPicPr>
        <p:blipFill>
          <a:blip r:embed="rId2"/>
          <a:stretch>
            <a:fillRect/>
          </a:stretch>
        </p:blipFill>
        <p:spPr>
          <a:xfrm>
            <a:off x="1352550" y="1916832"/>
            <a:ext cx="10344150" cy="333375"/>
          </a:xfrm>
          <a:prstGeom prst="rect">
            <a:avLst/>
          </a:prstGeom>
        </p:spPr>
      </p:pic>
      <p:pic>
        <p:nvPicPr>
          <p:cNvPr id="9" name="Obrázok 8">
            <a:extLst>
              <a:ext uri="{FF2B5EF4-FFF2-40B4-BE49-F238E27FC236}">
                <a16:creationId xmlns:a16="http://schemas.microsoft.com/office/drawing/2014/main" id="{99C3284D-153F-443E-A521-9D85C54D981E}"/>
              </a:ext>
            </a:extLst>
          </p:cNvPr>
          <p:cNvPicPr>
            <a:picLocks noChangeAspect="1"/>
          </p:cNvPicPr>
          <p:nvPr/>
        </p:nvPicPr>
        <p:blipFill>
          <a:blip r:embed="rId3"/>
          <a:stretch>
            <a:fillRect/>
          </a:stretch>
        </p:blipFill>
        <p:spPr>
          <a:xfrm>
            <a:off x="1352550" y="2453404"/>
            <a:ext cx="10344150" cy="3171825"/>
          </a:xfrm>
          <a:prstGeom prst="rect">
            <a:avLst/>
          </a:prstGeom>
        </p:spPr>
      </p:pic>
    </p:spTree>
    <p:extLst>
      <p:ext uri="{BB962C8B-B14F-4D97-AF65-F5344CB8AC3E}">
        <p14:creationId xmlns:p14="http://schemas.microsoft.com/office/powerpoint/2010/main" val="5257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EAA620F-4111-1612-516C-C4BEFC634CCD}"/>
              </a:ext>
            </a:extLst>
          </p:cNvPr>
          <p:cNvSpPr>
            <a:spLocks noGrp="1"/>
          </p:cNvSpPr>
          <p:nvPr>
            <p:ph type="title"/>
          </p:nvPr>
        </p:nvSpPr>
        <p:spPr>
          <a:xfrm>
            <a:off x="1218883" y="274637"/>
            <a:ext cx="10360501" cy="1223963"/>
          </a:xfrm>
        </p:spPr>
        <p:txBody>
          <a:bodyPr/>
          <a:lstStyle/>
          <a:p>
            <a:r>
              <a:rPr lang="sk-SK" dirty="0" err="1"/>
              <a:t>Create</a:t>
            </a:r>
            <a:r>
              <a:rPr lang="sk-SK" dirty="0"/>
              <a:t> </a:t>
            </a:r>
            <a:r>
              <a:rPr lang="sk-SK" dirty="0" err="1"/>
              <a:t>final</a:t>
            </a:r>
            <a:r>
              <a:rPr lang="sk-SK" dirty="0"/>
              <a:t> DF </a:t>
            </a:r>
            <a:r>
              <a:rPr lang="sk-SK" dirty="0" err="1"/>
              <a:t>with</a:t>
            </a:r>
            <a:r>
              <a:rPr lang="sk-SK" dirty="0"/>
              <a:t> </a:t>
            </a:r>
            <a:r>
              <a:rPr lang="sk-SK" dirty="0" err="1"/>
              <a:t>only</a:t>
            </a:r>
            <a:r>
              <a:rPr lang="sk-SK" dirty="0"/>
              <a:t> </a:t>
            </a:r>
            <a:r>
              <a:rPr lang="sk-SK" dirty="0" err="1"/>
              <a:t>required</a:t>
            </a:r>
            <a:r>
              <a:rPr lang="sk-SK" dirty="0"/>
              <a:t> </a:t>
            </a:r>
            <a:r>
              <a:rPr lang="sk-SK" dirty="0" err="1"/>
              <a:t>columns</a:t>
            </a:r>
            <a:endParaRPr lang="en-US" dirty="0"/>
          </a:p>
        </p:txBody>
      </p:sp>
      <p:pic>
        <p:nvPicPr>
          <p:cNvPr id="7" name="Obrázok 6">
            <a:extLst>
              <a:ext uri="{FF2B5EF4-FFF2-40B4-BE49-F238E27FC236}">
                <a16:creationId xmlns:a16="http://schemas.microsoft.com/office/drawing/2014/main" id="{910BB16E-43AD-442A-BE63-7BACCCC81C53}"/>
              </a:ext>
            </a:extLst>
          </p:cNvPr>
          <p:cNvPicPr>
            <a:picLocks noChangeAspect="1"/>
          </p:cNvPicPr>
          <p:nvPr/>
        </p:nvPicPr>
        <p:blipFill>
          <a:blip r:embed="rId2"/>
          <a:stretch>
            <a:fillRect/>
          </a:stretch>
        </p:blipFill>
        <p:spPr>
          <a:xfrm>
            <a:off x="3819233" y="1701797"/>
            <a:ext cx="5159800" cy="4462272"/>
          </a:xfrm>
          <a:prstGeom prst="rect">
            <a:avLst/>
          </a:prstGeom>
          <a:noFill/>
        </p:spPr>
      </p:pic>
    </p:spTree>
    <p:extLst>
      <p:ext uri="{BB962C8B-B14F-4D97-AF65-F5344CB8AC3E}">
        <p14:creationId xmlns:p14="http://schemas.microsoft.com/office/powerpoint/2010/main" val="41274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03DA8F9-2FCB-AD4F-B534-806630AF6537}"/>
              </a:ext>
            </a:extLst>
          </p:cNvPr>
          <p:cNvSpPr>
            <a:spLocks noGrp="1"/>
          </p:cNvSpPr>
          <p:nvPr>
            <p:ph type="title"/>
          </p:nvPr>
        </p:nvSpPr>
        <p:spPr>
          <a:xfrm>
            <a:off x="1218883" y="274637"/>
            <a:ext cx="10360501" cy="1223963"/>
          </a:xfrm>
        </p:spPr>
        <p:txBody>
          <a:bodyPr/>
          <a:lstStyle/>
          <a:p>
            <a:r>
              <a:rPr lang="sk-SK" dirty="0" err="1"/>
              <a:t>Merge</a:t>
            </a:r>
            <a:r>
              <a:rPr lang="sk-SK" dirty="0"/>
              <a:t> </a:t>
            </a:r>
            <a:r>
              <a:rPr lang="sk-SK" dirty="0" err="1"/>
              <a:t>it</a:t>
            </a:r>
            <a:r>
              <a:rPr lang="sk-SK" dirty="0"/>
              <a:t> </a:t>
            </a:r>
            <a:r>
              <a:rPr lang="sk-SK" dirty="0" err="1"/>
              <a:t>with</a:t>
            </a:r>
            <a:r>
              <a:rPr lang="sk-SK" dirty="0"/>
              <a:t> </a:t>
            </a:r>
            <a:r>
              <a:rPr lang="sk-SK" dirty="0" err="1"/>
              <a:t>orders_test</a:t>
            </a:r>
            <a:r>
              <a:rPr lang="sk-SK" dirty="0"/>
              <a:t> to get </a:t>
            </a:r>
            <a:r>
              <a:rPr lang="sk-SK" dirty="0" err="1"/>
              <a:t>order_id</a:t>
            </a:r>
            <a:endParaRPr lang="en-US" dirty="0"/>
          </a:p>
        </p:txBody>
      </p:sp>
      <p:pic>
        <p:nvPicPr>
          <p:cNvPr id="5" name="Obrázok 4">
            <a:extLst>
              <a:ext uri="{FF2B5EF4-FFF2-40B4-BE49-F238E27FC236}">
                <a16:creationId xmlns:a16="http://schemas.microsoft.com/office/drawing/2014/main" id="{1DDF6AA1-701D-4D69-B1B3-7B39E878E7CE}"/>
              </a:ext>
            </a:extLst>
          </p:cNvPr>
          <p:cNvPicPr>
            <a:picLocks noChangeAspect="1"/>
          </p:cNvPicPr>
          <p:nvPr/>
        </p:nvPicPr>
        <p:blipFill>
          <a:blip r:embed="rId2"/>
          <a:stretch>
            <a:fillRect/>
          </a:stretch>
        </p:blipFill>
        <p:spPr>
          <a:xfrm>
            <a:off x="3669915" y="1701797"/>
            <a:ext cx="5458436" cy="4462272"/>
          </a:xfrm>
          <a:prstGeom prst="rect">
            <a:avLst/>
          </a:prstGeom>
          <a:noFill/>
        </p:spPr>
      </p:pic>
    </p:spTree>
    <p:extLst>
      <p:ext uri="{BB962C8B-B14F-4D97-AF65-F5344CB8AC3E}">
        <p14:creationId xmlns:p14="http://schemas.microsoft.com/office/powerpoint/2010/main" val="294842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8F47C53-2F28-4565-AEB1-040A1EEFCAEC}"/>
              </a:ext>
            </a:extLst>
          </p:cNvPr>
          <p:cNvSpPr>
            <a:spLocks noGrp="1"/>
          </p:cNvSpPr>
          <p:nvPr>
            <p:ph type="ctrTitle"/>
          </p:nvPr>
        </p:nvSpPr>
        <p:spPr/>
        <p:txBody>
          <a:bodyPr/>
          <a:lstStyle/>
          <a:p>
            <a:r>
              <a:rPr lang="sk-SK" dirty="0"/>
              <a:t>COSINE SIMILARITY</a:t>
            </a:r>
            <a:endParaRPr lang="en-GB" dirty="0"/>
          </a:p>
        </p:txBody>
      </p:sp>
      <p:sp>
        <p:nvSpPr>
          <p:cNvPr id="3" name="Podnadpis 2">
            <a:extLst>
              <a:ext uri="{FF2B5EF4-FFF2-40B4-BE49-F238E27FC236}">
                <a16:creationId xmlns:a16="http://schemas.microsoft.com/office/drawing/2014/main" id="{A65C9FF2-F234-4B6E-B434-A82EA43FEA5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8102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27C7351-57DD-46FB-A472-AB4515ABC24A}"/>
              </a:ext>
            </a:extLst>
          </p:cNvPr>
          <p:cNvSpPr>
            <a:spLocks noGrp="1"/>
          </p:cNvSpPr>
          <p:nvPr>
            <p:ph type="title"/>
          </p:nvPr>
        </p:nvSpPr>
        <p:spPr>
          <a:xfrm>
            <a:off x="1218883" y="274637"/>
            <a:ext cx="10360501" cy="1223963"/>
          </a:xfrm>
        </p:spPr>
        <p:txBody>
          <a:bodyPr anchor="b">
            <a:normAutofit/>
          </a:bodyPr>
          <a:lstStyle/>
          <a:p>
            <a:r>
              <a:rPr lang="sk-SK" dirty="0" err="1"/>
              <a:t>Create</a:t>
            </a:r>
            <a:r>
              <a:rPr lang="sk-SK" dirty="0"/>
              <a:t> a DF </a:t>
            </a:r>
            <a:r>
              <a:rPr lang="sk-SK" dirty="0" err="1"/>
              <a:t>train</a:t>
            </a:r>
            <a:endParaRPr lang="en-GB" dirty="0"/>
          </a:p>
        </p:txBody>
      </p:sp>
      <p:pic>
        <p:nvPicPr>
          <p:cNvPr id="5" name="Obrázok 4">
            <a:extLst>
              <a:ext uri="{FF2B5EF4-FFF2-40B4-BE49-F238E27FC236}">
                <a16:creationId xmlns:a16="http://schemas.microsoft.com/office/drawing/2014/main" id="{D09DAC6F-A341-4F8F-8534-559917327407}"/>
              </a:ext>
            </a:extLst>
          </p:cNvPr>
          <p:cNvPicPr>
            <a:picLocks noChangeAspect="1"/>
          </p:cNvPicPr>
          <p:nvPr/>
        </p:nvPicPr>
        <p:blipFill>
          <a:blip r:embed="rId2"/>
          <a:stretch>
            <a:fillRect/>
          </a:stretch>
        </p:blipFill>
        <p:spPr>
          <a:xfrm>
            <a:off x="4289255" y="1701797"/>
            <a:ext cx="4219757" cy="4462272"/>
          </a:xfrm>
          <a:prstGeom prst="rect">
            <a:avLst/>
          </a:prstGeom>
          <a:noFill/>
        </p:spPr>
      </p:pic>
    </p:spTree>
    <p:extLst>
      <p:ext uri="{BB962C8B-B14F-4D97-AF65-F5344CB8AC3E}">
        <p14:creationId xmlns:p14="http://schemas.microsoft.com/office/powerpoint/2010/main" val="220014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31C8F62-10A7-4FBF-9EE9-420FFC9C4A06}"/>
              </a:ext>
            </a:extLst>
          </p:cNvPr>
          <p:cNvSpPr>
            <a:spLocks noGrp="1"/>
          </p:cNvSpPr>
          <p:nvPr>
            <p:ph type="title"/>
          </p:nvPr>
        </p:nvSpPr>
        <p:spPr>
          <a:xfrm>
            <a:off x="1218883" y="274637"/>
            <a:ext cx="10360501" cy="1223963"/>
          </a:xfrm>
        </p:spPr>
        <p:txBody>
          <a:bodyPr anchor="b">
            <a:normAutofit/>
          </a:bodyPr>
          <a:lstStyle/>
          <a:p>
            <a:r>
              <a:rPr lang="sk-SK" dirty="0" err="1">
                <a:solidFill>
                  <a:srgbClr val="FFFF00"/>
                </a:solidFill>
              </a:rPr>
              <a:t>Product</a:t>
            </a:r>
            <a:r>
              <a:rPr lang="sk-SK" dirty="0">
                <a:solidFill>
                  <a:srgbClr val="FFFF00"/>
                </a:solidFill>
              </a:rPr>
              <a:t> </a:t>
            </a:r>
            <a:r>
              <a:rPr lang="sk-SK" dirty="0" err="1">
                <a:solidFill>
                  <a:srgbClr val="FFFF00"/>
                </a:solidFill>
              </a:rPr>
              <a:t>similarity</a:t>
            </a:r>
            <a:r>
              <a:rPr lang="sk-SK" dirty="0">
                <a:solidFill>
                  <a:srgbClr val="FFFF00"/>
                </a:solidFill>
              </a:rPr>
              <a:t> </a:t>
            </a:r>
            <a:r>
              <a:rPr lang="sk-SK" dirty="0"/>
              <a:t>(1)</a:t>
            </a:r>
            <a:endParaRPr lang="en-GB" dirty="0"/>
          </a:p>
        </p:txBody>
      </p:sp>
      <p:pic>
        <p:nvPicPr>
          <p:cNvPr id="5" name="Obrázok 4">
            <a:extLst>
              <a:ext uri="{FF2B5EF4-FFF2-40B4-BE49-F238E27FC236}">
                <a16:creationId xmlns:a16="http://schemas.microsoft.com/office/drawing/2014/main" id="{94CE1C30-AEF4-4BC9-8FE2-BF3750F4C20E}"/>
              </a:ext>
            </a:extLst>
          </p:cNvPr>
          <p:cNvPicPr>
            <a:picLocks noChangeAspect="1"/>
          </p:cNvPicPr>
          <p:nvPr/>
        </p:nvPicPr>
        <p:blipFill>
          <a:blip r:embed="rId2"/>
          <a:stretch>
            <a:fillRect/>
          </a:stretch>
        </p:blipFill>
        <p:spPr>
          <a:xfrm>
            <a:off x="2133972" y="2276872"/>
            <a:ext cx="8514526" cy="1490041"/>
          </a:xfrm>
          <a:prstGeom prst="rect">
            <a:avLst/>
          </a:prstGeom>
          <a:noFill/>
        </p:spPr>
      </p:pic>
      <p:pic>
        <p:nvPicPr>
          <p:cNvPr id="9" name="Obrázok 8">
            <a:extLst>
              <a:ext uri="{FF2B5EF4-FFF2-40B4-BE49-F238E27FC236}">
                <a16:creationId xmlns:a16="http://schemas.microsoft.com/office/drawing/2014/main" id="{AAF544AE-F205-421C-908D-D39C81D253BA}"/>
              </a:ext>
            </a:extLst>
          </p:cNvPr>
          <p:cNvPicPr>
            <a:picLocks noChangeAspect="1"/>
          </p:cNvPicPr>
          <p:nvPr/>
        </p:nvPicPr>
        <p:blipFill>
          <a:blip r:embed="rId3"/>
          <a:stretch>
            <a:fillRect/>
          </a:stretch>
        </p:blipFill>
        <p:spPr>
          <a:xfrm>
            <a:off x="2133972" y="3779464"/>
            <a:ext cx="8514526" cy="552450"/>
          </a:xfrm>
          <a:prstGeom prst="rect">
            <a:avLst/>
          </a:prstGeom>
        </p:spPr>
      </p:pic>
    </p:spTree>
    <p:extLst>
      <p:ext uri="{BB962C8B-B14F-4D97-AF65-F5344CB8AC3E}">
        <p14:creationId xmlns:p14="http://schemas.microsoft.com/office/powerpoint/2010/main" val="34248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B355BB5-9B68-40C7-9041-A0D994BF193B}"/>
              </a:ext>
            </a:extLst>
          </p:cNvPr>
          <p:cNvSpPr>
            <a:spLocks noGrp="1"/>
          </p:cNvSpPr>
          <p:nvPr>
            <p:ph type="title"/>
          </p:nvPr>
        </p:nvSpPr>
        <p:spPr>
          <a:xfrm>
            <a:off x="1218883" y="274637"/>
            <a:ext cx="10360501" cy="1223963"/>
          </a:xfrm>
        </p:spPr>
        <p:txBody>
          <a:bodyPr anchor="b">
            <a:normAutofit/>
          </a:bodyPr>
          <a:lstStyle/>
          <a:p>
            <a:r>
              <a:rPr lang="sk-SK" dirty="0" err="1">
                <a:solidFill>
                  <a:srgbClr val="FFFF00"/>
                </a:solidFill>
              </a:rPr>
              <a:t>Product</a:t>
            </a:r>
            <a:r>
              <a:rPr lang="sk-SK" dirty="0">
                <a:solidFill>
                  <a:srgbClr val="FFFF00"/>
                </a:solidFill>
              </a:rPr>
              <a:t> </a:t>
            </a:r>
            <a:r>
              <a:rPr lang="sk-SK" dirty="0" err="1">
                <a:solidFill>
                  <a:srgbClr val="FFFF00"/>
                </a:solidFill>
              </a:rPr>
              <a:t>similarity</a:t>
            </a:r>
            <a:r>
              <a:rPr lang="sk-SK" dirty="0">
                <a:solidFill>
                  <a:srgbClr val="FFFF00"/>
                </a:solidFill>
              </a:rPr>
              <a:t> </a:t>
            </a:r>
            <a:r>
              <a:rPr lang="sk-SK" dirty="0"/>
              <a:t>(2)</a:t>
            </a:r>
            <a:endParaRPr lang="en-GB" dirty="0"/>
          </a:p>
        </p:txBody>
      </p:sp>
      <p:pic>
        <p:nvPicPr>
          <p:cNvPr id="5" name="Obrázok 4" descr="Obrázok, na ktorom je text&#10;&#10;Automaticky generovaný popis">
            <a:extLst>
              <a:ext uri="{FF2B5EF4-FFF2-40B4-BE49-F238E27FC236}">
                <a16:creationId xmlns:a16="http://schemas.microsoft.com/office/drawing/2014/main" id="{2453BBCC-D0C1-44F8-A3D4-DF1ED240C747}"/>
              </a:ext>
            </a:extLst>
          </p:cNvPr>
          <p:cNvPicPr>
            <a:picLocks noChangeAspect="1"/>
          </p:cNvPicPr>
          <p:nvPr/>
        </p:nvPicPr>
        <p:blipFill>
          <a:blip r:embed="rId2"/>
          <a:stretch>
            <a:fillRect/>
          </a:stretch>
        </p:blipFill>
        <p:spPr>
          <a:xfrm>
            <a:off x="2814979" y="1701797"/>
            <a:ext cx="7168308" cy="4462272"/>
          </a:xfrm>
          <a:prstGeom prst="rect">
            <a:avLst/>
          </a:prstGeom>
          <a:noFill/>
        </p:spPr>
      </p:pic>
    </p:spTree>
    <p:extLst>
      <p:ext uri="{BB962C8B-B14F-4D97-AF65-F5344CB8AC3E}">
        <p14:creationId xmlns:p14="http://schemas.microsoft.com/office/powerpoint/2010/main" val="120665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3899CCB-6237-4D14-8609-3344CA474F0F}"/>
              </a:ext>
            </a:extLst>
          </p:cNvPr>
          <p:cNvSpPr>
            <a:spLocks noGrp="1"/>
          </p:cNvSpPr>
          <p:nvPr>
            <p:ph type="title"/>
          </p:nvPr>
        </p:nvSpPr>
        <p:spPr>
          <a:xfrm>
            <a:off x="1218883" y="274637"/>
            <a:ext cx="10360501" cy="1223963"/>
          </a:xfrm>
        </p:spPr>
        <p:txBody>
          <a:bodyPr anchor="b">
            <a:normAutofit/>
          </a:bodyPr>
          <a:lstStyle/>
          <a:p>
            <a:r>
              <a:rPr lang="sk-SK" dirty="0" err="1">
                <a:solidFill>
                  <a:srgbClr val="FFFF00"/>
                </a:solidFill>
              </a:rPr>
              <a:t>Product</a:t>
            </a:r>
            <a:r>
              <a:rPr lang="sk-SK" dirty="0">
                <a:solidFill>
                  <a:srgbClr val="FFFF00"/>
                </a:solidFill>
              </a:rPr>
              <a:t> </a:t>
            </a:r>
            <a:r>
              <a:rPr lang="sk-SK" dirty="0" err="1">
                <a:solidFill>
                  <a:srgbClr val="FFFF00"/>
                </a:solidFill>
              </a:rPr>
              <a:t>similarity</a:t>
            </a:r>
            <a:r>
              <a:rPr lang="sk-SK" dirty="0">
                <a:solidFill>
                  <a:srgbClr val="FFFF00"/>
                </a:solidFill>
              </a:rPr>
              <a:t> </a:t>
            </a:r>
            <a:r>
              <a:rPr lang="sk-SK" dirty="0"/>
              <a:t>(3)</a:t>
            </a:r>
            <a:endParaRPr lang="en-GB" dirty="0"/>
          </a:p>
        </p:txBody>
      </p:sp>
      <p:pic>
        <p:nvPicPr>
          <p:cNvPr id="7" name="Obrázok 6">
            <a:extLst>
              <a:ext uri="{FF2B5EF4-FFF2-40B4-BE49-F238E27FC236}">
                <a16:creationId xmlns:a16="http://schemas.microsoft.com/office/drawing/2014/main" id="{E90B72C8-9886-46D7-B1DC-A46E3F3C3E5D}"/>
              </a:ext>
            </a:extLst>
          </p:cNvPr>
          <p:cNvPicPr>
            <a:picLocks noChangeAspect="1"/>
          </p:cNvPicPr>
          <p:nvPr/>
        </p:nvPicPr>
        <p:blipFill>
          <a:blip r:embed="rId2"/>
          <a:stretch>
            <a:fillRect/>
          </a:stretch>
        </p:blipFill>
        <p:spPr>
          <a:xfrm>
            <a:off x="1218883" y="1770179"/>
            <a:ext cx="10360501" cy="4325508"/>
          </a:xfrm>
          <a:prstGeom prst="rect">
            <a:avLst/>
          </a:prstGeom>
          <a:noFill/>
        </p:spPr>
      </p:pic>
    </p:spTree>
    <p:extLst>
      <p:ext uri="{BB962C8B-B14F-4D97-AF65-F5344CB8AC3E}">
        <p14:creationId xmlns:p14="http://schemas.microsoft.com/office/powerpoint/2010/main" val="326493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B8CF5A-2419-474D-9EDC-BE3F3C6FA7C6}"/>
              </a:ext>
            </a:extLst>
          </p:cNvPr>
          <p:cNvSpPr>
            <a:spLocks noGrp="1"/>
          </p:cNvSpPr>
          <p:nvPr>
            <p:ph type="title"/>
          </p:nvPr>
        </p:nvSpPr>
        <p:spPr>
          <a:xfrm>
            <a:off x="1218883" y="274637"/>
            <a:ext cx="10360501" cy="1223963"/>
          </a:xfrm>
        </p:spPr>
        <p:txBody>
          <a:bodyPr anchor="b">
            <a:normAutofit/>
          </a:bodyPr>
          <a:lstStyle/>
          <a:p>
            <a:r>
              <a:rPr lang="en-GB" dirty="0">
                <a:solidFill>
                  <a:srgbClr val="FF0000"/>
                </a:solidFill>
              </a:rPr>
              <a:t>Basket similarity </a:t>
            </a:r>
            <a:r>
              <a:rPr lang="en-GB" dirty="0"/>
              <a:t>(1)</a:t>
            </a:r>
          </a:p>
        </p:txBody>
      </p:sp>
      <p:pic>
        <p:nvPicPr>
          <p:cNvPr id="5" name="Obrázok 4">
            <a:extLst>
              <a:ext uri="{FF2B5EF4-FFF2-40B4-BE49-F238E27FC236}">
                <a16:creationId xmlns:a16="http://schemas.microsoft.com/office/drawing/2014/main" id="{CFF6B84E-3B01-4B3E-9D8A-5544E0668327}"/>
              </a:ext>
            </a:extLst>
          </p:cNvPr>
          <p:cNvPicPr>
            <a:picLocks noChangeAspect="1"/>
          </p:cNvPicPr>
          <p:nvPr/>
        </p:nvPicPr>
        <p:blipFill>
          <a:blip r:embed="rId2"/>
          <a:stretch>
            <a:fillRect/>
          </a:stretch>
        </p:blipFill>
        <p:spPr>
          <a:xfrm>
            <a:off x="1218883" y="2806228"/>
            <a:ext cx="10360501" cy="2253409"/>
          </a:xfrm>
          <a:prstGeom prst="rect">
            <a:avLst/>
          </a:prstGeom>
          <a:noFill/>
        </p:spPr>
      </p:pic>
    </p:spTree>
    <p:extLst>
      <p:ext uri="{BB962C8B-B14F-4D97-AF65-F5344CB8AC3E}">
        <p14:creationId xmlns:p14="http://schemas.microsoft.com/office/powerpoint/2010/main" val="147325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F4D58D9-B83A-4238-A74E-58540588712B}"/>
              </a:ext>
            </a:extLst>
          </p:cNvPr>
          <p:cNvSpPr>
            <a:spLocks noGrp="1"/>
          </p:cNvSpPr>
          <p:nvPr>
            <p:ph type="title"/>
          </p:nvPr>
        </p:nvSpPr>
        <p:spPr>
          <a:xfrm>
            <a:off x="1218883" y="274637"/>
            <a:ext cx="10360501" cy="1223963"/>
          </a:xfrm>
        </p:spPr>
        <p:txBody>
          <a:bodyPr anchor="b">
            <a:normAutofit/>
          </a:bodyPr>
          <a:lstStyle/>
          <a:p>
            <a:r>
              <a:rPr lang="en-GB" dirty="0">
                <a:solidFill>
                  <a:srgbClr val="FF0000"/>
                </a:solidFill>
              </a:rPr>
              <a:t>Basket similarity </a:t>
            </a:r>
            <a:r>
              <a:rPr lang="en-GB" dirty="0"/>
              <a:t>(2)</a:t>
            </a:r>
          </a:p>
        </p:txBody>
      </p:sp>
      <p:pic>
        <p:nvPicPr>
          <p:cNvPr id="5" name="Obrázok 4" descr="Obrázok, na ktorom je text&#10;&#10;Automaticky generovaný popis">
            <a:extLst>
              <a:ext uri="{FF2B5EF4-FFF2-40B4-BE49-F238E27FC236}">
                <a16:creationId xmlns:a16="http://schemas.microsoft.com/office/drawing/2014/main" id="{C2698290-C638-4A08-85C8-81EF8A77B5A6}"/>
              </a:ext>
            </a:extLst>
          </p:cNvPr>
          <p:cNvPicPr>
            <a:picLocks noChangeAspect="1"/>
          </p:cNvPicPr>
          <p:nvPr/>
        </p:nvPicPr>
        <p:blipFill>
          <a:blip r:embed="rId2"/>
          <a:stretch>
            <a:fillRect/>
          </a:stretch>
        </p:blipFill>
        <p:spPr>
          <a:xfrm>
            <a:off x="1218883" y="2754426"/>
            <a:ext cx="10360501" cy="2357013"/>
          </a:xfrm>
          <a:prstGeom prst="rect">
            <a:avLst/>
          </a:prstGeom>
          <a:noFill/>
        </p:spPr>
      </p:pic>
    </p:spTree>
    <p:extLst>
      <p:ext uri="{BB962C8B-B14F-4D97-AF65-F5344CB8AC3E}">
        <p14:creationId xmlns:p14="http://schemas.microsoft.com/office/powerpoint/2010/main" val="100026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532CE46-8B55-4A0F-8D7F-1C4C846BFD73}"/>
              </a:ext>
            </a:extLst>
          </p:cNvPr>
          <p:cNvSpPr>
            <a:spLocks noGrp="1"/>
          </p:cNvSpPr>
          <p:nvPr>
            <p:ph type="title"/>
          </p:nvPr>
        </p:nvSpPr>
        <p:spPr/>
        <p:txBody>
          <a:bodyPr/>
          <a:lstStyle/>
          <a:p>
            <a:r>
              <a:rPr lang="sk-SK" dirty="0"/>
              <a:t>1. Import </a:t>
            </a:r>
            <a:r>
              <a:rPr lang="sk-SK" dirty="0" err="1"/>
              <a:t>data</a:t>
            </a:r>
            <a:endParaRPr lang="en-GB" dirty="0"/>
          </a:p>
        </p:txBody>
      </p:sp>
      <p:sp>
        <p:nvSpPr>
          <p:cNvPr id="3" name="Zástupný text 2">
            <a:extLst>
              <a:ext uri="{FF2B5EF4-FFF2-40B4-BE49-F238E27FC236}">
                <a16:creationId xmlns:a16="http://schemas.microsoft.com/office/drawing/2014/main" id="{81E568C1-02BF-4C45-9A6D-DB7D35974DC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47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4E4EC12-ED80-76AE-47E5-5C472600360C}"/>
              </a:ext>
            </a:extLst>
          </p:cNvPr>
          <p:cNvSpPr>
            <a:spLocks noGrp="1"/>
          </p:cNvSpPr>
          <p:nvPr>
            <p:ph type="title"/>
          </p:nvPr>
        </p:nvSpPr>
        <p:spPr>
          <a:xfrm>
            <a:off x="1218883" y="274637"/>
            <a:ext cx="10360501" cy="1223963"/>
          </a:xfrm>
        </p:spPr>
        <p:txBody>
          <a:bodyPr anchor="b">
            <a:normAutofit/>
          </a:bodyPr>
          <a:lstStyle/>
          <a:p>
            <a:r>
              <a:rPr lang="en-US" dirty="0">
                <a:solidFill>
                  <a:srgbClr val="FF0000"/>
                </a:solidFill>
              </a:rPr>
              <a:t>Basket similarity </a:t>
            </a:r>
            <a:r>
              <a:rPr lang="en-US" dirty="0"/>
              <a:t>(3)</a:t>
            </a:r>
          </a:p>
        </p:txBody>
      </p:sp>
      <p:pic>
        <p:nvPicPr>
          <p:cNvPr id="5" name="Obrázok 4">
            <a:extLst>
              <a:ext uri="{FF2B5EF4-FFF2-40B4-BE49-F238E27FC236}">
                <a16:creationId xmlns:a16="http://schemas.microsoft.com/office/drawing/2014/main" id="{C3DCB045-5175-4349-B7FB-6DFAA365182D}"/>
              </a:ext>
            </a:extLst>
          </p:cNvPr>
          <p:cNvPicPr>
            <a:picLocks noChangeAspect="1"/>
          </p:cNvPicPr>
          <p:nvPr/>
        </p:nvPicPr>
        <p:blipFill>
          <a:blip r:embed="rId2"/>
          <a:stretch>
            <a:fillRect/>
          </a:stretch>
        </p:blipFill>
        <p:spPr>
          <a:xfrm>
            <a:off x="3834609" y="1701797"/>
            <a:ext cx="5129048" cy="4462272"/>
          </a:xfrm>
          <a:prstGeom prst="rect">
            <a:avLst/>
          </a:prstGeom>
          <a:noFill/>
        </p:spPr>
      </p:pic>
    </p:spTree>
    <p:extLst>
      <p:ext uri="{BB962C8B-B14F-4D97-AF65-F5344CB8AC3E}">
        <p14:creationId xmlns:p14="http://schemas.microsoft.com/office/powerpoint/2010/main" val="297488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870B88A-2651-4209-919E-5E5D25A21708}"/>
              </a:ext>
            </a:extLst>
          </p:cNvPr>
          <p:cNvSpPr>
            <a:spLocks noGrp="1"/>
          </p:cNvSpPr>
          <p:nvPr>
            <p:ph type="title"/>
          </p:nvPr>
        </p:nvSpPr>
        <p:spPr/>
        <p:txBody>
          <a:bodyPr/>
          <a:lstStyle/>
          <a:p>
            <a:r>
              <a:rPr lang="en-GB" dirty="0">
                <a:solidFill>
                  <a:srgbClr val="FF0000"/>
                </a:solidFill>
              </a:rPr>
              <a:t>Basket similarity </a:t>
            </a:r>
            <a:r>
              <a:rPr lang="en-GB" dirty="0"/>
              <a:t>(4)</a:t>
            </a:r>
          </a:p>
        </p:txBody>
      </p:sp>
      <p:sp>
        <p:nvSpPr>
          <p:cNvPr id="3" name="Zástupný objekt pre obsah 2">
            <a:extLst>
              <a:ext uri="{FF2B5EF4-FFF2-40B4-BE49-F238E27FC236}">
                <a16:creationId xmlns:a16="http://schemas.microsoft.com/office/drawing/2014/main" id="{7D703A3A-00EC-4896-B2EE-E5304FCC964E}"/>
              </a:ext>
            </a:extLst>
          </p:cNvPr>
          <p:cNvSpPr>
            <a:spLocks noGrp="1"/>
          </p:cNvSpPr>
          <p:nvPr>
            <p:ph idx="1"/>
          </p:nvPr>
        </p:nvSpPr>
        <p:spPr/>
        <p:txBody>
          <a:bodyPr/>
          <a:lstStyle/>
          <a:p>
            <a:endParaRPr lang="en-GB" dirty="0"/>
          </a:p>
        </p:txBody>
      </p:sp>
      <p:pic>
        <p:nvPicPr>
          <p:cNvPr id="5" name="Obrázok 4">
            <a:extLst>
              <a:ext uri="{FF2B5EF4-FFF2-40B4-BE49-F238E27FC236}">
                <a16:creationId xmlns:a16="http://schemas.microsoft.com/office/drawing/2014/main" id="{E595596A-5E45-4AEC-9236-1A7C18634254}"/>
              </a:ext>
            </a:extLst>
          </p:cNvPr>
          <p:cNvPicPr>
            <a:picLocks noChangeAspect="1"/>
          </p:cNvPicPr>
          <p:nvPr/>
        </p:nvPicPr>
        <p:blipFill>
          <a:blip r:embed="rId2"/>
          <a:stretch>
            <a:fillRect/>
          </a:stretch>
        </p:blipFill>
        <p:spPr>
          <a:xfrm>
            <a:off x="3355046" y="4041034"/>
            <a:ext cx="5512692" cy="982093"/>
          </a:xfrm>
          <a:prstGeom prst="rect">
            <a:avLst/>
          </a:prstGeom>
        </p:spPr>
      </p:pic>
      <p:pic>
        <p:nvPicPr>
          <p:cNvPr id="8" name="Obrázok 7">
            <a:extLst>
              <a:ext uri="{FF2B5EF4-FFF2-40B4-BE49-F238E27FC236}">
                <a16:creationId xmlns:a16="http://schemas.microsoft.com/office/drawing/2014/main" id="{C4951234-876F-42A4-B1B1-D3C06C34388B}"/>
              </a:ext>
            </a:extLst>
          </p:cNvPr>
          <p:cNvPicPr>
            <a:picLocks noChangeAspect="1"/>
          </p:cNvPicPr>
          <p:nvPr/>
        </p:nvPicPr>
        <p:blipFill>
          <a:blip r:embed="rId3"/>
          <a:stretch>
            <a:fillRect/>
          </a:stretch>
        </p:blipFill>
        <p:spPr>
          <a:xfrm>
            <a:off x="3358107" y="2828187"/>
            <a:ext cx="5512691" cy="1009650"/>
          </a:xfrm>
          <a:prstGeom prst="rect">
            <a:avLst/>
          </a:prstGeom>
        </p:spPr>
      </p:pic>
    </p:spTree>
    <p:extLst>
      <p:ext uri="{BB962C8B-B14F-4D97-AF65-F5344CB8AC3E}">
        <p14:creationId xmlns:p14="http://schemas.microsoft.com/office/powerpoint/2010/main" val="103782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076B803-752A-4443-C172-FD5FC9817B82}"/>
              </a:ext>
            </a:extLst>
          </p:cNvPr>
          <p:cNvSpPr>
            <a:spLocks noGrp="1"/>
          </p:cNvSpPr>
          <p:nvPr>
            <p:ph type="title"/>
          </p:nvPr>
        </p:nvSpPr>
        <p:spPr>
          <a:xfrm>
            <a:off x="1218883" y="274637"/>
            <a:ext cx="10360501" cy="1223963"/>
          </a:xfrm>
        </p:spPr>
        <p:txBody>
          <a:bodyPr/>
          <a:lstStyle/>
          <a:p>
            <a:r>
              <a:rPr lang="en-US" dirty="0">
                <a:solidFill>
                  <a:srgbClr val="FF0000"/>
                </a:solidFill>
              </a:rPr>
              <a:t>Basket similarity </a:t>
            </a:r>
            <a:r>
              <a:rPr lang="en-US" dirty="0"/>
              <a:t>(5)</a:t>
            </a:r>
          </a:p>
        </p:txBody>
      </p:sp>
      <p:pic>
        <p:nvPicPr>
          <p:cNvPr id="5" name="Obrázok 4">
            <a:extLst>
              <a:ext uri="{FF2B5EF4-FFF2-40B4-BE49-F238E27FC236}">
                <a16:creationId xmlns:a16="http://schemas.microsoft.com/office/drawing/2014/main" id="{8F6CEE76-09DF-4C1F-85C7-3B33E62F599D}"/>
              </a:ext>
            </a:extLst>
          </p:cNvPr>
          <p:cNvPicPr>
            <a:picLocks noChangeAspect="1"/>
          </p:cNvPicPr>
          <p:nvPr/>
        </p:nvPicPr>
        <p:blipFill>
          <a:blip r:embed="rId2"/>
          <a:stretch>
            <a:fillRect/>
          </a:stretch>
        </p:blipFill>
        <p:spPr>
          <a:xfrm>
            <a:off x="1218883" y="1847882"/>
            <a:ext cx="10360501" cy="4170101"/>
          </a:xfrm>
          <a:prstGeom prst="rect">
            <a:avLst/>
          </a:prstGeom>
          <a:noFill/>
        </p:spPr>
      </p:pic>
    </p:spTree>
    <p:extLst>
      <p:ext uri="{BB962C8B-B14F-4D97-AF65-F5344CB8AC3E}">
        <p14:creationId xmlns:p14="http://schemas.microsoft.com/office/powerpoint/2010/main" val="213547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2B634D5-3C3E-29A8-DE01-B3A683C78A20}"/>
              </a:ext>
            </a:extLst>
          </p:cNvPr>
          <p:cNvSpPr>
            <a:spLocks noGrp="1"/>
          </p:cNvSpPr>
          <p:nvPr>
            <p:ph type="title"/>
          </p:nvPr>
        </p:nvSpPr>
        <p:spPr>
          <a:xfrm>
            <a:off x="1218883" y="274637"/>
            <a:ext cx="10360501" cy="1223963"/>
          </a:xfrm>
        </p:spPr>
        <p:txBody>
          <a:bodyPr/>
          <a:lstStyle/>
          <a:p>
            <a:r>
              <a:rPr lang="en-US" dirty="0">
                <a:solidFill>
                  <a:srgbClr val="FF0000"/>
                </a:solidFill>
              </a:rPr>
              <a:t>Basket similarity </a:t>
            </a:r>
            <a:r>
              <a:rPr lang="en-US" dirty="0"/>
              <a:t>(6)</a:t>
            </a:r>
          </a:p>
        </p:txBody>
      </p:sp>
      <p:pic>
        <p:nvPicPr>
          <p:cNvPr id="5" name="Obrázok 4">
            <a:extLst>
              <a:ext uri="{FF2B5EF4-FFF2-40B4-BE49-F238E27FC236}">
                <a16:creationId xmlns:a16="http://schemas.microsoft.com/office/drawing/2014/main" id="{1BBE3FE9-5042-4E6E-90BE-2FA24A496B39}"/>
              </a:ext>
            </a:extLst>
          </p:cNvPr>
          <p:cNvPicPr>
            <a:picLocks noChangeAspect="1"/>
          </p:cNvPicPr>
          <p:nvPr/>
        </p:nvPicPr>
        <p:blipFill>
          <a:blip r:embed="rId2"/>
          <a:stretch>
            <a:fillRect/>
          </a:stretch>
        </p:blipFill>
        <p:spPr>
          <a:xfrm>
            <a:off x="3093747" y="1701797"/>
            <a:ext cx="6610773" cy="4462272"/>
          </a:xfrm>
          <a:prstGeom prst="rect">
            <a:avLst/>
          </a:prstGeom>
          <a:noFill/>
        </p:spPr>
      </p:pic>
    </p:spTree>
    <p:extLst>
      <p:ext uri="{BB962C8B-B14F-4D97-AF65-F5344CB8AC3E}">
        <p14:creationId xmlns:p14="http://schemas.microsoft.com/office/powerpoint/2010/main" val="220878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CB83910-56CF-4733-9BC2-432B07351CF6}"/>
              </a:ext>
            </a:extLst>
          </p:cNvPr>
          <p:cNvSpPr>
            <a:spLocks noGrp="1"/>
          </p:cNvSpPr>
          <p:nvPr>
            <p:ph type="title"/>
          </p:nvPr>
        </p:nvSpPr>
        <p:spPr>
          <a:xfrm>
            <a:off x="1218883" y="274637"/>
            <a:ext cx="10360501" cy="1223963"/>
          </a:xfrm>
        </p:spPr>
        <p:txBody>
          <a:bodyPr anchor="b">
            <a:normAutofit/>
          </a:bodyPr>
          <a:lstStyle/>
          <a:p>
            <a:r>
              <a:rPr lang="en-GB" dirty="0">
                <a:solidFill>
                  <a:srgbClr val="FF0000"/>
                </a:solidFill>
              </a:rPr>
              <a:t>Basket similarity </a:t>
            </a:r>
            <a:r>
              <a:rPr lang="en-GB" dirty="0"/>
              <a:t>(7)</a:t>
            </a:r>
          </a:p>
        </p:txBody>
      </p:sp>
      <p:pic>
        <p:nvPicPr>
          <p:cNvPr id="5" name="Obrázok 4" descr="Obrázok, na ktorom je text&#10;&#10;Automaticky generovaný popis">
            <a:extLst>
              <a:ext uri="{FF2B5EF4-FFF2-40B4-BE49-F238E27FC236}">
                <a16:creationId xmlns:a16="http://schemas.microsoft.com/office/drawing/2014/main" id="{62DD328F-C16B-432E-B9BE-736B61623E46}"/>
              </a:ext>
            </a:extLst>
          </p:cNvPr>
          <p:cNvPicPr>
            <a:picLocks noChangeAspect="1"/>
          </p:cNvPicPr>
          <p:nvPr/>
        </p:nvPicPr>
        <p:blipFill>
          <a:blip r:embed="rId2"/>
          <a:stretch>
            <a:fillRect/>
          </a:stretch>
        </p:blipFill>
        <p:spPr>
          <a:xfrm>
            <a:off x="1218883" y="1873784"/>
            <a:ext cx="10360501" cy="4118297"/>
          </a:xfrm>
          <a:prstGeom prst="rect">
            <a:avLst/>
          </a:prstGeom>
          <a:noFill/>
        </p:spPr>
      </p:pic>
    </p:spTree>
    <p:extLst>
      <p:ext uri="{BB962C8B-B14F-4D97-AF65-F5344CB8AC3E}">
        <p14:creationId xmlns:p14="http://schemas.microsoft.com/office/powerpoint/2010/main" val="283490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51E69B-A125-4C55-A163-05BC91D5880E}"/>
              </a:ext>
            </a:extLst>
          </p:cNvPr>
          <p:cNvSpPr>
            <a:spLocks noGrp="1"/>
          </p:cNvSpPr>
          <p:nvPr>
            <p:ph type="title"/>
          </p:nvPr>
        </p:nvSpPr>
        <p:spPr/>
        <p:txBody>
          <a:bodyPr/>
          <a:lstStyle/>
          <a:p>
            <a:r>
              <a:rPr lang="sk-SK" dirty="0" err="1"/>
              <a:t>Load</a:t>
            </a:r>
            <a:r>
              <a:rPr lang="sk-SK" dirty="0"/>
              <a:t> </a:t>
            </a:r>
            <a:r>
              <a:rPr lang="sk-SK" dirty="0" err="1"/>
              <a:t>datasets</a:t>
            </a:r>
            <a:endParaRPr lang="en-GB" dirty="0"/>
          </a:p>
        </p:txBody>
      </p:sp>
      <p:sp>
        <p:nvSpPr>
          <p:cNvPr id="3" name="Zástupný objekt pre obsah 2">
            <a:extLst>
              <a:ext uri="{FF2B5EF4-FFF2-40B4-BE49-F238E27FC236}">
                <a16:creationId xmlns:a16="http://schemas.microsoft.com/office/drawing/2014/main" id="{ED1DCBF3-CBDA-4FB9-AF1B-0571F607DE22}"/>
              </a:ext>
            </a:extLst>
          </p:cNvPr>
          <p:cNvSpPr>
            <a:spLocks noGrp="1"/>
          </p:cNvSpPr>
          <p:nvPr>
            <p:ph idx="1"/>
          </p:nvPr>
        </p:nvSpPr>
        <p:spPr/>
        <p:txBody>
          <a:bodyPr/>
          <a:lstStyle/>
          <a:p>
            <a:endParaRPr lang="en-GB" dirty="0"/>
          </a:p>
        </p:txBody>
      </p:sp>
      <p:pic>
        <p:nvPicPr>
          <p:cNvPr id="7" name="Obrázok 6">
            <a:extLst>
              <a:ext uri="{FF2B5EF4-FFF2-40B4-BE49-F238E27FC236}">
                <a16:creationId xmlns:a16="http://schemas.microsoft.com/office/drawing/2014/main" id="{549D6980-3F7E-4753-801B-3828676DE409}"/>
              </a:ext>
            </a:extLst>
          </p:cNvPr>
          <p:cNvPicPr>
            <a:picLocks noChangeAspect="1"/>
          </p:cNvPicPr>
          <p:nvPr/>
        </p:nvPicPr>
        <p:blipFill>
          <a:blip r:embed="rId2"/>
          <a:stretch>
            <a:fillRect/>
          </a:stretch>
        </p:blipFill>
        <p:spPr>
          <a:xfrm>
            <a:off x="1565195" y="1772816"/>
            <a:ext cx="9667875" cy="1200150"/>
          </a:xfrm>
          <a:prstGeom prst="rect">
            <a:avLst/>
          </a:prstGeom>
        </p:spPr>
      </p:pic>
    </p:spTree>
    <p:extLst>
      <p:ext uri="{BB962C8B-B14F-4D97-AF65-F5344CB8AC3E}">
        <p14:creationId xmlns:p14="http://schemas.microsoft.com/office/powerpoint/2010/main" val="119605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15FB06-7973-49B5-8121-69423954502E}"/>
              </a:ext>
            </a:extLst>
          </p:cNvPr>
          <p:cNvSpPr>
            <a:spLocks noGrp="1"/>
          </p:cNvSpPr>
          <p:nvPr>
            <p:ph type="title"/>
          </p:nvPr>
        </p:nvSpPr>
        <p:spPr>
          <a:xfrm>
            <a:off x="1218883" y="274637"/>
            <a:ext cx="10360501" cy="1223963"/>
          </a:xfrm>
        </p:spPr>
        <p:txBody>
          <a:bodyPr anchor="b">
            <a:normAutofit/>
          </a:bodyPr>
          <a:lstStyle/>
          <a:p>
            <a:r>
              <a:rPr lang="sk-SK" dirty="0" err="1"/>
              <a:t>Preview</a:t>
            </a:r>
            <a:r>
              <a:rPr lang="sk-SK" dirty="0"/>
              <a:t> </a:t>
            </a:r>
            <a:r>
              <a:rPr lang="sk-SK" dirty="0" err="1"/>
              <a:t>datasets</a:t>
            </a:r>
            <a:r>
              <a:rPr lang="sk-SK" dirty="0"/>
              <a:t> (1)</a:t>
            </a:r>
            <a:endParaRPr lang="en-GB" dirty="0"/>
          </a:p>
        </p:txBody>
      </p:sp>
      <p:pic>
        <p:nvPicPr>
          <p:cNvPr id="5" name="Zástupný objekt pre obsah 4">
            <a:extLst>
              <a:ext uri="{FF2B5EF4-FFF2-40B4-BE49-F238E27FC236}">
                <a16:creationId xmlns:a16="http://schemas.microsoft.com/office/drawing/2014/main" id="{0312DF36-973B-4422-9A4D-D414208B5BA1}"/>
              </a:ext>
            </a:extLst>
          </p:cNvPr>
          <p:cNvPicPr>
            <a:picLocks noGrp="1" noChangeAspect="1"/>
          </p:cNvPicPr>
          <p:nvPr>
            <p:ph idx="1"/>
          </p:nvPr>
        </p:nvPicPr>
        <p:blipFill>
          <a:blip r:embed="rId2"/>
          <a:stretch>
            <a:fillRect/>
          </a:stretch>
        </p:blipFill>
        <p:spPr>
          <a:xfrm>
            <a:off x="1218883" y="2132796"/>
            <a:ext cx="10360501" cy="3600274"/>
          </a:xfrm>
          <a:noFill/>
        </p:spPr>
      </p:pic>
    </p:spTree>
    <p:extLst>
      <p:ext uri="{BB962C8B-B14F-4D97-AF65-F5344CB8AC3E}">
        <p14:creationId xmlns:p14="http://schemas.microsoft.com/office/powerpoint/2010/main" val="281280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E36B483-A47F-47B5-9297-7D95E931FBC7}"/>
              </a:ext>
            </a:extLst>
          </p:cNvPr>
          <p:cNvSpPr>
            <a:spLocks noGrp="1"/>
          </p:cNvSpPr>
          <p:nvPr>
            <p:ph type="title"/>
          </p:nvPr>
        </p:nvSpPr>
        <p:spPr>
          <a:xfrm>
            <a:off x="1218883" y="274637"/>
            <a:ext cx="10360501" cy="1223963"/>
          </a:xfrm>
        </p:spPr>
        <p:txBody>
          <a:bodyPr anchor="b">
            <a:normAutofit/>
          </a:bodyPr>
          <a:lstStyle/>
          <a:p>
            <a:r>
              <a:rPr lang="sk-SK" dirty="0" err="1"/>
              <a:t>Preview</a:t>
            </a:r>
            <a:r>
              <a:rPr lang="sk-SK" dirty="0"/>
              <a:t> </a:t>
            </a:r>
            <a:r>
              <a:rPr lang="sk-SK" dirty="0" err="1"/>
              <a:t>datasets</a:t>
            </a:r>
            <a:r>
              <a:rPr lang="sk-SK" dirty="0"/>
              <a:t> (2)</a:t>
            </a:r>
            <a:endParaRPr lang="en-GB" dirty="0"/>
          </a:p>
        </p:txBody>
      </p:sp>
      <p:pic>
        <p:nvPicPr>
          <p:cNvPr id="5" name="Obrázok 4">
            <a:extLst>
              <a:ext uri="{FF2B5EF4-FFF2-40B4-BE49-F238E27FC236}">
                <a16:creationId xmlns:a16="http://schemas.microsoft.com/office/drawing/2014/main" id="{A91D25B0-9FC2-4C0E-B7B2-49AFB7408093}"/>
              </a:ext>
            </a:extLst>
          </p:cNvPr>
          <p:cNvPicPr>
            <a:picLocks noChangeAspect="1"/>
          </p:cNvPicPr>
          <p:nvPr/>
        </p:nvPicPr>
        <p:blipFill>
          <a:blip r:embed="rId2"/>
          <a:stretch>
            <a:fillRect/>
          </a:stretch>
        </p:blipFill>
        <p:spPr>
          <a:xfrm>
            <a:off x="1218883" y="1757228"/>
            <a:ext cx="10360501" cy="4351409"/>
          </a:xfrm>
          <a:prstGeom prst="rect">
            <a:avLst/>
          </a:prstGeom>
          <a:noFill/>
        </p:spPr>
      </p:pic>
    </p:spTree>
    <p:extLst>
      <p:ext uri="{BB962C8B-B14F-4D97-AF65-F5344CB8AC3E}">
        <p14:creationId xmlns:p14="http://schemas.microsoft.com/office/powerpoint/2010/main" val="6341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319E7FF-33D6-40A5-88B1-A845E139D3A9}"/>
              </a:ext>
            </a:extLst>
          </p:cNvPr>
          <p:cNvSpPr>
            <a:spLocks noGrp="1"/>
          </p:cNvSpPr>
          <p:nvPr>
            <p:ph type="title"/>
          </p:nvPr>
        </p:nvSpPr>
        <p:spPr>
          <a:xfrm>
            <a:off x="1218883" y="274637"/>
            <a:ext cx="10360501" cy="1223963"/>
          </a:xfrm>
        </p:spPr>
        <p:txBody>
          <a:bodyPr anchor="b">
            <a:normAutofit/>
          </a:bodyPr>
          <a:lstStyle/>
          <a:p>
            <a:r>
              <a:rPr lang="sk-SK" dirty="0" err="1"/>
              <a:t>Preview</a:t>
            </a:r>
            <a:r>
              <a:rPr lang="sk-SK" dirty="0"/>
              <a:t> </a:t>
            </a:r>
            <a:r>
              <a:rPr lang="sk-SK" dirty="0" err="1"/>
              <a:t>datasets</a:t>
            </a:r>
            <a:r>
              <a:rPr lang="sk-SK" dirty="0"/>
              <a:t> (3)</a:t>
            </a:r>
            <a:endParaRPr lang="en-GB" dirty="0"/>
          </a:p>
        </p:txBody>
      </p:sp>
      <p:pic>
        <p:nvPicPr>
          <p:cNvPr id="7" name="Obrázok 6">
            <a:extLst>
              <a:ext uri="{FF2B5EF4-FFF2-40B4-BE49-F238E27FC236}">
                <a16:creationId xmlns:a16="http://schemas.microsoft.com/office/drawing/2014/main" id="{1FA7BF25-188C-4C58-B783-75607BA7DAE7}"/>
              </a:ext>
            </a:extLst>
          </p:cNvPr>
          <p:cNvPicPr>
            <a:picLocks noChangeAspect="1"/>
          </p:cNvPicPr>
          <p:nvPr/>
        </p:nvPicPr>
        <p:blipFill>
          <a:blip r:embed="rId2"/>
          <a:stretch>
            <a:fillRect/>
          </a:stretch>
        </p:blipFill>
        <p:spPr>
          <a:xfrm>
            <a:off x="2720558" y="1701797"/>
            <a:ext cx="7357150" cy="4462272"/>
          </a:xfrm>
          <a:prstGeom prst="rect">
            <a:avLst/>
          </a:prstGeom>
          <a:noFill/>
        </p:spPr>
      </p:pic>
    </p:spTree>
    <p:extLst>
      <p:ext uri="{BB962C8B-B14F-4D97-AF65-F5344CB8AC3E}">
        <p14:creationId xmlns:p14="http://schemas.microsoft.com/office/powerpoint/2010/main" val="271163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ógie 16: 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Motív balíka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Motív balíka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Citácia</Template>
  <TotalTime>2336</TotalTime>
  <Words>742</Words>
  <Application>Microsoft Office PowerPoint</Application>
  <PresentationFormat>Vlastná</PresentationFormat>
  <Paragraphs>91</Paragraphs>
  <Slides>54</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54</vt:i4>
      </vt:variant>
    </vt:vector>
  </HeadingPairs>
  <TitlesOfParts>
    <vt:vector size="57" baseType="lpstr">
      <vt:lpstr>Arial</vt:lpstr>
      <vt:lpstr>Calibri</vt:lpstr>
      <vt:lpstr>Technológie 16: 9</vt:lpstr>
      <vt:lpstr>Big Data Project</vt:lpstr>
      <vt:lpstr>Instacart competition</vt:lpstr>
      <vt:lpstr>Problem definition</vt:lpstr>
      <vt:lpstr>Methods</vt:lpstr>
      <vt:lpstr>1. Import data</vt:lpstr>
      <vt:lpstr>Load datasets</vt:lpstr>
      <vt:lpstr>Preview datasets (1)</vt:lpstr>
      <vt:lpstr>Preview datasets (2)</vt:lpstr>
      <vt:lpstr>Preview datasets (3)</vt:lpstr>
      <vt:lpstr> Create new DF – op</vt:lpstr>
      <vt:lpstr>2. Create predictor variables</vt:lpstr>
      <vt:lpstr>User - Number of orders per customer</vt:lpstr>
      <vt:lpstr>User - How frequent a customer has reordered products (1)</vt:lpstr>
      <vt:lpstr>User - How frequent a customer has reordered products (2)</vt:lpstr>
      <vt:lpstr>Product - Number of purchases for each product</vt:lpstr>
      <vt:lpstr>Product - Probability of a product to be reordered (1)</vt:lpstr>
      <vt:lpstr>Product - Probability of a product to be reordered (2)</vt:lpstr>
      <vt:lpstr>Product - Probability of a product to be reordered (3)</vt:lpstr>
      <vt:lpstr> User-product - How many times a user brought a product</vt:lpstr>
      <vt:lpstr>User-product - How frequently a customer brought a product after its first purchase (1)</vt:lpstr>
      <vt:lpstr>User-product - How frequently a customer brought a product after its first purchase (2)</vt:lpstr>
      <vt:lpstr>User-product - How frequently a customer brought a product after its first purchase (3)</vt:lpstr>
      <vt:lpstr>User-product - How frequently a customer brought a product after its first purchase (4)</vt:lpstr>
      <vt:lpstr>User-product - How frequently a customer brought a product after its first purchase (5)</vt:lpstr>
      <vt:lpstr>User-product - How frequently a customer brought a product after its first purchase (6)</vt:lpstr>
      <vt:lpstr>Merge all features (1)</vt:lpstr>
      <vt:lpstr>Merge all features (2)</vt:lpstr>
      <vt:lpstr>3. Create train and test DF</vt:lpstr>
      <vt:lpstr>Preparation – use only future orders (not prior)</vt:lpstr>
      <vt:lpstr>Create train DF (1)</vt:lpstr>
      <vt:lpstr>Create train DF (2)</vt:lpstr>
      <vt:lpstr>Create test DF </vt:lpstr>
      <vt:lpstr>4. Create predictive model</vt:lpstr>
      <vt:lpstr>XGBoost</vt:lpstr>
      <vt:lpstr>TRAIN XGB (1)</vt:lpstr>
      <vt:lpstr>TRAIN XGB (2)</vt:lpstr>
      <vt:lpstr>TRAIN XGB (3)</vt:lpstr>
      <vt:lpstr>Evaluation</vt:lpstr>
      <vt:lpstr>5. Apply predictive model</vt:lpstr>
      <vt:lpstr>Predict it on test data</vt:lpstr>
      <vt:lpstr>Create final DF with only required columns</vt:lpstr>
      <vt:lpstr>Merge it with orders_test to get order_id</vt:lpstr>
      <vt:lpstr>COSINE SIMILARITY</vt:lpstr>
      <vt:lpstr>Create a DF train</vt:lpstr>
      <vt:lpstr>Product similarity (1)</vt:lpstr>
      <vt:lpstr>Product similarity (2)</vt:lpstr>
      <vt:lpstr>Product similarity (3)</vt:lpstr>
      <vt:lpstr>Basket similarity (1)</vt:lpstr>
      <vt:lpstr>Basket similarity (2)</vt:lpstr>
      <vt:lpstr>Basket similarity (3)</vt:lpstr>
      <vt:lpstr>Basket similarity (4)</vt:lpstr>
      <vt:lpstr>Basket similarity (5)</vt:lpstr>
      <vt:lpstr>Basket similarity (6)</vt:lpstr>
      <vt:lpstr>Basket similarity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dc:title>
  <dc:creator>Nataša Brisudová</dc:creator>
  <cp:lastModifiedBy>Nataša Brisudová</cp:lastModifiedBy>
  <cp:revision>13</cp:revision>
  <dcterms:created xsi:type="dcterms:W3CDTF">2022-07-24T16:41:22Z</dcterms:created>
  <dcterms:modified xsi:type="dcterms:W3CDTF">2022-07-26T07:38:12Z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