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42" r:id="rId5"/>
    <p:sldId id="359" r:id="rId6"/>
    <p:sldId id="373" r:id="rId7"/>
    <p:sldId id="375" r:id="rId8"/>
    <p:sldId id="382" r:id="rId9"/>
    <p:sldId id="374" r:id="rId10"/>
    <p:sldId id="383" r:id="rId11"/>
    <p:sldId id="384" r:id="rId12"/>
    <p:sldId id="391" r:id="rId13"/>
    <p:sldId id="365" r:id="rId14"/>
    <p:sldId id="385" r:id="rId15"/>
    <p:sldId id="389" r:id="rId16"/>
    <p:sldId id="387" r:id="rId17"/>
    <p:sldId id="388" r:id="rId18"/>
    <p:sldId id="386" r:id="rId19"/>
    <p:sldId id="390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2" r:id="rId30"/>
    <p:sldId id="403" r:id="rId31"/>
    <p:sldId id="3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53" d="100"/>
          <a:sy n="153" d="100"/>
        </p:scale>
        <p:origin x="25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97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10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2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6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97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0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893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876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6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57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48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arad02/html-and-css-worksho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w3schools.com/css/" TargetMode="External"/><Relationship Id="rId4" Type="http://schemas.openxmlformats.org/officeDocument/2006/relationships/hyperlink" Target="https://www.w3schools.com/html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nata.radmilovic@e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HTML/CSS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Za po</a:t>
            </a:r>
            <a:r>
              <a:rPr lang="sr-Latn-RS" dirty="0"/>
              <a:t>četnike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9422D-5CBF-A744-D3A1-AB6AE143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175" y="5671991"/>
            <a:ext cx="1816873" cy="10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sr-Latn-RS" dirty="0"/>
              <a:t>LEVEL 0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sr-Latn-RS" dirty="0"/>
              <a:t>Pravljenje html fajla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3228-6000-A81F-175A-1DB81180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0C30-7BC3-62A7-010B-D3398A2F5C8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70" y="2470150"/>
            <a:ext cx="3013712" cy="3676649"/>
          </a:xfrm>
        </p:spPr>
        <p:txBody>
          <a:bodyPr/>
          <a:lstStyle/>
          <a:p>
            <a:r>
              <a:rPr lang="en-US" dirty="0"/>
              <a:t>&lt;h1&gt; - &lt;h6&gt; - </a:t>
            </a:r>
            <a:r>
              <a:rPr lang="en-US" dirty="0" err="1"/>
              <a:t>naslovi</a:t>
            </a:r>
            <a:endParaRPr lang="en-US" dirty="0"/>
          </a:p>
          <a:p>
            <a:r>
              <a:rPr lang="en-US" dirty="0"/>
              <a:t>&lt;p&gt; </a:t>
            </a:r>
            <a:r>
              <a:rPr lang="en-US" dirty="0" err="1"/>
              <a:t>paragraf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 - line break</a:t>
            </a:r>
          </a:p>
          <a:p>
            <a:r>
              <a:rPr lang="en-US" dirty="0"/>
              <a:t>&lt;!--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--&gt;</a:t>
            </a:r>
          </a:p>
          <a:p>
            <a:r>
              <a:rPr lang="en-US" dirty="0">
                <a:sym typeface="Wingdings" panose="05000000000000000000" pitchFamily="2" charset="2"/>
              </a:rPr>
              <a:t>&lt;a&gt; - link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img</a:t>
            </a:r>
            <a:r>
              <a:rPr lang="en-US" dirty="0">
                <a:sym typeface="Wingdings" panose="05000000000000000000" pitchFamily="2" charset="2"/>
              </a:rPr>
              <a:t>&gt; - </a:t>
            </a:r>
            <a:r>
              <a:rPr lang="en-US" dirty="0" err="1">
                <a:sym typeface="Wingdings" panose="05000000000000000000" pitchFamily="2" charset="2"/>
              </a:rPr>
              <a:t>slika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6C3D0-9E64-6927-D0DE-3834C6E0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FC8442-B17A-E9FD-4C52-13ED64D04E50}"/>
              </a:ext>
            </a:extLst>
          </p:cNvPr>
          <p:cNvSpPr txBox="1">
            <a:spLocks/>
          </p:cNvSpPr>
          <p:nvPr/>
        </p:nvSpPr>
        <p:spPr>
          <a:xfrm>
            <a:off x="6319382" y="2470150"/>
            <a:ext cx="3013712" cy="3676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-  </a:t>
            </a:r>
            <a:r>
              <a:rPr lang="sr-Latn-RS" dirty="0"/>
              <a:t>neuređena lista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r>
              <a:rPr lang="sr-Latn-RS" dirty="0"/>
              <a:t> - uređena lista</a:t>
            </a:r>
            <a:endParaRPr lang="en-US" dirty="0"/>
          </a:p>
          <a:p>
            <a:r>
              <a:rPr lang="en-US" dirty="0"/>
              <a:t>&lt;li&gt;</a:t>
            </a:r>
            <a:r>
              <a:rPr lang="sr-Latn-RS" dirty="0"/>
              <a:t> - stavka u listi</a:t>
            </a:r>
            <a:endParaRPr lang="en-US" dirty="0"/>
          </a:p>
          <a:p>
            <a:r>
              <a:rPr lang="en-US" dirty="0"/>
              <a:t>&lt;div&gt;</a:t>
            </a:r>
            <a:r>
              <a:rPr lang="sr-Latn-RS" dirty="0"/>
              <a:t> - sekcija, </a:t>
            </a:r>
            <a:r>
              <a:rPr lang="sr-Latn-RS" i="1" dirty="0"/>
              <a:t>container</a:t>
            </a:r>
            <a:endParaRPr lang="en-US" dirty="0"/>
          </a:p>
          <a:p>
            <a:r>
              <a:rPr lang="en-US" dirty="0"/>
              <a:t>&lt;span&gt;</a:t>
            </a:r>
            <a:r>
              <a:rPr lang="sr-Latn-RS" dirty="0"/>
              <a:t> - </a:t>
            </a:r>
            <a:r>
              <a:rPr lang="sr-Latn-RS" i="1" dirty="0"/>
              <a:t>inline container</a:t>
            </a:r>
            <a:endParaRPr lang="en-US" i="1" dirty="0"/>
          </a:p>
          <a:p>
            <a:r>
              <a:rPr lang="en-US" dirty="0"/>
              <a:t>&lt;button&gt;</a:t>
            </a:r>
            <a:r>
              <a:rPr lang="sr-Latn-RS" dirty="0"/>
              <a:t> - dugme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223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sr-Latn-RS" dirty="0"/>
              <a:t>LEVEL 1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 err="1"/>
              <a:t>Jednostavan</a:t>
            </a:r>
            <a:r>
              <a:rPr lang="en-US" dirty="0"/>
              <a:t> web </a:t>
            </a:r>
            <a:r>
              <a:rPr lang="en-US" dirty="0" err="1"/>
              <a:t>sajt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1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sr-Latn-RS" dirty="0"/>
              <a:t>HTML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 err="1"/>
              <a:t>FORMa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D234173-F1BC-30A0-FBFE-EE1F8364B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303" b="8303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313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FORMa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 err="1"/>
              <a:t>Definisana</a:t>
            </a:r>
            <a:r>
              <a:rPr lang="en-US" dirty="0"/>
              <a:t> je </a:t>
            </a:r>
            <a:r>
              <a:rPr lang="en-US" dirty="0" err="1"/>
              <a:t>tagom</a:t>
            </a:r>
            <a:r>
              <a:rPr lang="en-US" dirty="0"/>
              <a:t> </a:t>
            </a:r>
            <a:r>
              <a:rPr lang="en-US" i="1" dirty="0"/>
              <a:t>&lt;form&gt;</a:t>
            </a:r>
          </a:p>
          <a:p>
            <a:r>
              <a:rPr lang="en-US" dirty="0" err="1"/>
              <a:t>Slu</a:t>
            </a:r>
            <a:r>
              <a:rPr lang="sr-Latn-RS" dirty="0"/>
              <a:t>ži za unos podataka od strane korisnika</a:t>
            </a:r>
          </a:p>
          <a:p>
            <a:r>
              <a:rPr lang="sr-Latn-RS" dirty="0"/>
              <a:t>Elementi forme su tekstualna polja, padajući meniji, itd. (koriste se tagovi </a:t>
            </a:r>
            <a:r>
              <a:rPr lang="en-US" i="1" dirty="0"/>
              <a:t>&lt;input&gt;</a:t>
            </a:r>
            <a:r>
              <a:rPr lang="en-US" dirty="0"/>
              <a:t>, </a:t>
            </a:r>
            <a:r>
              <a:rPr lang="en-US" i="1" dirty="0"/>
              <a:t>&lt;select&gt;, &lt;label&gt;,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… )</a:t>
            </a:r>
          </a:p>
          <a:p>
            <a:r>
              <a:rPr lang="en-US" dirty="0"/>
              <a:t>&lt;</a:t>
            </a:r>
            <a:r>
              <a:rPr lang="en-US" i="1" dirty="0"/>
              <a:t>input&gt;</a:t>
            </a:r>
            <a:r>
              <a:rPr lang="en-US" dirty="0"/>
              <a:t> - n</a:t>
            </a:r>
            <a:r>
              <a:rPr lang="sr-Latn-RS" dirty="0"/>
              <a:t>ajčešće se koristi, t</a:t>
            </a:r>
            <a:r>
              <a:rPr lang="en-US" dirty="0" err="1"/>
              <a:t>ype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biti text, checkbox, date, password, email...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sr-Latn-RS" dirty="0"/>
              <a:t>LEVEL </a:t>
            </a:r>
            <a:r>
              <a:rPr lang="en-US" dirty="0"/>
              <a:t>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forme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sr-Latn-RS" dirty="0"/>
              <a:t>css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sr-Latn-RS" dirty="0"/>
              <a:t>stilovi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83B6CDA-BE79-E772-801F-B840BB054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409" r="27409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509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252-E812-F773-531C-7B4A9A5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STILOVI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1B00-D030-5BF3-3C87-C5309BE14025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sr-Latn-RS" i="1" dirty="0"/>
              <a:t>Inline CSS </a:t>
            </a:r>
            <a:r>
              <a:rPr lang="sr-Latn-RS" dirty="0"/>
              <a:t>– CSS stilovi se dodaju u okviru tagova pojedinačnih elemenata</a:t>
            </a:r>
            <a:endParaRPr lang="en-US" dirty="0"/>
          </a:p>
          <a:p>
            <a:r>
              <a:rPr lang="en-US" i="1" dirty="0"/>
              <a:t>Internal CSS – </a:t>
            </a:r>
            <a:r>
              <a:rPr lang="en-US" dirty="0"/>
              <a:t>CSS se pi</a:t>
            </a:r>
            <a:r>
              <a:rPr lang="sr-Latn-RS" dirty="0"/>
              <a:t>še u </a:t>
            </a:r>
            <a:r>
              <a:rPr lang="en-US" i="1" dirty="0"/>
              <a:t>&lt;style&gt;</a:t>
            </a:r>
            <a:r>
              <a:rPr lang="en-US" dirty="0"/>
              <a:t> </a:t>
            </a:r>
            <a:r>
              <a:rPr lang="en-US" dirty="0" err="1"/>
              <a:t>tagu</a:t>
            </a:r>
            <a:endParaRPr lang="en-US" i="1" dirty="0"/>
          </a:p>
          <a:p>
            <a:r>
              <a:rPr lang="en-US" i="1" dirty="0"/>
              <a:t>External CSS </a:t>
            </a:r>
            <a:r>
              <a:rPr lang="en-US" dirty="0"/>
              <a:t>– CSS se pi</a:t>
            </a:r>
            <a:r>
              <a:rPr lang="sr-Latn-RS" dirty="0"/>
              <a:t>še u odvojenom .css fajlu i dodaje se u </a:t>
            </a:r>
            <a:r>
              <a:rPr lang="en-US" dirty="0"/>
              <a:t>.</a:t>
            </a:r>
            <a:r>
              <a:rPr lang="sr-Latn-RS" dirty="0"/>
              <a:t>html pomoću </a:t>
            </a:r>
            <a:r>
              <a:rPr lang="sr-Latn-RS" i="1" dirty="0"/>
              <a:t>stylesheet-a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6F88-C1E6-B2B3-88D9-72F3FC9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sr-Latn-RS" dirty="0"/>
              <a:t>css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sr-Latn-RS" dirty="0"/>
              <a:t>s</a:t>
            </a:r>
            <a:r>
              <a:rPr lang="en-US" dirty="0" err="1"/>
              <a:t>elektori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63C9B2-F456-2C1E-1B33-1C26AFFD58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r="48362"/>
          <a:stretch/>
        </p:blipFill>
        <p:spPr>
          <a:xfrm>
            <a:off x="6497638" y="336550"/>
            <a:ext cx="5322887" cy="618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192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252-E812-F773-531C-7B4A9A5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SELEKTORI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1B00-D030-5BF3-3C87-C5309BE14025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dirty="0" err="1"/>
              <a:t>Selektor</a:t>
            </a:r>
            <a:r>
              <a:rPr lang="sr-Latn-RS" dirty="0"/>
              <a:t>, kako samo ime kaže, selektuje elemente na koje se odnosi definicija stila</a:t>
            </a:r>
          </a:p>
          <a:p>
            <a:r>
              <a:rPr lang="sr-Latn-RS" dirty="0"/>
              <a:t>Običan selektor, </a:t>
            </a:r>
            <a:r>
              <a:rPr lang="sr-Latn-RS" i="1" dirty="0"/>
              <a:t>class</a:t>
            </a:r>
            <a:r>
              <a:rPr lang="sr-Latn-RS" dirty="0"/>
              <a:t> selektor, </a:t>
            </a:r>
            <a:r>
              <a:rPr lang="sr-Latn-RS" i="1" dirty="0"/>
              <a:t>id</a:t>
            </a:r>
            <a:r>
              <a:rPr lang="sr-Latn-RS" dirty="0"/>
              <a:t> selektor</a:t>
            </a:r>
          </a:p>
          <a:p>
            <a:r>
              <a:rPr lang="sr-Latn-RS" dirty="0"/>
              <a:t>Sintaksa: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h1 { color: blue;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.</a:t>
            </a:r>
            <a:r>
              <a:rPr lang="en-US" dirty="0" err="1">
                <a:solidFill>
                  <a:schemeClr val="accent3"/>
                </a:solidFill>
              </a:rPr>
              <a:t>klasa</a:t>
            </a:r>
            <a:r>
              <a:rPr lang="en-US" dirty="0">
                <a:solidFill>
                  <a:schemeClr val="accent3"/>
                </a:solidFill>
              </a:rPr>
              <a:t> { background-color: beige;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#id { font-size: large;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6F88-C1E6-B2B3-88D9-72F3FC9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90752"/>
            <a:ext cx="4466504" cy="3405187"/>
          </a:xfrm>
        </p:spPr>
        <p:txBody>
          <a:bodyPr anchor="t"/>
          <a:lstStyle/>
          <a:p>
            <a:r>
              <a:rPr lang="en-US" sz="1600" dirty="0" err="1"/>
              <a:t>Uvod</a:t>
            </a:r>
            <a:r>
              <a:rPr lang="en-US" sz="1600" dirty="0"/>
              <a:t> u HTML </a:t>
            </a:r>
            <a:r>
              <a:rPr lang="en-US" sz="1600" dirty="0" err="1"/>
              <a:t>i</a:t>
            </a:r>
            <a:r>
              <a:rPr lang="en-US" sz="1600" dirty="0"/>
              <a:t> CSS</a:t>
            </a:r>
          </a:p>
          <a:p>
            <a:r>
              <a:rPr lang="en-US" sz="1600" dirty="0"/>
              <a:t>HTML </a:t>
            </a:r>
            <a:r>
              <a:rPr lang="en-US" sz="1600" dirty="0" err="1"/>
              <a:t>tagovi</a:t>
            </a:r>
            <a:endParaRPr lang="en-US" sz="1600" dirty="0"/>
          </a:p>
          <a:p>
            <a:r>
              <a:rPr lang="en-US" sz="1600" dirty="0">
                <a:solidFill>
                  <a:schemeClr val="accent3"/>
                </a:solidFill>
              </a:rPr>
              <a:t>HTML forma </a:t>
            </a:r>
            <a:endParaRPr lang="sr-Latn-RS" sz="1600" dirty="0">
              <a:solidFill>
                <a:schemeClr val="accent3"/>
              </a:solidFill>
            </a:endParaRPr>
          </a:p>
          <a:p>
            <a:r>
              <a:rPr lang="sr-Latn-RS" sz="1600" dirty="0"/>
              <a:t>Stilovi</a:t>
            </a:r>
            <a:endParaRPr lang="en-US" sz="1600" dirty="0"/>
          </a:p>
          <a:p>
            <a:r>
              <a:rPr lang="en-US" sz="1600" dirty="0"/>
              <a:t>CSS </a:t>
            </a:r>
            <a:r>
              <a:rPr lang="en-US" sz="1600" dirty="0" err="1"/>
              <a:t>selektori</a:t>
            </a:r>
            <a:endParaRPr lang="en-US" sz="1600" dirty="0"/>
          </a:p>
          <a:p>
            <a:r>
              <a:rPr lang="en-US" sz="1600" dirty="0" err="1"/>
              <a:t>Svojstva</a:t>
            </a:r>
            <a:endParaRPr lang="en-US" sz="1600" dirty="0"/>
          </a:p>
          <a:p>
            <a:r>
              <a:rPr lang="en-US" sz="1600" dirty="0"/>
              <a:t>Flexbox</a:t>
            </a:r>
          </a:p>
          <a:p>
            <a:r>
              <a:rPr lang="en-US" sz="1600" dirty="0" err="1">
                <a:solidFill>
                  <a:schemeClr val="accent3"/>
                </a:solidFill>
              </a:rPr>
              <a:t>Jednostavne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animacije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10E78C-1D3E-4A55-8A49-2FAAA3080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175" y="5671991"/>
            <a:ext cx="1816873" cy="10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sr-Latn-RS" dirty="0"/>
              <a:t>css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SVOJSTVA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63C9B2-F456-2C1E-1B33-1C26AFFD58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r="48362"/>
          <a:stretch/>
        </p:blipFill>
        <p:spPr>
          <a:xfrm>
            <a:off x="6497638" y="336550"/>
            <a:ext cx="5322887" cy="618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774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252-E812-F773-531C-7B4A9A5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SVOJSTVA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1B00-D030-5BF3-3C87-C5309BE1402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70" y="2470150"/>
            <a:ext cx="2531460" cy="3676649"/>
          </a:xfrm>
        </p:spPr>
        <p:txBody>
          <a:bodyPr/>
          <a:lstStyle/>
          <a:p>
            <a:r>
              <a:rPr lang="en-US" i="1" dirty="0"/>
              <a:t>text-alignment</a:t>
            </a:r>
          </a:p>
          <a:p>
            <a:r>
              <a:rPr lang="en-US" i="1" dirty="0"/>
              <a:t>font-size</a:t>
            </a:r>
          </a:p>
          <a:p>
            <a:r>
              <a:rPr lang="en-US" i="1" dirty="0"/>
              <a:t>font-family</a:t>
            </a:r>
          </a:p>
          <a:p>
            <a:r>
              <a:rPr lang="en-US" i="1" dirty="0"/>
              <a:t>color</a:t>
            </a:r>
          </a:p>
          <a:p>
            <a:r>
              <a:rPr lang="en-US" i="1" dirty="0"/>
              <a:t>text-decoration</a:t>
            </a:r>
          </a:p>
          <a:p>
            <a:r>
              <a:rPr lang="en-US" i="1" dirty="0"/>
              <a:t>font-weight</a:t>
            </a:r>
          </a:p>
          <a:p>
            <a:r>
              <a:rPr lang="en-US" i="1" dirty="0"/>
              <a:t>background-color</a:t>
            </a:r>
          </a:p>
          <a:p>
            <a:pPr marL="0" indent="0">
              <a:buNone/>
            </a:pPr>
            <a:endParaRPr lang="sr-Latn-R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6F88-C1E6-B2B3-88D9-72F3FC9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7F8852-7224-4D32-CC3D-728A53EAD24F}"/>
              </a:ext>
            </a:extLst>
          </p:cNvPr>
          <p:cNvSpPr txBox="1">
            <a:spLocks/>
          </p:cNvSpPr>
          <p:nvPr/>
        </p:nvSpPr>
        <p:spPr>
          <a:xfrm>
            <a:off x="7981111" y="2470149"/>
            <a:ext cx="2531460" cy="3676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margin-left/top/right/bottom</a:t>
            </a:r>
          </a:p>
          <a:p>
            <a:r>
              <a:rPr lang="en-US" i="1" dirty="0"/>
              <a:t>padding</a:t>
            </a:r>
          </a:p>
          <a:p>
            <a:r>
              <a:rPr lang="en-US" i="1" dirty="0"/>
              <a:t>width</a:t>
            </a:r>
          </a:p>
          <a:p>
            <a:r>
              <a:rPr lang="en-US" i="1" dirty="0"/>
              <a:t>height</a:t>
            </a:r>
          </a:p>
          <a:p>
            <a:r>
              <a:rPr lang="en-US" i="1" dirty="0"/>
              <a:t>position</a:t>
            </a:r>
          </a:p>
          <a:p>
            <a:r>
              <a:rPr lang="en-US" i="1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160668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sr-Latn-RS" dirty="0"/>
              <a:t>LEVEL </a:t>
            </a:r>
            <a:r>
              <a:rPr lang="en-US" dirty="0"/>
              <a:t>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STILIZOVANJE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6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sr-Latn-RS" dirty="0"/>
              <a:t>css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63C9B2-F456-2C1E-1B33-1C26AFFD58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r="48362"/>
          <a:stretch/>
        </p:blipFill>
        <p:spPr>
          <a:xfrm>
            <a:off x="6497638" y="336550"/>
            <a:ext cx="5322887" cy="618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25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252-E812-F773-531C-7B4A9A5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1B00-D030-5BF3-3C87-C5309BE14025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dirty="0" err="1"/>
              <a:t>alat</a:t>
            </a:r>
            <a:r>
              <a:rPr lang="en-US" dirty="0"/>
              <a:t> koji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efikasno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raspoređivanje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kontejnera</a:t>
            </a:r>
            <a:r>
              <a:rPr lang="en-US" dirty="0"/>
              <a:t> (</a:t>
            </a:r>
            <a:r>
              <a:rPr lang="en-US" dirty="0" err="1"/>
              <a:t>responzivnost</a:t>
            </a:r>
            <a:r>
              <a:rPr lang="en-US" dirty="0"/>
              <a:t>)</a:t>
            </a:r>
          </a:p>
          <a:p>
            <a:r>
              <a:rPr lang="en-US" dirty="0" err="1"/>
              <a:t>fleksibilan</a:t>
            </a:r>
            <a:r>
              <a:rPr lang="en-US" dirty="0"/>
              <a:t> </a:t>
            </a:r>
            <a:r>
              <a:rPr lang="en-US" i="1" dirty="0"/>
              <a:t>layout </a:t>
            </a:r>
            <a:r>
              <a:rPr lang="en-US" dirty="0"/>
              <a:t>koji se </a:t>
            </a:r>
            <a:r>
              <a:rPr lang="en-US" dirty="0" err="1"/>
              <a:t>prilagođava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veličinama</a:t>
            </a:r>
            <a:r>
              <a:rPr lang="en-US" dirty="0"/>
              <a:t> </a:t>
            </a:r>
            <a:r>
              <a:rPr lang="en-US" dirty="0" err="1"/>
              <a:t>ekrana</a:t>
            </a:r>
            <a:endParaRPr lang="en-US" dirty="0"/>
          </a:p>
          <a:p>
            <a:r>
              <a:rPr lang="en-US" i="1" dirty="0"/>
              <a:t>Flex-direction – </a:t>
            </a:r>
            <a:r>
              <a:rPr lang="en-US" dirty="0" err="1"/>
              <a:t>horizontalni</a:t>
            </a:r>
            <a:r>
              <a:rPr lang="en-US" dirty="0"/>
              <a:t> (row)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vertikalni</a:t>
            </a:r>
            <a:r>
              <a:rPr lang="en-US" dirty="0"/>
              <a:t> (column)</a:t>
            </a:r>
          </a:p>
          <a:p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, </a:t>
            </a:r>
            <a:r>
              <a:rPr lang="en-US" dirty="0" err="1"/>
              <a:t>horizontalna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vertikalna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flex-direction</a:t>
            </a:r>
          </a:p>
          <a:p>
            <a:r>
              <a:rPr lang="en-US" dirty="0" err="1"/>
              <a:t>Popre</a:t>
            </a:r>
            <a:r>
              <a:rPr lang="sr-Latn-RS" dirty="0"/>
              <a:t>čna osa je osa normalna na glavnu</a:t>
            </a:r>
          </a:p>
          <a:p>
            <a:r>
              <a:rPr lang="sr-Latn-RS" i="1" dirty="0"/>
              <a:t>Justify-content</a:t>
            </a:r>
            <a:r>
              <a:rPr lang="sr-Latn-RS" dirty="0"/>
              <a:t> poravnava elemente duž glavne ose, </a:t>
            </a:r>
            <a:r>
              <a:rPr lang="sr-Latn-RS" i="1" dirty="0"/>
              <a:t>align-items</a:t>
            </a:r>
            <a:r>
              <a:rPr lang="sr-Latn-RS" dirty="0"/>
              <a:t> poravnava elemente duž poprečne 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6F88-C1E6-B2B3-88D9-72F3FC9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2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sr-Latn-RS" dirty="0"/>
              <a:t>LEVEL 4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sr-Latn-RS" dirty="0"/>
              <a:t>Primena flexbox-a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2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sr-Latn-RS" dirty="0"/>
              <a:t>LEVEL </a:t>
            </a:r>
            <a:r>
              <a:rPr lang="en-US" dirty="0"/>
              <a:t>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jednostavnih</a:t>
            </a:r>
            <a:r>
              <a:rPr lang="en-US" dirty="0"/>
              <a:t> </a:t>
            </a:r>
            <a:r>
              <a:rPr lang="en-US" dirty="0" err="1"/>
              <a:t>animacija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38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sr-Latn-RS" dirty="0"/>
              <a:t>Pomoćni materijal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https://github.com/natasarad02/html-and-css-workshop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https://www.w3schools.com/html/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https://www.w3schools.com/css/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HVALA NA PA</a:t>
            </a:r>
            <a:r>
              <a:rPr lang="sr-Latn-RS" dirty="0"/>
              <a:t>ŽNJI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sr-Latn-RS" dirty="0"/>
              <a:t>Nataša Radmilović</a:t>
            </a:r>
          </a:p>
          <a:p>
            <a:r>
              <a:rPr lang="en-US" dirty="0">
                <a:hlinkClick r:id="rId3"/>
              </a:rPr>
              <a:t>n</a:t>
            </a:r>
            <a:r>
              <a:rPr lang="sr-Latn-RS" dirty="0">
                <a:hlinkClick r:id="rId3"/>
              </a:rPr>
              <a:t>ata.</a:t>
            </a:r>
            <a:r>
              <a:rPr lang="en-US" dirty="0">
                <a:hlinkClick r:id="rId3"/>
              </a:rPr>
              <a:t>r</a:t>
            </a:r>
            <a:r>
              <a:rPr lang="sr-Latn-RS" dirty="0">
                <a:hlinkClick r:id="rId3"/>
              </a:rPr>
              <a:t>admilovic</a:t>
            </a:r>
            <a:r>
              <a:rPr lang="en-US" dirty="0">
                <a:hlinkClick r:id="rId3"/>
              </a:rPr>
              <a:t>@email.com</a:t>
            </a:r>
            <a:endParaRPr lang="en-US" dirty="0"/>
          </a:p>
          <a:p>
            <a:r>
              <a:rPr lang="en-US" dirty="0"/>
              <a:t>GitHub: @natasarad02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344BC5-9B01-62DC-6A34-2CD273E51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02" y="4455481"/>
            <a:ext cx="1816873" cy="10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UVOD 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HTML I CSS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UVOD U 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sr-Latn-RS" dirty="0"/>
              <a:t>(</a:t>
            </a:r>
            <a:r>
              <a:rPr lang="sr-Latn-RS" i="1" dirty="0"/>
              <a:t>Hyper Text Markup Language</a:t>
            </a:r>
            <a:r>
              <a:rPr lang="sr-Latn-RS" dirty="0"/>
              <a:t>) je markap jezik koji opisuje stranice sa strukturom i izgledom</a:t>
            </a:r>
          </a:p>
          <a:p>
            <a:pPr lvl="1"/>
            <a:r>
              <a:rPr lang="sr-Latn-RS" dirty="0"/>
              <a:t>Markap jezik predstavlja tekst sa dodatnim oznakama, odnosno tagovima</a:t>
            </a:r>
          </a:p>
          <a:p>
            <a:r>
              <a:rPr lang="sr-Latn-RS" dirty="0"/>
              <a:t>Tekstualna datoteka </a:t>
            </a:r>
            <a:r>
              <a:rPr lang="sr-Latn-RS" i="1" dirty="0"/>
              <a:t>(.html </a:t>
            </a:r>
            <a:r>
              <a:rPr lang="sr-Latn-RS" dirty="0"/>
              <a:t>ili </a:t>
            </a:r>
            <a:r>
              <a:rPr lang="sr-Latn-RS" i="1" dirty="0"/>
              <a:t>.htm </a:t>
            </a:r>
            <a:r>
              <a:rPr lang="sr-Latn-RS" dirty="0"/>
              <a:t>ekstenzija) se sastoji iz markap tagova i definiše strukturu HTML dokumenta. Opisuje čitaču (</a:t>
            </a:r>
            <a:r>
              <a:rPr lang="sr-Latn-RS" i="1" dirty="0"/>
              <a:t>web browseru</a:t>
            </a:r>
            <a:r>
              <a:rPr lang="sr-Latn-RS" dirty="0"/>
              <a:t>) kako da prikaže stranicu</a:t>
            </a:r>
          </a:p>
          <a:p>
            <a:pPr marL="457200" lvl="1" indent="0">
              <a:buNone/>
            </a:pPr>
            <a:endParaRPr lang="sr-Latn-R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0B1D-7AA6-B726-A4B4-976A4D64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 U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0BDC-08E9-4245-E25A-47831F37CD22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sr-Latn-RS" dirty="0"/>
              <a:t>CSS (</a:t>
            </a:r>
            <a:r>
              <a:rPr lang="sr-Latn-RS" i="1" dirty="0"/>
              <a:t>Cascading Style Sheets</a:t>
            </a:r>
            <a:r>
              <a:rPr lang="sr-Latn-RS" dirty="0"/>
              <a:t>) vizuelno definiše HTML stranicu (stilovi)</a:t>
            </a:r>
          </a:p>
          <a:p>
            <a:r>
              <a:rPr lang="sr-Latn-RS" dirty="0"/>
              <a:t>Stilovi se definišu za elemente HTML-a (tagove); definišu izgled elemenata (boja, font, pozadina...)</a:t>
            </a:r>
          </a:p>
          <a:p>
            <a:r>
              <a:rPr lang="sr-Latn-RS" dirty="0"/>
              <a:t>Takođe, može da se definiše i </a:t>
            </a:r>
            <a:r>
              <a:rPr lang="sr-Latn-RS" i="1" dirty="0"/>
              <a:t>layout</a:t>
            </a:r>
            <a:r>
              <a:rPr lang="sr-Latn-RS" dirty="0"/>
              <a:t> stranice, kao i jednostavne animacije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6502D-08FD-21ED-95D4-B915BCC8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sr-Latn-RS" dirty="0"/>
              <a:t>HTML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sr-Latn-RS" dirty="0"/>
              <a:t>TAGOVI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83B6CDA-BE79-E772-801F-B840BB054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409" r="27409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sr-Latn-RS" dirty="0"/>
              <a:t>TAGOVI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sr-Latn-RS" dirty="0"/>
              <a:t>Označavaju HTML elemente; element se sastoji iz otvarajućeg taga</a:t>
            </a:r>
            <a:r>
              <a:rPr lang="en-US" dirty="0"/>
              <a:t> (</a:t>
            </a:r>
            <a:r>
              <a:rPr lang="en-US" i="1" dirty="0"/>
              <a:t>&lt;html&gt;</a:t>
            </a:r>
            <a:r>
              <a:rPr lang="en-US" dirty="0"/>
              <a:t>)</a:t>
            </a:r>
            <a:r>
              <a:rPr lang="sr-Latn-RS" dirty="0"/>
              <a:t>, sadržaja i zatvarajućeg taga</a:t>
            </a:r>
            <a:r>
              <a:rPr lang="en-US" dirty="0"/>
              <a:t> (</a:t>
            </a:r>
            <a:r>
              <a:rPr lang="en-US" i="1" dirty="0"/>
              <a:t>&lt;/html&gt;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Postoje složeni elementi (imaju otvarajući i zatvarajući tag) i prosti elementi (nema zatvarajućeg taga i sadržaja)</a:t>
            </a:r>
          </a:p>
          <a:p>
            <a:r>
              <a:rPr lang="sr-Latn-RS" dirty="0"/>
              <a:t>Tagovi nisu osetljivi na velika i mala slova</a:t>
            </a:r>
          </a:p>
          <a:p>
            <a:r>
              <a:rPr lang="sr-Latn-RS" dirty="0"/>
              <a:t>Osnovni tagovi su </a:t>
            </a:r>
            <a:r>
              <a:rPr lang="en-US" dirty="0"/>
              <a:t>&lt;html&gt;, &lt;head&gt;, &lt;body&gt;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252-E812-F773-531C-7B4A9A5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1B00-D030-5BF3-3C87-C5309BE14025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i="1" dirty="0"/>
              <a:t>&lt;html&gt; - </a:t>
            </a:r>
            <a:r>
              <a:rPr lang="en-US" dirty="0" err="1"/>
              <a:t>okvir</a:t>
            </a:r>
            <a:r>
              <a:rPr lang="en-US" dirty="0"/>
              <a:t> u </a:t>
            </a:r>
            <a:r>
              <a:rPr lang="en-US" dirty="0" err="1"/>
              <a:t>kom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tagovi</a:t>
            </a:r>
            <a:endParaRPr lang="en-US" dirty="0"/>
          </a:p>
          <a:p>
            <a:r>
              <a:rPr lang="en-US" i="1" dirty="0"/>
              <a:t>&lt;head&gt;</a:t>
            </a:r>
            <a:r>
              <a:rPr lang="en-US" dirty="0"/>
              <a:t> - </a:t>
            </a:r>
            <a:r>
              <a:rPr lang="en-US" dirty="0" err="1"/>
              <a:t>uokviruje</a:t>
            </a:r>
            <a:r>
              <a:rPr lang="en-US" dirty="0"/>
              <a:t> </a:t>
            </a:r>
            <a:r>
              <a:rPr lang="en-US" dirty="0" err="1"/>
              <a:t>zaglavlje</a:t>
            </a:r>
            <a:r>
              <a:rPr lang="en-US" dirty="0"/>
              <a:t> u </a:t>
            </a:r>
            <a:r>
              <a:rPr lang="en-US" dirty="0" err="1"/>
              <a:t>kom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dokumentu</a:t>
            </a:r>
            <a:r>
              <a:rPr lang="en-US" dirty="0"/>
              <a:t> (</a:t>
            </a:r>
            <a:r>
              <a:rPr lang="en-US" dirty="0" err="1"/>
              <a:t>naslov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,…),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obavezan</a:t>
            </a:r>
            <a:endParaRPr lang="en-US" dirty="0"/>
          </a:p>
          <a:p>
            <a:r>
              <a:rPr lang="en-US" dirty="0"/>
              <a:t>&lt;</a:t>
            </a:r>
            <a:r>
              <a:rPr lang="en-US" i="1" dirty="0"/>
              <a:t>body</a:t>
            </a:r>
            <a:r>
              <a:rPr lang="en-US" dirty="0"/>
              <a:t>&gt; - </a:t>
            </a:r>
            <a:r>
              <a:rPr lang="en-US" dirty="0" err="1"/>
              <a:t>sadr</a:t>
            </a:r>
            <a:r>
              <a:rPr lang="sr-Latn-RS" dirty="0"/>
              <a:t>ži sve ono što vidimo u prozoru pretraživača, odnosno predstavlja sadržaj stranice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6F88-C1E6-B2B3-88D9-72F3FC9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252-E812-F773-531C-7B4A9A5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1B00-D030-5BF3-3C87-C5309BE14025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i="1" dirty="0"/>
              <a:t>&lt;html&gt; - </a:t>
            </a:r>
            <a:r>
              <a:rPr lang="en-US" dirty="0" err="1"/>
              <a:t>okvir</a:t>
            </a:r>
            <a:r>
              <a:rPr lang="en-US" dirty="0"/>
              <a:t> u </a:t>
            </a:r>
            <a:r>
              <a:rPr lang="en-US" dirty="0" err="1"/>
              <a:t>kom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tagovi</a:t>
            </a:r>
            <a:endParaRPr lang="en-US" dirty="0"/>
          </a:p>
          <a:p>
            <a:r>
              <a:rPr lang="en-US" i="1" dirty="0"/>
              <a:t>&lt;head&gt;</a:t>
            </a:r>
            <a:r>
              <a:rPr lang="en-US" dirty="0"/>
              <a:t> - </a:t>
            </a:r>
            <a:r>
              <a:rPr lang="en-US" dirty="0" err="1"/>
              <a:t>uokviruje</a:t>
            </a:r>
            <a:r>
              <a:rPr lang="en-US" dirty="0"/>
              <a:t> </a:t>
            </a:r>
            <a:r>
              <a:rPr lang="en-US" dirty="0" err="1"/>
              <a:t>zaglavlje</a:t>
            </a:r>
            <a:r>
              <a:rPr lang="en-US" dirty="0"/>
              <a:t> u </a:t>
            </a:r>
            <a:r>
              <a:rPr lang="en-US" dirty="0" err="1"/>
              <a:t>kom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dokumentu</a:t>
            </a:r>
            <a:r>
              <a:rPr lang="en-US" dirty="0"/>
              <a:t> (</a:t>
            </a:r>
            <a:r>
              <a:rPr lang="en-US" dirty="0" err="1"/>
              <a:t>naslov</a:t>
            </a:r>
            <a:r>
              <a:rPr lang="en-US" dirty="0"/>
              <a:t>, </a:t>
            </a:r>
            <a:r>
              <a:rPr lang="en-US" dirty="0" err="1"/>
              <a:t>opis</a:t>
            </a:r>
            <a:r>
              <a:rPr lang="en-US" dirty="0"/>
              <a:t>,…),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obavezan</a:t>
            </a:r>
            <a:endParaRPr lang="en-US" dirty="0"/>
          </a:p>
          <a:p>
            <a:r>
              <a:rPr lang="en-US" dirty="0"/>
              <a:t>&lt;</a:t>
            </a:r>
            <a:r>
              <a:rPr lang="en-US" i="1" dirty="0"/>
              <a:t>body</a:t>
            </a:r>
            <a:r>
              <a:rPr lang="en-US" dirty="0"/>
              <a:t>&gt; - </a:t>
            </a:r>
            <a:r>
              <a:rPr lang="en-US" dirty="0" err="1"/>
              <a:t>sadr</a:t>
            </a:r>
            <a:r>
              <a:rPr lang="sr-Latn-RS" dirty="0"/>
              <a:t>ži sve ono što vidimo u prozoru pretraživača, odnosno predstavlja sadržaj stranice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6F88-C1E6-B2B3-88D9-72F3FC92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65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746</Words>
  <Application>Microsoft Office PowerPoint</Application>
  <PresentationFormat>Widescreen</PresentationFormat>
  <Paragraphs>154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Nova</vt:lpstr>
      <vt:lpstr>Biome</vt:lpstr>
      <vt:lpstr>Calibri</vt:lpstr>
      <vt:lpstr>Wingdings</vt:lpstr>
      <vt:lpstr>Custom</vt:lpstr>
      <vt:lpstr>HTML/CSS</vt:lpstr>
      <vt:lpstr>Agenda</vt:lpstr>
      <vt:lpstr>UVOD U</vt:lpstr>
      <vt:lpstr>UVOD U HTML</vt:lpstr>
      <vt:lpstr>UVOD U CSS</vt:lpstr>
      <vt:lpstr>HTML</vt:lpstr>
      <vt:lpstr>TAGOVI</vt:lpstr>
      <vt:lpstr>TAGOVI</vt:lpstr>
      <vt:lpstr>TAGOVI</vt:lpstr>
      <vt:lpstr>LEVEL 0</vt:lpstr>
      <vt:lpstr>TAGOVI</vt:lpstr>
      <vt:lpstr>LEVEL 1</vt:lpstr>
      <vt:lpstr>HTML</vt:lpstr>
      <vt:lpstr>FORMa</vt:lpstr>
      <vt:lpstr>LEVEL 2</vt:lpstr>
      <vt:lpstr>css</vt:lpstr>
      <vt:lpstr>STILOVI</vt:lpstr>
      <vt:lpstr>css</vt:lpstr>
      <vt:lpstr>SELEKTORI</vt:lpstr>
      <vt:lpstr>css</vt:lpstr>
      <vt:lpstr>SVOJSTVA</vt:lpstr>
      <vt:lpstr>LEVEL 3</vt:lpstr>
      <vt:lpstr>css</vt:lpstr>
      <vt:lpstr>flexbox</vt:lpstr>
      <vt:lpstr>LEVEL 4</vt:lpstr>
      <vt:lpstr>LEVEL 5</vt:lpstr>
      <vt:lpstr>Pomoćni materijal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Natasa Radmilovic</dc:creator>
  <cp:lastModifiedBy>Natasa Radmilovic</cp:lastModifiedBy>
  <cp:revision>35</cp:revision>
  <dcterms:created xsi:type="dcterms:W3CDTF">2024-01-05T14:58:10Z</dcterms:created>
  <dcterms:modified xsi:type="dcterms:W3CDTF">2024-09-30T21:42:01Z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