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1" r:id="rId5"/>
    <p:sldId id="259" r:id="rId6"/>
    <p:sldId id="267" r:id="rId7"/>
    <p:sldId id="270" r:id="rId8"/>
    <p:sldId id="268" r:id="rId9"/>
    <p:sldId id="269" r:id="rId10"/>
    <p:sldId id="285" r:id="rId11"/>
    <p:sldId id="290" r:id="rId12"/>
    <p:sldId id="271" r:id="rId13"/>
    <p:sldId id="272" r:id="rId14"/>
    <p:sldId id="287" r:id="rId15"/>
    <p:sldId id="273" r:id="rId16"/>
    <p:sldId id="274" r:id="rId17"/>
    <p:sldId id="276" r:id="rId18"/>
    <p:sldId id="288" r:id="rId19"/>
    <p:sldId id="277" r:id="rId20"/>
    <p:sldId id="279" r:id="rId21"/>
    <p:sldId id="281" r:id="rId22"/>
    <p:sldId id="280" r:id="rId23"/>
    <p:sldId id="291" r:id="rId24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0C91B"/>
    <a:srgbClr val="FF00FF"/>
    <a:srgbClr val="00B050"/>
    <a:srgbClr val="66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4723" tIns="47361" rIns="94723" bIns="47361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4723" tIns="47361" rIns="94723" bIns="47361" rtlCol="0"/>
          <a:lstStyle>
            <a:lvl1pPr algn="r">
              <a:defRPr sz="1200"/>
            </a:lvl1pPr>
          </a:lstStyle>
          <a:p>
            <a:fld id="{84E16B4E-6C99-464C-BE1A-CCB3FC3131CF}" type="datetimeFigureOut">
              <a:rPr lang="de-CH" smtClean="0"/>
              <a:pPr/>
              <a:t>22.03.2016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23" tIns="47361" rIns="94723" bIns="47361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723" tIns="47361" rIns="94723" bIns="473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4723" tIns="47361" rIns="94723" bIns="47361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4723" tIns="47361" rIns="94723" bIns="47361" rtlCol="0" anchor="b"/>
          <a:lstStyle>
            <a:lvl1pPr algn="r">
              <a:defRPr sz="1200"/>
            </a:lvl1pPr>
          </a:lstStyle>
          <a:p>
            <a:fld id="{3ADAC6A5-0F48-4C5D-8519-08FA7DBD915B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6F27-4A4E-4DA6-8530-8C4F9085F4D7}" type="datetime1">
              <a:rPr lang="de-CH" smtClean="0"/>
              <a:pPr/>
              <a:t>22.03.2016</a:t>
            </a:fld>
            <a:endParaRPr lang="de-C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EF61-444B-4A3F-9BF2-55591E3B138B}" type="datetime1">
              <a:rPr lang="de-CH" smtClean="0"/>
              <a:pPr/>
              <a:t>22.03.2016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FA50-1BF5-4798-95E9-014A913BB817}" type="datetime1">
              <a:rPr lang="de-CH" smtClean="0"/>
              <a:pPr/>
              <a:t>22.03.2016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17F4-434C-46B1-8B97-D49C7594B2A1}" type="datetime1">
              <a:rPr lang="de-CH" smtClean="0"/>
              <a:pPr/>
              <a:t>22.03.2016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66D2-F4CE-4299-9E8A-AC916068C81A}" type="datetime1">
              <a:rPr lang="de-CH" smtClean="0"/>
              <a:pPr/>
              <a:t>22.03.2016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CBA4-7DA3-491C-8145-E689E4D27DF1}" type="datetime1">
              <a:rPr lang="de-CH" smtClean="0"/>
              <a:pPr/>
              <a:t>22.03.2016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D0A4-9C22-4D9E-8E02-D2A53D0CC6FC}" type="datetime1">
              <a:rPr lang="de-CH" smtClean="0"/>
              <a:pPr/>
              <a:t>22.03.2016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D0C-4286-41AF-9EB1-D542609AAD11}" type="datetime1">
              <a:rPr lang="de-CH" smtClean="0"/>
              <a:pPr/>
              <a:t>22.03.2016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490B-582E-484C-A532-8785F6AE0494}" type="datetime1">
              <a:rPr lang="de-CH" smtClean="0"/>
              <a:pPr/>
              <a:t>22.03.2016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B13D-4D03-4FCA-8BE0-0E2554E3A39E}" type="datetime1">
              <a:rPr lang="de-CH" smtClean="0"/>
              <a:pPr/>
              <a:t>22.03.2016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5207-0A3A-4920-8280-3255CF585868}" type="datetime1">
              <a:rPr lang="de-CH" smtClean="0"/>
              <a:pPr/>
              <a:t>22.03.2016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798C9FC-F20C-44AC-8620-4FEFE29F8E9C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AD3EF1-9062-456B-AD27-86ED2C81539B}" type="datetime1">
              <a:rPr lang="de-CH" smtClean="0"/>
              <a:pPr/>
              <a:t>22.03.2016</a:t>
            </a:fld>
            <a:endParaRPr lang="de-C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798C9FC-F20C-44AC-8620-4FEFE29F8E9C}" type="slidenum">
              <a:rPr lang="de-CH" smtClean="0"/>
              <a:pPr/>
              <a:t>‹#›</a:t>
            </a:fld>
            <a:endParaRPr lang="de-CH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smh.com/nyctaxitrips" TargetMode="External"/><Relationship Id="rId2" Type="http://schemas.openxmlformats.org/officeDocument/2006/relationships/hyperlink" Target="http://www.citibikenyc.com/system-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Data Science Test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Natasa Sarafijanovic-Djukic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1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1691680" y="1988840"/>
            <a:ext cx="2664296" cy="4032448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Data Preprocessing</a:t>
            </a:r>
            <a:endParaRPr lang="de-CH" dirty="0"/>
          </a:p>
        </p:txBody>
      </p:sp>
      <p:sp>
        <p:nvSpPr>
          <p:cNvPr id="16" name="Rounded Rectangle 15"/>
          <p:cNvSpPr/>
          <p:nvPr/>
        </p:nvSpPr>
        <p:spPr>
          <a:xfrm>
            <a:off x="2267744" y="2492896"/>
            <a:ext cx="1584176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PREPROCESSING</a:t>
            </a:r>
            <a:endParaRPr lang="de-CH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21" idx="3"/>
            <a:endCxn id="16" idx="1"/>
          </p:cNvCxnSpPr>
          <p:nvPr/>
        </p:nvCxnSpPr>
        <p:spPr>
          <a:xfrm flipV="1">
            <a:off x="1475656" y="2950096"/>
            <a:ext cx="792088" cy="9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1560" y="263691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citibike</a:t>
            </a:r>
          </a:p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</a:t>
            </a:r>
            <a:endParaRPr lang="de-CH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716016" y="2492896"/>
            <a:ext cx="1570439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MODELLING</a:t>
            </a:r>
          </a:p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OF </a:t>
            </a:r>
          </a:p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TRIP DURATION</a:t>
            </a:r>
            <a:endParaRPr lang="de-CH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6" idx="3"/>
            <a:endCxn id="22" idx="1"/>
          </p:cNvCxnSpPr>
          <p:nvPr/>
        </p:nvCxnSpPr>
        <p:spPr>
          <a:xfrm>
            <a:off x="3851920" y="295009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34" idx="1"/>
          </p:cNvCxnSpPr>
          <p:nvPr/>
        </p:nvCxnSpPr>
        <p:spPr>
          <a:xfrm>
            <a:off x="6286455" y="2950096"/>
            <a:ext cx="805825" cy="1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92280" y="2638653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CITIBIKE</a:t>
            </a:r>
          </a:p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</a:t>
            </a:r>
            <a:endParaRPr lang="de-CH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267744" y="4458816"/>
            <a:ext cx="1584176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PREPROCESSING</a:t>
            </a:r>
            <a:endParaRPr lang="de-CH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/>
          <p:cNvCxnSpPr>
            <a:stCxn id="51" idx="3"/>
            <a:endCxn id="49" idx="1"/>
          </p:cNvCxnSpPr>
          <p:nvPr/>
        </p:nvCxnSpPr>
        <p:spPr>
          <a:xfrm flipV="1">
            <a:off x="1475656" y="4916016"/>
            <a:ext cx="792088" cy="9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560" y="460283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taxi</a:t>
            </a:r>
          </a:p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</a:t>
            </a:r>
            <a:endParaRPr lang="de-CH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716016" y="4458816"/>
            <a:ext cx="1570439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MODELLING</a:t>
            </a:r>
          </a:p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OF </a:t>
            </a:r>
          </a:p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TRIP DURATION</a:t>
            </a:r>
            <a:endParaRPr lang="de-CH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49" idx="3"/>
            <a:endCxn id="52" idx="1"/>
          </p:cNvCxnSpPr>
          <p:nvPr/>
        </p:nvCxnSpPr>
        <p:spPr>
          <a:xfrm>
            <a:off x="3851920" y="491601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3"/>
            <a:endCxn id="55" idx="1"/>
          </p:cNvCxnSpPr>
          <p:nvPr/>
        </p:nvCxnSpPr>
        <p:spPr>
          <a:xfrm>
            <a:off x="6286455" y="4916016"/>
            <a:ext cx="805825" cy="1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92280" y="4604573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TAXI</a:t>
            </a:r>
          </a:p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</a:t>
            </a:r>
            <a:endParaRPr lang="de-CH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10</a:t>
            </a:fld>
            <a:endParaRPr lang="de-C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Data Preprocessing</a:t>
            </a:r>
            <a:endParaRPr lang="de-CH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45848"/>
          </a:xfrm>
        </p:spPr>
        <p:txBody>
          <a:bodyPr>
            <a:normAutofit/>
          </a:bodyPr>
          <a:lstStyle/>
          <a:p>
            <a:r>
              <a:rPr lang="de-CH" dirty="0" smtClean="0"/>
              <a:t>Outliers for trip duration:</a:t>
            </a:r>
          </a:p>
          <a:p>
            <a:pPr lvl="1"/>
            <a:r>
              <a:rPr lang="de-CH" dirty="0" smtClean="0"/>
              <a:t>errors</a:t>
            </a:r>
          </a:p>
          <a:p>
            <a:pPr lvl="1"/>
            <a:r>
              <a:rPr lang="de-CH" dirty="0" smtClean="0"/>
              <a:t>roaming around, making a pause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23" name="Oval 22"/>
          <p:cNvSpPr/>
          <p:nvPr/>
        </p:nvSpPr>
        <p:spPr>
          <a:xfrm>
            <a:off x="3599384" y="3645024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FF99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607496" y="3645024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TextBox 35"/>
          <p:cNvSpPr txBox="1"/>
          <p:nvPr/>
        </p:nvSpPr>
        <p:spPr>
          <a:xfrm>
            <a:off x="467544" y="4437112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shopping</a:t>
            </a:r>
            <a:endParaRPr lang="de-CH" dirty="0"/>
          </a:p>
        </p:txBody>
      </p:sp>
      <p:cxnSp>
        <p:nvCxnSpPr>
          <p:cNvPr id="38" name="Elbow Connector 37"/>
          <p:cNvCxnSpPr>
            <a:stCxn id="36" idx="2"/>
          </p:cNvCxnSpPr>
          <p:nvPr/>
        </p:nvCxnSpPr>
        <p:spPr>
          <a:xfrm rot="16200000" flipH="1">
            <a:off x="696835" y="5134961"/>
            <a:ext cx="1358859" cy="7018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27176" y="6196662"/>
            <a:ext cx="2376264" cy="4065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03440" y="60212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restaurant</a:t>
            </a:r>
            <a:endParaRPr lang="de-CH" dirty="0"/>
          </a:p>
        </p:txBody>
      </p:sp>
      <p:cxnSp>
        <p:nvCxnSpPr>
          <p:cNvPr id="72" name="Elbow Connector 71"/>
          <p:cNvCxnSpPr>
            <a:stCxn id="23" idx="2"/>
            <a:endCxn id="36" idx="3"/>
          </p:cNvCxnSpPr>
          <p:nvPr/>
        </p:nvCxnSpPr>
        <p:spPr>
          <a:xfrm rot="10800000" flipV="1">
            <a:off x="1583160" y="3753036"/>
            <a:ext cx="2016224" cy="868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020272" y="5949280"/>
            <a:ext cx="144016" cy="14401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Oval 77"/>
          <p:cNvSpPr/>
          <p:nvPr/>
        </p:nvSpPr>
        <p:spPr>
          <a:xfrm>
            <a:off x="6948264" y="3717032"/>
            <a:ext cx="144016" cy="14401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9" name="Straight Connector 78"/>
          <p:cNvCxnSpPr>
            <a:stCxn id="81" idx="2"/>
            <a:endCxn id="77" idx="0"/>
          </p:cNvCxnSpPr>
          <p:nvPr/>
        </p:nvCxnSpPr>
        <p:spPr>
          <a:xfrm>
            <a:off x="7056276" y="4950460"/>
            <a:ext cx="36004" cy="99882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60232" y="45811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pause</a:t>
            </a:r>
            <a:endParaRPr lang="de-CH" dirty="0"/>
          </a:p>
        </p:txBody>
      </p:sp>
      <p:cxnSp>
        <p:nvCxnSpPr>
          <p:cNvPr id="88" name="Straight Arrow Connector 87"/>
          <p:cNvCxnSpPr>
            <a:stCxn id="43" idx="0"/>
            <a:endCxn id="27" idx="4"/>
          </p:cNvCxnSpPr>
          <p:nvPr/>
        </p:nvCxnSpPr>
        <p:spPr>
          <a:xfrm flipV="1">
            <a:off x="4715508" y="3861048"/>
            <a:ext cx="0" cy="2160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383360" y="3933056"/>
            <a:ext cx="61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start</a:t>
            </a:r>
            <a:endParaRPr lang="de-CH" dirty="0"/>
          </a:p>
        </p:txBody>
      </p:sp>
      <p:sp>
        <p:nvSpPr>
          <p:cNvPr id="94" name="TextBox 93"/>
          <p:cNvSpPr txBox="1"/>
          <p:nvPr/>
        </p:nvSpPr>
        <p:spPr>
          <a:xfrm>
            <a:off x="4391472" y="3284984"/>
            <a:ext cx="61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end</a:t>
            </a:r>
            <a:endParaRPr lang="de-CH" dirty="0"/>
          </a:p>
        </p:txBody>
      </p:sp>
      <p:cxnSp>
        <p:nvCxnSpPr>
          <p:cNvPr id="100" name="Straight Connector 99"/>
          <p:cNvCxnSpPr>
            <a:stCxn id="78" idx="4"/>
            <a:endCxn id="81" idx="0"/>
          </p:cNvCxnSpPr>
          <p:nvPr/>
        </p:nvCxnSpPr>
        <p:spPr>
          <a:xfrm>
            <a:off x="7020272" y="3861048"/>
            <a:ext cx="36004" cy="72008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092280" y="3573016"/>
            <a:ext cx="61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start</a:t>
            </a:r>
            <a:endParaRPr lang="de-CH" dirty="0"/>
          </a:p>
        </p:txBody>
      </p:sp>
      <p:sp>
        <p:nvSpPr>
          <p:cNvPr id="103" name="TextBox 102"/>
          <p:cNvSpPr txBox="1"/>
          <p:nvPr/>
        </p:nvSpPr>
        <p:spPr>
          <a:xfrm>
            <a:off x="7236296" y="5877272"/>
            <a:ext cx="61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end</a:t>
            </a:r>
            <a:endParaRPr lang="de-CH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Citibike Data Preprocessing</a:t>
            </a:r>
            <a:endParaRPr lang="de-CH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  <a:buFont typeface="Wingdings" pitchFamily="2" charset="2"/>
              <a:buChar char="v"/>
            </a:pPr>
            <a:r>
              <a:rPr lang="de-CH" dirty="0" smtClean="0"/>
              <a:t>  keep if </a:t>
            </a:r>
            <a:r>
              <a:rPr lang="de-CH" dirty="0" smtClean="0">
                <a:solidFill>
                  <a:schemeClr val="accent1"/>
                </a:solidFill>
              </a:rPr>
              <a:t>speed</a:t>
            </a:r>
            <a:r>
              <a:rPr lang="de-CH" dirty="0" smtClean="0"/>
              <a:t> between 10 and 95 percentile</a:t>
            </a:r>
          </a:p>
          <a:p>
            <a:pPr>
              <a:buNone/>
            </a:pP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pPr>
              <a:buNone/>
            </a:pPr>
            <a:r>
              <a:rPr lang="de-CH" dirty="0" smtClean="0"/>
              <a:t>   </a:t>
            </a:r>
            <a:endParaRPr lang="de-CH" sz="20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99590" y="2748528"/>
          <a:ext cx="7272810" cy="1107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</a:tblGrid>
              <a:tr h="298832">
                <a:tc gridSpan="9"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all</a:t>
                      </a:r>
                      <a:r>
                        <a:rPr lang="de-CH" baseline="0" dirty="0" smtClean="0"/>
                        <a:t> days - </a:t>
                      </a:r>
                      <a:r>
                        <a:rPr lang="de-CH" dirty="0" smtClean="0"/>
                        <a:t>speed [km/h] percentile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5%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10%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25%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90%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95%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100%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>
                          <a:solidFill>
                            <a:schemeClr val="tx1"/>
                          </a:solidFill>
                        </a:rPr>
                        <a:t>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>
                          <a:solidFill>
                            <a:schemeClr val="tx1"/>
                          </a:solidFill>
                        </a:rPr>
                        <a:t>4.38</a:t>
                      </a:r>
                      <a:endParaRPr lang="de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6.65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8.62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10.66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13.14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16.84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>
                          <a:solidFill>
                            <a:schemeClr val="tx1"/>
                          </a:solidFill>
                        </a:rPr>
                        <a:t>427.2</a:t>
                      </a:r>
                      <a:endParaRPr lang="de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99586" y="3900656"/>
          <a:ext cx="727281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business days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5%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10%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25%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90%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95%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100%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>
                          <a:solidFill>
                            <a:schemeClr val="tx1"/>
                          </a:solidFill>
                        </a:rPr>
                        <a:t>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>
                          <a:solidFill>
                            <a:srgbClr val="FF0000"/>
                          </a:solidFill>
                        </a:rPr>
                        <a:t>4.79</a:t>
                      </a:r>
                      <a:endParaRPr lang="de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8.8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10.8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13.3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>
                          <a:solidFill>
                            <a:srgbClr val="FF0000"/>
                          </a:solidFill>
                        </a:rPr>
                        <a:t>17.22</a:t>
                      </a:r>
                      <a:endParaRPr lang="de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>
                          <a:solidFill>
                            <a:schemeClr val="tx1"/>
                          </a:solidFill>
                        </a:rPr>
                        <a:t>427.2</a:t>
                      </a:r>
                      <a:endParaRPr lang="de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99588" y="501317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speed = straight line distance / trip duration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12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Taxi Data Preprocessing</a:t>
            </a:r>
            <a:endParaRPr lang="de-CH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de-CH" sz="2000" dirty="0" smtClean="0"/>
              <a:t>keep if </a:t>
            </a:r>
            <a:r>
              <a:rPr lang="de-CH" sz="2000" dirty="0" smtClean="0">
                <a:solidFill>
                  <a:schemeClr val="accent1"/>
                </a:solidFill>
              </a:rPr>
              <a:t>speed</a:t>
            </a:r>
            <a:r>
              <a:rPr lang="de-CH" sz="2000" dirty="0" smtClean="0"/>
              <a:t> within 95 percentiles</a:t>
            </a:r>
          </a:p>
          <a:p>
            <a:pPr>
              <a:buFont typeface="Wingdings" pitchFamily="2" charset="2"/>
              <a:buChar char="v"/>
            </a:pPr>
            <a:r>
              <a:rPr lang="de-CH" sz="2000" dirty="0" smtClean="0"/>
              <a:t>keep if </a:t>
            </a:r>
            <a:r>
              <a:rPr lang="de-CH" sz="2000" dirty="0" smtClean="0">
                <a:solidFill>
                  <a:schemeClr val="accent1"/>
                </a:solidFill>
              </a:rPr>
              <a:t>trip distance/straight line distance</a:t>
            </a:r>
            <a:r>
              <a:rPr lang="de-CH" sz="2000" dirty="0" smtClean="0"/>
              <a:t> between 10 and 95 percentiles</a:t>
            </a:r>
          </a:p>
          <a:p>
            <a:pPr>
              <a:buFont typeface="Wingdings" pitchFamily="2" charset="2"/>
              <a:buChar char="v"/>
            </a:pPr>
            <a:r>
              <a:rPr lang="de-CH" sz="2000" dirty="0" smtClean="0"/>
              <a:t>keep if </a:t>
            </a:r>
            <a:r>
              <a:rPr lang="de-CH" sz="2000" dirty="0" smtClean="0">
                <a:solidFill>
                  <a:schemeClr val="accent1"/>
                </a:solidFill>
              </a:rPr>
              <a:t>trip duration</a:t>
            </a:r>
            <a:r>
              <a:rPr lang="de-CH" sz="2000" dirty="0" smtClean="0"/>
              <a:t> and </a:t>
            </a:r>
            <a:r>
              <a:rPr lang="de-CH" sz="2000" dirty="0" smtClean="0">
                <a:solidFill>
                  <a:schemeClr val="accent1"/>
                </a:solidFill>
              </a:rPr>
              <a:t>trip distance </a:t>
            </a:r>
            <a:r>
              <a:rPr lang="de-CH" sz="2000" dirty="0" smtClean="0"/>
              <a:t>not equal to 0 </a:t>
            </a:r>
          </a:p>
          <a:p>
            <a:pPr>
              <a:buNone/>
            </a:pP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99588" y="3315762"/>
          <a:ext cx="727281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business day – speed [km/h]</a:t>
                      </a:r>
                      <a:r>
                        <a:rPr lang="de-CH" baseline="0" dirty="0" smtClean="0"/>
                        <a:t> percentiles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5%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10%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25%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90%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95%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100%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>
                          <a:solidFill>
                            <a:schemeClr val="tx1"/>
                          </a:solidFill>
                        </a:rPr>
                        <a:t>6.86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>
                          <a:solidFill>
                            <a:schemeClr val="tx1"/>
                          </a:solidFill>
                        </a:rPr>
                        <a:t>8.46</a:t>
                      </a:r>
                      <a:endParaRPr lang="de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11.47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15.75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21.24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27.52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>
                          <a:solidFill>
                            <a:srgbClr val="FF0000"/>
                          </a:solidFill>
                        </a:rPr>
                        <a:t>32.3</a:t>
                      </a:r>
                      <a:endParaRPr lang="de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>
                          <a:solidFill>
                            <a:schemeClr val="tx1"/>
                          </a:solidFill>
                        </a:rPr>
                        <a:t>68365</a:t>
                      </a:r>
                      <a:endParaRPr lang="de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99590" y="4507498"/>
          <a:ext cx="727281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business day – trip</a:t>
                      </a:r>
                      <a:r>
                        <a:rPr lang="de-CH" baseline="0" dirty="0" smtClean="0"/>
                        <a:t> distance /straight line distance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5%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10%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25%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90%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95%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100%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>
                          <a:solidFill>
                            <a:srgbClr val="FF0000"/>
                          </a:solidFill>
                        </a:rPr>
                        <a:t>1.03</a:t>
                      </a:r>
                      <a:endParaRPr lang="de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1.29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1.44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1.66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>
                          <a:solidFill>
                            <a:srgbClr val="FF0000"/>
                          </a:solidFill>
                        </a:rPr>
                        <a:t>1.91</a:t>
                      </a:r>
                      <a:endParaRPr lang="de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>
                          <a:solidFill>
                            <a:schemeClr val="tx1"/>
                          </a:solidFill>
                        </a:rPr>
                        <a:t>20060</a:t>
                      </a:r>
                      <a:endParaRPr lang="de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43602" y="565195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speed = trip distance / trip duration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13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4139952" y="1988840"/>
            <a:ext cx="2664296" cy="4032448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Modelling Trip Duration</a:t>
            </a:r>
            <a:endParaRPr lang="de-CH" dirty="0"/>
          </a:p>
        </p:txBody>
      </p:sp>
      <p:sp>
        <p:nvSpPr>
          <p:cNvPr id="16" name="Rounded Rectangle 15"/>
          <p:cNvSpPr/>
          <p:nvPr/>
        </p:nvSpPr>
        <p:spPr>
          <a:xfrm>
            <a:off x="2267744" y="2492896"/>
            <a:ext cx="1584176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PREPROCESSING</a:t>
            </a:r>
            <a:endParaRPr lang="de-CH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21" idx="3"/>
            <a:endCxn id="16" idx="1"/>
          </p:cNvCxnSpPr>
          <p:nvPr/>
        </p:nvCxnSpPr>
        <p:spPr>
          <a:xfrm flipV="1">
            <a:off x="1475656" y="2950096"/>
            <a:ext cx="792088" cy="9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1560" y="263691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citibike</a:t>
            </a:r>
          </a:p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</a:t>
            </a:r>
            <a:endParaRPr lang="de-CH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716016" y="2492896"/>
            <a:ext cx="1570439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MODELLING </a:t>
            </a:r>
          </a:p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TRIP DURATION</a:t>
            </a:r>
            <a:endParaRPr lang="de-CH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6" idx="3"/>
            <a:endCxn id="22" idx="1"/>
          </p:cNvCxnSpPr>
          <p:nvPr/>
        </p:nvCxnSpPr>
        <p:spPr>
          <a:xfrm>
            <a:off x="3851920" y="295009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34" idx="1"/>
          </p:cNvCxnSpPr>
          <p:nvPr/>
        </p:nvCxnSpPr>
        <p:spPr>
          <a:xfrm>
            <a:off x="6286455" y="2950096"/>
            <a:ext cx="805825" cy="1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92280" y="2638653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CITIBIKE</a:t>
            </a:r>
          </a:p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</a:t>
            </a:r>
            <a:endParaRPr lang="de-CH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267744" y="4458816"/>
            <a:ext cx="1584176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PREPROCESSING</a:t>
            </a:r>
            <a:endParaRPr lang="de-CH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/>
          <p:cNvCxnSpPr>
            <a:stCxn id="51" idx="3"/>
            <a:endCxn id="49" idx="1"/>
          </p:cNvCxnSpPr>
          <p:nvPr/>
        </p:nvCxnSpPr>
        <p:spPr>
          <a:xfrm flipV="1">
            <a:off x="1475656" y="4916016"/>
            <a:ext cx="792088" cy="9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560" y="460283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taxi</a:t>
            </a:r>
          </a:p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</a:t>
            </a:r>
            <a:endParaRPr lang="de-CH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716016" y="4458816"/>
            <a:ext cx="1570439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MODELLING</a:t>
            </a:r>
          </a:p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TRIP DURATION</a:t>
            </a:r>
            <a:endParaRPr lang="de-CH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49" idx="3"/>
            <a:endCxn id="52" idx="1"/>
          </p:cNvCxnSpPr>
          <p:nvPr/>
        </p:nvCxnSpPr>
        <p:spPr>
          <a:xfrm>
            <a:off x="3851920" y="491601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3"/>
            <a:endCxn id="55" idx="1"/>
          </p:cNvCxnSpPr>
          <p:nvPr/>
        </p:nvCxnSpPr>
        <p:spPr>
          <a:xfrm>
            <a:off x="6286455" y="4916016"/>
            <a:ext cx="805825" cy="1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92280" y="4604573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TAXI</a:t>
            </a:r>
          </a:p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</a:t>
            </a:r>
            <a:endParaRPr lang="de-CH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14</a:t>
            </a:fld>
            <a:endParaRPr lang="de-C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79912" y="2492896"/>
            <a:ext cx="1008112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SVR 5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95936" y="2924944"/>
            <a:ext cx="1008112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SVR 4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11960" y="3356992"/>
            <a:ext cx="1008112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SVR 3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Citibike Model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360040" y="2780928"/>
            <a:ext cx="2843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b="1" dirty="0" smtClean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citibike preprocessed data:</a:t>
            </a:r>
          </a:p>
          <a:p>
            <a:r>
              <a:rPr lang="de-CH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start time (hour+min/60)</a:t>
            </a:r>
          </a:p>
          <a:p>
            <a:r>
              <a:rPr lang="de-CH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start station lat/lon</a:t>
            </a:r>
          </a:p>
          <a:p>
            <a:r>
              <a:rPr lang="de-CH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end station lat/lon</a:t>
            </a:r>
          </a:p>
          <a:p>
            <a:r>
              <a:rPr lang="de-CH" b="1" dirty="0" smtClean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trip duration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55776" y="3861048"/>
            <a:ext cx="1008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776" y="38610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687 080  </a:t>
            </a:r>
            <a:endParaRPr lang="de-CH" dirty="0"/>
          </a:p>
        </p:txBody>
      </p:sp>
      <p:sp>
        <p:nvSpPr>
          <p:cNvPr id="10" name="Rectangle 9"/>
          <p:cNvSpPr/>
          <p:nvPr/>
        </p:nvSpPr>
        <p:spPr>
          <a:xfrm>
            <a:off x="4427984" y="3789040"/>
            <a:ext cx="1008112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SVR 2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4008" y="4221088"/>
            <a:ext cx="1008112" cy="7200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SVR 1</a:t>
            </a:r>
            <a:endParaRPr lang="de-CH" dirty="0">
              <a:solidFill>
                <a:schemeClr val="tx2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491880" y="278092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63888" y="44371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60 000  </a:t>
            </a:r>
            <a:endParaRPr lang="de-CH" dirty="0"/>
          </a:p>
        </p:txBody>
      </p:sp>
      <p:sp>
        <p:nvSpPr>
          <p:cNvPr id="43" name="Oval 42"/>
          <p:cNvSpPr/>
          <p:nvPr/>
        </p:nvSpPr>
        <p:spPr>
          <a:xfrm>
            <a:off x="6156176" y="2708920"/>
            <a:ext cx="1296144" cy="8640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median</a:t>
            </a:r>
            <a:endParaRPr lang="de-CH" dirty="0">
              <a:solidFill>
                <a:schemeClr val="tx2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275856" y="587727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47864" y="55079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10%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283968" y="5445224"/>
            <a:ext cx="1224136" cy="8640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TESTING</a:t>
            </a:r>
            <a:endParaRPr lang="de-CH" dirty="0">
              <a:solidFill>
                <a:srgbClr val="00B05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707904" y="328498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923928" y="371703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139952" y="414908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355976" y="465313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788024" y="2780928"/>
            <a:ext cx="108012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004048" y="3140968"/>
            <a:ext cx="864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220072" y="3573016"/>
            <a:ext cx="64807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436096" y="4005064"/>
            <a:ext cx="43204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5" idx="3"/>
          </p:cNvCxnSpPr>
          <p:nvPr/>
        </p:nvCxnSpPr>
        <p:spPr>
          <a:xfrm>
            <a:off x="5652120" y="4581128"/>
            <a:ext cx="21602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868144" y="2780928"/>
            <a:ext cx="0" cy="18002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43" idx="2"/>
          </p:cNvCxnSpPr>
          <p:nvPr/>
        </p:nvCxnSpPr>
        <p:spPr>
          <a:xfrm>
            <a:off x="5868144" y="314096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452320" y="314096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884368" y="29249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275856" y="206084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SUPPORT VECTOR REGRESSION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339752" y="4798893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random sampling</a:t>
            </a:r>
            <a:endParaRPr lang="de-CH" dirty="0">
              <a:solidFill>
                <a:srgbClr val="7030A0"/>
              </a:solidFill>
            </a:endParaRPr>
          </a:p>
        </p:txBody>
      </p:sp>
      <p:sp>
        <p:nvSpPr>
          <p:cNvPr id="142" name="Slide Number Placeholder 1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15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995936" y="2646204"/>
            <a:ext cx="1008112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SVR 4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11960" y="3078252"/>
            <a:ext cx="1008112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SVR 3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Taxi Model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502188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b="1" dirty="0" smtClean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taxi preprocessed data:</a:t>
            </a:r>
          </a:p>
          <a:p>
            <a:r>
              <a:rPr lang="de-CH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start time (hour+min/60)</a:t>
            </a:r>
          </a:p>
          <a:p>
            <a:r>
              <a:rPr lang="de-CH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pick-up lat/lon</a:t>
            </a:r>
          </a:p>
          <a:p>
            <a:r>
              <a:rPr lang="de-CH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drop-off lat/lon</a:t>
            </a:r>
          </a:p>
          <a:p>
            <a:r>
              <a:rPr lang="de-CH" b="1" dirty="0" smtClean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trip duration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11760" y="3510300"/>
            <a:ext cx="100811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11760" y="35103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235 266  </a:t>
            </a:r>
            <a:endParaRPr lang="de-CH" dirty="0"/>
          </a:p>
        </p:txBody>
      </p:sp>
      <p:sp>
        <p:nvSpPr>
          <p:cNvPr id="10" name="Rectangle 9"/>
          <p:cNvSpPr/>
          <p:nvPr/>
        </p:nvSpPr>
        <p:spPr>
          <a:xfrm>
            <a:off x="4427984" y="3510300"/>
            <a:ext cx="1008112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SVR 2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4008" y="3942348"/>
            <a:ext cx="1008112" cy="7200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SVR 1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63888" y="41583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50 000  </a:t>
            </a:r>
            <a:endParaRPr lang="de-CH" dirty="0"/>
          </a:p>
        </p:txBody>
      </p:sp>
      <p:sp>
        <p:nvSpPr>
          <p:cNvPr id="43" name="Oval 42"/>
          <p:cNvSpPr/>
          <p:nvPr/>
        </p:nvSpPr>
        <p:spPr>
          <a:xfrm>
            <a:off x="6156176" y="3006244"/>
            <a:ext cx="1296144" cy="8640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median</a:t>
            </a:r>
            <a:endParaRPr lang="de-CH" dirty="0">
              <a:solidFill>
                <a:schemeClr val="tx2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275856" y="559853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47864" y="52292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10%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283968" y="5166484"/>
            <a:ext cx="1224136" cy="8640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TESTING</a:t>
            </a:r>
            <a:endParaRPr lang="de-CH" dirty="0">
              <a:solidFill>
                <a:srgbClr val="00B05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707904" y="300624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923928" y="343829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139952" y="387034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355976" y="437439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004048" y="2862228"/>
            <a:ext cx="864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220072" y="3294276"/>
            <a:ext cx="64807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436096" y="3726324"/>
            <a:ext cx="43204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5" idx="3"/>
          </p:cNvCxnSpPr>
          <p:nvPr/>
        </p:nvCxnSpPr>
        <p:spPr>
          <a:xfrm>
            <a:off x="5652120" y="4302388"/>
            <a:ext cx="21602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868144" y="2862228"/>
            <a:ext cx="0" cy="144016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43" idx="2"/>
          </p:cNvCxnSpPr>
          <p:nvPr/>
        </p:nvCxnSpPr>
        <p:spPr>
          <a:xfrm>
            <a:off x="5868144" y="343829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452320" y="34382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884368" y="32222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339752" y="4520153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random sampling</a:t>
            </a:r>
            <a:endParaRPr lang="de-CH" dirty="0">
              <a:solidFill>
                <a:srgbClr val="7030A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275856" y="213285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SUPPORT VECTOR REGRESSION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16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Which is faster: Citibikes or Taxis?</a:t>
            </a:r>
            <a:endParaRPr lang="de-CH" dirty="0"/>
          </a:p>
        </p:txBody>
      </p:sp>
      <p:sp>
        <p:nvSpPr>
          <p:cNvPr id="16" name="Rounded Rectangle 15"/>
          <p:cNvSpPr/>
          <p:nvPr/>
        </p:nvSpPr>
        <p:spPr>
          <a:xfrm>
            <a:off x="2483768" y="2228671"/>
            <a:ext cx="1152128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CITIBIKE MODEL</a:t>
            </a:r>
            <a:endParaRPr lang="de-CH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21" idx="0"/>
            <a:endCxn id="16" idx="1"/>
          </p:cNvCxnSpPr>
          <p:nvPr/>
        </p:nvCxnSpPr>
        <p:spPr>
          <a:xfrm flipV="1">
            <a:off x="1475656" y="2685871"/>
            <a:ext cx="1008112" cy="815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9512" y="3501008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 citibike data (10% ):</a:t>
            </a:r>
          </a:p>
          <a:p>
            <a:r>
              <a:rPr lang="de-CH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start time (hour+min/60)</a:t>
            </a:r>
          </a:p>
          <a:p>
            <a:r>
              <a:rPr lang="de-CH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start lat/lon</a:t>
            </a:r>
          </a:p>
          <a:p>
            <a:r>
              <a:rPr lang="de-CH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end lat/lon</a:t>
            </a:r>
            <a:endParaRPr lang="de-CH" b="1" dirty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24" name="Straight Arrow Connector 23"/>
          <p:cNvCxnSpPr>
            <a:stCxn id="16" idx="3"/>
            <a:endCxn id="34" idx="1"/>
          </p:cNvCxnSpPr>
          <p:nvPr/>
        </p:nvCxnSpPr>
        <p:spPr>
          <a:xfrm flipV="1">
            <a:off x="3635896" y="2672046"/>
            <a:ext cx="648072" cy="13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83968" y="234888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citibike </a:t>
            </a:r>
          </a:p>
          <a:p>
            <a:r>
              <a:rPr lang="de-CH" b="1" dirty="0" smtClean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trip duration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411760" y="5106888"/>
            <a:ext cx="1152128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TAXI MODEL</a:t>
            </a:r>
            <a:endParaRPr lang="de-CH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/>
          <p:cNvCxnSpPr>
            <a:stCxn id="21" idx="2"/>
            <a:endCxn id="49" idx="1"/>
          </p:cNvCxnSpPr>
          <p:nvPr/>
        </p:nvCxnSpPr>
        <p:spPr>
          <a:xfrm>
            <a:off x="1475656" y="4701337"/>
            <a:ext cx="936104" cy="862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860032" y="3738736"/>
            <a:ext cx="144016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endParaRPr lang="de-CH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52" idx="3"/>
            <a:endCxn id="55" idx="1"/>
          </p:cNvCxnSpPr>
          <p:nvPr/>
        </p:nvCxnSpPr>
        <p:spPr>
          <a:xfrm flipV="1">
            <a:off x="6300192" y="4178697"/>
            <a:ext cx="648072" cy="17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48264" y="3717032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WhichIsFaster</a:t>
            </a:r>
          </a:p>
          <a:p>
            <a:pPr>
              <a:buFont typeface="Wingdings" pitchFamily="2" charset="2"/>
              <a:buChar char="§"/>
            </a:pPr>
            <a:r>
              <a:rPr lang="de-CH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citibike</a:t>
            </a:r>
          </a:p>
          <a:p>
            <a:pPr>
              <a:buFont typeface="Wingdings" pitchFamily="2" charset="2"/>
              <a:buChar char="§"/>
            </a:pPr>
            <a:r>
              <a:rPr lang="de-CH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taxi</a:t>
            </a:r>
            <a:endParaRPr lang="de-CH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31" name="Straight Arrow Connector 30"/>
          <p:cNvCxnSpPr>
            <a:stCxn id="49" idx="3"/>
            <a:endCxn id="32" idx="1"/>
          </p:cNvCxnSpPr>
          <p:nvPr/>
        </p:nvCxnSpPr>
        <p:spPr>
          <a:xfrm flipV="1">
            <a:off x="3563888" y="5552366"/>
            <a:ext cx="720080" cy="11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83968" y="522920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taxi </a:t>
            </a:r>
          </a:p>
          <a:p>
            <a:r>
              <a:rPr lang="de-CH" b="1" dirty="0" smtClean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trip duration</a:t>
            </a:r>
          </a:p>
        </p:txBody>
      </p:sp>
      <p:cxnSp>
        <p:nvCxnSpPr>
          <p:cNvPr id="48" name="Straight Arrow Connector 47"/>
          <p:cNvCxnSpPr>
            <a:stCxn id="34" idx="2"/>
            <a:endCxn id="52" idx="0"/>
          </p:cNvCxnSpPr>
          <p:nvPr/>
        </p:nvCxnSpPr>
        <p:spPr>
          <a:xfrm>
            <a:off x="5004048" y="2995211"/>
            <a:ext cx="576064" cy="743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2" idx="0"/>
            <a:endCxn id="52" idx="2"/>
          </p:cNvCxnSpPr>
          <p:nvPr/>
        </p:nvCxnSpPr>
        <p:spPr>
          <a:xfrm flipV="1">
            <a:off x="5004048" y="4653136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17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Which is faster: Citibikes or Taxis?</a:t>
            </a:r>
            <a:endParaRPr lang="de-CH" dirty="0"/>
          </a:p>
        </p:txBody>
      </p:sp>
      <p:pic>
        <p:nvPicPr>
          <p:cNvPr id="19" name="Content Placeholder 18" descr="unnamed-chunk-14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135" y="1935163"/>
            <a:ext cx="7315729" cy="4389437"/>
          </a:xfr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18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Modelling „</a:t>
            </a:r>
            <a:r>
              <a:rPr lang="de-CH" i="1" dirty="0" smtClean="0"/>
              <a:t>which is faster“</a:t>
            </a:r>
            <a:endParaRPr lang="de-CH" i="1" dirty="0"/>
          </a:p>
        </p:txBody>
      </p:sp>
      <p:cxnSp>
        <p:nvCxnSpPr>
          <p:cNvPr id="24" name="Straight Arrow Connector 23"/>
          <p:cNvCxnSpPr>
            <a:stCxn id="27" idx="3"/>
          </p:cNvCxnSpPr>
          <p:nvPr/>
        </p:nvCxnSpPr>
        <p:spPr>
          <a:xfrm>
            <a:off x="5544616" y="346123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00192" y="3862789"/>
            <a:ext cx="241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Random Forest </a:t>
            </a:r>
          </a:p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2743760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10% test citibike data:</a:t>
            </a:r>
          </a:p>
          <a:p>
            <a:pPr algn="ctr"/>
            <a:r>
              <a:rPr lang="de-CH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start time (hour+min/60)</a:t>
            </a:r>
          </a:p>
          <a:p>
            <a:pPr algn="ctr"/>
            <a:r>
              <a:rPr lang="de-CH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straight-line distance</a:t>
            </a:r>
          </a:p>
          <a:p>
            <a:pPr algn="ctr"/>
            <a:r>
              <a:rPr lang="de-CH" b="1" dirty="0" smtClean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WhichIsFaster</a:t>
            </a:r>
          </a:p>
          <a:p>
            <a:pPr algn="ctr"/>
            <a:endParaRPr lang="de-CH" b="1" dirty="0" smtClean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104" name="Shape 103"/>
          <p:cNvCxnSpPr>
            <a:stCxn id="10" idx="3"/>
            <a:endCxn id="27" idx="1"/>
          </p:cNvCxnSpPr>
          <p:nvPr/>
        </p:nvCxnSpPr>
        <p:spPr>
          <a:xfrm flipV="1">
            <a:off x="2843808" y="3461236"/>
            <a:ext cx="972616" cy="21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816424" y="2885172"/>
            <a:ext cx="1728192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accent1">
                    <a:lumMod val="75000"/>
                  </a:schemeClr>
                </a:solidFill>
              </a:rPr>
              <a:t>MODELLING</a:t>
            </a:r>
          </a:p>
          <a:p>
            <a:pPr algn="ctr"/>
            <a:r>
              <a:rPr lang="de-CH" b="1" dirty="0" smtClean="0">
                <a:solidFill>
                  <a:schemeClr val="accent1">
                    <a:lumMod val="75000"/>
                  </a:schemeClr>
                </a:solidFill>
              </a:rPr>
              <a:t>WhichIsFaster</a:t>
            </a:r>
            <a:endParaRPr lang="de-CH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44208" y="2638653"/>
            <a:ext cx="219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Classification Tree Model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19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Citibikes and Taxis in NYC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CH" sz="3200" b="1" dirty="0" smtClean="0">
                <a:solidFill>
                  <a:srgbClr val="C00000"/>
                </a:solidFill>
                <a:latin typeface="+mj-lt"/>
              </a:rPr>
              <a:t>Question</a:t>
            </a:r>
            <a:r>
              <a:rPr lang="de-CH" sz="3200" b="1" dirty="0" smtClean="0">
                <a:solidFill>
                  <a:srgbClr val="C00000"/>
                </a:solidFill>
              </a:rPr>
              <a:t>:  </a:t>
            </a:r>
          </a:p>
          <a:p>
            <a:pPr>
              <a:buNone/>
            </a:pPr>
            <a:r>
              <a:rPr lang="de-CH" b="1" dirty="0" smtClean="0">
                <a:latin typeface="+mj-lt"/>
              </a:rPr>
              <a:t>Which</a:t>
            </a:r>
            <a:r>
              <a:rPr lang="de-CH" b="1" dirty="0" smtClean="0"/>
              <a:t> is faster: citibikes or taxis?</a:t>
            </a:r>
          </a:p>
          <a:p>
            <a:pPr>
              <a:buNone/>
            </a:pPr>
            <a:endParaRPr lang="de-CH" b="1" dirty="0" smtClean="0"/>
          </a:p>
          <a:p>
            <a:pPr>
              <a:buNone/>
            </a:pPr>
            <a:r>
              <a:rPr lang="de-CH" b="1" dirty="0" smtClean="0">
                <a:solidFill>
                  <a:schemeClr val="tx2"/>
                </a:solidFill>
              </a:rPr>
              <a:t>Data:  </a:t>
            </a:r>
          </a:p>
          <a:p>
            <a:pPr lvl="0">
              <a:buNone/>
            </a:pPr>
            <a:r>
              <a:rPr lang="de-CH" dirty="0" smtClean="0"/>
              <a:t>Citibike: </a:t>
            </a:r>
            <a:r>
              <a:rPr lang="de-CH" dirty="0" smtClean="0">
                <a:solidFill>
                  <a:schemeClr val="tx2"/>
                </a:solidFill>
                <a:hlinkClick r:id="rId2"/>
              </a:rPr>
              <a:t>http://www.citibikenyc.com/system-data</a:t>
            </a:r>
            <a:endParaRPr lang="de-CH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de-CH" sz="2400" dirty="0" smtClean="0"/>
              <a:t>(July 2013 – June 2015)</a:t>
            </a:r>
          </a:p>
          <a:p>
            <a:pPr>
              <a:buNone/>
            </a:pPr>
            <a:r>
              <a:rPr lang="de-CH" dirty="0" smtClean="0"/>
              <a:t>Taxi: </a:t>
            </a:r>
            <a:r>
              <a:rPr lang="de-CH" dirty="0" smtClean="0">
                <a:hlinkClick r:id="rId3"/>
              </a:rPr>
              <a:t>http://www.andresmh.com/nyctaxitrips</a:t>
            </a:r>
            <a:endParaRPr lang="de-CH" dirty="0" smtClean="0"/>
          </a:p>
          <a:p>
            <a:pPr>
              <a:buNone/>
            </a:pPr>
            <a:r>
              <a:rPr lang="de-CH" sz="2400" dirty="0" smtClean="0"/>
              <a:t> (Januar 2013 – December 2013)</a:t>
            </a:r>
          </a:p>
          <a:p>
            <a:pPr>
              <a:buNone/>
            </a:pPr>
            <a:endParaRPr lang="de-CH" dirty="0" smtClean="0"/>
          </a:p>
          <a:p>
            <a:pPr>
              <a:buNone/>
            </a:pPr>
            <a:endParaRPr lang="de-CH" dirty="0" smtClean="0"/>
          </a:p>
          <a:p>
            <a:pPr>
              <a:buNone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Which is faster: Citibikes or Taxis?</a:t>
            </a:r>
            <a:endParaRPr lang="de-CH" dirty="0"/>
          </a:p>
        </p:txBody>
      </p:sp>
      <p:pic>
        <p:nvPicPr>
          <p:cNvPr id="17" name="Content Placeholder 16" descr="unnamed-chunk-16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135" y="1935163"/>
            <a:ext cx="7315729" cy="4389437"/>
          </a:xfr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20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Which is faster: Citibikes or Taxis?</a:t>
            </a:r>
            <a:endParaRPr lang="de-CH" dirty="0"/>
          </a:p>
        </p:txBody>
      </p:sp>
      <p:pic>
        <p:nvPicPr>
          <p:cNvPr id="14" name="Content Placeholder 13" descr="unnamed-chunk-15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135" y="1935163"/>
            <a:ext cx="7315729" cy="4389437"/>
          </a:xfr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21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Answer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Citibikes faster than taxis</a:t>
            </a:r>
          </a:p>
          <a:p>
            <a:pPr lvl="1"/>
            <a:r>
              <a:rPr lang="en-US" dirty="0" smtClean="0"/>
              <a:t>9 am - 15 pm during business days </a:t>
            </a:r>
          </a:p>
          <a:p>
            <a:pPr lvl="1"/>
            <a:r>
              <a:rPr lang="en-US" dirty="0" smtClean="0"/>
              <a:t>short distances (straight-line distance &lt; 1 km)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22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Improvements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19256" cy="648072"/>
          </a:xfrm>
        </p:spPr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endParaRPr lang="de-CH" b="0" dirty="0" smtClean="0"/>
          </a:p>
          <a:p>
            <a:pPr marL="274320" lvl="1" indent="-274320">
              <a:buClr>
                <a:schemeClr val="accent3"/>
              </a:buClr>
              <a:buSzPct val="95000"/>
              <a:buFont typeface="Wingdings" pitchFamily="2" charset="2"/>
              <a:buChar char="v"/>
            </a:pPr>
            <a:r>
              <a:rPr lang="de-CH" b="0" dirty="0" smtClean="0"/>
              <a:t>Models for trip duration: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de-CH" b="0" dirty="0" smtClean="0"/>
              <a:t>	remove an observation if it differs considerably from the predicted value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23</a:t>
            </a:fld>
            <a:endParaRPr lang="de-CH"/>
          </a:p>
        </p:txBody>
      </p:sp>
      <p:pic>
        <p:nvPicPr>
          <p:cNvPr id="17" name="Content Placeholder 16" descr="unnamed-chunk-11-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706347"/>
            <a:ext cx="4040188" cy="3463018"/>
          </a:xfrm>
        </p:spPr>
      </p:pic>
      <p:pic>
        <p:nvPicPr>
          <p:cNvPr id="22" name="Content Placeholder 21" descr="unnamed-chunk-12-1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2705667"/>
            <a:ext cx="4041775" cy="34643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Citibike Data</a:t>
            </a:r>
            <a:endParaRPr lang="de-CH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Variables:</a:t>
            </a:r>
          </a:p>
          <a:p>
            <a:pPr lvl="1"/>
            <a:r>
              <a:rPr lang="en-US" dirty="0" smtClean="0">
                <a:latin typeface="+mj-lt"/>
              </a:rPr>
              <a:t>trip duration</a:t>
            </a:r>
          </a:p>
          <a:p>
            <a:pPr lvl="1"/>
            <a:r>
              <a:rPr lang="en-US" dirty="0" smtClean="0">
                <a:latin typeface="+mj-lt"/>
              </a:rPr>
              <a:t>start time, stop time</a:t>
            </a:r>
          </a:p>
          <a:p>
            <a:pPr lvl="1"/>
            <a:r>
              <a:rPr lang="en-US" dirty="0" smtClean="0"/>
              <a:t>start station lat/long, </a:t>
            </a:r>
          </a:p>
          <a:p>
            <a:pPr lvl="1">
              <a:buNone/>
            </a:pPr>
            <a:r>
              <a:rPr lang="en-US" dirty="0" smtClean="0"/>
              <a:t>   end station lat/long 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station name, station id, bike ID, user type, gender, year of birth</a:t>
            </a:r>
          </a:p>
          <a:p>
            <a:r>
              <a:rPr lang="de-CH" dirty="0" smtClean="0"/>
              <a:t>October 2013</a:t>
            </a:r>
          </a:p>
          <a:p>
            <a:pPr lvl="1"/>
            <a:r>
              <a:rPr lang="de-CH" dirty="0" smtClean="0"/>
              <a:t>1 037 712 observations</a:t>
            </a:r>
          </a:p>
          <a:p>
            <a:pPr lvl="1"/>
            <a:r>
              <a:rPr lang="en-US" dirty="0" smtClean="0"/>
              <a:t>330 stations</a:t>
            </a:r>
          </a:p>
          <a:p>
            <a:pPr lvl="1"/>
            <a:endParaRPr lang="en-US" dirty="0" smtClean="0">
              <a:latin typeface="+mj-lt"/>
            </a:endParaRPr>
          </a:p>
        </p:txBody>
      </p:sp>
      <p:pic>
        <p:nvPicPr>
          <p:cNvPr id="20" name="Content Placeholder 19" descr="cb_stations_map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18519"/>
            <a:ext cx="4038600" cy="4038600"/>
          </a:xfr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Taxi Data</a:t>
            </a:r>
            <a:endParaRPr lang="de-CH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172272" cy="443484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Variables:</a:t>
            </a:r>
          </a:p>
          <a:p>
            <a:pPr lvl="1"/>
            <a:r>
              <a:rPr lang="en-US" dirty="0" smtClean="0"/>
              <a:t>trip duration</a:t>
            </a:r>
          </a:p>
          <a:p>
            <a:pPr lvl="1"/>
            <a:r>
              <a:rPr lang="de-CH" dirty="0" smtClean="0"/>
              <a:t>pick-up</a:t>
            </a:r>
            <a:r>
              <a:rPr lang="en-US" dirty="0" smtClean="0"/>
              <a:t> time, </a:t>
            </a:r>
            <a:r>
              <a:rPr lang="de-CH" dirty="0" smtClean="0"/>
              <a:t>drop-off</a:t>
            </a:r>
            <a:r>
              <a:rPr lang="en-US" dirty="0" smtClean="0"/>
              <a:t> time</a:t>
            </a:r>
          </a:p>
          <a:p>
            <a:pPr lvl="1"/>
            <a:r>
              <a:rPr lang="de-CH" dirty="0" smtClean="0"/>
              <a:t>pick-up </a:t>
            </a:r>
            <a:r>
              <a:rPr lang="en-US" dirty="0" smtClean="0"/>
              <a:t>lat/long,</a:t>
            </a:r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de-CH" dirty="0" smtClean="0"/>
              <a:t>drop-off </a:t>
            </a:r>
            <a:r>
              <a:rPr lang="en-US" dirty="0" smtClean="0"/>
              <a:t>lat/long </a:t>
            </a:r>
          </a:p>
          <a:p>
            <a:pPr lvl="1"/>
            <a:r>
              <a:rPr lang="de-CH" dirty="0" smtClean="0"/>
              <a:t>trip distance</a:t>
            </a:r>
          </a:p>
          <a:p>
            <a:pPr lvl="1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medallion, hack license, vendor id,  rate code, store and forwardd flag, passenger count</a:t>
            </a:r>
          </a:p>
          <a:p>
            <a:r>
              <a:rPr lang="de-CH" dirty="0" smtClean="0"/>
              <a:t>October 2013</a:t>
            </a:r>
          </a:p>
          <a:p>
            <a:pPr lvl="1"/>
            <a:r>
              <a:rPr lang="de-CH" dirty="0" smtClean="0"/>
              <a:t>15 004 556 observations</a:t>
            </a:r>
          </a:p>
          <a:p>
            <a:r>
              <a:rPr lang="en-US" dirty="0" smtClean="0">
                <a:latin typeface="+mj-lt"/>
              </a:rPr>
              <a:t>October 1, 2013 (Tue)</a:t>
            </a:r>
          </a:p>
          <a:p>
            <a:pPr lvl="1"/>
            <a:r>
              <a:rPr lang="en-US" dirty="0" smtClean="0">
                <a:latin typeface="+mj-lt"/>
              </a:rPr>
              <a:t>452 769</a:t>
            </a:r>
          </a:p>
        </p:txBody>
      </p:sp>
      <p:pic>
        <p:nvPicPr>
          <p:cNvPr id="6" name="Content Placeholder 5" descr="t_pos_map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18519"/>
            <a:ext cx="4038600" cy="403860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Popularity of Start Stations and Pick-up Locations</a:t>
            </a:r>
            <a:endParaRPr lang="de-CH" dirty="0"/>
          </a:p>
        </p:txBody>
      </p:sp>
      <p:pic>
        <p:nvPicPr>
          <p:cNvPr id="26" name="Content Placeholder 25" descr="cb_stations_map2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270720"/>
            <a:ext cx="4464496" cy="4038600"/>
          </a:xfrm>
        </p:spPr>
      </p:pic>
      <p:pic>
        <p:nvPicPr>
          <p:cNvPr id="29" name="Content Placeholder 25" descr="t_pos_map2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4499992" y="2270720"/>
            <a:ext cx="4038600" cy="4038600"/>
          </a:xfrm>
        </p:spPr>
      </p:pic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Method: Step 1</a:t>
            </a:r>
            <a:endParaRPr lang="de-CH" dirty="0"/>
          </a:p>
        </p:txBody>
      </p:sp>
      <p:sp>
        <p:nvSpPr>
          <p:cNvPr id="16" name="Rounded Rectangle 15"/>
          <p:cNvSpPr/>
          <p:nvPr/>
        </p:nvSpPr>
        <p:spPr>
          <a:xfrm>
            <a:off x="2267744" y="2492896"/>
            <a:ext cx="1512168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PREPROCESSING</a:t>
            </a:r>
            <a:endParaRPr lang="de-CH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21" idx="3"/>
            <a:endCxn id="16" idx="1"/>
          </p:cNvCxnSpPr>
          <p:nvPr/>
        </p:nvCxnSpPr>
        <p:spPr>
          <a:xfrm flipV="1">
            <a:off x="1475656" y="2950096"/>
            <a:ext cx="792088" cy="9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1560" y="263691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citibike</a:t>
            </a:r>
          </a:p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</a:t>
            </a:r>
            <a:endParaRPr lang="de-CH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716016" y="2492896"/>
            <a:ext cx="1570439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MODELLING</a:t>
            </a:r>
          </a:p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TRIP DURATION</a:t>
            </a:r>
            <a:endParaRPr lang="de-CH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6" idx="3"/>
            <a:endCxn id="22" idx="1"/>
          </p:cNvCxnSpPr>
          <p:nvPr/>
        </p:nvCxnSpPr>
        <p:spPr>
          <a:xfrm>
            <a:off x="3779912" y="295009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34" idx="1"/>
          </p:cNvCxnSpPr>
          <p:nvPr/>
        </p:nvCxnSpPr>
        <p:spPr>
          <a:xfrm>
            <a:off x="6286455" y="2950096"/>
            <a:ext cx="805825" cy="1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92280" y="2638653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CITIBIKE</a:t>
            </a:r>
          </a:p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</a:t>
            </a:r>
            <a:endParaRPr lang="de-CH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067944" y="3212976"/>
            <a:ext cx="412624" cy="79208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TextBox 40"/>
          <p:cNvSpPr txBox="1"/>
          <p:nvPr/>
        </p:nvSpPr>
        <p:spPr>
          <a:xfrm>
            <a:off x="2987824" y="4221088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start time (hour+min/60)</a:t>
            </a:r>
          </a:p>
          <a:p>
            <a:r>
              <a:rPr lang="de-CH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start station lat/lon</a:t>
            </a:r>
          </a:p>
          <a:p>
            <a:r>
              <a:rPr lang="de-CH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end station lat/lon</a:t>
            </a:r>
          </a:p>
          <a:p>
            <a:r>
              <a:rPr lang="de-CH" b="1" dirty="0" smtClean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trip duration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Method: Step 2</a:t>
            </a:r>
            <a:endParaRPr lang="de-CH" dirty="0"/>
          </a:p>
        </p:txBody>
      </p:sp>
      <p:sp>
        <p:nvSpPr>
          <p:cNvPr id="49" name="Rounded Rectangle 48"/>
          <p:cNvSpPr/>
          <p:nvPr/>
        </p:nvSpPr>
        <p:spPr>
          <a:xfrm>
            <a:off x="2267744" y="2492896"/>
            <a:ext cx="1584176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PREPROCESSING</a:t>
            </a:r>
            <a:endParaRPr lang="de-CH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/>
          <p:cNvCxnSpPr>
            <a:stCxn id="51" idx="3"/>
            <a:endCxn id="49" idx="1"/>
          </p:cNvCxnSpPr>
          <p:nvPr/>
        </p:nvCxnSpPr>
        <p:spPr>
          <a:xfrm flipV="1">
            <a:off x="1475656" y="2950096"/>
            <a:ext cx="792088" cy="9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560" y="263691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taxi</a:t>
            </a:r>
          </a:p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</a:t>
            </a:r>
            <a:endParaRPr lang="de-CH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716016" y="2492896"/>
            <a:ext cx="1570439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MODELLING</a:t>
            </a:r>
          </a:p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TRIP DURATION</a:t>
            </a:r>
            <a:endParaRPr lang="de-CH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49" idx="3"/>
            <a:endCxn id="52" idx="1"/>
          </p:cNvCxnSpPr>
          <p:nvPr/>
        </p:nvCxnSpPr>
        <p:spPr>
          <a:xfrm>
            <a:off x="3851920" y="295009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3"/>
            <a:endCxn id="55" idx="1"/>
          </p:cNvCxnSpPr>
          <p:nvPr/>
        </p:nvCxnSpPr>
        <p:spPr>
          <a:xfrm>
            <a:off x="6286455" y="2950096"/>
            <a:ext cx="805825" cy="1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92280" y="2638653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TAXI</a:t>
            </a:r>
          </a:p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</a:t>
            </a:r>
            <a:endParaRPr lang="de-CH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067944" y="3212976"/>
            <a:ext cx="412624" cy="79208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Box 18"/>
          <p:cNvSpPr txBox="1"/>
          <p:nvPr/>
        </p:nvSpPr>
        <p:spPr>
          <a:xfrm>
            <a:off x="2987824" y="4221088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pick-up time (hour+min/60)</a:t>
            </a:r>
          </a:p>
          <a:p>
            <a:r>
              <a:rPr lang="de-CH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pick-up lat/lon</a:t>
            </a:r>
          </a:p>
          <a:p>
            <a:r>
              <a:rPr lang="de-CH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drop-off lat/lon</a:t>
            </a:r>
          </a:p>
          <a:p>
            <a:r>
              <a:rPr lang="de-CH" b="1" dirty="0" smtClean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trip duration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7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Method: Step 3</a:t>
            </a:r>
            <a:endParaRPr lang="de-CH" dirty="0"/>
          </a:p>
        </p:txBody>
      </p:sp>
      <p:sp>
        <p:nvSpPr>
          <p:cNvPr id="16" name="Rounded Rectangle 15"/>
          <p:cNvSpPr/>
          <p:nvPr/>
        </p:nvSpPr>
        <p:spPr>
          <a:xfrm>
            <a:off x="2483768" y="2228671"/>
            <a:ext cx="1152128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CITIBIKE MODEL</a:t>
            </a:r>
            <a:endParaRPr lang="de-CH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21" idx="0"/>
            <a:endCxn id="16" idx="1"/>
          </p:cNvCxnSpPr>
          <p:nvPr/>
        </p:nvCxnSpPr>
        <p:spPr>
          <a:xfrm flipV="1">
            <a:off x="1727684" y="2685871"/>
            <a:ext cx="756084" cy="838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3524815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citibike data:</a:t>
            </a:r>
          </a:p>
          <a:p>
            <a:r>
              <a:rPr lang="de-CH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start time = pick-up time</a:t>
            </a:r>
          </a:p>
          <a:p>
            <a:r>
              <a:rPr lang="de-CH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start lat/lon = pick-up lat/lon</a:t>
            </a:r>
          </a:p>
          <a:p>
            <a:r>
              <a:rPr lang="de-CH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end lat/lon = drop-off lat/lon</a:t>
            </a:r>
            <a:endParaRPr lang="de-CH" b="1" dirty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24" name="Straight Arrow Connector 23"/>
          <p:cNvCxnSpPr>
            <a:stCxn id="16" idx="3"/>
            <a:endCxn id="34" idx="1"/>
          </p:cNvCxnSpPr>
          <p:nvPr/>
        </p:nvCxnSpPr>
        <p:spPr>
          <a:xfrm flipV="1">
            <a:off x="3635896" y="2672046"/>
            <a:ext cx="648072" cy="13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83968" y="234888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citibike </a:t>
            </a:r>
          </a:p>
          <a:p>
            <a:r>
              <a:rPr lang="de-CH" b="1" dirty="0" smtClean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trip duration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411760" y="5106888"/>
            <a:ext cx="1152128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TAXI MODEL</a:t>
            </a:r>
            <a:endParaRPr lang="de-CH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/>
          <p:cNvCxnSpPr>
            <a:stCxn id="21" idx="2"/>
            <a:endCxn id="49" idx="1"/>
          </p:cNvCxnSpPr>
          <p:nvPr/>
        </p:nvCxnSpPr>
        <p:spPr>
          <a:xfrm>
            <a:off x="1727684" y="4725144"/>
            <a:ext cx="684076" cy="838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860032" y="3738736"/>
            <a:ext cx="144016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 smtClean="0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endParaRPr lang="de-CH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52" idx="3"/>
          </p:cNvCxnSpPr>
          <p:nvPr/>
        </p:nvCxnSpPr>
        <p:spPr>
          <a:xfrm flipV="1">
            <a:off x="6300192" y="4178697"/>
            <a:ext cx="648072" cy="17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9" idx="3"/>
            <a:endCxn id="32" idx="1"/>
          </p:cNvCxnSpPr>
          <p:nvPr/>
        </p:nvCxnSpPr>
        <p:spPr>
          <a:xfrm flipV="1">
            <a:off x="3563888" y="5552366"/>
            <a:ext cx="720080" cy="11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83968" y="522920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taxi </a:t>
            </a:r>
          </a:p>
          <a:p>
            <a:r>
              <a:rPr lang="de-CH" b="1" dirty="0" smtClean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trip duration</a:t>
            </a:r>
          </a:p>
        </p:txBody>
      </p:sp>
      <p:cxnSp>
        <p:nvCxnSpPr>
          <p:cNvPr id="48" name="Straight Arrow Connector 47"/>
          <p:cNvCxnSpPr>
            <a:stCxn id="34" idx="2"/>
            <a:endCxn id="52" idx="0"/>
          </p:cNvCxnSpPr>
          <p:nvPr/>
        </p:nvCxnSpPr>
        <p:spPr>
          <a:xfrm>
            <a:off x="5004048" y="2995211"/>
            <a:ext cx="576064" cy="743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2" idx="0"/>
            <a:endCxn id="52" idx="2"/>
          </p:cNvCxnSpPr>
          <p:nvPr/>
        </p:nvCxnSpPr>
        <p:spPr>
          <a:xfrm flipV="1">
            <a:off x="5004048" y="4653136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948264" y="3717032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WhichIsFaster</a:t>
            </a:r>
          </a:p>
          <a:p>
            <a:pPr>
              <a:buFont typeface="Wingdings" pitchFamily="2" charset="2"/>
              <a:buChar char="§"/>
            </a:pPr>
            <a:r>
              <a:rPr lang="de-CH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citibike</a:t>
            </a:r>
          </a:p>
          <a:p>
            <a:pPr>
              <a:buFont typeface="Wingdings" pitchFamily="2" charset="2"/>
              <a:buChar char="§"/>
            </a:pPr>
            <a:r>
              <a:rPr lang="de-CH" b="1" dirty="0" smtClean="0">
                <a:ln w="1905"/>
                <a:solidFill>
                  <a:srgbClr val="FF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taxi</a:t>
            </a:r>
            <a:endParaRPr lang="de-CH" b="1" dirty="0">
              <a:ln w="1905"/>
              <a:solidFill>
                <a:srgbClr val="FF99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8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Method: Step 4</a:t>
            </a:r>
            <a:endParaRPr lang="de-CH" dirty="0"/>
          </a:p>
        </p:txBody>
      </p:sp>
      <p:sp>
        <p:nvSpPr>
          <p:cNvPr id="16" name="Freeform 15"/>
          <p:cNvSpPr/>
          <p:nvPr/>
        </p:nvSpPr>
        <p:spPr>
          <a:xfrm>
            <a:off x="3779912" y="2924944"/>
            <a:ext cx="1684784" cy="1512168"/>
          </a:xfrm>
          <a:custGeom>
            <a:avLst/>
            <a:gdLst>
              <a:gd name="connsiteX0" fmla="*/ 0 w 1599974"/>
              <a:gd name="connsiteY0" fmla="*/ 236414 h 1418456"/>
              <a:gd name="connsiteX1" fmla="*/ 69244 w 1599974"/>
              <a:gd name="connsiteY1" fmla="*/ 69244 h 1418456"/>
              <a:gd name="connsiteX2" fmla="*/ 236414 w 1599974"/>
              <a:gd name="connsiteY2" fmla="*/ 0 h 1418456"/>
              <a:gd name="connsiteX3" fmla="*/ 1363560 w 1599974"/>
              <a:gd name="connsiteY3" fmla="*/ 0 h 1418456"/>
              <a:gd name="connsiteX4" fmla="*/ 1530730 w 1599974"/>
              <a:gd name="connsiteY4" fmla="*/ 69244 h 1418456"/>
              <a:gd name="connsiteX5" fmla="*/ 1599974 w 1599974"/>
              <a:gd name="connsiteY5" fmla="*/ 236414 h 1418456"/>
              <a:gd name="connsiteX6" fmla="*/ 1599974 w 1599974"/>
              <a:gd name="connsiteY6" fmla="*/ 1182042 h 1418456"/>
              <a:gd name="connsiteX7" fmla="*/ 1530730 w 1599974"/>
              <a:gd name="connsiteY7" fmla="*/ 1349212 h 1418456"/>
              <a:gd name="connsiteX8" fmla="*/ 1363560 w 1599974"/>
              <a:gd name="connsiteY8" fmla="*/ 1418456 h 1418456"/>
              <a:gd name="connsiteX9" fmla="*/ 236414 w 1599974"/>
              <a:gd name="connsiteY9" fmla="*/ 1418456 h 1418456"/>
              <a:gd name="connsiteX10" fmla="*/ 69244 w 1599974"/>
              <a:gd name="connsiteY10" fmla="*/ 1349212 h 1418456"/>
              <a:gd name="connsiteX11" fmla="*/ 0 w 1599974"/>
              <a:gd name="connsiteY11" fmla="*/ 1182042 h 1418456"/>
              <a:gd name="connsiteX12" fmla="*/ 0 w 1599974"/>
              <a:gd name="connsiteY12" fmla="*/ 236414 h 1418456"/>
              <a:gd name="connsiteX0" fmla="*/ 0 w 1599974"/>
              <a:gd name="connsiteY0" fmla="*/ 236414 h 1418456"/>
              <a:gd name="connsiteX1" fmla="*/ 69244 w 1599974"/>
              <a:gd name="connsiteY1" fmla="*/ 69244 h 1418456"/>
              <a:gd name="connsiteX2" fmla="*/ 236414 w 1599974"/>
              <a:gd name="connsiteY2" fmla="*/ 0 h 1418456"/>
              <a:gd name="connsiteX3" fmla="*/ 1363560 w 1599974"/>
              <a:gd name="connsiteY3" fmla="*/ 0 h 1418456"/>
              <a:gd name="connsiteX4" fmla="*/ 1530730 w 1599974"/>
              <a:gd name="connsiteY4" fmla="*/ 69244 h 1418456"/>
              <a:gd name="connsiteX5" fmla="*/ 1599974 w 1599974"/>
              <a:gd name="connsiteY5" fmla="*/ 236414 h 1418456"/>
              <a:gd name="connsiteX6" fmla="*/ 1599974 w 1599974"/>
              <a:gd name="connsiteY6" fmla="*/ 1182042 h 1418456"/>
              <a:gd name="connsiteX7" fmla="*/ 1530730 w 1599974"/>
              <a:gd name="connsiteY7" fmla="*/ 1349212 h 1418456"/>
              <a:gd name="connsiteX8" fmla="*/ 1363560 w 1599974"/>
              <a:gd name="connsiteY8" fmla="*/ 1418456 h 1418456"/>
              <a:gd name="connsiteX9" fmla="*/ 236414 w 1599974"/>
              <a:gd name="connsiteY9" fmla="*/ 1418456 h 1418456"/>
              <a:gd name="connsiteX10" fmla="*/ 69244 w 1599974"/>
              <a:gd name="connsiteY10" fmla="*/ 1349212 h 1418456"/>
              <a:gd name="connsiteX11" fmla="*/ 0 w 1599974"/>
              <a:gd name="connsiteY11" fmla="*/ 1182042 h 1418456"/>
              <a:gd name="connsiteX12" fmla="*/ 1 w 1599974"/>
              <a:gd name="connsiteY12" fmla="*/ 465394 h 1418456"/>
              <a:gd name="connsiteX13" fmla="*/ 0 w 1599974"/>
              <a:gd name="connsiteY13" fmla="*/ 236414 h 1418456"/>
              <a:gd name="connsiteX0" fmla="*/ 11540 w 1611514"/>
              <a:gd name="connsiteY0" fmla="*/ 236414 h 1418456"/>
              <a:gd name="connsiteX1" fmla="*/ 80784 w 1611514"/>
              <a:gd name="connsiteY1" fmla="*/ 69244 h 1418456"/>
              <a:gd name="connsiteX2" fmla="*/ 247954 w 1611514"/>
              <a:gd name="connsiteY2" fmla="*/ 0 h 1418456"/>
              <a:gd name="connsiteX3" fmla="*/ 1375100 w 1611514"/>
              <a:gd name="connsiteY3" fmla="*/ 0 h 1418456"/>
              <a:gd name="connsiteX4" fmla="*/ 1542270 w 1611514"/>
              <a:gd name="connsiteY4" fmla="*/ 69244 h 1418456"/>
              <a:gd name="connsiteX5" fmla="*/ 1611514 w 1611514"/>
              <a:gd name="connsiteY5" fmla="*/ 236414 h 1418456"/>
              <a:gd name="connsiteX6" fmla="*/ 1611514 w 1611514"/>
              <a:gd name="connsiteY6" fmla="*/ 1182042 h 1418456"/>
              <a:gd name="connsiteX7" fmla="*/ 1542270 w 1611514"/>
              <a:gd name="connsiteY7" fmla="*/ 1349212 h 1418456"/>
              <a:gd name="connsiteX8" fmla="*/ 1375100 w 1611514"/>
              <a:gd name="connsiteY8" fmla="*/ 1418456 h 1418456"/>
              <a:gd name="connsiteX9" fmla="*/ 247954 w 1611514"/>
              <a:gd name="connsiteY9" fmla="*/ 1418456 h 1418456"/>
              <a:gd name="connsiteX10" fmla="*/ 80784 w 1611514"/>
              <a:gd name="connsiteY10" fmla="*/ 1349212 h 1418456"/>
              <a:gd name="connsiteX11" fmla="*/ 11540 w 1611514"/>
              <a:gd name="connsiteY11" fmla="*/ 1182042 h 1418456"/>
              <a:gd name="connsiteX12" fmla="*/ 11541 w 1611514"/>
              <a:gd name="connsiteY12" fmla="*/ 972170 h 1418456"/>
              <a:gd name="connsiteX13" fmla="*/ 11541 w 1611514"/>
              <a:gd name="connsiteY13" fmla="*/ 465394 h 1418456"/>
              <a:gd name="connsiteX14" fmla="*/ 11540 w 1611514"/>
              <a:gd name="connsiteY14" fmla="*/ 236414 h 1418456"/>
              <a:gd name="connsiteX0" fmla="*/ 11540 w 1612776"/>
              <a:gd name="connsiteY0" fmla="*/ 236414 h 1418456"/>
              <a:gd name="connsiteX1" fmla="*/ 80784 w 1612776"/>
              <a:gd name="connsiteY1" fmla="*/ 69244 h 1418456"/>
              <a:gd name="connsiteX2" fmla="*/ 247954 w 1612776"/>
              <a:gd name="connsiteY2" fmla="*/ 0 h 1418456"/>
              <a:gd name="connsiteX3" fmla="*/ 1375100 w 1612776"/>
              <a:gd name="connsiteY3" fmla="*/ 0 h 1418456"/>
              <a:gd name="connsiteX4" fmla="*/ 1542270 w 1612776"/>
              <a:gd name="connsiteY4" fmla="*/ 69244 h 1418456"/>
              <a:gd name="connsiteX5" fmla="*/ 1611514 w 1612776"/>
              <a:gd name="connsiteY5" fmla="*/ 236414 h 1418456"/>
              <a:gd name="connsiteX6" fmla="*/ 1612776 w 1612776"/>
              <a:gd name="connsiteY6" fmla="*/ 740816 h 1418456"/>
              <a:gd name="connsiteX7" fmla="*/ 1611514 w 1612776"/>
              <a:gd name="connsiteY7" fmla="*/ 1182042 h 1418456"/>
              <a:gd name="connsiteX8" fmla="*/ 1542270 w 1612776"/>
              <a:gd name="connsiteY8" fmla="*/ 1349212 h 1418456"/>
              <a:gd name="connsiteX9" fmla="*/ 1375100 w 1612776"/>
              <a:gd name="connsiteY9" fmla="*/ 1418456 h 1418456"/>
              <a:gd name="connsiteX10" fmla="*/ 247954 w 1612776"/>
              <a:gd name="connsiteY10" fmla="*/ 1418456 h 1418456"/>
              <a:gd name="connsiteX11" fmla="*/ 80784 w 1612776"/>
              <a:gd name="connsiteY11" fmla="*/ 1349212 h 1418456"/>
              <a:gd name="connsiteX12" fmla="*/ 11540 w 1612776"/>
              <a:gd name="connsiteY12" fmla="*/ 1182042 h 1418456"/>
              <a:gd name="connsiteX13" fmla="*/ 11541 w 1612776"/>
              <a:gd name="connsiteY13" fmla="*/ 972170 h 1418456"/>
              <a:gd name="connsiteX14" fmla="*/ 11541 w 1612776"/>
              <a:gd name="connsiteY14" fmla="*/ 465394 h 1418456"/>
              <a:gd name="connsiteX15" fmla="*/ 11540 w 1612776"/>
              <a:gd name="connsiteY15" fmla="*/ 236414 h 1418456"/>
              <a:gd name="connsiteX0" fmla="*/ 11540 w 1612776"/>
              <a:gd name="connsiteY0" fmla="*/ 236915 h 1418957"/>
              <a:gd name="connsiteX1" fmla="*/ 80784 w 1612776"/>
              <a:gd name="connsiteY1" fmla="*/ 69745 h 1418957"/>
              <a:gd name="connsiteX2" fmla="*/ 247954 w 1612776"/>
              <a:gd name="connsiteY2" fmla="*/ 501 h 1418957"/>
              <a:gd name="connsiteX3" fmla="*/ 853876 w 1612776"/>
              <a:gd name="connsiteY3" fmla="*/ 0 h 1418957"/>
              <a:gd name="connsiteX4" fmla="*/ 1375100 w 1612776"/>
              <a:gd name="connsiteY4" fmla="*/ 501 h 1418957"/>
              <a:gd name="connsiteX5" fmla="*/ 1542270 w 1612776"/>
              <a:gd name="connsiteY5" fmla="*/ 69745 h 1418957"/>
              <a:gd name="connsiteX6" fmla="*/ 1611514 w 1612776"/>
              <a:gd name="connsiteY6" fmla="*/ 236915 h 1418957"/>
              <a:gd name="connsiteX7" fmla="*/ 1612776 w 1612776"/>
              <a:gd name="connsiteY7" fmla="*/ 741317 h 1418957"/>
              <a:gd name="connsiteX8" fmla="*/ 1611514 w 1612776"/>
              <a:gd name="connsiteY8" fmla="*/ 1182543 h 1418957"/>
              <a:gd name="connsiteX9" fmla="*/ 1542270 w 1612776"/>
              <a:gd name="connsiteY9" fmla="*/ 1349713 h 1418957"/>
              <a:gd name="connsiteX10" fmla="*/ 1375100 w 1612776"/>
              <a:gd name="connsiteY10" fmla="*/ 1418957 h 1418957"/>
              <a:gd name="connsiteX11" fmla="*/ 247954 w 1612776"/>
              <a:gd name="connsiteY11" fmla="*/ 1418957 h 1418957"/>
              <a:gd name="connsiteX12" fmla="*/ 80784 w 1612776"/>
              <a:gd name="connsiteY12" fmla="*/ 1349713 h 1418957"/>
              <a:gd name="connsiteX13" fmla="*/ 11540 w 1612776"/>
              <a:gd name="connsiteY13" fmla="*/ 1182543 h 1418957"/>
              <a:gd name="connsiteX14" fmla="*/ 11541 w 1612776"/>
              <a:gd name="connsiteY14" fmla="*/ 972671 h 1418957"/>
              <a:gd name="connsiteX15" fmla="*/ 11541 w 1612776"/>
              <a:gd name="connsiteY15" fmla="*/ 465895 h 1418957"/>
              <a:gd name="connsiteX16" fmla="*/ 11540 w 1612776"/>
              <a:gd name="connsiteY16" fmla="*/ 236915 h 1418957"/>
              <a:gd name="connsiteX0" fmla="*/ 11540 w 1612776"/>
              <a:gd name="connsiteY0" fmla="*/ 236915 h 1418957"/>
              <a:gd name="connsiteX1" fmla="*/ 80784 w 1612776"/>
              <a:gd name="connsiteY1" fmla="*/ 69745 h 1418957"/>
              <a:gd name="connsiteX2" fmla="*/ 247954 w 1612776"/>
              <a:gd name="connsiteY2" fmla="*/ 501 h 1418957"/>
              <a:gd name="connsiteX3" fmla="*/ 655572 w 1612776"/>
              <a:gd name="connsiteY3" fmla="*/ 1 h 1418957"/>
              <a:gd name="connsiteX4" fmla="*/ 853876 w 1612776"/>
              <a:gd name="connsiteY4" fmla="*/ 0 h 1418957"/>
              <a:gd name="connsiteX5" fmla="*/ 1375100 w 1612776"/>
              <a:gd name="connsiteY5" fmla="*/ 501 h 1418957"/>
              <a:gd name="connsiteX6" fmla="*/ 1542270 w 1612776"/>
              <a:gd name="connsiteY6" fmla="*/ 69745 h 1418957"/>
              <a:gd name="connsiteX7" fmla="*/ 1611514 w 1612776"/>
              <a:gd name="connsiteY7" fmla="*/ 236915 h 1418957"/>
              <a:gd name="connsiteX8" fmla="*/ 1612776 w 1612776"/>
              <a:gd name="connsiteY8" fmla="*/ 741317 h 1418957"/>
              <a:gd name="connsiteX9" fmla="*/ 1611514 w 1612776"/>
              <a:gd name="connsiteY9" fmla="*/ 1182543 h 1418957"/>
              <a:gd name="connsiteX10" fmla="*/ 1542270 w 1612776"/>
              <a:gd name="connsiteY10" fmla="*/ 1349713 h 1418957"/>
              <a:gd name="connsiteX11" fmla="*/ 1375100 w 1612776"/>
              <a:gd name="connsiteY11" fmla="*/ 1418957 h 1418957"/>
              <a:gd name="connsiteX12" fmla="*/ 247954 w 1612776"/>
              <a:gd name="connsiteY12" fmla="*/ 1418957 h 1418957"/>
              <a:gd name="connsiteX13" fmla="*/ 80784 w 1612776"/>
              <a:gd name="connsiteY13" fmla="*/ 1349713 h 1418957"/>
              <a:gd name="connsiteX14" fmla="*/ 11540 w 1612776"/>
              <a:gd name="connsiteY14" fmla="*/ 1182543 h 1418957"/>
              <a:gd name="connsiteX15" fmla="*/ 11541 w 1612776"/>
              <a:gd name="connsiteY15" fmla="*/ 972671 h 1418957"/>
              <a:gd name="connsiteX16" fmla="*/ 11541 w 1612776"/>
              <a:gd name="connsiteY16" fmla="*/ 465895 h 1418957"/>
              <a:gd name="connsiteX17" fmla="*/ 11540 w 1612776"/>
              <a:gd name="connsiteY17" fmla="*/ 236915 h 1418957"/>
              <a:gd name="connsiteX0" fmla="*/ 11540 w 1612776"/>
              <a:gd name="connsiteY0" fmla="*/ 236915 h 1418957"/>
              <a:gd name="connsiteX1" fmla="*/ 80784 w 1612776"/>
              <a:gd name="connsiteY1" fmla="*/ 69745 h 1418957"/>
              <a:gd name="connsiteX2" fmla="*/ 247954 w 1612776"/>
              <a:gd name="connsiteY2" fmla="*/ 501 h 1418957"/>
              <a:gd name="connsiteX3" fmla="*/ 655572 w 1612776"/>
              <a:gd name="connsiteY3" fmla="*/ 1 h 1418957"/>
              <a:gd name="connsiteX4" fmla="*/ 853876 w 1612776"/>
              <a:gd name="connsiteY4" fmla="*/ 0 h 1418957"/>
              <a:gd name="connsiteX5" fmla="*/ 1375100 w 1612776"/>
              <a:gd name="connsiteY5" fmla="*/ 501 h 1418957"/>
              <a:gd name="connsiteX6" fmla="*/ 1542270 w 1612776"/>
              <a:gd name="connsiteY6" fmla="*/ 69745 h 1418957"/>
              <a:gd name="connsiteX7" fmla="*/ 1611514 w 1612776"/>
              <a:gd name="connsiteY7" fmla="*/ 236915 h 1418957"/>
              <a:gd name="connsiteX8" fmla="*/ 1612776 w 1612776"/>
              <a:gd name="connsiteY8" fmla="*/ 741317 h 1418957"/>
              <a:gd name="connsiteX9" fmla="*/ 1611514 w 1612776"/>
              <a:gd name="connsiteY9" fmla="*/ 1182543 h 1418957"/>
              <a:gd name="connsiteX10" fmla="*/ 1542270 w 1612776"/>
              <a:gd name="connsiteY10" fmla="*/ 1349713 h 1418957"/>
              <a:gd name="connsiteX11" fmla="*/ 1375100 w 1612776"/>
              <a:gd name="connsiteY11" fmla="*/ 1418957 h 1418957"/>
              <a:gd name="connsiteX12" fmla="*/ 247954 w 1612776"/>
              <a:gd name="connsiteY12" fmla="*/ 1418957 h 1418957"/>
              <a:gd name="connsiteX13" fmla="*/ 80784 w 1612776"/>
              <a:gd name="connsiteY13" fmla="*/ 1349713 h 1418957"/>
              <a:gd name="connsiteX14" fmla="*/ 11540 w 1612776"/>
              <a:gd name="connsiteY14" fmla="*/ 1182543 h 1418957"/>
              <a:gd name="connsiteX15" fmla="*/ 11541 w 1612776"/>
              <a:gd name="connsiteY15" fmla="*/ 972671 h 1418957"/>
              <a:gd name="connsiteX16" fmla="*/ 8160 w 1612776"/>
              <a:gd name="connsiteY16" fmla="*/ 706673 h 1418957"/>
              <a:gd name="connsiteX17" fmla="*/ 11541 w 1612776"/>
              <a:gd name="connsiteY17" fmla="*/ 465895 h 1418957"/>
              <a:gd name="connsiteX18" fmla="*/ 11540 w 1612776"/>
              <a:gd name="connsiteY18" fmla="*/ 236915 h 1418957"/>
              <a:gd name="connsiteX0" fmla="*/ 11540 w 1612776"/>
              <a:gd name="connsiteY0" fmla="*/ 236915 h 1418957"/>
              <a:gd name="connsiteX1" fmla="*/ 80784 w 1612776"/>
              <a:gd name="connsiteY1" fmla="*/ 69745 h 1418957"/>
              <a:gd name="connsiteX2" fmla="*/ 247954 w 1612776"/>
              <a:gd name="connsiteY2" fmla="*/ 501 h 1418957"/>
              <a:gd name="connsiteX3" fmla="*/ 655572 w 1612776"/>
              <a:gd name="connsiteY3" fmla="*/ 1 h 1418957"/>
              <a:gd name="connsiteX4" fmla="*/ 853876 w 1612776"/>
              <a:gd name="connsiteY4" fmla="*/ 0 h 1418957"/>
              <a:gd name="connsiteX5" fmla="*/ 1375100 w 1612776"/>
              <a:gd name="connsiteY5" fmla="*/ 501 h 1418957"/>
              <a:gd name="connsiteX6" fmla="*/ 1542270 w 1612776"/>
              <a:gd name="connsiteY6" fmla="*/ 69745 h 1418957"/>
              <a:gd name="connsiteX7" fmla="*/ 1611514 w 1612776"/>
              <a:gd name="connsiteY7" fmla="*/ 236915 h 1418957"/>
              <a:gd name="connsiteX8" fmla="*/ 1612776 w 1612776"/>
              <a:gd name="connsiteY8" fmla="*/ 675693 h 1418957"/>
              <a:gd name="connsiteX9" fmla="*/ 1611514 w 1612776"/>
              <a:gd name="connsiteY9" fmla="*/ 1182543 h 1418957"/>
              <a:gd name="connsiteX10" fmla="*/ 1542270 w 1612776"/>
              <a:gd name="connsiteY10" fmla="*/ 1349713 h 1418957"/>
              <a:gd name="connsiteX11" fmla="*/ 1375100 w 1612776"/>
              <a:gd name="connsiteY11" fmla="*/ 1418957 h 1418957"/>
              <a:gd name="connsiteX12" fmla="*/ 247954 w 1612776"/>
              <a:gd name="connsiteY12" fmla="*/ 1418957 h 1418957"/>
              <a:gd name="connsiteX13" fmla="*/ 80784 w 1612776"/>
              <a:gd name="connsiteY13" fmla="*/ 1349713 h 1418957"/>
              <a:gd name="connsiteX14" fmla="*/ 11540 w 1612776"/>
              <a:gd name="connsiteY14" fmla="*/ 1182543 h 1418957"/>
              <a:gd name="connsiteX15" fmla="*/ 11541 w 1612776"/>
              <a:gd name="connsiteY15" fmla="*/ 972671 h 1418957"/>
              <a:gd name="connsiteX16" fmla="*/ 8160 w 1612776"/>
              <a:gd name="connsiteY16" fmla="*/ 706673 h 1418957"/>
              <a:gd name="connsiteX17" fmla="*/ 11541 w 1612776"/>
              <a:gd name="connsiteY17" fmla="*/ 465895 h 1418957"/>
              <a:gd name="connsiteX18" fmla="*/ 11540 w 1612776"/>
              <a:gd name="connsiteY18" fmla="*/ 236915 h 1418957"/>
              <a:gd name="connsiteX0" fmla="*/ 11540 w 1612776"/>
              <a:gd name="connsiteY0" fmla="*/ 236915 h 1418957"/>
              <a:gd name="connsiteX1" fmla="*/ 80784 w 1612776"/>
              <a:gd name="connsiteY1" fmla="*/ 69745 h 1418957"/>
              <a:gd name="connsiteX2" fmla="*/ 247954 w 1612776"/>
              <a:gd name="connsiteY2" fmla="*/ 501 h 1418957"/>
              <a:gd name="connsiteX3" fmla="*/ 655572 w 1612776"/>
              <a:gd name="connsiteY3" fmla="*/ 1 h 1418957"/>
              <a:gd name="connsiteX4" fmla="*/ 853876 w 1612776"/>
              <a:gd name="connsiteY4" fmla="*/ 0 h 1418957"/>
              <a:gd name="connsiteX5" fmla="*/ 1375100 w 1612776"/>
              <a:gd name="connsiteY5" fmla="*/ 501 h 1418957"/>
              <a:gd name="connsiteX6" fmla="*/ 1542270 w 1612776"/>
              <a:gd name="connsiteY6" fmla="*/ 69745 h 1418957"/>
              <a:gd name="connsiteX7" fmla="*/ 1611514 w 1612776"/>
              <a:gd name="connsiteY7" fmla="*/ 236915 h 1418957"/>
              <a:gd name="connsiteX8" fmla="*/ 1612776 w 1612776"/>
              <a:gd name="connsiteY8" fmla="*/ 743262 h 1418957"/>
              <a:gd name="connsiteX9" fmla="*/ 1611514 w 1612776"/>
              <a:gd name="connsiteY9" fmla="*/ 1182543 h 1418957"/>
              <a:gd name="connsiteX10" fmla="*/ 1542270 w 1612776"/>
              <a:gd name="connsiteY10" fmla="*/ 1349713 h 1418957"/>
              <a:gd name="connsiteX11" fmla="*/ 1375100 w 1612776"/>
              <a:gd name="connsiteY11" fmla="*/ 1418957 h 1418957"/>
              <a:gd name="connsiteX12" fmla="*/ 247954 w 1612776"/>
              <a:gd name="connsiteY12" fmla="*/ 1418957 h 1418957"/>
              <a:gd name="connsiteX13" fmla="*/ 80784 w 1612776"/>
              <a:gd name="connsiteY13" fmla="*/ 1349713 h 1418957"/>
              <a:gd name="connsiteX14" fmla="*/ 11540 w 1612776"/>
              <a:gd name="connsiteY14" fmla="*/ 1182543 h 1418957"/>
              <a:gd name="connsiteX15" fmla="*/ 11541 w 1612776"/>
              <a:gd name="connsiteY15" fmla="*/ 972671 h 1418957"/>
              <a:gd name="connsiteX16" fmla="*/ 8160 w 1612776"/>
              <a:gd name="connsiteY16" fmla="*/ 706673 h 1418957"/>
              <a:gd name="connsiteX17" fmla="*/ 11541 w 1612776"/>
              <a:gd name="connsiteY17" fmla="*/ 465895 h 1418957"/>
              <a:gd name="connsiteX18" fmla="*/ 11540 w 1612776"/>
              <a:gd name="connsiteY18" fmla="*/ 236915 h 141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12776" h="1418957">
                <a:moveTo>
                  <a:pt x="11540" y="236915"/>
                </a:moveTo>
                <a:cubicBezTo>
                  <a:pt x="11540" y="174214"/>
                  <a:pt x="36448" y="114081"/>
                  <a:pt x="80784" y="69745"/>
                </a:cubicBezTo>
                <a:cubicBezTo>
                  <a:pt x="125120" y="25409"/>
                  <a:pt x="152156" y="12125"/>
                  <a:pt x="247954" y="501"/>
                </a:cubicBezTo>
                <a:lnTo>
                  <a:pt x="655572" y="1"/>
                </a:lnTo>
                <a:lnTo>
                  <a:pt x="853876" y="0"/>
                </a:lnTo>
                <a:lnTo>
                  <a:pt x="1375100" y="501"/>
                </a:lnTo>
                <a:cubicBezTo>
                  <a:pt x="1437801" y="501"/>
                  <a:pt x="1497934" y="25409"/>
                  <a:pt x="1542270" y="69745"/>
                </a:cubicBezTo>
                <a:cubicBezTo>
                  <a:pt x="1586606" y="114081"/>
                  <a:pt x="1599763" y="124986"/>
                  <a:pt x="1611514" y="236915"/>
                </a:cubicBezTo>
                <a:cubicBezTo>
                  <a:pt x="1611935" y="405049"/>
                  <a:pt x="1612355" y="575128"/>
                  <a:pt x="1612776" y="743262"/>
                </a:cubicBezTo>
                <a:cubicBezTo>
                  <a:pt x="1612355" y="890337"/>
                  <a:pt x="1611935" y="1035468"/>
                  <a:pt x="1611514" y="1182543"/>
                </a:cubicBezTo>
                <a:cubicBezTo>
                  <a:pt x="1611514" y="1245244"/>
                  <a:pt x="1586606" y="1305377"/>
                  <a:pt x="1542270" y="1349713"/>
                </a:cubicBezTo>
                <a:cubicBezTo>
                  <a:pt x="1497934" y="1394049"/>
                  <a:pt x="1437801" y="1418957"/>
                  <a:pt x="1375100" y="1418957"/>
                </a:cubicBezTo>
                <a:lnTo>
                  <a:pt x="247954" y="1418957"/>
                </a:lnTo>
                <a:cubicBezTo>
                  <a:pt x="185253" y="1418957"/>
                  <a:pt x="125120" y="1394049"/>
                  <a:pt x="80784" y="1349713"/>
                </a:cubicBezTo>
                <a:cubicBezTo>
                  <a:pt x="36448" y="1305377"/>
                  <a:pt x="23080" y="1245383"/>
                  <a:pt x="11540" y="1182543"/>
                </a:cubicBezTo>
                <a:cubicBezTo>
                  <a:pt x="0" y="1119703"/>
                  <a:pt x="12104" y="1051983"/>
                  <a:pt x="11541" y="972671"/>
                </a:cubicBezTo>
                <a:lnTo>
                  <a:pt x="8160" y="706673"/>
                </a:lnTo>
                <a:lnTo>
                  <a:pt x="11541" y="465895"/>
                </a:lnTo>
                <a:cubicBezTo>
                  <a:pt x="11541" y="389568"/>
                  <a:pt x="11540" y="313242"/>
                  <a:pt x="11540" y="23691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b="1" dirty="0" smtClean="0">
                <a:solidFill>
                  <a:schemeClr val="accent1">
                    <a:lumMod val="75000"/>
                  </a:schemeClr>
                </a:solidFill>
              </a:rPr>
              <a:t> MODELLING</a:t>
            </a:r>
          </a:p>
          <a:p>
            <a:pPr algn="ctr"/>
            <a:r>
              <a:rPr lang="de-CH" b="1" dirty="0" smtClean="0">
                <a:solidFill>
                  <a:schemeClr val="accent1">
                    <a:lumMod val="75000"/>
                  </a:schemeClr>
                </a:solidFill>
              </a:rPr>
              <a:t>WhichIsFaster</a:t>
            </a:r>
            <a:endParaRPr lang="de-CH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6" idx="8"/>
            <a:endCxn id="34" idx="1"/>
          </p:cNvCxnSpPr>
          <p:nvPr/>
        </p:nvCxnSpPr>
        <p:spPr>
          <a:xfrm flipV="1">
            <a:off x="5464696" y="3692931"/>
            <a:ext cx="835496" cy="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00192" y="3092766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ANSWER:</a:t>
            </a:r>
          </a:p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start time and distance</a:t>
            </a:r>
          </a:p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at which</a:t>
            </a:r>
          </a:p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taxi faster than citibike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51520" y="3092766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citibike data:</a:t>
            </a:r>
          </a:p>
          <a:p>
            <a:pPr algn="ctr"/>
            <a:r>
              <a:rPr lang="de-CH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start time (hour+min/60)</a:t>
            </a:r>
          </a:p>
          <a:p>
            <a:pPr algn="ctr"/>
            <a:r>
              <a:rPr lang="de-CH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straight-line distance</a:t>
            </a:r>
          </a:p>
          <a:p>
            <a:pPr algn="ctr"/>
            <a:r>
              <a:rPr lang="de-CH" b="1" dirty="0" smtClean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WhichIsFaster</a:t>
            </a:r>
            <a:endParaRPr lang="de-CH" b="1" dirty="0" smtClean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113" name="Straight Arrow Connector 112"/>
          <p:cNvCxnSpPr>
            <a:stCxn id="111" idx="3"/>
            <a:endCxn id="16" idx="16"/>
          </p:cNvCxnSpPr>
          <p:nvPr/>
        </p:nvCxnSpPr>
        <p:spPr>
          <a:xfrm flipV="1">
            <a:off x="2843808" y="3678038"/>
            <a:ext cx="944628" cy="14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9" name="Slide Number Placeholder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9FC-F20C-44AC-8620-4FEFE29F8E9C}" type="slidenum">
              <a:rPr lang="de-CH" smtClean="0"/>
              <a:pPr/>
              <a:t>9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4617B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747</Words>
  <Application>Microsoft Office PowerPoint</Application>
  <PresentationFormat>On-screen Show (4:3)</PresentationFormat>
  <Paragraphs>320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Data Science Test</vt:lpstr>
      <vt:lpstr>Citibikes and Taxis in NYC</vt:lpstr>
      <vt:lpstr>Citibike Data</vt:lpstr>
      <vt:lpstr>Taxi Data</vt:lpstr>
      <vt:lpstr>Popularity of Start Stations and Pick-up Locations</vt:lpstr>
      <vt:lpstr>Method: Step 1</vt:lpstr>
      <vt:lpstr>Method: Step 2</vt:lpstr>
      <vt:lpstr>Method: Step 3</vt:lpstr>
      <vt:lpstr>Method: Step 4</vt:lpstr>
      <vt:lpstr>Data Preprocessing</vt:lpstr>
      <vt:lpstr>Data Preprocessing</vt:lpstr>
      <vt:lpstr>Citibike Data Preprocessing</vt:lpstr>
      <vt:lpstr>Taxi Data Preprocessing</vt:lpstr>
      <vt:lpstr>Modelling Trip Duration</vt:lpstr>
      <vt:lpstr>Citibike Model</vt:lpstr>
      <vt:lpstr>Taxi Model</vt:lpstr>
      <vt:lpstr>Which is faster: Citibikes or Taxis?</vt:lpstr>
      <vt:lpstr>Which is faster: Citibikes or Taxis?</vt:lpstr>
      <vt:lpstr>Modelling „which is faster“</vt:lpstr>
      <vt:lpstr>Which is faster: Citibikes or Taxis?</vt:lpstr>
      <vt:lpstr>Which is faster: Citibikes or Taxis?</vt:lpstr>
      <vt:lpstr>Answer</vt:lpstr>
      <vt:lpstr>Improvements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Test</dc:title>
  <dc:creator>natasa</dc:creator>
  <cp:lastModifiedBy>natasa</cp:lastModifiedBy>
  <cp:revision>190</cp:revision>
  <dcterms:created xsi:type="dcterms:W3CDTF">2015-08-12T14:44:43Z</dcterms:created>
  <dcterms:modified xsi:type="dcterms:W3CDTF">2016-03-22T19:46:55Z</dcterms:modified>
</cp:coreProperties>
</file>