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65C"/>
    <a:srgbClr val="F4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4DDA-ECC1-BFAB-16D5-C56CF299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CF088-AF01-E4B8-DAE6-000D01DAC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EB0A-DA41-8665-1321-FDBDBE8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AFB6-7A28-1590-486A-83467E6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9328-5083-48CD-4603-FDAD2916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F20A-37ED-5DAB-2662-945D2621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695F7-9D56-21FB-EC85-45B30E65F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80CC-488E-E071-4A49-C01D952D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CD9-6904-E3DB-8054-5345BB3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0BA2-4BD3-6C0E-73EE-3F4F5BCC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22673-D0E4-A871-EE07-3DE7D247D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3B834-665F-68C3-5EED-DF837D846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DEE8-6272-0744-09CC-7729C7C8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6E94-4B7F-85FD-C836-532263F7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28EB-B271-1073-7E35-0FA793CF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847-8F30-1C2E-870D-82C1C40D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D00F-AC6D-B5C6-57A1-420180AB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B6D2-50AD-A592-BA39-8928A50C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D1-0019-1CD2-B93E-2BCAAE18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8674-9FA1-7CCC-075E-7F421E6E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DFE-C1F0-12CE-F617-F20FDA3C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0266-2685-0CD0-0EB0-4265E98A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A457-EA8D-3BC9-F164-5CDBC69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A806-0DC0-E748-1CB2-61A71742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68E7-82B4-637B-B6E3-DA792B9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4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22E-142A-87D7-9869-5E8BB90D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858F-354F-EE56-27DF-BEE1C110A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2353A-1E00-745B-B6DE-F8185837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7A3-7582-3853-C9BC-8127E917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89B34-551F-F05E-D3FC-068E4140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481F-4DE6-39B5-EC78-A0CF5F6A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EF5-3D27-A4CB-382D-1C8A7E66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7E18-A35F-F9CA-1325-364063AB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FA943-1D6B-0DAB-B16F-788CEAE5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B531-CF70-D4A5-5EB1-FDB277D6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A3F66-FB69-8977-08E5-09B9FF40F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2F497-B88D-5EB0-9772-2881F5D1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2A3FC-AB32-E33F-A67F-03D2A08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50D25-7902-F6B2-79B7-8629867B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6B04-6E4D-C08A-06B3-4532565D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A5EAF-490E-31A4-0808-3DBEDB27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D0CED-7D1C-C61F-59BE-F887D969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9F1A-CC14-01BD-1CC9-F3F67455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CD4A-BEF7-A6F2-87F2-9AADCEF2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A8539-30D6-0E47-0484-B1E2F34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B79C3-991E-6C8B-C889-4C6C997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E8B4-DDAB-C779-1D56-7A54613C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BC58-B73B-41A2-3C3C-30F7CB9D6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7C36A-7687-3B44-3C66-6CAA43A9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1C37-4226-440D-2B8D-79FD9D1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17A3-1908-83EF-3280-41062B2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DCF9-194E-EBBC-E3E6-12CE11ED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F85A-C166-B15D-9D98-3507A42D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5EBEE-88E9-151A-C21B-6C7BDC08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AF84-E540-96C4-12FF-068DB31F7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B79D-3B06-1031-C18A-071A1D05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57FA-E033-418A-54D6-A225824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DB38-90E9-6BA6-A8FC-38FDF1AF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B887B-F8F2-1378-C05F-5684089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2649D-29E8-FBE7-5A94-13E8B186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1BF0-844B-304D-E44C-3CA251C9D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7614-0A73-AA47-A2CB-08A8B59B8FBD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2082-B239-B0B2-AD16-31A3BAB6A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9E57-DA07-419A-4C29-6A3335CF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A482-3E55-9A44-A3BB-51F9FC5C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2B55-7037-267E-35BD-B858D217E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753" y="1126771"/>
            <a:ext cx="4913869" cy="2302229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effectLst/>
                <a:latin typeface="Avenir Book" panose="02000503020000020003" pitchFamily="2" charset="0"/>
              </a:rPr>
              <a:t>Home Credit Indonesia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A0BFD-141C-F9D7-3382-2D935AB07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9932" y="4806777"/>
            <a:ext cx="4913869" cy="132217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By </a:t>
            </a:r>
            <a:r>
              <a:rPr lang="en-US" sz="1800" dirty="0" err="1">
                <a:latin typeface="Avenir Book" panose="02000503020000020003" pitchFamily="2" charset="0"/>
              </a:rPr>
              <a:t>Peni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Sriwahyu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Natasari</a:t>
            </a:r>
            <a:endParaRPr lang="en-US" sz="1800" dirty="0">
              <a:latin typeface="Avenir Book" panose="02000503020000020003" pitchFamily="2" charset="0"/>
            </a:endParaRPr>
          </a:p>
          <a:p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2 0 2 2</a:t>
            </a:r>
          </a:p>
          <a:p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https://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github.com</a:t>
            </a:r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natasasea</a:t>
            </a:r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credit_default_risk</a:t>
            </a:r>
            <a:endParaRPr lang="en-US" sz="1700" dirty="0">
              <a:solidFill>
                <a:schemeClr val="bg1"/>
              </a:solidFill>
              <a:highlight>
                <a:srgbClr val="000000"/>
              </a:highlight>
              <a:latin typeface="Avenir Book" panose="02000503020000020003" pitchFamily="2" charset="0"/>
            </a:endParaRPr>
          </a:p>
        </p:txBody>
      </p:sp>
      <p:pic>
        <p:nvPicPr>
          <p:cNvPr id="8" name="Google Shape;55;p13">
            <a:extLst>
              <a:ext uri="{FF2B5EF4-FFF2-40B4-BE49-F238E27FC236}">
                <a16:creationId xmlns:a16="http://schemas.microsoft.com/office/drawing/2014/main" id="{07577E4C-CF2D-B4F4-5DAA-6DF8670E0A46}"/>
              </a:ext>
            </a:extLst>
          </p:cNvPr>
          <p:cNvPicPr preferRelativeResize="0"/>
          <p:nvPr/>
        </p:nvPicPr>
        <p:blipFill rotWithShape="1">
          <a:blip r:embed="rId2"/>
          <a:srcRect l="8539" t="1268" r="8562"/>
          <a:stretch/>
        </p:blipFill>
        <p:spPr>
          <a:xfrm>
            <a:off x="0" y="0"/>
            <a:ext cx="5758249" cy="6858000"/>
          </a:xfrm>
          <a:prstGeom prst="rect">
            <a:avLst/>
          </a:prstGeom>
          <a:noFill/>
          <a:effectLst>
            <a:outerShdw blurRad="316070" dist="66884" dir="6240000" algn="tl" rotWithShape="0">
              <a:prstClr val="black">
                <a:alpha val="16091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F88C2C-67B2-31A7-1B7E-33A7D613B665}"/>
              </a:ext>
            </a:extLst>
          </p:cNvPr>
          <p:cNvSpPr txBox="1"/>
          <p:nvPr/>
        </p:nvSpPr>
        <p:spPr>
          <a:xfrm>
            <a:off x="6919784" y="3501764"/>
            <a:ext cx="3941806" cy="461665"/>
          </a:xfrm>
          <a:prstGeom prst="rect">
            <a:avLst/>
          </a:prstGeom>
          <a:solidFill>
            <a:srgbClr val="F4E6DD"/>
          </a:solidFill>
        </p:spPr>
        <p:txBody>
          <a:bodyPr wrap="square">
            <a:spAutoFit/>
          </a:bodyPr>
          <a:lstStyle/>
          <a:p>
            <a:pPr algn="ctr"/>
            <a:r>
              <a:rPr lang="en-ID" sz="2400" b="0" i="0" dirty="0">
                <a:effectLst/>
                <a:latin typeface="Nunito-Sans-Bold"/>
              </a:rPr>
              <a:t>Virtual Internship Program</a:t>
            </a:r>
            <a:endParaRPr lang="en-US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6F7630-6AA6-D73C-FD93-9897F69D1D8A}"/>
              </a:ext>
            </a:extLst>
          </p:cNvPr>
          <p:cNvCxnSpPr/>
          <p:nvPr/>
        </p:nvCxnSpPr>
        <p:spPr>
          <a:xfrm>
            <a:off x="8075141" y="4386650"/>
            <a:ext cx="18535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Machine Learning </a:t>
            </a:r>
            <a:r>
              <a:rPr lang="en-ID" sz="2200" b="1" dirty="0">
                <a:solidFill>
                  <a:srgbClr val="8B865C"/>
                </a:solidFill>
                <a:latin typeface="Avenir Book" panose="02000503020000020003" pitchFamily="2" charset="0"/>
              </a:rPr>
              <a:t>Implementation &amp; Evaluation</a:t>
            </a:r>
            <a:endParaRPr lang="en-US" sz="22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2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A68AC-1CF4-A4BE-694C-73A5174C4A02}"/>
              </a:ext>
            </a:extLst>
          </p:cNvPr>
          <p:cNvSpPr txBox="1"/>
          <p:nvPr/>
        </p:nvSpPr>
        <p:spPr>
          <a:xfrm>
            <a:off x="1309815" y="1488574"/>
            <a:ext cx="8946291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</a:rPr>
              <a:t>Pada project </a:t>
            </a:r>
            <a:r>
              <a:rPr lang="en-US" dirty="0" err="1">
                <a:latin typeface="Avenir Book" panose="02000503020000020003" pitchFamily="2" charset="0"/>
              </a:rPr>
              <a:t>ini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 err="1">
                <a:latin typeface="Avenir Book" panose="02000503020000020003" pitchFamily="2" charset="0"/>
              </a:rPr>
              <a:t>digunakan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dua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metode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klasifikasi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yaitu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dengan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Logistik</a:t>
            </a:r>
            <a:r>
              <a:rPr lang="en-US" dirty="0">
                <a:latin typeface="Avenir Book" panose="02000503020000020003" pitchFamily="2" charset="0"/>
              </a:rPr>
              <a:t> Regression dan SVM. </a:t>
            </a:r>
            <a:r>
              <a:rPr lang="en-US" dirty="0" err="1">
                <a:latin typeface="Avenir Book" panose="02000503020000020003" pitchFamily="2" charset="0"/>
              </a:rPr>
              <a:t>Berikut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grafik</a:t>
            </a:r>
            <a:r>
              <a:rPr lang="en-US" dirty="0">
                <a:latin typeface="Avenir Book" panose="02000503020000020003" pitchFamily="2" charset="0"/>
              </a:rPr>
              <a:t> ROC </a:t>
            </a:r>
            <a:r>
              <a:rPr lang="en-US" dirty="0" err="1">
                <a:latin typeface="Avenir Book" panose="02000503020000020003" pitchFamily="2" charset="0"/>
              </a:rPr>
              <a:t>untuk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melihat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evaluasi</a:t>
            </a:r>
            <a:r>
              <a:rPr lang="en-US" dirty="0">
                <a:latin typeface="Avenir Book" panose="02000503020000020003" pitchFamily="2" charset="0"/>
              </a:rPr>
              <a:t> pada </a:t>
            </a:r>
            <a:r>
              <a:rPr lang="en-US" dirty="0" err="1">
                <a:latin typeface="Avenir Book" panose="02000503020000020003" pitchFamily="2" charset="0"/>
              </a:rPr>
              <a:t>kedua</a:t>
            </a:r>
            <a:r>
              <a:rPr lang="en-US" dirty="0">
                <a:latin typeface="Avenir Book" panose="02000503020000020003" pitchFamily="2" charset="0"/>
              </a:rPr>
              <a:t> model.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42ED39D-A1C0-4FCF-1E1C-AE19D49E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7" y="2599345"/>
            <a:ext cx="5858304" cy="3765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08E0B-D171-52E7-B25C-F8AD55B133BF}"/>
              </a:ext>
            </a:extLst>
          </p:cNvPr>
          <p:cNvSpPr txBox="1"/>
          <p:nvPr/>
        </p:nvSpPr>
        <p:spPr>
          <a:xfrm>
            <a:off x="6593531" y="2686349"/>
            <a:ext cx="540402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venir Book" panose="02000503020000020003" pitchFamily="2" charset="0"/>
              </a:rPr>
              <a:t>Dapat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dilihat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bahwa</a:t>
            </a:r>
            <a:r>
              <a:rPr lang="en-US" dirty="0">
                <a:latin typeface="Avenir Book" panose="02000503020000020003" pitchFamily="2" charset="0"/>
              </a:rPr>
              <a:t> model </a:t>
            </a:r>
            <a:r>
              <a:rPr lang="en-US" dirty="0" err="1">
                <a:latin typeface="Avenir Book" panose="02000503020000020003" pitchFamily="2" charset="0"/>
              </a:rPr>
              <a:t>Logistik</a:t>
            </a:r>
            <a:r>
              <a:rPr lang="en-US" dirty="0">
                <a:latin typeface="Avenir Book" panose="02000503020000020003" pitchFamily="2" charset="0"/>
              </a:rPr>
              <a:t> Regression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venir Book" panose="02000503020000020003" pitchFamily="2" charset="0"/>
              </a:rPr>
              <a:t>Memiliki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performa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lebih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baik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untuk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kasus</a:t>
            </a:r>
            <a:r>
              <a:rPr lang="en-US" dirty="0">
                <a:latin typeface="Avenir Book" panose="02000503020000020003" pitchFamily="2" charset="0"/>
              </a:rPr>
              <a:t> credit default risk</a:t>
            </a:r>
          </a:p>
        </p:txBody>
      </p:sp>
    </p:spTree>
    <p:extLst>
      <p:ext uri="{BB962C8B-B14F-4D97-AF65-F5344CB8AC3E}">
        <p14:creationId xmlns:p14="http://schemas.microsoft.com/office/powerpoint/2010/main" val="174990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Business Recommendation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A7F579E-FFAC-6E82-5923-A5EEABC6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4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000" dirty="0" err="1">
                <a:latin typeface="Avenir Book" panose="02000503020000020003" pitchFamily="2" charset="0"/>
              </a:rPr>
              <a:t>Untuk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meningkatkan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peminjam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kita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bisa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membidik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wanita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masih</a:t>
            </a:r>
            <a:r>
              <a:rPr lang="en-US" sz="2000" dirty="0">
                <a:latin typeface="Avenir Book" panose="02000503020000020003" pitchFamily="2" charset="0"/>
              </a:rPr>
              <a:t> single / </a:t>
            </a:r>
            <a:r>
              <a:rPr lang="en-US" sz="2000" dirty="0" err="1">
                <a:latin typeface="Avenir Book" panose="02000503020000020003" pitchFamily="2" charset="0"/>
              </a:rPr>
              <a:t>belum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mempunyai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anak</a:t>
            </a:r>
            <a:r>
              <a:rPr lang="en-US" sz="2000" dirty="0">
                <a:latin typeface="Avenir Book" panose="02000503020000020003" pitchFamily="2" charset="0"/>
              </a:rPr>
              <a:t>. 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Serta </a:t>
            </a:r>
            <a:r>
              <a:rPr lang="en-US" sz="2000" dirty="0" err="1">
                <a:latin typeface="Avenir Book" panose="02000503020000020003" pitchFamily="2" charset="0"/>
              </a:rPr>
              <a:t>memberikan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rekomendasi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 cash loans </a:t>
            </a:r>
            <a:r>
              <a:rPr lang="en-US" sz="2000" dirty="0" err="1">
                <a:latin typeface="Avenir Book" panose="02000503020000020003" pitchFamily="2" charset="0"/>
              </a:rPr>
              <a:t>lebih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besar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daripada</a:t>
            </a:r>
            <a:r>
              <a:rPr lang="en-US" sz="2000" dirty="0">
                <a:latin typeface="Avenir Book" panose="02000503020000020003" pitchFamily="2" charset="0"/>
              </a:rPr>
              <a:t> revolving loans.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Dari data, </a:t>
            </a:r>
            <a:r>
              <a:rPr lang="en-US" sz="2000" dirty="0" err="1">
                <a:latin typeface="Avenir Book" panose="02000503020000020003" pitchFamily="2" charset="0"/>
              </a:rPr>
              <a:t>peminjam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dengan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nilai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lebih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tinggi</a:t>
            </a:r>
            <a:r>
              <a:rPr lang="en-US" sz="2000" dirty="0">
                <a:latin typeface="Avenir Book" panose="02000503020000020003" pitchFamily="2" charset="0"/>
              </a:rPr>
              <a:t>, </a:t>
            </a:r>
            <a:r>
              <a:rPr lang="en-US" sz="2000" dirty="0" err="1">
                <a:latin typeface="Avenir Book" panose="02000503020000020003" pitchFamily="2" charset="0"/>
              </a:rPr>
              <a:t>justru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lebih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mampu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melunasi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. Kita </a:t>
            </a:r>
            <a:r>
              <a:rPr lang="en-US" sz="2000" dirty="0" err="1">
                <a:latin typeface="Avenir Book" panose="02000503020000020003" pitchFamily="2" charset="0"/>
              </a:rPr>
              <a:t>bisa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memberikan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privilidge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tambahan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bagi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mereka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meminjam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dengan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nilai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lebih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tinggi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2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7242778-AD28-824D-4841-BB4B35378BE7}"/>
              </a:ext>
            </a:extLst>
          </p:cNvPr>
          <p:cNvSpPr txBox="1">
            <a:spLocks/>
          </p:cNvSpPr>
          <p:nvPr/>
        </p:nvSpPr>
        <p:spPr>
          <a:xfrm>
            <a:off x="1166648" y="6112718"/>
            <a:ext cx="7380891" cy="444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https://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github.com</a:t>
            </a:r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natasasea</a:t>
            </a:r>
            <a:r>
              <a:rPr lang="en-US" sz="1700" dirty="0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/</a:t>
            </a:r>
            <a:r>
              <a:rPr lang="en-US" sz="1700" dirty="0" err="1">
                <a:solidFill>
                  <a:schemeClr val="bg1"/>
                </a:solidFill>
                <a:highlight>
                  <a:srgbClr val="000000"/>
                </a:highlight>
                <a:latin typeface="Avenir Book" panose="02000503020000020003" pitchFamily="2" charset="0"/>
              </a:rPr>
              <a:t>credit_default_risk</a:t>
            </a:r>
            <a:endParaRPr lang="en-US" sz="1700" dirty="0">
              <a:solidFill>
                <a:schemeClr val="bg1"/>
              </a:solidFill>
              <a:highlight>
                <a:srgbClr val="000000"/>
              </a:highlight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Problem Research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924EFE90-6DEF-8A14-E80B-AB342C6C3A8A}"/>
              </a:ext>
            </a:extLst>
          </p:cNvPr>
          <p:cNvPicPr preferRelativeResize="0"/>
          <p:nvPr/>
        </p:nvPicPr>
        <p:blipFill rotWithShape="1">
          <a:blip r:embed="rId2"/>
          <a:srcRect l="27670" t="13382" r="29913" b="52754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64378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A7F579E-FFAC-6E82-5923-A5EEABC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Avenir Book" panose="02000503020000020003" pitchFamily="2" charset="0"/>
              </a:rPr>
              <a:t>Business Problem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venir Book" panose="02000503020000020003" pitchFamily="2" charset="0"/>
              </a:rPr>
              <a:t>Perusahaan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memiliki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kesulitan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dalam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melihat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apakah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pemohon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mampu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melunasi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pinjamannya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atau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tidak</a:t>
            </a:r>
            <a:r>
              <a:rPr lang="en-US" sz="2000" dirty="0">
                <a:latin typeface="Avenir Book" panose="02000503020000020003" pitchFamily="2" charset="0"/>
              </a:rPr>
              <a:t>. </a:t>
            </a:r>
            <a:r>
              <a:rPr lang="en-US" sz="2000" dirty="0" err="1">
                <a:latin typeface="Avenir Book" panose="02000503020000020003" pitchFamily="2" charset="0"/>
              </a:rPr>
              <a:t>Untuk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mengurangi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resiko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peminjam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gagal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bayar</a:t>
            </a:r>
            <a:r>
              <a:rPr lang="en-US" sz="2000" dirty="0">
                <a:latin typeface="Avenir Book" panose="02000503020000020003" pitchFamily="2" charset="0"/>
              </a:rPr>
              <a:t>, </a:t>
            </a:r>
            <a:r>
              <a:rPr lang="en-US" sz="2000" dirty="0" err="1">
                <a:latin typeface="Avenir Book" panose="02000503020000020003" pitchFamily="2" charset="0"/>
              </a:rPr>
              <a:t>maka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perlu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dilukakan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analisa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dari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untuk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melihat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pola</a:t>
            </a:r>
            <a:r>
              <a:rPr lang="en-US" sz="2000" dirty="0">
                <a:latin typeface="Avenir Book" panose="02000503020000020003" pitchFamily="2" charset="0"/>
              </a:rPr>
              <a:t> pada </a:t>
            </a:r>
            <a:r>
              <a:rPr lang="en-US" sz="2000" dirty="0" err="1">
                <a:latin typeface="Avenir Book" panose="02000503020000020003" pitchFamily="2" charset="0"/>
              </a:rPr>
              <a:t>peminjam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cenderung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gagal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bayar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atau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tidak</a:t>
            </a:r>
            <a:r>
              <a:rPr lang="en-US" sz="2000" dirty="0">
                <a:latin typeface="Avenir Book" panose="02000503020000020003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Avenir Book" panose="02000503020000020003" pitchFamily="2" charset="0"/>
              </a:rPr>
              <a:t>Goal</a:t>
            </a:r>
            <a:endParaRPr lang="en-US" sz="2000" dirty="0">
              <a:latin typeface="Avenir Book" panose="02000503020000020003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latin typeface="Avenir Book" panose="02000503020000020003" pitchFamily="2" charset="0"/>
              </a:rPr>
              <a:t>Secara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singkat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kita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melakukan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prediksi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apakah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suatu</a:t>
            </a:r>
            <a:r>
              <a:rPr lang="en-US" sz="2000" dirty="0">
                <a:latin typeface="Avenir Book" panose="02000503020000020003" pitchFamily="2" charset="0"/>
              </a:rPr>
              <a:t> application/</a:t>
            </a:r>
            <a:r>
              <a:rPr lang="en-US" sz="2000" dirty="0" err="1">
                <a:latin typeface="Avenir Book" panose="02000503020000020003" pitchFamily="2" charset="0"/>
              </a:rPr>
              <a:t>permohonan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berpotensi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gagal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dibayar</a:t>
            </a:r>
            <a:r>
              <a:rPr lang="en-US" sz="2000" dirty="0">
                <a:latin typeface="Avenir Book" panose="02000503020000020003" pitchFamily="2" charset="0"/>
              </a:rPr>
              <a:t> (1) </a:t>
            </a:r>
            <a:r>
              <a:rPr lang="en-US" sz="2000" dirty="0" err="1">
                <a:latin typeface="Avenir Book" panose="02000503020000020003" pitchFamily="2" charset="0"/>
              </a:rPr>
              <a:t>atau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tidak</a:t>
            </a:r>
            <a:r>
              <a:rPr lang="en-US" sz="2000" dirty="0">
                <a:latin typeface="Avenir Book" panose="02000503020000020003" pitchFamily="2" charset="0"/>
              </a:rPr>
              <a:t> (0)</a:t>
            </a:r>
          </a:p>
        </p:txBody>
      </p:sp>
    </p:spTree>
    <p:extLst>
      <p:ext uri="{BB962C8B-B14F-4D97-AF65-F5344CB8AC3E}">
        <p14:creationId xmlns:p14="http://schemas.microsoft.com/office/powerpoint/2010/main" val="217398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Pre-Processing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924EFE90-6DEF-8A14-E80B-AB342C6C3A8A}"/>
              </a:ext>
            </a:extLst>
          </p:cNvPr>
          <p:cNvPicPr preferRelativeResize="0"/>
          <p:nvPr/>
        </p:nvPicPr>
        <p:blipFill rotWithShape="1">
          <a:blip r:embed="rId2"/>
          <a:srcRect l="50000" t="16136" r="7583" b="50000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64378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6F5A-37C0-43F9-2DC1-0954095245D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venir Book" panose="02000503020000020003" pitchFamily="2" charset="0"/>
              </a:rPr>
              <a:t>Dataset</a:t>
            </a:r>
            <a:r>
              <a:rPr lang="en-US" sz="2000" dirty="0">
                <a:latin typeface="Avenir Book" panose="02000503020000020003" pitchFamily="2" charset="0"/>
              </a:rPr>
              <a:t>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venir Book" panose="02000503020000020003" pitchFamily="2" charset="0"/>
              </a:rPr>
              <a:t>Dataset yang </a:t>
            </a:r>
            <a:r>
              <a:rPr lang="en-US" sz="2000" dirty="0" err="1">
                <a:latin typeface="Avenir Book" panose="02000503020000020003" pitchFamily="2" charset="0"/>
              </a:rPr>
              <a:t>dimiliki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merupakan</a:t>
            </a:r>
            <a:r>
              <a:rPr lang="en-US" sz="2000" dirty="0">
                <a:latin typeface="Avenir Book" panose="02000503020000020003" pitchFamily="2" charset="0"/>
              </a:rPr>
              <a:t> data Home Credit Default Risk. Dimana </a:t>
            </a:r>
            <a:r>
              <a:rPr lang="en-US" sz="2000" dirty="0" err="1">
                <a:latin typeface="Avenir Book" panose="02000503020000020003" pitchFamily="2" charset="0"/>
              </a:rPr>
              <a:t>satu</a:t>
            </a:r>
            <a:r>
              <a:rPr lang="en-US" sz="2000" dirty="0">
                <a:latin typeface="Avenir Book" panose="02000503020000020003" pitchFamily="2" charset="0"/>
              </a:rPr>
              <a:t> baris </a:t>
            </a:r>
            <a:r>
              <a:rPr lang="en-US" sz="2000" dirty="0" err="1">
                <a:latin typeface="Avenir Book" panose="02000503020000020003" pitchFamily="2" charset="0"/>
              </a:rPr>
              <a:t>merepresentasikan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satu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pinjaman</a:t>
            </a:r>
            <a:r>
              <a:rPr lang="en-US" sz="2000" dirty="0">
                <a:latin typeface="Avenir Book" panose="02000503020000020003" pitchFamily="2" charset="0"/>
              </a:rPr>
              <a:t>. Ada </a:t>
            </a:r>
            <a:r>
              <a:rPr lang="en-US" sz="2000" dirty="0" err="1">
                <a:latin typeface="Avenir Book" panose="02000503020000020003" pitchFamily="2" charset="0"/>
              </a:rPr>
              <a:t>beberapa</a:t>
            </a:r>
            <a:r>
              <a:rPr lang="en-US" sz="2000" dirty="0">
                <a:latin typeface="Avenir Book" panose="02000503020000020003" pitchFamily="2" charset="0"/>
              </a:rPr>
              <a:t> data yang </a:t>
            </a:r>
            <a:r>
              <a:rPr lang="en-US" sz="2000" dirty="0" err="1">
                <a:latin typeface="Avenir Book" panose="02000503020000020003" pitchFamily="2" charset="0"/>
              </a:rPr>
              <a:t>kosong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harus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ditinjau</a:t>
            </a:r>
            <a:r>
              <a:rPr lang="en-US" sz="2000" dirty="0">
                <a:latin typeface="Avenir Book" panose="02000503020000020003" pitchFamily="2" charset="0"/>
              </a:rPr>
              <a:t> dan </a:t>
            </a:r>
            <a:r>
              <a:rPr lang="en-US" sz="2000" dirty="0" err="1">
                <a:latin typeface="Avenir Book" panose="02000503020000020003" pitchFamily="2" charset="0"/>
              </a:rPr>
              <a:t>beberapa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kolom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dihilangkan</a:t>
            </a:r>
            <a:r>
              <a:rPr lang="en-US" sz="2000" dirty="0">
                <a:latin typeface="Avenir Book" panose="02000503020000020003" pitchFamily="2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venir Book" panose="02000503020000020003" pitchFamily="2" charset="0"/>
              </a:rPr>
              <a:t>Berikut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beberapa</a:t>
            </a:r>
            <a:r>
              <a:rPr lang="en-US" sz="2000" dirty="0">
                <a:latin typeface="Avenir Book" panose="02000503020000020003" pitchFamily="2" charset="0"/>
              </a:rPr>
              <a:t> pre-processing data yang </a:t>
            </a:r>
            <a:r>
              <a:rPr lang="en-US" sz="2000" dirty="0" err="1">
                <a:latin typeface="Avenir Book" panose="02000503020000020003" pitchFamily="2" charset="0"/>
              </a:rPr>
              <a:t>dilakukan</a:t>
            </a:r>
            <a:r>
              <a:rPr lang="en-US" sz="2000" dirty="0">
                <a:latin typeface="Avenir Book" panose="02000503020000020003" pitchFamily="2" charset="0"/>
              </a:rPr>
              <a:t> pada dataset </a:t>
            </a:r>
            <a:r>
              <a:rPr lang="en-US" sz="2000" dirty="0" err="1">
                <a:latin typeface="Avenir Book" panose="02000503020000020003" pitchFamily="2" charset="0"/>
              </a:rPr>
              <a:t>ini</a:t>
            </a: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Pre-Processing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924EFE90-6DEF-8A14-E80B-AB342C6C3A8A}"/>
              </a:ext>
            </a:extLst>
          </p:cNvPr>
          <p:cNvPicPr preferRelativeResize="0"/>
          <p:nvPr/>
        </p:nvPicPr>
        <p:blipFill rotWithShape="1">
          <a:blip r:embed="rId2"/>
          <a:srcRect l="50000" t="16136" r="7583" b="50000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64378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6F5A-37C0-43F9-2DC1-0954095245D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Cek </a:t>
            </a:r>
            <a:r>
              <a:rPr lang="en-US" sz="2000" dirty="0" err="1">
                <a:latin typeface="Avenir Book" panose="02000503020000020003" pitchFamily="2" charset="0"/>
              </a:rPr>
              <a:t>integritas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dengan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memeriksa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adakah</a:t>
            </a:r>
            <a:r>
              <a:rPr lang="en-US" sz="2000" dirty="0">
                <a:latin typeface="Avenir Book" panose="02000503020000020003" pitchFamily="2" charset="0"/>
              </a:rPr>
              <a:t> baris data yang </a:t>
            </a:r>
            <a:r>
              <a:rPr lang="en-US" sz="2000" dirty="0" err="1">
                <a:latin typeface="Avenir Book" panose="02000503020000020003" pitchFamily="2" charset="0"/>
              </a:rPr>
              <a:t>duplikat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Cek data null, dan </a:t>
            </a:r>
            <a:r>
              <a:rPr lang="en-US" sz="2000" dirty="0" err="1">
                <a:latin typeface="Avenir Book" panose="02000503020000020003" pitchFamily="2" charset="0"/>
              </a:rPr>
              <a:t>persentasi</a:t>
            </a:r>
            <a:r>
              <a:rPr lang="en-US" sz="2000" dirty="0">
                <a:latin typeface="Avenir Book" panose="02000503020000020003" pitchFamily="2" charset="0"/>
              </a:rPr>
              <a:t> null values pada </a:t>
            </a:r>
            <a:r>
              <a:rPr lang="en-US" sz="2000" dirty="0" err="1">
                <a:latin typeface="Avenir Book" panose="02000503020000020003" pitchFamily="2" charset="0"/>
              </a:rPr>
              <a:t>tiap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kolom</a:t>
            </a:r>
            <a:r>
              <a:rPr lang="en-US" sz="2000" dirty="0">
                <a:latin typeface="Avenir Book" panose="02000503020000020003" pitchFamily="2" charset="0"/>
              </a:rPr>
              <a:t>. Data </a:t>
            </a:r>
            <a:r>
              <a:rPr lang="en-US" sz="2000" dirty="0" err="1">
                <a:latin typeface="Avenir Book" panose="02000503020000020003" pitchFamily="2" charset="0"/>
              </a:rPr>
              <a:t>dengan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terlalu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banyak</a:t>
            </a:r>
            <a:r>
              <a:rPr lang="en-US" sz="2000" dirty="0">
                <a:latin typeface="Avenir Book" panose="02000503020000020003" pitchFamily="2" charset="0"/>
              </a:rPr>
              <a:t> null values </a:t>
            </a:r>
            <a:r>
              <a:rPr lang="en-US" sz="2000" dirty="0" err="1">
                <a:latin typeface="Avenir Book" panose="02000503020000020003" pitchFamily="2" charset="0"/>
              </a:rPr>
              <a:t>akan</a:t>
            </a:r>
            <a:r>
              <a:rPr lang="en-US" sz="2000" dirty="0">
                <a:latin typeface="Avenir Book" panose="02000503020000020003" pitchFamily="2" charset="0"/>
              </a:rPr>
              <a:t> di-drop / </a:t>
            </a:r>
            <a:r>
              <a:rPr lang="en-US" sz="2000" dirty="0" err="1">
                <a:latin typeface="Avenir Book" panose="02000503020000020003" pitchFamily="2" charset="0"/>
              </a:rPr>
              <a:t>dihilangkan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Cek </a:t>
            </a:r>
            <a:r>
              <a:rPr lang="en-US" sz="2000" dirty="0" err="1">
                <a:latin typeface="Avenir Book" panose="02000503020000020003" pitchFamily="2" charset="0"/>
              </a:rPr>
              <a:t>kolom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tidak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relevan</a:t>
            </a:r>
            <a:r>
              <a:rPr lang="en-US" sz="2000" dirty="0">
                <a:latin typeface="Avenir Book" panose="02000503020000020003" pitchFamily="2" charset="0"/>
              </a:rPr>
              <a:t> dan </a:t>
            </a:r>
            <a:r>
              <a:rPr lang="en-US" sz="2000" dirty="0" err="1">
                <a:latin typeface="Avenir Book" panose="02000503020000020003" pitchFamily="2" charset="0"/>
              </a:rPr>
              <a:t>dihilangkan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venir Book" panose="02000503020000020003" pitchFamily="2" charset="0"/>
              </a:rPr>
              <a:t>Cek </a:t>
            </a:r>
            <a:r>
              <a:rPr lang="en-US" sz="2000" dirty="0" err="1">
                <a:latin typeface="Avenir Book" panose="02000503020000020003" pitchFamily="2" charset="0"/>
              </a:rPr>
              <a:t>apakah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masuk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akal</a:t>
            </a:r>
            <a:r>
              <a:rPr lang="en-US" sz="2000" dirty="0">
                <a:latin typeface="Avenir Book" panose="02000503020000020003" pitchFamily="2" charset="0"/>
              </a:rPr>
              <a:t>, </a:t>
            </a:r>
            <a:r>
              <a:rPr lang="en-US" sz="2000" dirty="0" err="1">
                <a:latin typeface="Avenir Book" panose="02000503020000020003" pitchFamily="2" charset="0"/>
              </a:rPr>
              <a:t>contohnya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hari</a:t>
            </a:r>
            <a:r>
              <a:rPr lang="en-US" sz="2000" dirty="0">
                <a:latin typeface="Avenir Book" panose="02000503020000020003" pitchFamily="2" charset="0"/>
              </a:rPr>
              <a:t> yang </a:t>
            </a:r>
            <a:r>
              <a:rPr lang="en-US" sz="2000" dirty="0" err="1">
                <a:latin typeface="Avenir Book" panose="02000503020000020003" pitchFamily="2" charset="0"/>
              </a:rPr>
              <a:t>bernilai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negatif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Avenir Book" panose="02000503020000020003" pitchFamily="2" charset="0"/>
              </a:rPr>
              <a:t>Mengubah</a:t>
            </a:r>
            <a:r>
              <a:rPr lang="en-US" sz="2000" dirty="0">
                <a:latin typeface="Avenir Book" panose="02000503020000020003" pitchFamily="2" charset="0"/>
              </a:rPr>
              <a:t> format data yang </a:t>
            </a:r>
            <a:r>
              <a:rPr lang="en-US" sz="2000" dirty="0" err="1">
                <a:latin typeface="Avenir Book" panose="02000503020000020003" pitchFamily="2" charset="0"/>
              </a:rPr>
              <a:t>lebih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mudah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dipahami</a:t>
            </a:r>
            <a:r>
              <a:rPr lang="en-US" sz="2000" dirty="0">
                <a:latin typeface="Avenir Book" panose="02000503020000020003" pitchFamily="2" charset="0"/>
              </a:rPr>
              <a:t>, </a:t>
            </a:r>
            <a:r>
              <a:rPr lang="en-US" sz="2000" dirty="0" err="1">
                <a:latin typeface="Avenir Book" panose="02000503020000020003" pitchFamily="2" charset="0"/>
              </a:rPr>
              <a:t>misalkan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representasi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hari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diubah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menjadi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satuan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tahun</a:t>
            </a:r>
            <a:endParaRPr lang="en-US" sz="2000" dirty="0">
              <a:latin typeface="Avenir Book" panose="02000503020000020003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Pre-Processing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pic>
        <p:nvPicPr>
          <p:cNvPr id="7" name="Google Shape;55;p13">
            <a:extLst>
              <a:ext uri="{FF2B5EF4-FFF2-40B4-BE49-F238E27FC236}">
                <a16:creationId xmlns:a16="http://schemas.microsoft.com/office/drawing/2014/main" id="{924EFE90-6DEF-8A14-E80B-AB342C6C3A8A}"/>
              </a:ext>
            </a:extLst>
          </p:cNvPr>
          <p:cNvPicPr preferRelativeResize="0"/>
          <p:nvPr/>
        </p:nvPicPr>
        <p:blipFill rotWithShape="1">
          <a:blip r:embed="rId2"/>
          <a:srcRect l="50000" t="16136" r="7583" b="50000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64378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6F5A-37C0-43F9-2DC1-0954095245D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 err="1">
                <a:latin typeface="Avenir Book" panose="02000503020000020003" pitchFamily="2" charset="0"/>
              </a:rPr>
              <a:t>Identifikasi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kategorikal</a:t>
            </a:r>
            <a:r>
              <a:rPr lang="en-US" sz="2000" dirty="0">
                <a:latin typeface="Avenir Book" panose="02000503020000020003" pitchFamily="2" charset="0"/>
              </a:rPr>
              <a:t> dan data </a:t>
            </a:r>
            <a:r>
              <a:rPr lang="en-US" sz="2000" dirty="0" err="1">
                <a:latin typeface="Avenir Book" panose="02000503020000020003" pitchFamily="2" charset="0"/>
              </a:rPr>
              <a:t>numerikal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 err="1">
                <a:latin typeface="Avenir Book" panose="02000503020000020003" pitchFamily="2" charset="0"/>
              </a:rPr>
              <a:t>Lakukan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normalisasi</a:t>
            </a:r>
            <a:r>
              <a:rPr lang="en-US" sz="2000" dirty="0">
                <a:latin typeface="Avenir Book" panose="02000503020000020003" pitchFamily="2" charset="0"/>
              </a:rPr>
              <a:t> data pada data-data yang </a:t>
            </a:r>
            <a:r>
              <a:rPr lang="en-US" sz="2000" dirty="0" err="1">
                <a:latin typeface="Avenir Book" panose="02000503020000020003" pitchFamily="2" charset="0"/>
              </a:rPr>
              <a:t>skala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nya</a:t>
            </a:r>
            <a:r>
              <a:rPr lang="en-US" sz="2000" dirty="0">
                <a:latin typeface="Avenir Book" panose="02000503020000020003" pitchFamily="2" charset="0"/>
              </a:rPr>
              <a:t> sangat </a:t>
            </a:r>
            <a:r>
              <a:rPr lang="en-US" sz="2000" dirty="0" err="1">
                <a:latin typeface="Avenir Book" panose="02000503020000020003" pitchFamily="2" charset="0"/>
              </a:rPr>
              <a:t>jauh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berbeda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antara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satu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kolom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dengan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kolom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lainnya</a:t>
            </a:r>
            <a:endParaRPr lang="en-US" sz="20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sz="2000" dirty="0" err="1">
                <a:latin typeface="Avenir Book" panose="02000503020000020003" pitchFamily="2" charset="0"/>
              </a:rPr>
              <a:t>Lakukan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beberapa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metode</a:t>
            </a:r>
            <a:r>
              <a:rPr lang="en-US" sz="2000" dirty="0">
                <a:latin typeface="Avenir Book" panose="02000503020000020003" pitchFamily="2" charset="0"/>
              </a:rPr>
              <a:t> </a:t>
            </a:r>
            <a:r>
              <a:rPr lang="en-US" sz="2000" dirty="0" err="1">
                <a:latin typeface="Avenir Book" panose="02000503020000020003" pitchFamily="2" charset="0"/>
              </a:rPr>
              <a:t>penanganan</a:t>
            </a:r>
            <a:r>
              <a:rPr lang="en-US" sz="2000" dirty="0">
                <a:latin typeface="Avenir Book" panose="02000503020000020003" pitchFamily="2" charset="0"/>
              </a:rPr>
              <a:t> data </a:t>
            </a:r>
            <a:r>
              <a:rPr lang="en-US" sz="2000" dirty="0" err="1">
                <a:latin typeface="Avenir Book" panose="02000503020000020003" pitchFamily="2" charset="0"/>
              </a:rPr>
              <a:t>kategorikal</a:t>
            </a:r>
            <a:r>
              <a:rPr lang="en-US" sz="2000" dirty="0">
                <a:latin typeface="Avenir Book" panose="02000503020000020003" pitchFamily="2" charset="0"/>
              </a:rPr>
              <a:t>, </a:t>
            </a:r>
            <a:r>
              <a:rPr lang="en-US" sz="2000" dirty="0" err="1">
                <a:latin typeface="Avenir Book" panose="02000503020000020003" pitchFamily="2" charset="0"/>
              </a:rPr>
              <a:t>seperti</a:t>
            </a:r>
            <a:r>
              <a:rPr lang="en-US" sz="2000" dirty="0">
                <a:latin typeface="Avenir Book" panose="02000503020000020003" pitchFamily="2" charset="0"/>
              </a:rPr>
              <a:t>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410468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Visualization &amp; Business Insight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5AD309D8-F1B2-3CF6-727D-9D054C6D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58" y="1677344"/>
            <a:ext cx="6609889" cy="4351338"/>
          </a:xfrm>
        </p:spPr>
      </p:pic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3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5578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Visualization &amp; Business Insight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2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0652E08-C978-A955-E79D-EFFEF586C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734"/>
          <a:stretch/>
        </p:blipFill>
        <p:spPr>
          <a:xfrm>
            <a:off x="838200" y="1186248"/>
            <a:ext cx="10515600" cy="3573829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A6CAD-95D4-C971-6239-4F5E9FD238CA}"/>
              </a:ext>
            </a:extLst>
          </p:cNvPr>
          <p:cNvSpPr txBox="1">
            <a:spLocks/>
          </p:cNvSpPr>
          <p:nvPr/>
        </p:nvSpPr>
        <p:spPr>
          <a:xfrm>
            <a:off x="990600" y="4868565"/>
            <a:ext cx="10515600" cy="165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venir Book" panose="02000503020000020003" pitchFamily="2" charset="0"/>
              </a:rPr>
              <a:t>Pada </a:t>
            </a:r>
            <a:r>
              <a:rPr lang="en-US" sz="1800" dirty="0" err="1">
                <a:latin typeface="Avenir Book" panose="02000503020000020003" pitchFamily="2" charset="0"/>
              </a:rPr>
              <a:t>grafik</a:t>
            </a:r>
            <a:r>
              <a:rPr lang="en-US" sz="1800" dirty="0">
                <a:latin typeface="Avenir Book" panose="02000503020000020003" pitchFamily="2" charset="0"/>
              </a:rPr>
              <a:t> CODE_GENDER, </a:t>
            </a:r>
            <a:r>
              <a:rPr lang="en-US" sz="1800" dirty="0" err="1">
                <a:latin typeface="Avenir Book" panose="02000503020000020003" pitchFamily="2" charset="0"/>
              </a:rPr>
              <a:t>pemohon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pinjaman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didominasi</a:t>
            </a:r>
            <a:r>
              <a:rPr lang="en-US" sz="1800" dirty="0">
                <a:latin typeface="Avenir Book" panose="02000503020000020003" pitchFamily="2" charset="0"/>
              </a:rPr>
              <a:t> oleh </a:t>
            </a:r>
            <a:r>
              <a:rPr lang="en-US" sz="1800" dirty="0" err="1">
                <a:latin typeface="Avenir Book" panose="02000503020000020003" pitchFamily="2" charset="0"/>
              </a:rPr>
              <a:t>wanita</a:t>
            </a:r>
            <a:r>
              <a:rPr lang="en-US" sz="1800" dirty="0">
                <a:latin typeface="Avenir Book" panose="02000503020000020003" pitchFamily="2" charset="0"/>
              </a:rPr>
              <a:t> yang </a:t>
            </a:r>
            <a:r>
              <a:rPr lang="en-US" sz="1800" dirty="0" err="1">
                <a:latin typeface="Avenir Book" panose="02000503020000020003" pitchFamily="2" charset="0"/>
              </a:rPr>
              <a:t>mencapai</a:t>
            </a:r>
            <a:r>
              <a:rPr lang="en-US" sz="1800" dirty="0">
                <a:latin typeface="Avenir Book" panose="02000503020000020003" pitchFamily="2" charset="0"/>
              </a:rPr>
              <a:t> 202rb </a:t>
            </a:r>
            <a:r>
              <a:rPr lang="en-US" sz="1800" dirty="0" err="1">
                <a:latin typeface="Avenir Book" panose="02000503020000020003" pitchFamily="2" charset="0"/>
              </a:rPr>
              <a:t>peminjam</a:t>
            </a:r>
            <a:r>
              <a:rPr lang="en-US" sz="1800" dirty="0">
                <a:latin typeface="Avenir Book" panose="02000503020000020003" pitchFamily="2" charset="0"/>
              </a:rPr>
              <a:t>. </a:t>
            </a:r>
            <a:r>
              <a:rPr lang="en-US" sz="1800" dirty="0" err="1">
                <a:latin typeface="Avenir Book" panose="02000503020000020003" pitchFamily="2" charset="0"/>
              </a:rPr>
              <a:t>Sedangkan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pria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hanya</a:t>
            </a:r>
            <a:r>
              <a:rPr lang="en-US" sz="1800" dirty="0">
                <a:latin typeface="Avenir Book" panose="02000503020000020003" pitchFamily="2" charset="0"/>
              </a:rPr>
              <a:t> 105rb </a:t>
            </a:r>
            <a:r>
              <a:rPr lang="en-US" sz="1800" dirty="0" err="1">
                <a:latin typeface="Avenir Book" panose="02000503020000020003" pitchFamily="2" charset="0"/>
              </a:rPr>
              <a:t>peminjam</a:t>
            </a:r>
            <a:r>
              <a:rPr lang="en-US" sz="1800" dirty="0">
                <a:latin typeface="Avenir Book" panose="02000503020000020003" pitchFamily="2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Avenir Book" panose="02000503020000020003" pitchFamily="2" charset="0"/>
              </a:rPr>
              <a:t>(</a:t>
            </a:r>
            <a:r>
              <a:rPr lang="en-US" sz="1800" dirty="0" err="1">
                <a:latin typeface="Avenir Book" panose="02000503020000020003" pitchFamily="2" charset="0"/>
              </a:rPr>
              <a:t>Peminjan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wanita</a:t>
            </a:r>
            <a:r>
              <a:rPr lang="en-US" sz="1800" dirty="0">
                <a:latin typeface="Avenir Book" panose="02000503020000020003" pitchFamily="2" charset="0"/>
              </a:rPr>
              <a:t> 2x </a:t>
            </a:r>
            <a:r>
              <a:rPr lang="en-US" sz="1800" dirty="0" err="1">
                <a:latin typeface="Avenir Book" panose="02000503020000020003" pitchFamily="2" charset="0"/>
              </a:rPr>
              <a:t>lipat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peminjam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pria</a:t>
            </a:r>
            <a:r>
              <a:rPr lang="en-US" sz="1800" dirty="0">
                <a:latin typeface="Avenir Book" panose="02000503020000020003" pitchFamily="2" charset="0"/>
              </a:rPr>
              <a:t>). Jika </a:t>
            </a:r>
            <a:r>
              <a:rPr lang="en-US" sz="1800" dirty="0" err="1">
                <a:latin typeface="Avenir Book" panose="02000503020000020003" pitchFamily="2" charset="0"/>
              </a:rPr>
              <a:t>dilihat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lebih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teliti</a:t>
            </a:r>
            <a:r>
              <a:rPr lang="en-US" sz="1800" dirty="0">
                <a:latin typeface="Avenir Book" panose="02000503020000020003" pitchFamily="2" charset="0"/>
              </a:rPr>
              <a:t>, </a:t>
            </a:r>
            <a:r>
              <a:rPr lang="en-US" sz="1800" dirty="0" err="1">
                <a:latin typeface="Avenir Book" panose="02000503020000020003" pitchFamily="2" charset="0"/>
              </a:rPr>
              <a:t>laki-laki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lebih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cenderung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tidak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melunasi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pinjamannya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dibanding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wanita</a:t>
            </a:r>
            <a:r>
              <a:rPr lang="en-US" sz="1800" dirty="0">
                <a:latin typeface="Avenir Book" panose="02000503020000020003" pitchFamily="2" charset="0"/>
              </a:rPr>
              <a:t> </a:t>
            </a:r>
            <a:r>
              <a:rPr lang="en-US" sz="1800" dirty="0" err="1">
                <a:latin typeface="Avenir Book" panose="02000503020000020003" pitchFamily="2" charset="0"/>
              </a:rPr>
              <a:t>dengan</a:t>
            </a:r>
            <a:r>
              <a:rPr lang="en-US" sz="1800" dirty="0">
                <a:latin typeface="Avenir Book" panose="02000503020000020003" pitchFamily="2" charset="0"/>
              </a:rPr>
              <a:t> rate 10%, dan </a:t>
            </a:r>
            <a:r>
              <a:rPr lang="en-US" sz="1800" dirty="0" err="1">
                <a:latin typeface="Avenir Book" panose="02000503020000020003" pitchFamily="2" charset="0"/>
              </a:rPr>
              <a:t>wanita</a:t>
            </a:r>
            <a:r>
              <a:rPr lang="en-US" sz="1800" dirty="0">
                <a:latin typeface="Avenir Book" panose="02000503020000020003" pitchFamily="2" charset="0"/>
              </a:rPr>
              <a:t> 6%</a:t>
            </a:r>
          </a:p>
        </p:txBody>
      </p:sp>
    </p:spTree>
    <p:extLst>
      <p:ext uri="{BB962C8B-B14F-4D97-AF65-F5344CB8AC3E}">
        <p14:creationId xmlns:p14="http://schemas.microsoft.com/office/powerpoint/2010/main" val="308720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Visualization &amp; Business Insight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2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A68AC-1CF4-A4BE-694C-73A5174C4A02}"/>
              </a:ext>
            </a:extLst>
          </p:cNvPr>
          <p:cNvSpPr txBox="1"/>
          <p:nvPr/>
        </p:nvSpPr>
        <p:spPr>
          <a:xfrm>
            <a:off x="659025" y="5320844"/>
            <a:ext cx="11059461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</a:rPr>
              <a:t>Dari </a:t>
            </a:r>
            <a:r>
              <a:rPr lang="en-US" dirty="0" err="1">
                <a:latin typeface="Avenir Book" panose="02000503020000020003" pitchFamily="2" charset="0"/>
              </a:rPr>
              <a:t>grafik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 err="1">
                <a:latin typeface="Avenir Book" panose="02000503020000020003" pitchFamily="2" charset="0"/>
              </a:rPr>
              <a:t>dapat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dilihat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bahwa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pria</a:t>
            </a:r>
            <a:r>
              <a:rPr lang="en-US" dirty="0">
                <a:latin typeface="Avenir Book" panose="02000503020000020003" pitchFamily="2" charset="0"/>
              </a:rPr>
              <a:t> &amp; </a:t>
            </a:r>
            <a:r>
              <a:rPr lang="en-US" dirty="0" err="1">
                <a:latin typeface="Avenir Book" panose="02000503020000020003" pitchFamily="2" charset="0"/>
              </a:rPr>
              <a:t>wanita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dengan</a:t>
            </a:r>
            <a:r>
              <a:rPr lang="en-US" dirty="0">
                <a:latin typeface="Avenir Book" panose="02000503020000020003" pitchFamily="2" charset="0"/>
              </a:rPr>
              <a:t> cash loans </a:t>
            </a:r>
            <a:r>
              <a:rPr lang="en-US" dirty="0" err="1">
                <a:latin typeface="Avenir Book" panose="02000503020000020003" pitchFamily="2" charset="0"/>
              </a:rPr>
              <a:t>memiliki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peluang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lebih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tinggi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untuk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mampu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membayar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kembali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pinjaman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berdasarkan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jumlah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kredit</a:t>
            </a:r>
            <a:r>
              <a:rPr lang="en-US" dirty="0">
                <a:latin typeface="Avenir Book" panose="02000503020000020003" pitchFamily="2" charset="0"/>
              </a:rPr>
              <a:t> (credit amount) </a:t>
            </a:r>
            <a:r>
              <a:rPr lang="en-US" dirty="0" err="1">
                <a:latin typeface="Avenir Book" panose="02000503020000020003" pitchFamily="2" charset="0"/>
              </a:rPr>
              <a:t>mereka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22CD49CE-271C-C37D-6D3A-83BDF528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448730"/>
            <a:ext cx="5305170" cy="3454086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5985206-8B9A-AB2D-88EE-1A0F0214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173" y="1431943"/>
            <a:ext cx="5436974" cy="36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FC7F-F62C-E079-D0ED-1C0DE46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89" y="298450"/>
            <a:ext cx="9302577" cy="87544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8B865C"/>
                </a:solidFill>
                <a:latin typeface="Avenir Book" panose="02000503020000020003" pitchFamily="2" charset="0"/>
              </a:rPr>
              <a:t>Data Visualization &amp; Business Insight</a:t>
            </a:r>
            <a:endParaRPr lang="en-US" sz="4000" b="1" dirty="0">
              <a:solidFill>
                <a:srgbClr val="8B865C"/>
              </a:solidFill>
              <a:latin typeface="Avenir Book" panose="02000503020000020003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C61B-FC9C-1D51-D198-BDC98DDC627A}"/>
              </a:ext>
            </a:extLst>
          </p:cNvPr>
          <p:cNvCxnSpPr>
            <a:cxnSpLocks/>
          </p:cNvCxnSpPr>
          <p:nvPr/>
        </p:nvCxnSpPr>
        <p:spPr>
          <a:xfrm>
            <a:off x="1309816" y="1173892"/>
            <a:ext cx="89462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E4C842-D799-27C9-1474-5BEAEEEABA1D}"/>
              </a:ext>
            </a:extLst>
          </p:cNvPr>
          <p:cNvPicPr preferRelativeResize="0"/>
          <p:nvPr/>
        </p:nvPicPr>
        <p:blipFill rotWithShape="1">
          <a:blip r:embed="rId2"/>
          <a:srcRect l="46436" t="41390" r="11147" b="24746"/>
          <a:stretch/>
        </p:blipFill>
        <p:spPr>
          <a:xfrm>
            <a:off x="0" y="0"/>
            <a:ext cx="1470454" cy="1173892"/>
          </a:xfrm>
          <a:prstGeom prst="rect">
            <a:avLst/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A68AC-1CF4-A4BE-694C-73A5174C4A02}"/>
              </a:ext>
            </a:extLst>
          </p:cNvPr>
          <p:cNvSpPr txBox="1"/>
          <p:nvPr/>
        </p:nvSpPr>
        <p:spPr>
          <a:xfrm>
            <a:off x="5834287" y="1576480"/>
            <a:ext cx="5622486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</a:rPr>
              <a:t>Hal </a:t>
            </a:r>
            <a:r>
              <a:rPr lang="en-US" dirty="0" err="1">
                <a:latin typeface="Avenir Book" panose="02000503020000020003" pitchFamily="2" charset="0"/>
              </a:rPr>
              <a:t>ini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menunjukkan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bahwa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pemohon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dengan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jumlah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kredit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lebih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tinggi</a:t>
            </a:r>
            <a:r>
              <a:rPr lang="en-US" dirty="0">
                <a:latin typeface="Avenir Book" panose="02000503020000020003" pitchFamily="2" charset="0"/>
              </a:rPr>
              <a:t> di </a:t>
            </a:r>
            <a:r>
              <a:rPr lang="en-US" dirty="0" err="1">
                <a:latin typeface="Avenir Book" panose="02000503020000020003" pitchFamily="2" charset="0"/>
              </a:rPr>
              <a:t>berbagai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jenis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pendapatan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memiliki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kemungkinan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lebih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tinggi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untuk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mampu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membayar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pinjaman</a:t>
            </a:r>
            <a:r>
              <a:rPr lang="en-US" dirty="0">
                <a:latin typeface="Avenir Book" panose="02000503020000020003" pitchFamily="2" charset="0"/>
              </a:rPr>
              <a:t>, </a:t>
            </a:r>
            <a:r>
              <a:rPr lang="en-US" dirty="0" err="1">
                <a:latin typeface="Avenir Book" panose="02000503020000020003" pitchFamily="2" charset="0"/>
              </a:rPr>
              <a:t>terutama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dalam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 err="1">
                <a:latin typeface="Avenir Book" panose="02000503020000020003" pitchFamily="2" charset="0"/>
              </a:rPr>
              <a:t>kasus</a:t>
            </a:r>
            <a:r>
              <a:rPr lang="en-US" dirty="0">
                <a:latin typeface="Avenir Book" panose="02000503020000020003" pitchFamily="2" charset="0"/>
              </a:rPr>
              <a:t> '</a:t>
            </a:r>
            <a:r>
              <a:rPr lang="en-US" dirty="0" err="1">
                <a:latin typeface="Avenir Book" panose="02000503020000020003" pitchFamily="2" charset="0"/>
              </a:rPr>
              <a:t>Pelajar</a:t>
            </a:r>
            <a:r>
              <a:rPr lang="en-US" dirty="0">
                <a:latin typeface="Avenir Book" panose="02000503020000020003" pitchFamily="2" charset="0"/>
              </a:rPr>
              <a:t>' dan '</a:t>
            </a:r>
            <a:r>
              <a:rPr lang="en-US" dirty="0" err="1">
                <a:latin typeface="Avenir Book" panose="02000503020000020003" pitchFamily="2" charset="0"/>
              </a:rPr>
              <a:t>Pengusaha</a:t>
            </a:r>
            <a:r>
              <a:rPr lang="en-US" dirty="0">
                <a:latin typeface="Avenir Book" panose="02000503020000020003" pitchFamily="2" charset="0"/>
              </a:rPr>
              <a:t>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EBB46-43F3-3525-7E62-B55BFB7F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27" y="1556685"/>
            <a:ext cx="5096476" cy="43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498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Nunito-Sans-Bold</vt:lpstr>
      <vt:lpstr>Office Theme</vt:lpstr>
      <vt:lpstr>Home Credit Indonesia Data Scientist</vt:lpstr>
      <vt:lpstr>Problem Research</vt:lpstr>
      <vt:lpstr>Data Pre-Processing</vt:lpstr>
      <vt:lpstr>Data Pre-Processing</vt:lpstr>
      <vt:lpstr>Data Pre-Processing</vt:lpstr>
      <vt:lpstr>Data Visualization &amp; Business Insight</vt:lpstr>
      <vt:lpstr>Data Visualization &amp; Business Insight</vt:lpstr>
      <vt:lpstr>Data Visualization &amp; Business Insight</vt:lpstr>
      <vt:lpstr>Data Visualization &amp; Business Insight</vt:lpstr>
      <vt:lpstr>Machine Learning Implementation &amp; Evaluation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Indonesia Data Scientist</dc:title>
  <dc:creator>Ahmad Mustofa</dc:creator>
  <cp:lastModifiedBy>Ahmad Mustofa</cp:lastModifiedBy>
  <cp:revision>10</cp:revision>
  <dcterms:created xsi:type="dcterms:W3CDTF">2022-12-01T13:37:09Z</dcterms:created>
  <dcterms:modified xsi:type="dcterms:W3CDTF">2022-12-04T11:16:21Z</dcterms:modified>
</cp:coreProperties>
</file>