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Ultra"/>
      <p:regular r:id="rId45"/>
    </p:embeddedFont>
    <p:embeddedFont>
      <p:font typeface="Karl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Karla-regular.fntdata"/><Relationship Id="rId45" Type="http://schemas.openxmlformats.org/officeDocument/2006/relationships/font" Target="fonts/Ult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Karla-italic.fntdata"/><Relationship Id="rId47" Type="http://schemas.openxmlformats.org/officeDocument/2006/relationships/font" Target="fonts/Karla-bold.fntdata"/><Relationship Id="rId49" Type="http://schemas.openxmlformats.org/officeDocument/2006/relationships/font" Target="fonts/Karl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-regular.fntdata"/><Relationship Id="rId36" Type="http://schemas.openxmlformats.org/officeDocument/2006/relationships/slide" Target="slides/slide31.xml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96839fc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96839fc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96839fc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96839fc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96839fc2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96839fc2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96839fc2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96839fc2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96839fc2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96839fc2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96839fc2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96839fc2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96839fc2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96839fc2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96839fc2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96839fc2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96839fc2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796839fc2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96839fc2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96839fc2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60d762ce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60d762ce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96839fc2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796839fc2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96839fc2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796839fc2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96839fc2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796839fc2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96839fc2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96839fc2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96839fc2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96839fc2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786274c0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786274c0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945789c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945789c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5bd7eed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5bd7eed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the example above, notice that we did not have to tell PHP which data type the variable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PHP automatically converts the variable to the correct data type, depending on its value.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fcb33b8e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5fcb33b8e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fcb33b8e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fcb33b8e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fcb33b8e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fcb33b8e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fcb33b8e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fcb33b8e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96839fc2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796839fc2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bdc0c70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bdc0c70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6c44d5a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6c44d5a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945789c9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945789c9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6c44d5a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6c44d5a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96839fc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96839fc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96839fc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96839fc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775850" y="535000"/>
            <a:ext cx="5592300" cy="948300"/>
          </a:xfrm>
          <a:prstGeom prst="rect">
            <a:avLst/>
          </a:prstGeom>
          <a:noFill/>
          <a:ln>
            <a:noFill/>
          </a:ln>
          <a:effectLst>
            <a:outerShdw rotWithShape="0" algn="bl" dir="6840000" dist="3810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2425050" y="2440783"/>
            <a:ext cx="42939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2872050" y="3621304"/>
            <a:ext cx="33999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b="0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b="1" i="0" lang="id" sz="1000" u="none" cap="none" strike="noStrik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b="0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including icons by </a:t>
            </a:r>
            <a:r>
              <a:rPr b="1" i="0" lang="id" sz="1000" u="none" cap="none" strike="noStrik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i="0" lang="id" sz="1000" u="none" cap="none" strike="noStrik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1"/>
              </a:solidFill>
              <a:highlight>
                <a:srgbClr val="DFDEFC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127.0.0.1:8000/contact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file.io/f/tkzv5Grysa4wl9hixJ94" TargetMode="External"/><Relationship Id="rId4" Type="http://schemas.openxmlformats.org/officeDocument/2006/relationships/hyperlink" Target="https://codefile.io/f/vhIJFiXMUyQ0mZQy2UQF" TargetMode="External"/><Relationship Id="rId5" Type="http://schemas.openxmlformats.org/officeDocument/2006/relationships/hyperlink" Target="http://127.0.0.1:8000/contac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aravel.com/docs/9.x/collection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127.0.0.1:8000/contact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file.io/f/1OXJ34TCg7WR8ePG7xpR" TargetMode="External"/><Relationship Id="rId4" Type="http://schemas.openxmlformats.org/officeDocument/2006/relationships/hyperlink" Target="https://codefile.io/f/KcICwQMyQfMTgGctwwGC" TargetMode="External"/><Relationship Id="rId5" Type="http://schemas.openxmlformats.org/officeDocument/2006/relationships/hyperlink" Target="http://127.0.0.1:8000/contact" TargetMode="External"/><Relationship Id="rId6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laravel.com/docs/9.x/requests" TargetMode="External"/><Relationship Id="rId4" Type="http://schemas.openxmlformats.org/officeDocument/2006/relationships/hyperlink" Target="https://www.tutorialspoint.com/laravel/laravel_request.htm" TargetMode="External"/><Relationship Id="rId5" Type="http://schemas.openxmlformats.org/officeDocument/2006/relationships/hyperlink" Target="https://www.malasngoding.com/request-data-pada-laravel/" TargetMode="External"/><Relationship Id="rId6" Type="http://schemas.openxmlformats.org/officeDocument/2006/relationships/hyperlink" Target="https://medium.com/dotlocal/belajar-laravel-chapter-14-tutorial-http-requests-e480add2acb8" TargetMode="External"/><Relationship Id="rId7" Type="http://schemas.openxmlformats.org/officeDocument/2006/relationships/hyperlink" Target="https://laravel.com/docs/9.x/collection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instagram.com/azuralabs.id/" TargetMode="External"/><Relationship Id="rId4" Type="http://schemas.openxmlformats.org/officeDocument/2006/relationships/hyperlink" Target="https://www.linkedin.com/company/azuralabsid/mycompany/" TargetMode="External"/><Relationship Id="rId5" Type="http://schemas.openxmlformats.org/officeDocument/2006/relationships/hyperlink" Target="https://blog.azuralabs.i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127.0.0.1:8000/pegawai/AzuraLabs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file.io/f/qcCI98mg6NhF1VJqxpp4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Request Laravel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Review Some</a:t>
            </a:r>
            <a:r>
              <a:rPr lang="id" sz="2216"/>
              <a:t> Code</a:t>
            </a:r>
            <a:endParaRPr sz="2216"/>
          </a:p>
        </p:txBody>
      </p:sp>
      <p:sp>
        <p:nvSpPr>
          <p:cNvPr id="147" name="Google Shape;147;p23"/>
          <p:cNvSpPr txBox="1"/>
          <p:nvPr/>
        </p:nvSpPr>
        <p:spPr>
          <a:xfrm>
            <a:off x="729450" y="1756150"/>
            <a:ext cx="7688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Path()</a:t>
            </a:r>
            <a:r>
              <a:rPr lang="id" sz="1200"/>
              <a:t>→ receive request path information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id" sz="1200"/>
              <a:t>→ verify if the path matches the created pattern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200"/>
              <a:t>To get all the incoming URL information, you can use the url() or fullUrl() methods.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Method()</a:t>
            </a:r>
            <a:r>
              <a:rPr lang="id" sz="1200"/>
              <a:t>→ to receive HTTP verb information for request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isMethod()</a:t>
            </a:r>
            <a:r>
              <a:rPr lang="id" sz="1200"/>
              <a:t>→ method to verify the HTTP verb is the same as the string value in logic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Retrieving Input</a:t>
            </a:r>
            <a:endParaRPr b="0" sz="2740">
              <a:solidFill>
                <a:srgbClr val="191919"/>
              </a:solidFill>
              <a:latin typeface="Ultra"/>
              <a:ea typeface="Ultra"/>
              <a:cs typeface="Ultra"/>
              <a:sym typeface="Ult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Retrieving Input - Flow</a:t>
            </a:r>
            <a:endParaRPr sz="2216"/>
          </a:p>
        </p:txBody>
      </p:sp>
      <p:sp>
        <p:nvSpPr>
          <p:cNvPr id="158" name="Google Shape;158;p25"/>
          <p:cNvSpPr txBox="1"/>
          <p:nvPr/>
        </p:nvSpPr>
        <p:spPr>
          <a:xfrm>
            <a:off x="727650" y="3378925"/>
            <a:ext cx="76887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050">
                <a:highlight>
                  <a:srgbClr val="FDFDFD"/>
                </a:highlight>
              </a:rPr>
              <a:t>When we access </a:t>
            </a:r>
            <a:r>
              <a:rPr lang="id" sz="1050" u="sng">
                <a:solidFill>
                  <a:schemeClr val="hlink"/>
                </a:solidFill>
                <a:highlight>
                  <a:srgbClr val="FDFDFD"/>
                </a:highlight>
                <a:hlinkClick r:id="rId3"/>
              </a:rPr>
              <a:t>http://127.0.0.1:8000/contact</a:t>
            </a:r>
            <a:endParaRPr sz="1050">
              <a:highlight>
                <a:srgbClr val="FDFDFD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rPr lang="id" sz="1050">
                <a:highlight>
                  <a:srgbClr val="FDFDFD"/>
                </a:highlight>
              </a:rPr>
              <a:t>We run the "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id" sz="1050">
                <a:highlight>
                  <a:srgbClr val="FDFDFD"/>
                </a:highlight>
              </a:rPr>
              <a:t>" method on the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ContactController</a:t>
            </a:r>
            <a:endParaRPr i="1" sz="1050">
              <a:highlight>
                <a:srgbClr val="FDFDFD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rPr lang="id" sz="1050">
                <a:highlight>
                  <a:srgbClr val="FDFDFD"/>
                </a:highlight>
              </a:rPr>
              <a:t>In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ContactController</a:t>
            </a:r>
            <a:r>
              <a:rPr lang="id" sz="1050">
                <a:highlight>
                  <a:srgbClr val="FDFDFD"/>
                </a:highlight>
              </a:rPr>
              <a:t> </a:t>
            </a:r>
            <a:r>
              <a:rPr lang="id" sz="1050">
                <a:highlight>
                  <a:srgbClr val="FDFDFD"/>
                </a:highlight>
              </a:rPr>
              <a:t>redirected to form page</a:t>
            </a:r>
            <a:endParaRPr sz="1050">
              <a:highlight>
                <a:srgbClr val="FDFDFD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rPr lang="id" sz="1050">
                <a:highlight>
                  <a:srgbClr val="FDFDFD"/>
                </a:highlight>
              </a:rPr>
              <a:t>After submitting the form, it will be directed to the “store” method which displays all the submitted data on the form page</a:t>
            </a:r>
            <a:endParaRPr sz="1050">
              <a:highlight>
                <a:srgbClr val="FDFDFD"/>
              </a:highlight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475" y="1853850"/>
            <a:ext cx="2494925" cy="13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4925" y="1853849"/>
            <a:ext cx="4607099" cy="13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Retrieving Input</a:t>
            </a:r>
            <a:r>
              <a:rPr lang="id" sz="2216"/>
              <a:t> - Sample</a:t>
            </a:r>
            <a:endParaRPr sz="2216"/>
          </a:p>
        </p:txBody>
      </p:sp>
      <p:sp>
        <p:nvSpPr>
          <p:cNvPr id="166" name="Google Shape;166;p26"/>
          <p:cNvSpPr txBox="1"/>
          <p:nvPr/>
        </p:nvSpPr>
        <p:spPr>
          <a:xfrm>
            <a:off x="729450" y="1756150"/>
            <a:ext cx="76887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Create view →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directory/resources/views/contact.blade.php</a:t>
            </a:r>
            <a:endParaRPr sz="11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Add some code in view →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directory/resources/views/contact.blade.php</a:t>
            </a:r>
            <a:b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1100" u="sng">
                <a:solidFill>
                  <a:srgbClr val="0000FF"/>
                </a:solidFill>
                <a:highlight>
                  <a:srgbClr val="FDFDFD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https://codefile.io/f/tkzv5Grysa4wl9hixJ94</a:t>
            </a:r>
            <a:endParaRPr sz="1100"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Create controller →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php artisan make:controller ContactController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Add some code in controller →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directory/app/Http/Controller/ContactController.php</a:t>
            </a:r>
            <a:br>
              <a:rPr lang="id" sz="1100"/>
            </a:br>
            <a:r>
              <a:rPr lang="id" sz="11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https://codefile.io/f/vhIJFiXMUyQ0mZQy2UQF</a:t>
            </a:r>
            <a:endParaRPr sz="1100"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Add some code in route → →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directory/routes/web.php</a:t>
            </a:r>
            <a:br>
              <a:rPr lang="id" sz="1100"/>
            </a:b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use App\Http\Controllers\ContactController;</a:t>
            </a:r>
            <a:br>
              <a:rPr lang="id" sz="1100"/>
            </a:b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Route::get('/contact', [ContactController::class, 'index']);</a:t>
            </a:r>
            <a:b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Route::post('/contact', [ContactController::class, 'store']);</a:t>
            </a:r>
            <a:endParaRPr sz="11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Run route in browser → </a:t>
            </a:r>
            <a:r>
              <a:rPr lang="id" sz="1100" u="sng">
                <a:solidFill>
                  <a:srgbClr val="0000FF"/>
                </a:solidFill>
                <a:highlight>
                  <a:srgbClr val="FDFDFD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http://127.0.0.1:8000/contact</a:t>
            </a:r>
            <a:endParaRPr sz="1100"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Fill all the fields in the form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Submit the form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729450" y="1756150"/>
            <a:ext cx="7688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id" sz="1200"/>
              <a:t>→ </a:t>
            </a:r>
            <a:r>
              <a:rPr lang="id" sz="1200"/>
              <a:t>retrieve all of the incoming request's input data as an array using the all method.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 u="sng">
                <a:solidFill>
                  <a:schemeClr val="hlink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collect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id" sz="1200"/>
              <a:t>→ retrieve all of the incoming request's input data as a collection.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Input()</a:t>
            </a:r>
            <a:r>
              <a:rPr lang="id" sz="1200"/>
              <a:t>→ get the value from the form that has been filled in previously.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r>
              <a:rPr lang="id" sz="1200"/>
              <a:t>→ get the value from the form that has been filled in previously.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$request-&gt;message </a:t>
            </a:r>
            <a:r>
              <a:rPr lang="id" sz="1200"/>
              <a:t>→ get the value from the form that has been filled in previously (field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id" sz="1200"/>
              <a:t>)</a:t>
            </a:r>
            <a:endParaRPr sz="1200"/>
          </a:p>
        </p:txBody>
      </p:sp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Review Some Code</a:t>
            </a:r>
            <a:endParaRPr sz="2216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Trouble is coming</a:t>
            </a:r>
            <a:endParaRPr b="0" sz="2740">
              <a:solidFill>
                <a:srgbClr val="191919"/>
              </a:solidFill>
              <a:latin typeface="Ultra"/>
              <a:ea typeface="Ultra"/>
              <a:cs typeface="Ultra"/>
              <a:sym typeface="Ult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When field is empty?</a:t>
            </a:r>
            <a:endParaRPr sz="2216"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50" y="1933225"/>
            <a:ext cx="3751450" cy="174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825" y="1933225"/>
            <a:ext cx="3396225" cy="17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Solution #1</a:t>
            </a:r>
            <a:b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</a:br>
            <a:r>
              <a:rPr b="0" lang="id" sz="2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Handling default value if the request is empty</a:t>
            </a:r>
            <a:endParaRPr b="0" sz="2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Handling default value if the request is empty</a:t>
            </a:r>
            <a:endParaRPr sz="2216"/>
          </a:p>
        </p:txBody>
      </p:sp>
      <p:sp>
        <p:nvSpPr>
          <p:cNvPr id="195" name="Google Shape;195;p31"/>
          <p:cNvSpPr txBox="1"/>
          <p:nvPr/>
        </p:nvSpPr>
        <p:spPr>
          <a:xfrm>
            <a:off x="729450" y="1756150"/>
            <a:ext cx="768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When the field is empty, then we can fill it with the default value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When the field is filled, then we use the value based on our input and ignore the default value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Handling default value if the request is empty - sample</a:t>
            </a:r>
            <a:endParaRPr sz="2216"/>
          </a:p>
        </p:txBody>
      </p:sp>
      <p:sp>
        <p:nvSpPr>
          <p:cNvPr id="201" name="Google Shape;201;p32"/>
          <p:cNvSpPr txBox="1"/>
          <p:nvPr/>
        </p:nvSpPr>
        <p:spPr>
          <a:xfrm>
            <a:off x="729450" y="1756150"/>
            <a:ext cx="76887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Add some code in controller →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directory/app/Http/Controller/ContactController.php</a:t>
            </a:r>
            <a:br>
              <a:rPr lang="id" sz="1100"/>
            </a:b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?? 'Unknown';</a:t>
            </a:r>
            <a:endParaRPr sz="11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Run route in browser → </a:t>
            </a:r>
            <a:r>
              <a:rPr lang="id" sz="1100" u="sng">
                <a:solidFill>
                  <a:schemeClr val="hlink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http://127.0.0.1:8000/contact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Leave the name field empty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Submit the form</a:t>
            </a:r>
            <a:endParaRPr sz="1100"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549" y="2571750"/>
            <a:ext cx="3084451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240"/>
              <a:t>Who Am I?</a:t>
            </a:r>
            <a:endParaRPr sz="2240"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729450" y="2078875"/>
            <a:ext cx="421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-"/>
            </a:pPr>
            <a:r>
              <a:rPr lang="id">
                <a:solidFill>
                  <a:srgbClr val="262626"/>
                </a:solidFill>
              </a:rPr>
              <a:t>Muhammad Ridwan Effendi - </a:t>
            </a:r>
            <a:r>
              <a:rPr b="1" lang="id">
                <a:solidFill>
                  <a:srgbClr val="262626"/>
                </a:solidFill>
              </a:rPr>
              <a:t>Ridwan</a:t>
            </a:r>
            <a:endParaRPr b="1">
              <a:solidFill>
                <a:srgbClr val="26262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-"/>
            </a:pPr>
            <a:r>
              <a:rPr lang="id">
                <a:solidFill>
                  <a:srgbClr val="262626"/>
                </a:solidFill>
              </a:rPr>
              <a:t>Project Manager at Azura Labs (2021 - Now)</a:t>
            </a:r>
            <a:endParaRPr>
              <a:solidFill>
                <a:srgbClr val="26262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-"/>
            </a:pPr>
            <a:r>
              <a:rPr lang="id">
                <a:solidFill>
                  <a:srgbClr val="262626"/>
                </a:solidFill>
              </a:rPr>
              <a:t>1+ Years Experiences</a:t>
            </a:r>
            <a:endParaRPr>
              <a:solidFill>
                <a:srgbClr val="26262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-"/>
            </a:pPr>
            <a:r>
              <a:rPr lang="id">
                <a:solidFill>
                  <a:srgbClr val="262626"/>
                </a:solidFill>
              </a:rPr>
              <a:t>Tester Azura Labs (2020 - 2021)</a:t>
            </a:r>
            <a:endParaRPr>
              <a:solidFill>
                <a:srgbClr val="26262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-"/>
            </a:pPr>
            <a:r>
              <a:rPr lang="id">
                <a:solidFill>
                  <a:srgbClr val="262626"/>
                </a:solidFill>
              </a:rPr>
              <a:t>1+ Years Experiences</a:t>
            </a:r>
            <a:endParaRPr>
              <a:solidFill>
                <a:srgbClr val="26262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-"/>
            </a:pPr>
            <a:r>
              <a:rPr lang="id">
                <a:solidFill>
                  <a:srgbClr val="262626"/>
                </a:solidFill>
              </a:rPr>
              <a:t>Runner Postman Automation</a:t>
            </a:r>
            <a:endParaRPr>
              <a:solidFill>
                <a:srgbClr val="26262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-"/>
            </a:pPr>
            <a:r>
              <a:rPr lang="id">
                <a:solidFill>
                  <a:srgbClr val="262626"/>
                </a:solidFill>
              </a:rPr>
              <a:t>Selenium Automation</a:t>
            </a:r>
            <a:endParaRPr>
              <a:solidFill>
                <a:srgbClr val="26262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-"/>
            </a:pPr>
            <a:r>
              <a:rPr lang="id">
                <a:solidFill>
                  <a:srgbClr val="262626"/>
                </a:solidFill>
              </a:rPr>
              <a:t>Linkedin</a:t>
            </a:r>
            <a:endParaRPr>
              <a:solidFill>
                <a:srgbClr val="262626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350" y="1532712"/>
            <a:ext cx="3353426" cy="335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940569" y="1138200"/>
            <a:ext cx="13530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id" sz="1902">
                <a:solidFill>
                  <a:srgbClr val="262626"/>
                </a:solidFill>
              </a:rPr>
              <a:t>Linkedin</a:t>
            </a:r>
            <a:endParaRPr b="1" sz="1902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Now, name not empty again :)</a:t>
            </a:r>
            <a:endParaRPr sz="2216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50" y="1933225"/>
            <a:ext cx="3751450" cy="174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950" y="1933225"/>
            <a:ext cx="3751450" cy="190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Solution #2</a:t>
            </a:r>
            <a:b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</a:br>
            <a:r>
              <a:rPr b="0" lang="id" sz="2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Form Validation</a:t>
            </a:r>
            <a:endParaRPr b="0" sz="2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Form Validation</a:t>
            </a:r>
            <a:endParaRPr sz="2216"/>
          </a:p>
        </p:txBody>
      </p:sp>
      <p:sp>
        <p:nvSpPr>
          <p:cNvPr id="220" name="Google Shape;220;p35"/>
          <p:cNvSpPr txBox="1"/>
          <p:nvPr/>
        </p:nvSpPr>
        <p:spPr>
          <a:xfrm>
            <a:off x="729450" y="1756150"/>
            <a:ext cx="768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When a user forgets to fill in a column, a warning needs to be given. Which column has not been filled in</a:t>
            </a:r>
            <a:endParaRPr sz="1100"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025" y="2213150"/>
            <a:ext cx="3435542" cy="27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16"/>
              <a:t>Form Validation - Sample</a:t>
            </a:r>
            <a:endParaRPr sz="2216"/>
          </a:p>
        </p:txBody>
      </p:sp>
      <p:sp>
        <p:nvSpPr>
          <p:cNvPr id="227" name="Google Shape;227;p36"/>
          <p:cNvSpPr txBox="1"/>
          <p:nvPr/>
        </p:nvSpPr>
        <p:spPr>
          <a:xfrm>
            <a:off x="729450" y="1756150"/>
            <a:ext cx="76887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Add some code in view →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directory/resources/views/contact.blade.php</a:t>
            </a:r>
            <a:br>
              <a:rPr lang="id" sz="1100"/>
            </a:br>
            <a:r>
              <a:rPr lang="id" sz="11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https://codefile.io/f/1OXJ34TCg7WR8ePG7xpR</a:t>
            </a:r>
            <a:endParaRPr sz="1100">
              <a:solidFill>
                <a:srgbClr val="0000FF"/>
              </a:solidFill>
              <a:highlight>
                <a:srgbClr val="F2F2F2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Comment all code before (ContactController.php - store) →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directory/app/Http/Controller/ContactController.php</a:t>
            </a:r>
            <a:endParaRPr sz="11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Add some code in controller (ContactController.php - store) →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directory/app/Http/Controller/ContactController.php</a:t>
            </a:r>
            <a:b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1100" u="sng">
                <a:solidFill>
                  <a:srgbClr val="0000FF"/>
                </a:solidFill>
                <a:highlight>
                  <a:srgbClr val="FDFDFD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https://codefile.io/f/KcICwQMyQfMTgGctwwGC</a:t>
            </a:r>
            <a:endParaRPr sz="1100"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Run route in browser → </a:t>
            </a:r>
            <a:r>
              <a:rPr lang="id" sz="1100" u="sng">
                <a:solidFill>
                  <a:srgbClr val="0000FF"/>
                </a:solidFill>
                <a:highlight>
                  <a:srgbClr val="FDFDFD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http://127.0.0.1:8000/contact</a:t>
            </a:r>
            <a:endParaRPr sz="1100"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Leave the name field empty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Submit the form</a:t>
            </a:r>
            <a:endParaRPr sz="1100"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3850" y="3432000"/>
            <a:ext cx="3990875" cy="16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Now, user know where</a:t>
            </a:r>
            <a:endParaRPr sz="2216"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425" y="1933225"/>
            <a:ext cx="2210253" cy="174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475" y="1933225"/>
            <a:ext cx="3466626" cy="17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/>
        </p:nvSpPr>
        <p:spPr>
          <a:xfrm>
            <a:off x="729450" y="1756150"/>
            <a:ext cx="76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1" name="Google Shape;24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Review Some Code</a:t>
            </a:r>
            <a:endParaRPr sz="2216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Homework - Coming Soon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729450" y="2078875"/>
            <a:ext cx="76887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000000"/>
                </a:solidFill>
              </a:rPr>
              <a:t>Spoiler…..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id" sz="900">
                <a:solidFill>
                  <a:srgbClr val="000000"/>
                </a:solidFill>
              </a:rPr>
              <a:t>Complete the previous task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id" sz="900">
                <a:solidFill>
                  <a:srgbClr val="000000"/>
                </a:solidFill>
              </a:rPr>
              <a:t>Implementation validation form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id" sz="900">
                <a:solidFill>
                  <a:srgbClr val="000000"/>
                </a:solidFill>
              </a:rPr>
              <a:t>Implementation handling request file</a:t>
            </a:r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635400" y="1882125"/>
            <a:ext cx="78732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100" u="sng">
                <a:solidFill>
                  <a:schemeClr val="hlink"/>
                </a:solidFill>
                <a:hlinkClick r:id="rId3"/>
              </a:rPr>
              <a:t>https://laravel.com/docs/9.x/requests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 u="sng">
                <a:solidFill>
                  <a:schemeClr val="hlink"/>
                </a:solidFill>
                <a:hlinkClick r:id="rId4"/>
              </a:rPr>
              <a:t>https://www.tutorialspoint.com/laravel/laravel_request.htm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 u="sng">
                <a:solidFill>
                  <a:schemeClr val="hlink"/>
                </a:solidFill>
                <a:hlinkClick r:id="rId5"/>
              </a:rPr>
              <a:t>https://www.malasngoding.com/request-data-pada-laravel/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 u="sng">
                <a:solidFill>
                  <a:schemeClr val="hlink"/>
                </a:solidFill>
                <a:hlinkClick r:id="rId6"/>
              </a:rPr>
              <a:t>https://medium.com/dotlocal/belajar-laravel-chapter-14-tutorial-http-requests-e480add2acb8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 u="sng">
                <a:solidFill>
                  <a:schemeClr val="hlink"/>
                </a:solidFill>
                <a:hlinkClick r:id="rId7"/>
              </a:rPr>
              <a:t>https://laravel.com/docs/9.x/collections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 sz="1100"/>
          </a:p>
        </p:txBody>
      </p:sp>
      <p:sp>
        <p:nvSpPr>
          <p:cNvPr id="253" name="Google Shape;25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References</a:t>
            </a:r>
            <a:endParaRPr sz="2016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/>
          <p:nvPr/>
        </p:nvSpPr>
        <p:spPr>
          <a:xfrm>
            <a:off x="715100" y="3634450"/>
            <a:ext cx="7713900" cy="362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715100" y="0"/>
            <a:ext cx="7713900" cy="4297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1"/>
          <p:cNvSpPr txBox="1"/>
          <p:nvPr>
            <p:ph idx="1" type="subTitle"/>
          </p:nvPr>
        </p:nvSpPr>
        <p:spPr>
          <a:xfrm>
            <a:off x="2425050" y="3122583"/>
            <a:ext cx="42939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id" sz="2500"/>
              <a:t>Do you have any questions?</a:t>
            </a:r>
            <a:endParaRPr i="1" sz="2500"/>
          </a:p>
        </p:txBody>
      </p:sp>
      <p:sp>
        <p:nvSpPr>
          <p:cNvPr id="261" name="Google Shape;261;p41"/>
          <p:cNvSpPr txBox="1"/>
          <p:nvPr>
            <p:ph type="ctrTitle"/>
          </p:nvPr>
        </p:nvSpPr>
        <p:spPr>
          <a:xfrm>
            <a:off x="1466375" y="1182850"/>
            <a:ext cx="6206700" cy="948300"/>
          </a:xfrm>
          <a:prstGeom prst="rect">
            <a:avLst/>
          </a:prstGeom>
          <a:noFill/>
          <a:ln>
            <a:noFill/>
          </a:ln>
          <a:effectLst>
            <a:outerShdw rotWithShape="0" algn="bl" dir="6840000" dist="3810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 sz="8500"/>
              <a:t>Thanks!</a:t>
            </a:r>
            <a:endParaRPr sz="8500"/>
          </a:p>
        </p:txBody>
      </p:sp>
      <p:sp>
        <p:nvSpPr>
          <p:cNvPr id="262" name="Google Shape;262;p41"/>
          <p:cNvSpPr/>
          <p:nvPr/>
        </p:nvSpPr>
        <p:spPr>
          <a:xfrm>
            <a:off x="7673068" y="3675772"/>
            <a:ext cx="1151525" cy="1161047"/>
          </a:xfrm>
          <a:custGeom>
            <a:rect b="b" l="l" r="r" t="t"/>
            <a:pathLst>
              <a:path extrusionOk="0" h="18106" w="18165">
                <a:moveTo>
                  <a:pt x="9058" y="4218"/>
                </a:moveTo>
                <a:cubicBezTo>
                  <a:pt x="9208" y="4218"/>
                  <a:pt x="9360" y="4225"/>
                  <a:pt x="9515" y="4238"/>
                </a:cubicBezTo>
                <a:cubicBezTo>
                  <a:pt x="13796" y="4637"/>
                  <a:pt x="15459" y="10005"/>
                  <a:pt x="12154" y="12755"/>
                </a:cubicBezTo>
                <a:cubicBezTo>
                  <a:pt x="11255" y="13498"/>
                  <a:pt x="10162" y="13862"/>
                  <a:pt x="9077" y="13862"/>
                </a:cubicBezTo>
                <a:cubicBezTo>
                  <a:pt x="7699" y="13862"/>
                  <a:pt x="6333" y="13275"/>
                  <a:pt x="5390" y="12134"/>
                </a:cubicBezTo>
                <a:cubicBezTo>
                  <a:pt x="2717" y="8949"/>
                  <a:pt x="5052" y="4218"/>
                  <a:pt x="9058" y="4218"/>
                </a:cubicBezTo>
                <a:close/>
                <a:moveTo>
                  <a:pt x="8830" y="1"/>
                </a:moveTo>
                <a:cubicBezTo>
                  <a:pt x="8513" y="1"/>
                  <a:pt x="8228" y="238"/>
                  <a:pt x="8206" y="556"/>
                </a:cubicBezTo>
                <a:lnTo>
                  <a:pt x="8051" y="2331"/>
                </a:lnTo>
                <a:cubicBezTo>
                  <a:pt x="7386" y="2420"/>
                  <a:pt x="6743" y="2619"/>
                  <a:pt x="6144" y="2907"/>
                </a:cubicBezTo>
                <a:lnTo>
                  <a:pt x="5013" y="1532"/>
                </a:lnTo>
                <a:cubicBezTo>
                  <a:pt x="4901" y="1396"/>
                  <a:pt x="4727" y="1322"/>
                  <a:pt x="4553" y="1322"/>
                </a:cubicBezTo>
                <a:cubicBezTo>
                  <a:pt x="4415" y="1322"/>
                  <a:pt x="4277" y="1368"/>
                  <a:pt x="4170" y="1466"/>
                </a:cubicBezTo>
                <a:lnTo>
                  <a:pt x="2529" y="2819"/>
                </a:lnTo>
                <a:cubicBezTo>
                  <a:pt x="2285" y="3018"/>
                  <a:pt x="2240" y="3418"/>
                  <a:pt x="2462" y="3662"/>
                </a:cubicBezTo>
                <a:lnTo>
                  <a:pt x="3593" y="5037"/>
                </a:lnTo>
                <a:cubicBezTo>
                  <a:pt x="3194" y="5569"/>
                  <a:pt x="2883" y="6146"/>
                  <a:pt x="2662" y="6789"/>
                </a:cubicBezTo>
                <a:lnTo>
                  <a:pt x="910" y="6611"/>
                </a:lnTo>
                <a:cubicBezTo>
                  <a:pt x="895" y="6610"/>
                  <a:pt x="880" y="6610"/>
                  <a:pt x="865" y="6610"/>
                </a:cubicBezTo>
                <a:cubicBezTo>
                  <a:pt x="531" y="6610"/>
                  <a:pt x="265" y="6847"/>
                  <a:pt x="244" y="7166"/>
                </a:cubicBezTo>
                <a:lnTo>
                  <a:pt x="45" y="9273"/>
                </a:lnTo>
                <a:cubicBezTo>
                  <a:pt x="0" y="9606"/>
                  <a:pt x="266" y="9916"/>
                  <a:pt x="599" y="9938"/>
                </a:cubicBezTo>
                <a:lnTo>
                  <a:pt x="2351" y="10116"/>
                </a:lnTo>
                <a:cubicBezTo>
                  <a:pt x="2462" y="10759"/>
                  <a:pt x="2662" y="11402"/>
                  <a:pt x="2950" y="11979"/>
                </a:cubicBezTo>
                <a:lnTo>
                  <a:pt x="1575" y="13132"/>
                </a:lnTo>
                <a:cubicBezTo>
                  <a:pt x="1309" y="13332"/>
                  <a:pt x="1287" y="13731"/>
                  <a:pt x="1486" y="13975"/>
                </a:cubicBezTo>
                <a:lnTo>
                  <a:pt x="2839" y="15616"/>
                </a:lnTo>
                <a:cubicBezTo>
                  <a:pt x="2963" y="15753"/>
                  <a:pt x="3136" y="15827"/>
                  <a:pt x="3310" y="15827"/>
                </a:cubicBezTo>
                <a:cubicBezTo>
                  <a:pt x="3448" y="15827"/>
                  <a:pt x="3587" y="15781"/>
                  <a:pt x="3704" y="15683"/>
                </a:cubicBezTo>
                <a:lnTo>
                  <a:pt x="5079" y="14552"/>
                </a:lnTo>
                <a:cubicBezTo>
                  <a:pt x="5612" y="14951"/>
                  <a:pt x="6188" y="15261"/>
                  <a:pt x="6809" y="15483"/>
                </a:cubicBezTo>
                <a:lnTo>
                  <a:pt x="6654" y="17257"/>
                </a:lnTo>
                <a:cubicBezTo>
                  <a:pt x="6632" y="17590"/>
                  <a:pt x="6876" y="17879"/>
                  <a:pt x="7208" y="17901"/>
                </a:cubicBezTo>
                <a:lnTo>
                  <a:pt x="9315" y="18100"/>
                </a:lnTo>
                <a:cubicBezTo>
                  <a:pt x="9342" y="18104"/>
                  <a:pt x="9368" y="18106"/>
                  <a:pt x="9393" y="18106"/>
                </a:cubicBezTo>
                <a:cubicBezTo>
                  <a:pt x="9692" y="18106"/>
                  <a:pt x="9940" y="17873"/>
                  <a:pt x="9981" y="17546"/>
                </a:cubicBezTo>
                <a:lnTo>
                  <a:pt x="10136" y="15794"/>
                </a:lnTo>
                <a:cubicBezTo>
                  <a:pt x="10801" y="15683"/>
                  <a:pt x="11422" y="15483"/>
                  <a:pt x="12021" y="15195"/>
                </a:cubicBezTo>
                <a:lnTo>
                  <a:pt x="13152" y="16570"/>
                </a:lnTo>
                <a:cubicBezTo>
                  <a:pt x="13277" y="16719"/>
                  <a:pt x="13449" y="16791"/>
                  <a:pt x="13624" y="16791"/>
                </a:cubicBezTo>
                <a:cubicBezTo>
                  <a:pt x="13762" y="16791"/>
                  <a:pt x="13900" y="16747"/>
                  <a:pt x="14017" y="16659"/>
                </a:cubicBezTo>
                <a:lnTo>
                  <a:pt x="15659" y="15306"/>
                </a:lnTo>
                <a:cubicBezTo>
                  <a:pt x="15903" y="15084"/>
                  <a:pt x="15947" y="14707"/>
                  <a:pt x="15725" y="14441"/>
                </a:cubicBezTo>
                <a:lnTo>
                  <a:pt x="14594" y="13066"/>
                </a:lnTo>
                <a:cubicBezTo>
                  <a:pt x="14971" y="12533"/>
                  <a:pt x="15282" y="11957"/>
                  <a:pt x="15503" y="11336"/>
                </a:cubicBezTo>
                <a:lnTo>
                  <a:pt x="17278" y="11491"/>
                </a:lnTo>
                <a:cubicBezTo>
                  <a:pt x="17302" y="11494"/>
                  <a:pt x="17327" y="11496"/>
                  <a:pt x="17351" y="11496"/>
                </a:cubicBezTo>
                <a:cubicBezTo>
                  <a:pt x="17655" y="11496"/>
                  <a:pt x="17923" y="11245"/>
                  <a:pt x="17943" y="10936"/>
                </a:cubicBezTo>
                <a:lnTo>
                  <a:pt x="18143" y="8829"/>
                </a:lnTo>
                <a:cubicBezTo>
                  <a:pt x="18165" y="8497"/>
                  <a:pt x="17921" y="8208"/>
                  <a:pt x="17588" y="8164"/>
                </a:cubicBezTo>
                <a:lnTo>
                  <a:pt x="15814" y="8009"/>
                </a:lnTo>
                <a:cubicBezTo>
                  <a:pt x="15703" y="7343"/>
                  <a:pt x="15526" y="6722"/>
                  <a:pt x="15237" y="6123"/>
                </a:cubicBezTo>
                <a:lnTo>
                  <a:pt x="16612" y="4992"/>
                </a:lnTo>
                <a:cubicBezTo>
                  <a:pt x="16856" y="4771"/>
                  <a:pt x="16901" y="4394"/>
                  <a:pt x="16679" y="4127"/>
                </a:cubicBezTo>
                <a:lnTo>
                  <a:pt x="15326" y="2508"/>
                </a:lnTo>
                <a:cubicBezTo>
                  <a:pt x="15213" y="2357"/>
                  <a:pt x="15035" y="2278"/>
                  <a:pt x="14858" y="2278"/>
                </a:cubicBezTo>
                <a:cubicBezTo>
                  <a:pt x="14723" y="2278"/>
                  <a:pt x="14589" y="2324"/>
                  <a:pt x="14483" y="2420"/>
                </a:cubicBezTo>
                <a:lnTo>
                  <a:pt x="13108" y="3551"/>
                </a:lnTo>
                <a:cubicBezTo>
                  <a:pt x="12576" y="3151"/>
                  <a:pt x="11977" y="2841"/>
                  <a:pt x="11356" y="2641"/>
                </a:cubicBezTo>
                <a:lnTo>
                  <a:pt x="11533" y="867"/>
                </a:lnTo>
                <a:cubicBezTo>
                  <a:pt x="11556" y="534"/>
                  <a:pt x="11312" y="224"/>
                  <a:pt x="10979" y="202"/>
                </a:cubicBezTo>
                <a:lnTo>
                  <a:pt x="8872" y="2"/>
                </a:lnTo>
                <a:cubicBezTo>
                  <a:pt x="8858" y="1"/>
                  <a:pt x="8844" y="1"/>
                  <a:pt x="8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1"/>
          <p:cNvSpPr/>
          <p:nvPr/>
        </p:nvSpPr>
        <p:spPr>
          <a:xfrm>
            <a:off x="71650" y="-526872"/>
            <a:ext cx="1570228" cy="1565128"/>
          </a:xfrm>
          <a:custGeom>
            <a:rect b="b" l="l" r="r" t="t"/>
            <a:pathLst>
              <a:path extrusionOk="0" h="18106" w="18165">
                <a:moveTo>
                  <a:pt x="9055" y="4237"/>
                </a:moveTo>
                <a:cubicBezTo>
                  <a:pt x="9213" y="4237"/>
                  <a:pt x="9374" y="4245"/>
                  <a:pt x="9537" y="4260"/>
                </a:cubicBezTo>
                <a:cubicBezTo>
                  <a:pt x="13818" y="4659"/>
                  <a:pt x="15481" y="10027"/>
                  <a:pt x="12177" y="12777"/>
                </a:cubicBezTo>
                <a:cubicBezTo>
                  <a:pt x="11274" y="13515"/>
                  <a:pt x="10184" y="13874"/>
                  <a:pt x="9102" y="13874"/>
                </a:cubicBezTo>
                <a:cubicBezTo>
                  <a:pt x="7713" y="13874"/>
                  <a:pt x="6337" y="13281"/>
                  <a:pt x="5390" y="12134"/>
                </a:cubicBezTo>
                <a:cubicBezTo>
                  <a:pt x="2744" y="8955"/>
                  <a:pt x="5065" y="4237"/>
                  <a:pt x="9055" y="4237"/>
                </a:cubicBezTo>
                <a:close/>
                <a:moveTo>
                  <a:pt x="8830" y="0"/>
                </a:moveTo>
                <a:cubicBezTo>
                  <a:pt x="8513" y="0"/>
                  <a:pt x="8228" y="237"/>
                  <a:pt x="8206" y="556"/>
                </a:cubicBezTo>
                <a:lnTo>
                  <a:pt x="8029" y="2330"/>
                </a:lnTo>
                <a:cubicBezTo>
                  <a:pt x="7386" y="2419"/>
                  <a:pt x="6743" y="2619"/>
                  <a:pt x="6144" y="2907"/>
                </a:cubicBezTo>
                <a:lnTo>
                  <a:pt x="5013" y="1532"/>
                </a:lnTo>
                <a:cubicBezTo>
                  <a:pt x="4901" y="1396"/>
                  <a:pt x="4727" y="1322"/>
                  <a:pt x="4553" y="1322"/>
                </a:cubicBezTo>
                <a:cubicBezTo>
                  <a:pt x="4415" y="1322"/>
                  <a:pt x="4277" y="1368"/>
                  <a:pt x="4170" y="1465"/>
                </a:cubicBezTo>
                <a:lnTo>
                  <a:pt x="2529" y="2818"/>
                </a:lnTo>
                <a:cubicBezTo>
                  <a:pt x="2262" y="3018"/>
                  <a:pt x="2240" y="3417"/>
                  <a:pt x="2462" y="3661"/>
                </a:cubicBezTo>
                <a:lnTo>
                  <a:pt x="3593" y="5036"/>
                </a:lnTo>
                <a:cubicBezTo>
                  <a:pt x="3194" y="5569"/>
                  <a:pt x="2883" y="6167"/>
                  <a:pt x="2662" y="6788"/>
                </a:cubicBezTo>
                <a:lnTo>
                  <a:pt x="887" y="6611"/>
                </a:lnTo>
                <a:cubicBezTo>
                  <a:pt x="873" y="6610"/>
                  <a:pt x="859" y="6610"/>
                  <a:pt x="845" y="6610"/>
                </a:cubicBezTo>
                <a:cubicBezTo>
                  <a:pt x="531" y="6610"/>
                  <a:pt x="264" y="6847"/>
                  <a:pt x="222" y="7166"/>
                </a:cubicBezTo>
                <a:lnTo>
                  <a:pt x="45" y="9273"/>
                </a:lnTo>
                <a:cubicBezTo>
                  <a:pt x="0" y="9605"/>
                  <a:pt x="244" y="9916"/>
                  <a:pt x="599" y="9938"/>
                </a:cubicBezTo>
                <a:lnTo>
                  <a:pt x="2351" y="10093"/>
                </a:lnTo>
                <a:cubicBezTo>
                  <a:pt x="2462" y="10759"/>
                  <a:pt x="2662" y="11402"/>
                  <a:pt x="2950" y="11978"/>
                </a:cubicBezTo>
                <a:lnTo>
                  <a:pt x="1575" y="13110"/>
                </a:lnTo>
                <a:cubicBezTo>
                  <a:pt x="1309" y="13331"/>
                  <a:pt x="1287" y="13731"/>
                  <a:pt x="1486" y="13975"/>
                </a:cubicBezTo>
                <a:lnTo>
                  <a:pt x="2839" y="15616"/>
                </a:lnTo>
                <a:cubicBezTo>
                  <a:pt x="2960" y="15761"/>
                  <a:pt x="3127" y="15834"/>
                  <a:pt x="3297" y="15834"/>
                </a:cubicBezTo>
                <a:cubicBezTo>
                  <a:pt x="3439" y="15834"/>
                  <a:pt x="3583" y="15783"/>
                  <a:pt x="3704" y="15682"/>
                </a:cubicBezTo>
                <a:lnTo>
                  <a:pt x="5079" y="14551"/>
                </a:lnTo>
                <a:cubicBezTo>
                  <a:pt x="5612" y="14950"/>
                  <a:pt x="6188" y="15261"/>
                  <a:pt x="6809" y="15483"/>
                </a:cubicBezTo>
                <a:lnTo>
                  <a:pt x="6654" y="17257"/>
                </a:lnTo>
                <a:cubicBezTo>
                  <a:pt x="6610" y="17590"/>
                  <a:pt x="6876" y="17878"/>
                  <a:pt x="7208" y="17922"/>
                </a:cubicBezTo>
                <a:lnTo>
                  <a:pt x="9315" y="18100"/>
                </a:lnTo>
                <a:cubicBezTo>
                  <a:pt x="9342" y="18103"/>
                  <a:pt x="9368" y="18105"/>
                  <a:pt x="9393" y="18105"/>
                </a:cubicBezTo>
                <a:cubicBezTo>
                  <a:pt x="9692" y="18105"/>
                  <a:pt x="9940" y="17872"/>
                  <a:pt x="9981" y="17545"/>
                </a:cubicBezTo>
                <a:lnTo>
                  <a:pt x="10136" y="15793"/>
                </a:lnTo>
                <a:cubicBezTo>
                  <a:pt x="10801" y="15682"/>
                  <a:pt x="11422" y="15483"/>
                  <a:pt x="12021" y="15194"/>
                </a:cubicBezTo>
                <a:lnTo>
                  <a:pt x="13152" y="16570"/>
                </a:lnTo>
                <a:cubicBezTo>
                  <a:pt x="13277" y="16719"/>
                  <a:pt x="13449" y="16791"/>
                  <a:pt x="13624" y="16791"/>
                </a:cubicBezTo>
                <a:cubicBezTo>
                  <a:pt x="13762" y="16791"/>
                  <a:pt x="13900" y="16746"/>
                  <a:pt x="14017" y="16658"/>
                </a:cubicBezTo>
                <a:lnTo>
                  <a:pt x="15637" y="15305"/>
                </a:lnTo>
                <a:cubicBezTo>
                  <a:pt x="15903" y="15084"/>
                  <a:pt x="15947" y="14706"/>
                  <a:pt x="15725" y="14440"/>
                </a:cubicBezTo>
                <a:lnTo>
                  <a:pt x="14594" y="13065"/>
                </a:lnTo>
                <a:cubicBezTo>
                  <a:pt x="14993" y="12533"/>
                  <a:pt x="15304" y="11956"/>
                  <a:pt x="15526" y="11335"/>
                </a:cubicBezTo>
                <a:lnTo>
                  <a:pt x="17278" y="11490"/>
                </a:lnTo>
                <a:cubicBezTo>
                  <a:pt x="17292" y="11491"/>
                  <a:pt x="17306" y="11492"/>
                  <a:pt x="17320" y="11492"/>
                </a:cubicBezTo>
                <a:cubicBezTo>
                  <a:pt x="17636" y="11492"/>
                  <a:pt x="17922" y="11255"/>
                  <a:pt x="17943" y="10936"/>
                </a:cubicBezTo>
                <a:lnTo>
                  <a:pt x="18143" y="8829"/>
                </a:lnTo>
                <a:cubicBezTo>
                  <a:pt x="18165" y="8496"/>
                  <a:pt x="17921" y="8208"/>
                  <a:pt x="17588" y="8164"/>
                </a:cubicBezTo>
                <a:lnTo>
                  <a:pt x="15836" y="8008"/>
                </a:lnTo>
                <a:cubicBezTo>
                  <a:pt x="15725" y="7343"/>
                  <a:pt x="15526" y="6722"/>
                  <a:pt x="15237" y="6123"/>
                </a:cubicBezTo>
                <a:lnTo>
                  <a:pt x="16612" y="4992"/>
                </a:lnTo>
                <a:cubicBezTo>
                  <a:pt x="16856" y="4770"/>
                  <a:pt x="16901" y="4393"/>
                  <a:pt x="16679" y="4127"/>
                </a:cubicBezTo>
                <a:lnTo>
                  <a:pt x="15348" y="2486"/>
                </a:lnTo>
                <a:cubicBezTo>
                  <a:pt x="15224" y="2349"/>
                  <a:pt x="15045" y="2275"/>
                  <a:pt x="14868" y="2275"/>
                </a:cubicBezTo>
                <a:cubicBezTo>
                  <a:pt x="14729" y="2275"/>
                  <a:pt x="14591" y="2321"/>
                  <a:pt x="14483" y="2419"/>
                </a:cubicBezTo>
                <a:lnTo>
                  <a:pt x="13108" y="3550"/>
                </a:lnTo>
                <a:cubicBezTo>
                  <a:pt x="12576" y="3151"/>
                  <a:pt x="11999" y="2841"/>
                  <a:pt x="11356" y="2619"/>
                </a:cubicBezTo>
                <a:lnTo>
                  <a:pt x="11533" y="867"/>
                </a:lnTo>
                <a:cubicBezTo>
                  <a:pt x="11556" y="534"/>
                  <a:pt x="11312" y="223"/>
                  <a:pt x="10979" y="201"/>
                </a:cubicBezTo>
                <a:lnTo>
                  <a:pt x="8872" y="2"/>
                </a:lnTo>
                <a:cubicBezTo>
                  <a:pt x="8858" y="1"/>
                  <a:pt x="8844" y="0"/>
                  <a:pt x="88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41"/>
          <p:cNvCxnSpPr/>
          <p:nvPr/>
        </p:nvCxnSpPr>
        <p:spPr>
          <a:xfrm>
            <a:off x="718767" y="2975510"/>
            <a:ext cx="770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715100" y="3070960"/>
            <a:ext cx="7713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729450" y="2078875"/>
            <a:ext cx="7688700" cy="28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Opportunity: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lphaL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Bootcamp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lphaL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lphaL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Part-time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lphaL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Full-time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Follow IG Azura </a:t>
            </a: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azuralabs.id</a:t>
            </a:r>
            <a:b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d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https://www.instagram.com/azuralabs.id/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Linkedin Azura Labs → azuralabs.id</a:t>
            </a:r>
            <a:b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d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https://www.linkedin.com/company/azuralabsid/mycompany/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 Azura</a:t>
            </a:r>
            <a:b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d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https://blog.azuralabs.id/</a:t>
            </a:r>
            <a:b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More Information</a:t>
            </a:r>
            <a:endParaRPr sz="22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id" sz="36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Learn with Azura</a:t>
            </a:r>
            <a:endParaRPr b="0" sz="3600">
              <a:solidFill>
                <a:srgbClr val="191919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36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914" y="2095500"/>
            <a:ext cx="2701775" cy="2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id" sz="36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Absen &amp; Feedback</a:t>
            </a:r>
            <a:endParaRPr b="0" sz="3600">
              <a:solidFill>
                <a:srgbClr val="191919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3600"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575" y="1970975"/>
            <a:ext cx="298485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Tips</a:t>
            </a:r>
            <a:endParaRPr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729450" y="2078875"/>
            <a:ext cx="76887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id">
                <a:solidFill>
                  <a:schemeClr val="dk2"/>
                </a:solidFill>
              </a:rPr>
              <a:t>Autocomplete Extensions - PHP Intelephense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id">
                <a:solidFill>
                  <a:schemeClr val="dk2"/>
                </a:solidFill>
              </a:rPr>
              <a:t>Restful Standard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825" y="2674075"/>
            <a:ext cx="3926097" cy="2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729450" y="1756150"/>
            <a:ext cx="7688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Kind of request in Laravel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Handling default value if the request is empty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Why we need request using validation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Implementation </a:t>
            </a:r>
            <a:r>
              <a:rPr lang="id" sz="1300"/>
              <a:t>request using validation</a:t>
            </a:r>
            <a:endParaRPr sz="1300"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Outline</a:t>
            </a:r>
            <a:endParaRPr sz="221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Request</a:t>
            </a:r>
            <a:endParaRPr sz="2216"/>
          </a:p>
        </p:txBody>
      </p:sp>
      <p:sp>
        <p:nvSpPr>
          <p:cNvPr id="116" name="Google Shape;116;p18"/>
          <p:cNvSpPr txBox="1"/>
          <p:nvPr/>
        </p:nvSpPr>
        <p:spPr>
          <a:xfrm>
            <a:off x="729450" y="1756150"/>
            <a:ext cx="7688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 request in Laravel is used like GET and POST in PHP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Kind of request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d" sz="1100"/>
              <a:t>Retrieving Data From url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d" sz="1100"/>
              <a:t>Retrieving Input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Retrieve Data From Url</a:t>
            </a:r>
            <a:endParaRPr b="0" sz="2740">
              <a:solidFill>
                <a:srgbClr val="191919"/>
              </a:solidFill>
              <a:latin typeface="Ultra"/>
              <a:ea typeface="Ultra"/>
              <a:cs typeface="Ultra"/>
              <a:sym typeface="Ult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Retrieving Data From url - Flow</a:t>
            </a:r>
            <a:endParaRPr sz="2216"/>
          </a:p>
        </p:txBody>
      </p:sp>
      <p:sp>
        <p:nvSpPr>
          <p:cNvPr id="127" name="Google Shape;127;p20"/>
          <p:cNvSpPr txBox="1"/>
          <p:nvPr/>
        </p:nvSpPr>
        <p:spPr>
          <a:xfrm>
            <a:off x="727650" y="3378925"/>
            <a:ext cx="7688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050">
                <a:highlight>
                  <a:srgbClr val="FDFDFD"/>
                </a:highlight>
              </a:rPr>
              <a:t>When we access </a:t>
            </a:r>
            <a:r>
              <a:rPr lang="id" sz="1050" u="sng">
                <a:solidFill>
                  <a:schemeClr val="hlink"/>
                </a:solidFill>
                <a:highlight>
                  <a:srgbClr val="FDFDFD"/>
                </a:highlight>
                <a:hlinkClick r:id="rId3"/>
              </a:rPr>
              <a:t>http://127.0.0.1:8000/pegawai/AzuraLabs</a:t>
            </a:r>
            <a:endParaRPr sz="1050">
              <a:highlight>
                <a:srgbClr val="FDFDFD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rPr lang="id" sz="1050">
                <a:highlight>
                  <a:srgbClr val="FDFDFD"/>
                </a:highlight>
              </a:rPr>
              <a:t>We run the "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id" sz="1050">
                <a:highlight>
                  <a:srgbClr val="FDFDFD"/>
                </a:highlight>
              </a:rPr>
              <a:t>" method on the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PegawaiController</a:t>
            </a:r>
            <a:endParaRPr sz="1050">
              <a:highlight>
                <a:srgbClr val="FDFDFD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rPr lang="id" sz="1050">
                <a:highlight>
                  <a:srgbClr val="FDFDFD"/>
                </a:highlight>
              </a:rPr>
              <a:t>In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PegawaiController</a:t>
            </a:r>
            <a:r>
              <a:rPr lang="id" sz="1050">
                <a:highlight>
                  <a:srgbClr val="FDFDFD"/>
                </a:highlight>
              </a:rPr>
              <a:t> we capture data from route →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AzuraLabs</a:t>
            </a:r>
            <a:endParaRPr sz="1050">
              <a:highlight>
                <a:srgbClr val="FDFDFD"/>
              </a:highlight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765275"/>
            <a:ext cx="73152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Retrieving Data From url - Sample 1</a:t>
            </a:r>
            <a:endParaRPr sz="2216"/>
          </a:p>
        </p:txBody>
      </p:sp>
      <p:sp>
        <p:nvSpPr>
          <p:cNvPr id="134" name="Google Shape;134;p21"/>
          <p:cNvSpPr txBox="1"/>
          <p:nvPr/>
        </p:nvSpPr>
        <p:spPr>
          <a:xfrm>
            <a:off x="729450" y="1756150"/>
            <a:ext cx="76887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Create project laravel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d" sz="1100"/>
              <a:t>Open terminal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d" sz="1100"/>
              <a:t>Choose folder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d" sz="1100"/>
              <a:t>Run command line →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composer create-project laravel/laravel request-laravel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Open project laravel in VS Code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Create DB in MAMP / XAMP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Setting DB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d" sz="1100"/>
              <a:t>Open file .env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d" sz="1100"/>
              <a:t>Settings according to your environments 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id" sz="1100"/>
              <a:t>DB_PORT → port mysql xampp: 3306, mamp: 8889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id" sz="1100"/>
              <a:t>DB_DATABASE → name db in MAMP / XAMPP based on step 3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id" sz="1100"/>
              <a:t>DB_USERNAME → based on username your MAMP / XAMPP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id" sz="1100"/>
              <a:t>DB_PASSWORD → based on password your MAMP / XAMPP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Check connection DB using </a:t>
            </a:r>
            <a:r>
              <a:rPr lang="id" sz="1100"/>
              <a:t>Migration → php artisan migrate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Add some code in</a:t>
            </a:r>
            <a:r>
              <a:rPr lang="id" sz="1100"/>
              <a:t> route → directory/routes/web.php</a:t>
            </a:r>
            <a:br>
              <a:rPr lang="id" sz="1100"/>
            </a:b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use App\Http\Controllers\PegawaiController;</a:t>
            </a:r>
            <a:br>
              <a:rPr lang="id" sz="1100"/>
            </a:b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Route::get('/pegawai/{name}', [PegawaiController::class, 'show']);</a:t>
            </a:r>
            <a:b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Retrieving Data From url - Sample 2</a:t>
            </a:r>
            <a:endParaRPr sz="2216"/>
          </a:p>
        </p:txBody>
      </p:sp>
      <p:sp>
        <p:nvSpPr>
          <p:cNvPr id="140" name="Google Shape;140;p22"/>
          <p:cNvSpPr txBox="1"/>
          <p:nvPr/>
        </p:nvSpPr>
        <p:spPr>
          <a:xfrm>
            <a:off x="729450" y="1756150"/>
            <a:ext cx="76887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Create controller → php artisan make: controller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PegawaiController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Add some code in controller →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directory/app/Http/Controller/PegawaiController.php</a:t>
            </a:r>
            <a:br>
              <a:rPr lang="id" sz="1100"/>
            </a:br>
            <a:r>
              <a:rPr lang="id" sz="1100" u="sng">
                <a:solidFill>
                  <a:schemeClr val="hlink"/>
                </a:solidFill>
                <a:hlinkClick r:id="rId3"/>
              </a:rPr>
              <a:t>https://codefile.io/f/qcCI98mg6NhF1VJqxpp4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Run project laravel → </a:t>
            </a: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php artisan serve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Run route in browser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localhost:8000/pegawai/AzuraLabs</a:t>
            </a:r>
            <a:r>
              <a:rPr lang="id" sz="1100"/>
              <a:t> </a:t>
            </a:r>
            <a:br>
              <a:rPr lang="id" sz="1100"/>
            </a:br>
            <a:r>
              <a:rPr lang="id" sz="1100"/>
              <a:t>or 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d" sz="11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http://127.0.0.1:8000/pegawai/AzuraLabs</a:t>
            </a:r>
            <a:endParaRPr sz="11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891" y="3278350"/>
            <a:ext cx="3548225" cy="17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