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7dac08d23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7dac08d23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Note: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id" sz="1200">
                <a:solidFill>
                  <a:srgbClr val="6D9EEB"/>
                </a:solidFill>
              </a:rPr>
              <a:t>request-laravel</a:t>
            </a:r>
            <a:r>
              <a:rPr lang="id" sz="1200">
                <a:solidFill>
                  <a:schemeClr val="dk1"/>
                </a:solidFill>
              </a:rPr>
              <a:t> → Dapat dinamai sesuai keinginan dan nama tersebut akan dibuat sebagai nama folder untuk laravel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7dac08d23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7dac08d23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Note: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id" sz="1200">
                <a:solidFill>
                  <a:srgbClr val="6D9EEB"/>
                </a:solidFill>
              </a:rPr>
              <a:t>request-laravel</a:t>
            </a:r>
            <a:r>
              <a:rPr lang="id" sz="1200">
                <a:solidFill>
                  <a:schemeClr val="dk1"/>
                </a:solidFill>
              </a:rPr>
              <a:t> → Dapat dinamai sesuai keinginan dan nama tersebut akan dibuat sebagai nama folder untuk laravel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7dac08d23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7dac08d23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Note: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id" sz="1200">
                <a:solidFill>
                  <a:srgbClr val="6D9EEB"/>
                </a:solidFill>
              </a:rPr>
              <a:t>request-laravel</a:t>
            </a:r>
            <a:r>
              <a:rPr lang="id" sz="1200">
                <a:solidFill>
                  <a:schemeClr val="dk1"/>
                </a:solidFill>
              </a:rPr>
              <a:t> → Dapat dinamai sesuai keinginan dan nama tersebut akan dibuat sebagai nama folder untuk laravel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82e82978e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82e82978e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Note: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id" sz="1200">
                <a:solidFill>
                  <a:srgbClr val="6D9EEB"/>
                </a:solidFill>
              </a:rPr>
              <a:t>request-laravel</a:t>
            </a:r>
            <a:r>
              <a:rPr lang="id" sz="1200">
                <a:solidFill>
                  <a:schemeClr val="dk1"/>
                </a:solidFill>
              </a:rPr>
              <a:t> → Dapat dinamai sesuai keinginan dan nama tersebut akan dibuat sebagai nama folder untuk laravel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82e82978e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82e82978e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2e82978e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82e82978e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Note: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id" sz="1200">
                <a:solidFill>
                  <a:srgbClr val="6D9EEB"/>
                </a:solidFill>
              </a:rPr>
              <a:t>request-laravel</a:t>
            </a:r>
            <a:r>
              <a:rPr lang="id" sz="1200">
                <a:solidFill>
                  <a:schemeClr val="dk1"/>
                </a:solidFill>
              </a:rPr>
              <a:t> → Dapat dinamai sesuai keinginan dan nama tersebut akan dibuat sebagai nama folder untuk laravel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82e82978e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82e82978e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Note: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id" sz="1200">
                <a:solidFill>
                  <a:srgbClr val="6D9EEB"/>
                </a:solidFill>
              </a:rPr>
              <a:t>request-laravel</a:t>
            </a:r>
            <a:r>
              <a:rPr lang="id" sz="1200">
                <a:solidFill>
                  <a:schemeClr val="dk1"/>
                </a:solidFill>
              </a:rPr>
              <a:t> → Dapat dinamai sesuai keinginan dan nama tersebut akan dibuat sebagai nama folder untuk laravel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5bd7eed6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5bd7eed6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 the example above, notice that we did not have to tell PHP which data type the variable 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PHP automatically converts the variable to the correct data type, depending on its value.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fcb33b8ea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5fcb33b8ea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fcb33b8e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5fcb33b8e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60d762ce3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60d762ce3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5fcb33b8ea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5fcb33b8ea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796839fc2d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796839fc2d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fcb33b8e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fcb33b8e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bdc0c707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bdc0c707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796839fc2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796839fc2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dac08d23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7dac08d23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Note: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id" sz="1200">
                <a:solidFill>
                  <a:srgbClr val="6D9EEB"/>
                </a:solidFill>
              </a:rPr>
              <a:t>request-laravel</a:t>
            </a:r>
            <a:r>
              <a:rPr lang="id" sz="1200">
                <a:solidFill>
                  <a:schemeClr val="dk1"/>
                </a:solidFill>
              </a:rPr>
              <a:t> → Dapat dinamai sesuai keinginan dan nama tersebut akan dibuat sebagai nama folder untuk laravel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7dac08d23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7dac08d23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Note: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id" sz="1200">
                <a:solidFill>
                  <a:srgbClr val="6D9EEB"/>
                </a:solidFill>
              </a:rPr>
              <a:t>request-laravel</a:t>
            </a:r>
            <a:r>
              <a:rPr lang="id" sz="1200">
                <a:solidFill>
                  <a:schemeClr val="dk1"/>
                </a:solidFill>
              </a:rPr>
              <a:t> → Dapat dinamai sesuai keinginan dan nama tersebut akan dibuat sebagai nama folder untuk laravel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7dac08d23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7dac08d23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Note: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id" sz="1200">
                <a:solidFill>
                  <a:srgbClr val="6D9EEB"/>
                </a:solidFill>
              </a:rPr>
              <a:t>request-laravel</a:t>
            </a:r>
            <a:r>
              <a:rPr lang="id" sz="1200">
                <a:solidFill>
                  <a:schemeClr val="dk1"/>
                </a:solidFill>
              </a:rPr>
              <a:t> → Dapat dinamai sesuai keinginan dan nama tersebut akan dibuat sebagai nama folder untuk laravel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7dac08d23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7dac08d23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Note: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id" sz="1200">
                <a:solidFill>
                  <a:srgbClr val="6D9EEB"/>
                </a:solidFill>
              </a:rPr>
              <a:t>request-laravel</a:t>
            </a:r>
            <a:r>
              <a:rPr lang="id" sz="1200">
                <a:solidFill>
                  <a:schemeClr val="dk1"/>
                </a:solidFill>
              </a:rPr>
              <a:t> → Dapat dinamai sesuai keinginan dan nama tersebut akan dibuat sebagai nama folder untuk laravel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1775850" y="535000"/>
            <a:ext cx="5592300" cy="948300"/>
          </a:xfrm>
          <a:prstGeom prst="rect">
            <a:avLst/>
          </a:prstGeom>
          <a:noFill/>
          <a:ln>
            <a:noFill/>
          </a:ln>
          <a:effectLst>
            <a:outerShdw rotWithShape="0" algn="bl" dir="6840000" dist="3810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2425050" y="2440783"/>
            <a:ext cx="42939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13"/>
          <p:cNvSpPr txBox="1"/>
          <p:nvPr/>
        </p:nvSpPr>
        <p:spPr>
          <a:xfrm>
            <a:off x="2872050" y="3621304"/>
            <a:ext cx="33999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id" sz="1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CREDITS:</a:t>
            </a:r>
            <a:r>
              <a:rPr b="0" i="0" lang="id" sz="1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This presentation template was created by </a:t>
            </a:r>
            <a:r>
              <a:rPr b="1" i="0" lang="id" sz="1000" u="none" cap="none" strike="noStrike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i="0" lang="id" sz="1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</a:t>
            </a:r>
            <a:r>
              <a:rPr b="0" i="0" lang="id" sz="1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including icons by </a:t>
            </a:r>
            <a:r>
              <a:rPr b="1" i="0" lang="id" sz="1000" u="none" cap="none" strike="noStrike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id" sz="1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and infographics &amp; images by </a:t>
            </a:r>
            <a:r>
              <a:rPr b="1" i="0" lang="id" sz="1000" u="none" cap="none" strike="noStrike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000" u="none" cap="none" strike="noStrike">
              <a:solidFill>
                <a:schemeClr val="dk1"/>
              </a:solidFill>
              <a:highlight>
                <a:srgbClr val="DFDEFC"/>
              </a:highlight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fakerphp.github.io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malasngoding.com/eloquent-laravel/" TargetMode="External"/><Relationship Id="rId4" Type="http://schemas.openxmlformats.org/officeDocument/2006/relationships/hyperlink" Target="https://informatika.uc.ac.id/id/2019/11/laravel-eloquent/" TargetMode="External"/><Relationship Id="rId9" Type="http://schemas.openxmlformats.org/officeDocument/2006/relationships/hyperlink" Target="https://laravel.com/docs/9.x/migrations#rolling-back-migrations" TargetMode="External"/><Relationship Id="rId5" Type="http://schemas.openxmlformats.org/officeDocument/2006/relationships/hyperlink" Target="https://stackify.com/laravel-eloquent-tutorial/" TargetMode="External"/><Relationship Id="rId6" Type="http://schemas.openxmlformats.org/officeDocument/2006/relationships/hyperlink" Target="https://onlinewebtutorblog.com/laravel-9-one-to-one-eloquent-relationship-tutorial/" TargetMode="External"/><Relationship Id="rId7" Type="http://schemas.openxmlformats.org/officeDocument/2006/relationships/hyperlink" Target="https://onlinewebtutorblog.com/laravel-9-seed-database-using-faker-library-tutorial/" TargetMode="External"/><Relationship Id="rId8" Type="http://schemas.openxmlformats.org/officeDocument/2006/relationships/hyperlink" Target="https://fakerphp.github.io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instagram.com/azuralabs.id/" TargetMode="External"/><Relationship Id="rId4" Type="http://schemas.openxmlformats.org/officeDocument/2006/relationships/hyperlink" Target="https://www.linkedin.com/company/azuralabsid/mycompany/" TargetMode="External"/><Relationship Id="rId5" Type="http://schemas.openxmlformats.org/officeDocument/2006/relationships/hyperlink" Target="https://blog.azuralabs.id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200"/>
              <a:t>Eloquent In Laravel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/>
        </p:nvSpPr>
        <p:spPr>
          <a:xfrm>
            <a:off x="727650" y="1853850"/>
            <a:ext cx="7688700" cy="17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AutoNum type="arabicPeriod"/>
            </a:pPr>
            <a:r>
              <a:rPr lang="id" sz="900">
                <a:highlight>
                  <a:srgbClr val="FDFDFD"/>
                </a:highlight>
              </a:rPr>
              <a:t>Query biasa</a:t>
            </a:r>
            <a:endParaRPr sz="900">
              <a:highlight>
                <a:srgbClr val="FDFDFD"/>
              </a:highlight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id" sz="900">
                <a:highlight>
                  <a:srgbClr val="FDFDFD"/>
                </a:highlight>
              </a:rPr>
              <a:t>Format</a:t>
            </a:r>
            <a:br>
              <a:rPr lang="id" sz="900">
                <a:highlight>
                  <a:srgbClr val="FDFDFD"/>
                </a:highlight>
              </a:rPr>
            </a:br>
            <a:r>
              <a:rPr lang="id" sz="900">
                <a:solidFill>
                  <a:srgbClr val="191919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SELECT * FROM table_name WHERE id=$id</a:t>
            </a:r>
            <a:endParaRPr sz="900">
              <a:solidFill>
                <a:srgbClr val="191919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id" sz="900">
                <a:highlight>
                  <a:srgbClr val="FDFDFD"/>
                </a:highlight>
              </a:rPr>
              <a:t>Sample</a:t>
            </a:r>
            <a:br>
              <a:rPr lang="id" sz="900">
                <a:highlight>
                  <a:srgbClr val="FDFDFD"/>
                </a:highlight>
              </a:rPr>
            </a:br>
            <a:r>
              <a:rPr lang="id" sz="900">
                <a:solidFill>
                  <a:srgbClr val="191919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$company = SELECT * FROM Company WHERE id=1</a:t>
            </a:r>
            <a:endParaRPr sz="900">
              <a:solidFill>
                <a:srgbClr val="666600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id" sz="900">
                <a:highlight>
                  <a:srgbClr val="FDFDFD"/>
                </a:highlight>
              </a:rPr>
              <a:t>Eloquent </a:t>
            </a:r>
            <a:endParaRPr sz="900">
              <a:highlight>
                <a:srgbClr val="FDFDFD"/>
              </a:highlight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id" sz="900">
                <a:highlight>
                  <a:srgbClr val="FDFDFD"/>
                </a:highlight>
              </a:rPr>
              <a:t>Format</a:t>
            </a:r>
            <a:br>
              <a:rPr lang="id" sz="900">
                <a:highlight>
                  <a:srgbClr val="FDFDFD"/>
                </a:highlight>
              </a:rPr>
            </a:b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model_name</a:t>
            </a:r>
            <a:r>
              <a:rPr lang="id" sz="90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find($id);</a:t>
            </a:r>
            <a:endParaRPr sz="900">
              <a:highlight>
                <a:srgbClr val="FDFDFD"/>
              </a:highlight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id" sz="900">
                <a:highlight>
                  <a:srgbClr val="FDFDFD"/>
                </a:highlight>
              </a:rPr>
              <a:t>Sample</a:t>
            </a:r>
            <a:br>
              <a:rPr lang="id" sz="900">
                <a:highlight>
                  <a:srgbClr val="FDFDFD"/>
                </a:highlight>
              </a:rPr>
            </a:b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$company = Company::find(1);</a:t>
            </a:r>
            <a:endParaRPr sz="900">
              <a:solidFill>
                <a:srgbClr val="666600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216"/>
              <a:t>Get Data By Id</a:t>
            </a:r>
            <a:endParaRPr sz="2216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/>
        </p:nvSpPr>
        <p:spPr>
          <a:xfrm>
            <a:off x="727650" y="1853850"/>
            <a:ext cx="7688700" cy="17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AutoNum type="arabicPeriod"/>
            </a:pPr>
            <a:r>
              <a:rPr lang="id" sz="900">
                <a:highlight>
                  <a:srgbClr val="FDFDFD"/>
                </a:highlight>
              </a:rPr>
              <a:t>Query biasa</a:t>
            </a:r>
            <a:endParaRPr sz="900">
              <a:highlight>
                <a:srgbClr val="FDFDFD"/>
              </a:highlight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id" sz="900">
                <a:highlight>
                  <a:srgbClr val="FDFDFD"/>
                </a:highlight>
              </a:rPr>
              <a:t>Format</a:t>
            </a:r>
            <a:br>
              <a:rPr lang="id" sz="900">
                <a:highlight>
                  <a:srgbClr val="FDFDFD"/>
                </a:highlight>
              </a:rPr>
            </a:br>
            <a:r>
              <a:rPr lang="id" sz="900">
                <a:solidFill>
                  <a:srgbClr val="191919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SELECT * FROM table_name WHERE parameter</a:t>
            </a:r>
            <a:endParaRPr sz="900">
              <a:solidFill>
                <a:srgbClr val="191919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id" sz="900">
                <a:highlight>
                  <a:srgbClr val="FDFDFD"/>
                </a:highlight>
              </a:rPr>
              <a:t>Sample</a:t>
            </a:r>
            <a:br>
              <a:rPr lang="id" sz="900">
                <a:solidFill>
                  <a:srgbClr val="191919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d" sz="900">
                <a:solidFill>
                  <a:srgbClr val="191919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$company = SELECT * FROM </a:t>
            </a:r>
            <a:r>
              <a:rPr lang="id" sz="900">
                <a:solidFill>
                  <a:srgbClr val="191919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Company</a:t>
            </a:r>
            <a:r>
              <a:rPr lang="id" sz="900">
                <a:solidFill>
                  <a:srgbClr val="191919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 WHERE </a:t>
            </a: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id" sz="900">
                <a:solidFill>
                  <a:srgbClr val="191919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&gt;5</a:t>
            </a:r>
            <a:r>
              <a:rPr lang="id" sz="900">
                <a:solidFill>
                  <a:srgbClr val="191919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666600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id" sz="900">
                <a:highlight>
                  <a:srgbClr val="FDFDFD"/>
                </a:highlight>
              </a:rPr>
              <a:t>Eloquent </a:t>
            </a:r>
            <a:endParaRPr sz="900">
              <a:highlight>
                <a:srgbClr val="FDFDFD"/>
              </a:highlight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id" sz="900">
                <a:highlight>
                  <a:srgbClr val="FDFDFD"/>
                </a:highlight>
              </a:rPr>
              <a:t>Format</a:t>
            </a:r>
            <a:br>
              <a:rPr lang="id" sz="900">
                <a:highlight>
                  <a:srgbClr val="FDFDFD"/>
                </a:highlight>
              </a:rPr>
            </a:b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model_name</a:t>
            </a:r>
            <a:r>
              <a:rPr lang="id" sz="90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id" sz="90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parameter</a:t>
            </a:r>
            <a:r>
              <a:rPr lang="id" sz="90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)-&gt;</a:t>
            </a: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get()</a:t>
            </a:r>
            <a:r>
              <a:rPr lang="id" sz="90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highlight>
                <a:srgbClr val="FDFDFD"/>
              </a:highlight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id" sz="900">
                <a:highlight>
                  <a:srgbClr val="FDFDFD"/>
                </a:highlight>
              </a:rPr>
              <a:t>Sample</a:t>
            </a:r>
            <a:br>
              <a:rPr lang="id" sz="900">
                <a:highlight>
                  <a:srgbClr val="FDFDFD"/>
                </a:highlight>
              </a:rPr>
            </a:b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$company = </a:t>
            </a: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Company</a:t>
            </a: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::where(id, '&gt;', '5')-&gt;get();</a:t>
            </a:r>
            <a:endParaRPr sz="900">
              <a:highlight>
                <a:srgbClr val="FDFDFD"/>
              </a:highlight>
            </a:endParaRPr>
          </a:p>
        </p:txBody>
      </p:sp>
      <p:sp>
        <p:nvSpPr>
          <p:cNvPr id="151" name="Google Shape;15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216"/>
              <a:t>Selection Data</a:t>
            </a:r>
            <a:endParaRPr sz="2216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/>
        </p:nvSpPr>
        <p:spPr>
          <a:xfrm>
            <a:off x="727650" y="1853850"/>
            <a:ext cx="7688700" cy="30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AutoNum type="arabicPeriod"/>
            </a:pPr>
            <a:r>
              <a:rPr lang="id" sz="900">
                <a:highlight>
                  <a:srgbClr val="FDFDFD"/>
                </a:highlight>
              </a:rPr>
              <a:t>Query biasa</a:t>
            </a:r>
            <a:endParaRPr sz="900">
              <a:highlight>
                <a:srgbClr val="FDFDFD"/>
              </a:highlight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id" sz="900">
                <a:highlight>
                  <a:srgbClr val="FDFDFD"/>
                </a:highlight>
              </a:rPr>
              <a:t>Format</a:t>
            </a:r>
            <a:br>
              <a:rPr lang="id" sz="900">
                <a:highlight>
                  <a:srgbClr val="FDFDFD"/>
                </a:highlight>
              </a:rPr>
            </a:br>
            <a:r>
              <a:rPr lang="id" sz="900">
                <a:solidFill>
                  <a:srgbClr val="191919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UPDATE table_name</a:t>
            </a:r>
            <a:br>
              <a:rPr lang="id" sz="900">
                <a:solidFill>
                  <a:srgbClr val="191919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d" sz="900">
                <a:solidFill>
                  <a:srgbClr val="191919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SET column1=value, column2=value2,...</a:t>
            </a:r>
            <a:br>
              <a:rPr lang="id" sz="900">
                <a:solidFill>
                  <a:srgbClr val="191919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d" sz="900">
                <a:solidFill>
                  <a:srgbClr val="191919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WHERE some_column=some_value</a:t>
            </a:r>
            <a:endParaRPr sz="900">
              <a:solidFill>
                <a:srgbClr val="191919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id" sz="900">
                <a:highlight>
                  <a:srgbClr val="FDFDFD"/>
                </a:highlight>
              </a:rPr>
              <a:t>Sample</a:t>
            </a:r>
            <a:br>
              <a:rPr lang="id" sz="900">
                <a:highlight>
                  <a:srgbClr val="FDFDFD"/>
                </a:highlight>
              </a:rPr>
            </a:br>
            <a:r>
              <a:rPr lang="id" sz="900">
                <a:solidFill>
                  <a:srgbClr val="191919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UPDATE companies</a:t>
            </a:r>
            <a:endParaRPr sz="900">
              <a:solidFill>
                <a:srgbClr val="191919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id" sz="900">
                <a:solidFill>
                  <a:srgbClr val="191919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SET address=</a:t>
            </a: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'Manggo Street 22'</a:t>
            </a:r>
            <a:endParaRPr sz="900">
              <a:solidFill>
                <a:srgbClr val="191919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id" sz="900">
                <a:solidFill>
                  <a:srgbClr val="191919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id" sz="900">
                <a:solidFill>
                  <a:srgbClr val="191919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'name';</a:t>
            </a:r>
            <a:endParaRPr sz="900">
              <a:solidFill>
                <a:srgbClr val="191919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id" sz="900">
                <a:highlight>
                  <a:srgbClr val="FDFDFD"/>
                </a:highlight>
              </a:rPr>
              <a:t>Eloquent</a:t>
            </a:r>
            <a:r>
              <a:rPr lang="id" sz="900">
                <a:highlight>
                  <a:srgbClr val="FDFDFD"/>
                </a:highlight>
              </a:rPr>
              <a:t> </a:t>
            </a:r>
            <a:endParaRPr sz="900">
              <a:highlight>
                <a:srgbClr val="FDFDFD"/>
              </a:highlight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id" sz="900">
                <a:highlight>
                  <a:srgbClr val="FDFDFD"/>
                </a:highlight>
              </a:rPr>
              <a:t>Format</a:t>
            </a:r>
            <a:br>
              <a:rPr lang="id" sz="900">
                <a:highlight>
                  <a:srgbClr val="FDFDFD"/>
                </a:highlight>
              </a:rPr>
            </a:b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model_name</a:t>
            </a:r>
            <a:r>
              <a:rPr lang="id" sz="90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id" sz="90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$parameter</a:t>
            </a:r>
            <a:r>
              <a:rPr lang="id" sz="90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)-&gt;first();</a:t>
            </a:r>
            <a:br>
              <a:rPr lang="id" sz="90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update-&gt;$column_name = $data;</a:t>
            </a:r>
            <a:b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$update-&gt;save();</a:t>
            </a:r>
            <a:endParaRPr sz="900">
              <a:highlight>
                <a:srgbClr val="FDFDFD"/>
              </a:highlight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id" sz="900">
                <a:highlight>
                  <a:srgbClr val="FDFDFD"/>
                </a:highlight>
              </a:rPr>
              <a:t>Sample</a:t>
            </a:r>
            <a:br>
              <a:rPr lang="id" sz="900">
                <a:highlight>
                  <a:srgbClr val="FDFDFD"/>
                </a:highlight>
              </a:rPr>
            </a:b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$update = Company::where('name', '=', 'John')-&gt;first();</a:t>
            </a:r>
            <a:b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$update-&gt;address = 'Manggo Street 22';</a:t>
            </a:r>
            <a:b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$update-&gt;save();</a:t>
            </a:r>
            <a:endParaRPr sz="900"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216"/>
              <a:t>Update</a:t>
            </a:r>
            <a:r>
              <a:rPr lang="id" sz="2216"/>
              <a:t> Data In Database</a:t>
            </a:r>
            <a:endParaRPr sz="2216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/>
        </p:nvSpPr>
        <p:spPr>
          <a:xfrm>
            <a:off x="727650" y="1853850"/>
            <a:ext cx="7688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AutoNum type="arabicPeriod"/>
            </a:pPr>
            <a:r>
              <a:rPr lang="id" sz="900">
                <a:highlight>
                  <a:srgbClr val="FDFDFD"/>
                </a:highlight>
              </a:rPr>
              <a:t>Eloquent </a:t>
            </a:r>
            <a:endParaRPr sz="900">
              <a:highlight>
                <a:srgbClr val="FDFDFD"/>
              </a:highlight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id" sz="900">
                <a:highlight>
                  <a:srgbClr val="FDFDFD"/>
                </a:highlight>
              </a:rPr>
              <a:t>Format</a:t>
            </a:r>
            <a:br>
              <a:rPr lang="id" sz="900">
                <a:highlight>
                  <a:srgbClr val="FDFDFD"/>
                </a:highlight>
              </a:rPr>
            </a:b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model_name</a:t>
            </a:r>
            <a:r>
              <a:rPr lang="id" sz="90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paginate($total_data_each_page</a:t>
            </a:r>
            <a:r>
              <a:rPr lang="id" sz="90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highlight>
                <a:srgbClr val="FDFDFD"/>
              </a:highlight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id" sz="900">
                <a:highlight>
                  <a:srgbClr val="FDFDFD"/>
                </a:highlight>
              </a:rPr>
              <a:t>Sample</a:t>
            </a:r>
            <a:br>
              <a:rPr lang="id" sz="900">
                <a:highlight>
                  <a:srgbClr val="FDFDFD"/>
                </a:highlight>
              </a:rPr>
            </a:b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$companies = Company::paginate(10);</a:t>
            </a:r>
            <a:endParaRPr sz="900">
              <a:solidFill>
                <a:srgbClr val="666600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216"/>
              <a:t>Pagination</a:t>
            </a:r>
            <a:endParaRPr sz="2216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2740">
                <a:solidFill>
                  <a:srgbClr val="191919"/>
                </a:solidFill>
                <a:latin typeface="Ultra"/>
                <a:ea typeface="Ultra"/>
                <a:cs typeface="Ultra"/>
                <a:sym typeface="Ultra"/>
              </a:rPr>
              <a:t>Faker</a:t>
            </a:r>
            <a:endParaRPr b="0" sz="2740">
              <a:solidFill>
                <a:srgbClr val="191919"/>
              </a:solidFill>
              <a:latin typeface="Ultra"/>
              <a:ea typeface="Ultra"/>
              <a:cs typeface="Ultra"/>
              <a:sym typeface="Ultr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/>
        </p:nvSpPr>
        <p:spPr>
          <a:xfrm>
            <a:off x="727650" y="1853850"/>
            <a:ext cx="7688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AutoNum type="arabicPeriod"/>
            </a:pPr>
            <a:r>
              <a:rPr lang="id" sz="900">
                <a:highlight>
                  <a:srgbClr val="FDFDFD"/>
                </a:highlight>
              </a:rPr>
              <a:t>Faker is a PHP library that generates fake data for you.</a:t>
            </a:r>
            <a:endParaRPr sz="900">
              <a:highlight>
                <a:srgbClr val="FDFDFD"/>
              </a:highlight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id" sz="900">
                <a:highlight>
                  <a:srgbClr val="FDFDFD"/>
                </a:highlight>
              </a:rPr>
              <a:t>Requires:</a:t>
            </a:r>
            <a:endParaRPr sz="900">
              <a:highlight>
                <a:srgbClr val="FDFDFD"/>
              </a:highlight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id" sz="900">
                <a:highlight>
                  <a:srgbClr val="FDFDFD"/>
                </a:highlight>
              </a:rPr>
              <a:t>PHP &gt;= 7.1.</a:t>
            </a:r>
            <a:endParaRPr sz="900">
              <a:highlight>
                <a:srgbClr val="FDFDFD"/>
              </a:highlight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id" sz="900">
                <a:highlight>
                  <a:srgbClr val="FDFDFD"/>
                </a:highlight>
              </a:rPr>
              <a:t>Dokumentation → </a:t>
            </a:r>
            <a:r>
              <a:rPr lang="id" sz="900" u="sng">
                <a:solidFill>
                  <a:schemeClr val="hlink"/>
                </a:solidFill>
                <a:highlight>
                  <a:srgbClr val="FDFDFD"/>
                </a:highlight>
                <a:hlinkClick r:id="rId3"/>
              </a:rPr>
              <a:t>https://fakerphp.github.io/</a:t>
            </a:r>
            <a:br>
              <a:rPr lang="id" sz="900">
                <a:highlight>
                  <a:srgbClr val="FDFDFD"/>
                </a:highlight>
              </a:rPr>
            </a:br>
            <a:endParaRPr sz="900">
              <a:highlight>
                <a:srgbClr val="FDFDFD"/>
              </a:highlight>
            </a:endParaRPr>
          </a:p>
        </p:txBody>
      </p:sp>
      <p:sp>
        <p:nvSpPr>
          <p:cNvPr id="174" name="Google Shape;17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216"/>
              <a:t>Let’s Get Closer</a:t>
            </a:r>
            <a:endParaRPr sz="2216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727650" y="1853850"/>
            <a:ext cx="7688700" cy="14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AutoNum type="arabicPeriod"/>
            </a:pPr>
            <a:r>
              <a:rPr lang="id" sz="900">
                <a:highlight>
                  <a:srgbClr val="FDFDFD"/>
                </a:highlight>
              </a:rPr>
              <a:t>Create migration </a:t>
            </a:r>
            <a:endParaRPr sz="900">
              <a:highlight>
                <a:srgbClr val="FDFDFD"/>
              </a:highlight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id" sz="900">
                <a:highlight>
                  <a:srgbClr val="FDFDFD"/>
                </a:highlight>
              </a:rPr>
              <a:t>Create Model to connect the database</a:t>
            </a:r>
            <a:endParaRPr sz="900">
              <a:highlight>
                <a:srgbClr val="FDFDFD"/>
              </a:highlight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id" sz="900">
                <a:highlight>
                  <a:srgbClr val="FDFDFD"/>
                </a:highlight>
              </a:rPr>
              <a:t>Create Data Factory</a:t>
            </a:r>
            <a:br>
              <a:rPr lang="id" sz="900">
                <a:highlight>
                  <a:srgbClr val="FDFDFD"/>
                </a:highlight>
              </a:rPr>
            </a:br>
            <a:r>
              <a:rPr lang="id" sz="900">
                <a:highlight>
                  <a:srgbClr val="FDFDFD"/>
                </a:highlight>
              </a:rPr>
              <a:t>php artisan make:factory $name_factory → $ php artisan make:factory CompanyFactory</a:t>
            </a:r>
            <a:endParaRPr sz="900">
              <a:highlight>
                <a:srgbClr val="FDFDFD"/>
              </a:highlight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id" sz="900">
                <a:highlight>
                  <a:srgbClr val="FDFDFD"/>
                </a:highlight>
              </a:rPr>
              <a:t>Open DatabaseSeeder.php and add some code → /database/seeders folder.</a:t>
            </a:r>
            <a:br>
              <a:rPr lang="id" sz="900">
                <a:highlight>
                  <a:srgbClr val="FDFDFD"/>
                </a:highlight>
              </a:rPr>
            </a:br>
            <a:r>
              <a:rPr lang="id" sz="900">
                <a:highlight>
                  <a:srgbClr val="FDFDFD"/>
                </a:highlight>
              </a:rPr>
              <a:t>\App\Models\$model_name::factory($total_dummy_data)-&gt;create(); → \App\Models\Student::factory(10)-&gt;create();</a:t>
            </a:r>
            <a:endParaRPr sz="900">
              <a:highlight>
                <a:srgbClr val="FDFDFD"/>
              </a:highlight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id" sz="900">
                <a:highlight>
                  <a:srgbClr val="FDFDFD"/>
                </a:highlight>
              </a:rPr>
              <a:t>Run seeder on terminal</a:t>
            </a:r>
            <a:br>
              <a:rPr lang="id" sz="900">
                <a:highlight>
                  <a:srgbClr val="FDFDFD"/>
                </a:highlight>
              </a:rPr>
            </a:br>
            <a:r>
              <a:rPr lang="id" sz="900">
                <a:highlight>
                  <a:srgbClr val="FDFDFD"/>
                </a:highlight>
              </a:rPr>
              <a:t>php artisan db:seed</a:t>
            </a:r>
            <a:endParaRPr sz="900">
              <a:highlight>
                <a:srgbClr val="FDFDFD"/>
              </a:highlight>
            </a:endParaRPr>
          </a:p>
        </p:txBody>
      </p:sp>
      <p:sp>
        <p:nvSpPr>
          <p:cNvPr id="180" name="Google Shape;180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216"/>
              <a:t>How to using Faker</a:t>
            </a:r>
            <a:endParaRPr sz="2216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/>
        </p:nvSpPr>
        <p:spPr>
          <a:xfrm>
            <a:off x="635400" y="1882125"/>
            <a:ext cx="78732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id" sz="1100" u="sng">
                <a:solidFill>
                  <a:schemeClr val="hlink"/>
                </a:solidFill>
                <a:hlinkClick r:id="rId3"/>
              </a:rPr>
              <a:t>https://www.malasngoding.com/eloquent-laravel/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d" sz="1100" u="sng">
                <a:solidFill>
                  <a:schemeClr val="hlink"/>
                </a:solidFill>
                <a:hlinkClick r:id="rId4"/>
              </a:rPr>
              <a:t>https://informatika.uc.ac.id/id/2019/11/laravel-eloquent/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d" sz="1100" u="sng">
                <a:solidFill>
                  <a:schemeClr val="hlink"/>
                </a:solidFill>
                <a:hlinkClick r:id="rId5"/>
              </a:rPr>
              <a:t>https://stackify.com/laravel-eloquent-tutorial/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d" sz="1100" u="sng">
                <a:solidFill>
                  <a:schemeClr val="hlink"/>
                </a:solidFill>
                <a:hlinkClick r:id="rId6"/>
              </a:rPr>
              <a:t>https://onlinewebtutorblog.com/laravel-9-one-to-one-eloquent-relationship-tutorial/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d" sz="1100" u="sng">
                <a:solidFill>
                  <a:schemeClr val="hlink"/>
                </a:solidFill>
                <a:hlinkClick r:id="rId7"/>
              </a:rPr>
              <a:t>https://onlinewebtutorblog.com/laravel-9-seed-database-using-faker-library-tutorial/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d" sz="1100" u="sng">
                <a:solidFill>
                  <a:schemeClr val="hlink"/>
                </a:solidFill>
                <a:hlinkClick r:id="rId8"/>
              </a:rPr>
              <a:t>https://fakerphp.github.io/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d" sz="1100" u="sng">
                <a:solidFill>
                  <a:schemeClr val="hlink"/>
                </a:solidFill>
                <a:hlinkClick r:id="rId9"/>
              </a:rPr>
              <a:t>https://laravel.com/docs/9.x/migrations#rolling-back-migrations</a:t>
            </a:r>
            <a:br>
              <a:rPr lang="id" sz="1100"/>
            </a:br>
            <a:endParaRPr sz="1100"/>
          </a:p>
        </p:txBody>
      </p:sp>
      <p:sp>
        <p:nvSpPr>
          <p:cNvPr id="186" name="Google Shape;186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2216"/>
              <a:t>References</a:t>
            </a:r>
            <a:endParaRPr sz="2016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/>
          <p:nvPr/>
        </p:nvSpPr>
        <p:spPr>
          <a:xfrm>
            <a:off x="715100" y="3634450"/>
            <a:ext cx="7713900" cy="362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1"/>
          <p:cNvSpPr/>
          <p:nvPr/>
        </p:nvSpPr>
        <p:spPr>
          <a:xfrm>
            <a:off x="715100" y="0"/>
            <a:ext cx="7713900" cy="42975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1"/>
          <p:cNvSpPr txBox="1"/>
          <p:nvPr>
            <p:ph idx="1" type="subTitle"/>
          </p:nvPr>
        </p:nvSpPr>
        <p:spPr>
          <a:xfrm>
            <a:off x="2425050" y="3122583"/>
            <a:ext cx="42939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id" sz="2500"/>
              <a:t>Do you have any questions?</a:t>
            </a:r>
            <a:endParaRPr i="1" sz="2500"/>
          </a:p>
        </p:txBody>
      </p:sp>
      <p:sp>
        <p:nvSpPr>
          <p:cNvPr id="194" name="Google Shape;194;p31"/>
          <p:cNvSpPr txBox="1"/>
          <p:nvPr>
            <p:ph type="ctrTitle"/>
          </p:nvPr>
        </p:nvSpPr>
        <p:spPr>
          <a:xfrm>
            <a:off x="1466375" y="1182850"/>
            <a:ext cx="6206700" cy="948300"/>
          </a:xfrm>
          <a:prstGeom prst="rect">
            <a:avLst/>
          </a:prstGeom>
          <a:noFill/>
          <a:ln>
            <a:noFill/>
          </a:ln>
          <a:effectLst>
            <a:outerShdw rotWithShape="0" algn="bl" dir="6840000" dist="3810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id" sz="8500"/>
              <a:t>Thanks!</a:t>
            </a:r>
            <a:endParaRPr sz="8500"/>
          </a:p>
        </p:txBody>
      </p:sp>
      <p:sp>
        <p:nvSpPr>
          <p:cNvPr id="195" name="Google Shape;195;p31"/>
          <p:cNvSpPr/>
          <p:nvPr/>
        </p:nvSpPr>
        <p:spPr>
          <a:xfrm>
            <a:off x="7673068" y="3675772"/>
            <a:ext cx="1151525" cy="1161047"/>
          </a:xfrm>
          <a:custGeom>
            <a:rect b="b" l="l" r="r" t="t"/>
            <a:pathLst>
              <a:path extrusionOk="0" h="18106" w="18165">
                <a:moveTo>
                  <a:pt x="9058" y="4218"/>
                </a:moveTo>
                <a:cubicBezTo>
                  <a:pt x="9208" y="4218"/>
                  <a:pt x="9360" y="4225"/>
                  <a:pt x="9515" y="4238"/>
                </a:cubicBezTo>
                <a:cubicBezTo>
                  <a:pt x="13796" y="4637"/>
                  <a:pt x="15459" y="10005"/>
                  <a:pt x="12154" y="12755"/>
                </a:cubicBezTo>
                <a:cubicBezTo>
                  <a:pt x="11255" y="13498"/>
                  <a:pt x="10162" y="13862"/>
                  <a:pt x="9077" y="13862"/>
                </a:cubicBezTo>
                <a:cubicBezTo>
                  <a:pt x="7699" y="13862"/>
                  <a:pt x="6333" y="13275"/>
                  <a:pt x="5390" y="12134"/>
                </a:cubicBezTo>
                <a:cubicBezTo>
                  <a:pt x="2717" y="8949"/>
                  <a:pt x="5052" y="4218"/>
                  <a:pt x="9058" y="4218"/>
                </a:cubicBezTo>
                <a:close/>
                <a:moveTo>
                  <a:pt x="8830" y="1"/>
                </a:moveTo>
                <a:cubicBezTo>
                  <a:pt x="8513" y="1"/>
                  <a:pt x="8228" y="238"/>
                  <a:pt x="8206" y="556"/>
                </a:cubicBezTo>
                <a:lnTo>
                  <a:pt x="8051" y="2331"/>
                </a:lnTo>
                <a:cubicBezTo>
                  <a:pt x="7386" y="2420"/>
                  <a:pt x="6743" y="2619"/>
                  <a:pt x="6144" y="2907"/>
                </a:cubicBezTo>
                <a:lnTo>
                  <a:pt x="5013" y="1532"/>
                </a:lnTo>
                <a:cubicBezTo>
                  <a:pt x="4901" y="1396"/>
                  <a:pt x="4727" y="1322"/>
                  <a:pt x="4553" y="1322"/>
                </a:cubicBezTo>
                <a:cubicBezTo>
                  <a:pt x="4415" y="1322"/>
                  <a:pt x="4277" y="1368"/>
                  <a:pt x="4170" y="1466"/>
                </a:cubicBezTo>
                <a:lnTo>
                  <a:pt x="2529" y="2819"/>
                </a:lnTo>
                <a:cubicBezTo>
                  <a:pt x="2285" y="3018"/>
                  <a:pt x="2240" y="3418"/>
                  <a:pt x="2462" y="3662"/>
                </a:cubicBezTo>
                <a:lnTo>
                  <a:pt x="3593" y="5037"/>
                </a:lnTo>
                <a:cubicBezTo>
                  <a:pt x="3194" y="5569"/>
                  <a:pt x="2883" y="6146"/>
                  <a:pt x="2662" y="6789"/>
                </a:cubicBezTo>
                <a:lnTo>
                  <a:pt x="910" y="6611"/>
                </a:lnTo>
                <a:cubicBezTo>
                  <a:pt x="895" y="6610"/>
                  <a:pt x="880" y="6610"/>
                  <a:pt x="865" y="6610"/>
                </a:cubicBezTo>
                <a:cubicBezTo>
                  <a:pt x="531" y="6610"/>
                  <a:pt x="265" y="6847"/>
                  <a:pt x="244" y="7166"/>
                </a:cubicBezTo>
                <a:lnTo>
                  <a:pt x="45" y="9273"/>
                </a:lnTo>
                <a:cubicBezTo>
                  <a:pt x="0" y="9606"/>
                  <a:pt x="266" y="9916"/>
                  <a:pt x="599" y="9938"/>
                </a:cubicBezTo>
                <a:lnTo>
                  <a:pt x="2351" y="10116"/>
                </a:lnTo>
                <a:cubicBezTo>
                  <a:pt x="2462" y="10759"/>
                  <a:pt x="2662" y="11402"/>
                  <a:pt x="2950" y="11979"/>
                </a:cubicBezTo>
                <a:lnTo>
                  <a:pt x="1575" y="13132"/>
                </a:lnTo>
                <a:cubicBezTo>
                  <a:pt x="1309" y="13332"/>
                  <a:pt x="1287" y="13731"/>
                  <a:pt x="1486" y="13975"/>
                </a:cubicBezTo>
                <a:lnTo>
                  <a:pt x="2839" y="15616"/>
                </a:lnTo>
                <a:cubicBezTo>
                  <a:pt x="2963" y="15753"/>
                  <a:pt x="3136" y="15827"/>
                  <a:pt x="3310" y="15827"/>
                </a:cubicBezTo>
                <a:cubicBezTo>
                  <a:pt x="3448" y="15827"/>
                  <a:pt x="3587" y="15781"/>
                  <a:pt x="3704" y="15683"/>
                </a:cubicBezTo>
                <a:lnTo>
                  <a:pt x="5079" y="14552"/>
                </a:lnTo>
                <a:cubicBezTo>
                  <a:pt x="5612" y="14951"/>
                  <a:pt x="6188" y="15261"/>
                  <a:pt x="6809" y="15483"/>
                </a:cubicBezTo>
                <a:lnTo>
                  <a:pt x="6654" y="17257"/>
                </a:lnTo>
                <a:cubicBezTo>
                  <a:pt x="6632" y="17590"/>
                  <a:pt x="6876" y="17879"/>
                  <a:pt x="7208" y="17901"/>
                </a:cubicBezTo>
                <a:lnTo>
                  <a:pt x="9315" y="18100"/>
                </a:lnTo>
                <a:cubicBezTo>
                  <a:pt x="9342" y="18104"/>
                  <a:pt x="9368" y="18106"/>
                  <a:pt x="9393" y="18106"/>
                </a:cubicBezTo>
                <a:cubicBezTo>
                  <a:pt x="9692" y="18106"/>
                  <a:pt x="9940" y="17873"/>
                  <a:pt x="9981" y="17546"/>
                </a:cubicBezTo>
                <a:lnTo>
                  <a:pt x="10136" y="15794"/>
                </a:lnTo>
                <a:cubicBezTo>
                  <a:pt x="10801" y="15683"/>
                  <a:pt x="11422" y="15483"/>
                  <a:pt x="12021" y="15195"/>
                </a:cubicBezTo>
                <a:lnTo>
                  <a:pt x="13152" y="16570"/>
                </a:lnTo>
                <a:cubicBezTo>
                  <a:pt x="13277" y="16719"/>
                  <a:pt x="13449" y="16791"/>
                  <a:pt x="13624" y="16791"/>
                </a:cubicBezTo>
                <a:cubicBezTo>
                  <a:pt x="13762" y="16791"/>
                  <a:pt x="13900" y="16747"/>
                  <a:pt x="14017" y="16659"/>
                </a:cubicBezTo>
                <a:lnTo>
                  <a:pt x="15659" y="15306"/>
                </a:lnTo>
                <a:cubicBezTo>
                  <a:pt x="15903" y="15084"/>
                  <a:pt x="15947" y="14707"/>
                  <a:pt x="15725" y="14441"/>
                </a:cubicBezTo>
                <a:lnTo>
                  <a:pt x="14594" y="13066"/>
                </a:lnTo>
                <a:cubicBezTo>
                  <a:pt x="14971" y="12533"/>
                  <a:pt x="15282" y="11957"/>
                  <a:pt x="15503" y="11336"/>
                </a:cubicBezTo>
                <a:lnTo>
                  <a:pt x="17278" y="11491"/>
                </a:lnTo>
                <a:cubicBezTo>
                  <a:pt x="17302" y="11494"/>
                  <a:pt x="17327" y="11496"/>
                  <a:pt x="17351" y="11496"/>
                </a:cubicBezTo>
                <a:cubicBezTo>
                  <a:pt x="17655" y="11496"/>
                  <a:pt x="17923" y="11245"/>
                  <a:pt x="17943" y="10936"/>
                </a:cubicBezTo>
                <a:lnTo>
                  <a:pt x="18143" y="8829"/>
                </a:lnTo>
                <a:cubicBezTo>
                  <a:pt x="18165" y="8497"/>
                  <a:pt x="17921" y="8208"/>
                  <a:pt x="17588" y="8164"/>
                </a:cubicBezTo>
                <a:lnTo>
                  <a:pt x="15814" y="8009"/>
                </a:lnTo>
                <a:cubicBezTo>
                  <a:pt x="15703" y="7343"/>
                  <a:pt x="15526" y="6722"/>
                  <a:pt x="15237" y="6123"/>
                </a:cubicBezTo>
                <a:lnTo>
                  <a:pt x="16612" y="4992"/>
                </a:lnTo>
                <a:cubicBezTo>
                  <a:pt x="16856" y="4771"/>
                  <a:pt x="16901" y="4394"/>
                  <a:pt x="16679" y="4127"/>
                </a:cubicBezTo>
                <a:lnTo>
                  <a:pt x="15326" y="2508"/>
                </a:lnTo>
                <a:cubicBezTo>
                  <a:pt x="15213" y="2357"/>
                  <a:pt x="15035" y="2278"/>
                  <a:pt x="14858" y="2278"/>
                </a:cubicBezTo>
                <a:cubicBezTo>
                  <a:pt x="14723" y="2278"/>
                  <a:pt x="14589" y="2324"/>
                  <a:pt x="14483" y="2420"/>
                </a:cubicBezTo>
                <a:lnTo>
                  <a:pt x="13108" y="3551"/>
                </a:lnTo>
                <a:cubicBezTo>
                  <a:pt x="12576" y="3151"/>
                  <a:pt x="11977" y="2841"/>
                  <a:pt x="11356" y="2641"/>
                </a:cubicBezTo>
                <a:lnTo>
                  <a:pt x="11533" y="867"/>
                </a:lnTo>
                <a:cubicBezTo>
                  <a:pt x="11556" y="534"/>
                  <a:pt x="11312" y="224"/>
                  <a:pt x="10979" y="202"/>
                </a:cubicBezTo>
                <a:lnTo>
                  <a:pt x="8872" y="2"/>
                </a:lnTo>
                <a:cubicBezTo>
                  <a:pt x="8858" y="1"/>
                  <a:pt x="8844" y="1"/>
                  <a:pt x="88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1"/>
          <p:cNvSpPr/>
          <p:nvPr/>
        </p:nvSpPr>
        <p:spPr>
          <a:xfrm>
            <a:off x="71650" y="-526872"/>
            <a:ext cx="1570228" cy="1565128"/>
          </a:xfrm>
          <a:custGeom>
            <a:rect b="b" l="l" r="r" t="t"/>
            <a:pathLst>
              <a:path extrusionOk="0" h="18106" w="18165">
                <a:moveTo>
                  <a:pt x="9055" y="4237"/>
                </a:moveTo>
                <a:cubicBezTo>
                  <a:pt x="9213" y="4237"/>
                  <a:pt x="9374" y="4245"/>
                  <a:pt x="9537" y="4260"/>
                </a:cubicBezTo>
                <a:cubicBezTo>
                  <a:pt x="13818" y="4659"/>
                  <a:pt x="15481" y="10027"/>
                  <a:pt x="12177" y="12777"/>
                </a:cubicBezTo>
                <a:cubicBezTo>
                  <a:pt x="11274" y="13515"/>
                  <a:pt x="10184" y="13874"/>
                  <a:pt x="9102" y="13874"/>
                </a:cubicBezTo>
                <a:cubicBezTo>
                  <a:pt x="7713" y="13874"/>
                  <a:pt x="6337" y="13281"/>
                  <a:pt x="5390" y="12134"/>
                </a:cubicBezTo>
                <a:cubicBezTo>
                  <a:pt x="2744" y="8955"/>
                  <a:pt x="5065" y="4237"/>
                  <a:pt x="9055" y="4237"/>
                </a:cubicBezTo>
                <a:close/>
                <a:moveTo>
                  <a:pt x="8830" y="0"/>
                </a:moveTo>
                <a:cubicBezTo>
                  <a:pt x="8513" y="0"/>
                  <a:pt x="8228" y="237"/>
                  <a:pt x="8206" y="556"/>
                </a:cubicBezTo>
                <a:lnTo>
                  <a:pt x="8029" y="2330"/>
                </a:lnTo>
                <a:cubicBezTo>
                  <a:pt x="7386" y="2419"/>
                  <a:pt x="6743" y="2619"/>
                  <a:pt x="6144" y="2907"/>
                </a:cubicBezTo>
                <a:lnTo>
                  <a:pt x="5013" y="1532"/>
                </a:lnTo>
                <a:cubicBezTo>
                  <a:pt x="4901" y="1396"/>
                  <a:pt x="4727" y="1322"/>
                  <a:pt x="4553" y="1322"/>
                </a:cubicBezTo>
                <a:cubicBezTo>
                  <a:pt x="4415" y="1322"/>
                  <a:pt x="4277" y="1368"/>
                  <a:pt x="4170" y="1465"/>
                </a:cubicBezTo>
                <a:lnTo>
                  <a:pt x="2529" y="2818"/>
                </a:lnTo>
                <a:cubicBezTo>
                  <a:pt x="2262" y="3018"/>
                  <a:pt x="2240" y="3417"/>
                  <a:pt x="2462" y="3661"/>
                </a:cubicBezTo>
                <a:lnTo>
                  <a:pt x="3593" y="5036"/>
                </a:lnTo>
                <a:cubicBezTo>
                  <a:pt x="3194" y="5569"/>
                  <a:pt x="2883" y="6167"/>
                  <a:pt x="2662" y="6788"/>
                </a:cubicBezTo>
                <a:lnTo>
                  <a:pt x="887" y="6611"/>
                </a:lnTo>
                <a:cubicBezTo>
                  <a:pt x="873" y="6610"/>
                  <a:pt x="859" y="6610"/>
                  <a:pt x="845" y="6610"/>
                </a:cubicBezTo>
                <a:cubicBezTo>
                  <a:pt x="531" y="6610"/>
                  <a:pt x="264" y="6847"/>
                  <a:pt x="222" y="7166"/>
                </a:cubicBezTo>
                <a:lnTo>
                  <a:pt x="45" y="9273"/>
                </a:lnTo>
                <a:cubicBezTo>
                  <a:pt x="0" y="9605"/>
                  <a:pt x="244" y="9916"/>
                  <a:pt x="599" y="9938"/>
                </a:cubicBezTo>
                <a:lnTo>
                  <a:pt x="2351" y="10093"/>
                </a:lnTo>
                <a:cubicBezTo>
                  <a:pt x="2462" y="10759"/>
                  <a:pt x="2662" y="11402"/>
                  <a:pt x="2950" y="11978"/>
                </a:cubicBezTo>
                <a:lnTo>
                  <a:pt x="1575" y="13110"/>
                </a:lnTo>
                <a:cubicBezTo>
                  <a:pt x="1309" y="13331"/>
                  <a:pt x="1287" y="13731"/>
                  <a:pt x="1486" y="13975"/>
                </a:cubicBezTo>
                <a:lnTo>
                  <a:pt x="2839" y="15616"/>
                </a:lnTo>
                <a:cubicBezTo>
                  <a:pt x="2960" y="15761"/>
                  <a:pt x="3127" y="15834"/>
                  <a:pt x="3297" y="15834"/>
                </a:cubicBezTo>
                <a:cubicBezTo>
                  <a:pt x="3439" y="15834"/>
                  <a:pt x="3583" y="15783"/>
                  <a:pt x="3704" y="15682"/>
                </a:cubicBezTo>
                <a:lnTo>
                  <a:pt x="5079" y="14551"/>
                </a:lnTo>
                <a:cubicBezTo>
                  <a:pt x="5612" y="14950"/>
                  <a:pt x="6188" y="15261"/>
                  <a:pt x="6809" y="15483"/>
                </a:cubicBezTo>
                <a:lnTo>
                  <a:pt x="6654" y="17257"/>
                </a:lnTo>
                <a:cubicBezTo>
                  <a:pt x="6610" y="17590"/>
                  <a:pt x="6876" y="17878"/>
                  <a:pt x="7208" y="17922"/>
                </a:cubicBezTo>
                <a:lnTo>
                  <a:pt x="9315" y="18100"/>
                </a:lnTo>
                <a:cubicBezTo>
                  <a:pt x="9342" y="18103"/>
                  <a:pt x="9368" y="18105"/>
                  <a:pt x="9393" y="18105"/>
                </a:cubicBezTo>
                <a:cubicBezTo>
                  <a:pt x="9692" y="18105"/>
                  <a:pt x="9940" y="17872"/>
                  <a:pt x="9981" y="17545"/>
                </a:cubicBezTo>
                <a:lnTo>
                  <a:pt x="10136" y="15793"/>
                </a:lnTo>
                <a:cubicBezTo>
                  <a:pt x="10801" y="15682"/>
                  <a:pt x="11422" y="15483"/>
                  <a:pt x="12021" y="15194"/>
                </a:cubicBezTo>
                <a:lnTo>
                  <a:pt x="13152" y="16570"/>
                </a:lnTo>
                <a:cubicBezTo>
                  <a:pt x="13277" y="16719"/>
                  <a:pt x="13449" y="16791"/>
                  <a:pt x="13624" y="16791"/>
                </a:cubicBezTo>
                <a:cubicBezTo>
                  <a:pt x="13762" y="16791"/>
                  <a:pt x="13900" y="16746"/>
                  <a:pt x="14017" y="16658"/>
                </a:cubicBezTo>
                <a:lnTo>
                  <a:pt x="15637" y="15305"/>
                </a:lnTo>
                <a:cubicBezTo>
                  <a:pt x="15903" y="15084"/>
                  <a:pt x="15947" y="14706"/>
                  <a:pt x="15725" y="14440"/>
                </a:cubicBezTo>
                <a:lnTo>
                  <a:pt x="14594" y="13065"/>
                </a:lnTo>
                <a:cubicBezTo>
                  <a:pt x="14993" y="12533"/>
                  <a:pt x="15304" y="11956"/>
                  <a:pt x="15526" y="11335"/>
                </a:cubicBezTo>
                <a:lnTo>
                  <a:pt x="17278" y="11490"/>
                </a:lnTo>
                <a:cubicBezTo>
                  <a:pt x="17292" y="11491"/>
                  <a:pt x="17306" y="11492"/>
                  <a:pt x="17320" y="11492"/>
                </a:cubicBezTo>
                <a:cubicBezTo>
                  <a:pt x="17636" y="11492"/>
                  <a:pt x="17922" y="11255"/>
                  <a:pt x="17943" y="10936"/>
                </a:cubicBezTo>
                <a:lnTo>
                  <a:pt x="18143" y="8829"/>
                </a:lnTo>
                <a:cubicBezTo>
                  <a:pt x="18165" y="8496"/>
                  <a:pt x="17921" y="8208"/>
                  <a:pt x="17588" y="8164"/>
                </a:cubicBezTo>
                <a:lnTo>
                  <a:pt x="15836" y="8008"/>
                </a:lnTo>
                <a:cubicBezTo>
                  <a:pt x="15725" y="7343"/>
                  <a:pt x="15526" y="6722"/>
                  <a:pt x="15237" y="6123"/>
                </a:cubicBezTo>
                <a:lnTo>
                  <a:pt x="16612" y="4992"/>
                </a:lnTo>
                <a:cubicBezTo>
                  <a:pt x="16856" y="4770"/>
                  <a:pt x="16901" y="4393"/>
                  <a:pt x="16679" y="4127"/>
                </a:cubicBezTo>
                <a:lnTo>
                  <a:pt x="15348" y="2486"/>
                </a:lnTo>
                <a:cubicBezTo>
                  <a:pt x="15224" y="2349"/>
                  <a:pt x="15045" y="2275"/>
                  <a:pt x="14868" y="2275"/>
                </a:cubicBezTo>
                <a:cubicBezTo>
                  <a:pt x="14729" y="2275"/>
                  <a:pt x="14591" y="2321"/>
                  <a:pt x="14483" y="2419"/>
                </a:cubicBezTo>
                <a:lnTo>
                  <a:pt x="13108" y="3550"/>
                </a:lnTo>
                <a:cubicBezTo>
                  <a:pt x="12576" y="3151"/>
                  <a:pt x="11999" y="2841"/>
                  <a:pt x="11356" y="2619"/>
                </a:cubicBezTo>
                <a:lnTo>
                  <a:pt x="11533" y="867"/>
                </a:lnTo>
                <a:cubicBezTo>
                  <a:pt x="11556" y="534"/>
                  <a:pt x="11312" y="223"/>
                  <a:pt x="10979" y="201"/>
                </a:cubicBezTo>
                <a:lnTo>
                  <a:pt x="8872" y="2"/>
                </a:lnTo>
                <a:cubicBezTo>
                  <a:pt x="8858" y="1"/>
                  <a:pt x="8844" y="0"/>
                  <a:pt x="88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31"/>
          <p:cNvCxnSpPr/>
          <p:nvPr/>
        </p:nvCxnSpPr>
        <p:spPr>
          <a:xfrm>
            <a:off x="718767" y="2975510"/>
            <a:ext cx="7701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31"/>
          <p:cNvCxnSpPr/>
          <p:nvPr/>
        </p:nvCxnSpPr>
        <p:spPr>
          <a:xfrm>
            <a:off x="715100" y="3070960"/>
            <a:ext cx="7713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729450" y="2078875"/>
            <a:ext cx="7688700" cy="28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lang="id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Opportunity: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lphaLcPeriod"/>
            </a:pPr>
            <a:r>
              <a:rPr lang="id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Bootcamp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lphaLcPeriod"/>
            </a:pPr>
            <a:r>
              <a:rPr lang="id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Internship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lphaLcPeriod"/>
            </a:pPr>
            <a:r>
              <a:rPr lang="id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Part-time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lphaLcPeriod"/>
            </a:pPr>
            <a:r>
              <a:rPr lang="id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Full-time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rabicPeriod"/>
            </a:pPr>
            <a:r>
              <a:rPr lang="id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Follow IG Azura </a:t>
            </a:r>
            <a: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azuralabs.id</a:t>
            </a:r>
            <a:b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d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https://www.instagram.com/azuralabs.id/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 Linkedin Azura Labs → azuralabs.id</a:t>
            </a:r>
            <a:b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d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https://www.linkedin.com/company/azuralabsid/mycompany/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Blog Azura</a:t>
            </a:r>
            <a:b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d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https://blog.azuralabs.id/</a:t>
            </a:r>
            <a:br>
              <a:rPr lang="id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rgbClr val="191919"/>
                </a:solidFill>
                <a:latin typeface="Ultra"/>
                <a:ea typeface="Ultra"/>
                <a:cs typeface="Ultra"/>
                <a:sym typeface="Ultra"/>
              </a:rPr>
              <a:t>More Information</a:t>
            </a:r>
            <a:endParaRPr sz="22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2240"/>
              <a:t>Who Am I?</a:t>
            </a:r>
            <a:endParaRPr sz="2240"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729450" y="2078875"/>
            <a:ext cx="4210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Char char="-"/>
            </a:pPr>
            <a:r>
              <a:rPr lang="id">
                <a:solidFill>
                  <a:srgbClr val="262626"/>
                </a:solidFill>
              </a:rPr>
              <a:t>Muhammad Ridwan Effendi - </a:t>
            </a:r>
            <a:r>
              <a:rPr b="1" lang="id">
                <a:solidFill>
                  <a:srgbClr val="262626"/>
                </a:solidFill>
              </a:rPr>
              <a:t>Ridwan</a:t>
            </a:r>
            <a:endParaRPr b="1">
              <a:solidFill>
                <a:srgbClr val="26262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Char char="-"/>
            </a:pPr>
            <a:r>
              <a:rPr lang="id">
                <a:solidFill>
                  <a:srgbClr val="262626"/>
                </a:solidFill>
              </a:rPr>
              <a:t>Project Manager at Azura Labs (2021 - Now)</a:t>
            </a:r>
            <a:endParaRPr>
              <a:solidFill>
                <a:srgbClr val="262626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Char char="-"/>
            </a:pPr>
            <a:r>
              <a:rPr lang="id">
                <a:solidFill>
                  <a:srgbClr val="262626"/>
                </a:solidFill>
              </a:rPr>
              <a:t>1+ Years Experiences</a:t>
            </a:r>
            <a:endParaRPr>
              <a:solidFill>
                <a:srgbClr val="26262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Char char="-"/>
            </a:pPr>
            <a:r>
              <a:rPr lang="id">
                <a:solidFill>
                  <a:srgbClr val="262626"/>
                </a:solidFill>
              </a:rPr>
              <a:t>Tester Azura Labs (2020 - 2021)</a:t>
            </a:r>
            <a:endParaRPr>
              <a:solidFill>
                <a:srgbClr val="262626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Char char="-"/>
            </a:pPr>
            <a:r>
              <a:rPr lang="id">
                <a:solidFill>
                  <a:srgbClr val="262626"/>
                </a:solidFill>
              </a:rPr>
              <a:t>1+ Years Experiences</a:t>
            </a:r>
            <a:endParaRPr>
              <a:solidFill>
                <a:srgbClr val="262626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Char char="-"/>
            </a:pPr>
            <a:r>
              <a:rPr lang="id">
                <a:solidFill>
                  <a:srgbClr val="262626"/>
                </a:solidFill>
              </a:rPr>
              <a:t>Runner Postman Automation</a:t>
            </a:r>
            <a:endParaRPr>
              <a:solidFill>
                <a:srgbClr val="262626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Char char="-"/>
            </a:pPr>
            <a:r>
              <a:rPr lang="id">
                <a:solidFill>
                  <a:srgbClr val="262626"/>
                </a:solidFill>
              </a:rPr>
              <a:t>Selenium Automation</a:t>
            </a:r>
            <a:endParaRPr>
              <a:solidFill>
                <a:srgbClr val="26262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Char char="-"/>
            </a:pPr>
            <a:r>
              <a:rPr lang="id">
                <a:solidFill>
                  <a:srgbClr val="262626"/>
                </a:solidFill>
              </a:rPr>
              <a:t>Linkedin</a:t>
            </a:r>
            <a:endParaRPr>
              <a:solidFill>
                <a:srgbClr val="262626"/>
              </a:solidFill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350" y="1532712"/>
            <a:ext cx="3353426" cy="33534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5940569" y="1138200"/>
            <a:ext cx="1353000" cy="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id" sz="1902">
                <a:solidFill>
                  <a:srgbClr val="262626"/>
                </a:solidFill>
              </a:rPr>
              <a:t>Linkedin</a:t>
            </a:r>
            <a:endParaRPr b="1" sz="1902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b="0" lang="id" sz="3600">
                <a:solidFill>
                  <a:srgbClr val="191919"/>
                </a:solidFill>
                <a:latin typeface="Ultra"/>
                <a:ea typeface="Ultra"/>
                <a:cs typeface="Ultra"/>
                <a:sym typeface="Ultra"/>
              </a:rPr>
              <a:t>Absen &amp; Feedback</a:t>
            </a:r>
            <a:endParaRPr b="0" sz="3600">
              <a:solidFill>
                <a:srgbClr val="191919"/>
              </a:solidFill>
              <a:latin typeface="Ultra"/>
              <a:ea typeface="Ultra"/>
              <a:cs typeface="Ultra"/>
              <a:sym typeface="Ult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3600"/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375" y="1990150"/>
            <a:ext cx="2984851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rgbClr val="191919"/>
                </a:solidFill>
                <a:latin typeface="Ultra"/>
                <a:ea typeface="Ultra"/>
                <a:cs typeface="Ultra"/>
                <a:sym typeface="Ultra"/>
              </a:rPr>
              <a:t>Tips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729450" y="2078875"/>
            <a:ext cx="7688700" cy="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b="0" lang="id" sz="3600">
                <a:solidFill>
                  <a:srgbClr val="191919"/>
                </a:solidFill>
                <a:latin typeface="Ultra"/>
                <a:ea typeface="Ultra"/>
                <a:cs typeface="Ultra"/>
                <a:sym typeface="Ultra"/>
              </a:rPr>
              <a:t>Learn with Azura</a:t>
            </a:r>
            <a:endParaRPr b="0" sz="3600">
              <a:solidFill>
                <a:srgbClr val="191919"/>
              </a:solidFill>
              <a:latin typeface="Ultra"/>
              <a:ea typeface="Ultra"/>
              <a:cs typeface="Ultra"/>
              <a:sym typeface="Ult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3600"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2914" y="2095500"/>
            <a:ext cx="2701775" cy="27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729450" y="1756150"/>
            <a:ext cx="76887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Basic Eloquent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One to One Eloquent Relationship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One to Many Eloquent Relationship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Many</a:t>
            </a:r>
            <a:r>
              <a:rPr lang="id" sz="1300"/>
              <a:t> to Many Eloquent Relationship</a:t>
            </a:r>
            <a:br>
              <a:rPr lang="id" sz="1300"/>
            </a:br>
            <a:r>
              <a:rPr b="1" lang="id" sz="1300"/>
              <a:t>Bonus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 sz="1300"/>
              <a:t>Learn Create Dummy Data Using Library (Faker)</a:t>
            </a:r>
            <a:endParaRPr sz="1300"/>
          </a:p>
        </p:txBody>
      </p:sp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2216"/>
              <a:t>Outline</a:t>
            </a:r>
            <a:endParaRPr sz="2216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2740">
                <a:solidFill>
                  <a:srgbClr val="191919"/>
                </a:solidFill>
                <a:latin typeface="Ultra"/>
                <a:ea typeface="Ultra"/>
                <a:cs typeface="Ultra"/>
                <a:sym typeface="Ultra"/>
              </a:rPr>
              <a:t>Basic Eloquent</a:t>
            </a:r>
            <a:endParaRPr b="0" sz="2740">
              <a:solidFill>
                <a:srgbClr val="191919"/>
              </a:solidFill>
              <a:latin typeface="Ultra"/>
              <a:ea typeface="Ultra"/>
              <a:cs typeface="Ultra"/>
              <a:sym typeface="Ult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id" sz="2216"/>
              <a:t>Definition Eloquent</a:t>
            </a:r>
            <a:endParaRPr sz="2216"/>
          </a:p>
        </p:txBody>
      </p:sp>
      <p:sp>
        <p:nvSpPr>
          <p:cNvPr id="121" name="Google Shape;121;p19"/>
          <p:cNvSpPr txBox="1"/>
          <p:nvPr/>
        </p:nvSpPr>
        <p:spPr>
          <a:xfrm>
            <a:off x="727650" y="1853850"/>
            <a:ext cx="7688700" cy="14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50"/>
              <a:buAutoNum type="arabicPeriod"/>
            </a:pPr>
            <a:r>
              <a:rPr lang="id" sz="1050">
                <a:highlight>
                  <a:srgbClr val="FDFDFD"/>
                </a:highlight>
              </a:rPr>
              <a:t>Laravel includes Eloquent, an object-relational mapper (ORM) that makes it enjoyable to interact with your database. </a:t>
            </a:r>
            <a:endParaRPr sz="1050">
              <a:highlight>
                <a:srgbClr val="FDFDFD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AutoNum type="arabicPeriod"/>
            </a:pPr>
            <a:r>
              <a:rPr lang="id" sz="1050">
                <a:highlight>
                  <a:srgbClr val="FDFDFD"/>
                </a:highlight>
              </a:rPr>
              <a:t>When using Eloquent, each database table has a corresponding "Model" that is used to interact with that table.</a:t>
            </a:r>
            <a:endParaRPr sz="1050">
              <a:highlight>
                <a:srgbClr val="FDFDFD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AutoNum type="arabicPeriod"/>
            </a:pPr>
            <a:r>
              <a:rPr lang="id" sz="1050">
                <a:highlight>
                  <a:srgbClr val="FDFDFD"/>
                </a:highlight>
              </a:rPr>
              <a:t>Eloquent adalah salah satu fitur di Laravel yang menyediakan beberapa fungsi kepada developer untuk memanipulasi data pada database.</a:t>
            </a:r>
            <a:endParaRPr sz="1050">
              <a:highlight>
                <a:srgbClr val="FDFDFD"/>
              </a:highlight>
            </a:endParaRPr>
          </a:p>
          <a:p>
            <a:pPr indent="-295275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AutoNum type="alphaLcPeriod"/>
            </a:pPr>
            <a:r>
              <a:rPr lang="id" sz="1050">
                <a:highlight>
                  <a:srgbClr val="FDFDFD"/>
                </a:highlight>
              </a:rPr>
              <a:t>Get Data From Database</a:t>
            </a:r>
            <a:endParaRPr sz="1050">
              <a:highlight>
                <a:srgbClr val="FDFDFD"/>
              </a:highlight>
            </a:endParaRPr>
          </a:p>
          <a:p>
            <a:pPr indent="-295275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AutoNum type="alphaLcPeriod"/>
            </a:pPr>
            <a:r>
              <a:rPr lang="id" sz="1050">
                <a:highlight>
                  <a:srgbClr val="FDFDFD"/>
                </a:highlight>
              </a:rPr>
              <a:t>Update Data To database</a:t>
            </a:r>
            <a:endParaRPr sz="1050">
              <a:highlight>
                <a:srgbClr val="FDFDFD"/>
              </a:highlight>
            </a:endParaRPr>
          </a:p>
          <a:p>
            <a:pPr indent="-295275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AutoNum type="alphaLcPeriod"/>
            </a:pPr>
            <a:r>
              <a:rPr lang="id" sz="1050">
                <a:highlight>
                  <a:srgbClr val="FDFDFD"/>
                </a:highlight>
              </a:rPr>
              <a:t>Delete Data From database (not recommendation, use soft delete)</a:t>
            </a:r>
            <a:endParaRPr sz="1050">
              <a:highlight>
                <a:srgbClr val="FDFDFD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727650" y="1853850"/>
            <a:ext cx="7688700" cy="3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AutoNum type="arabicPeriod"/>
            </a:pPr>
            <a:r>
              <a:rPr lang="id" sz="900">
                <a:highlight>
                  <a:srgbClr val="FDFDFD"/>
                </a:highlight>
              </a:rPr>
              <a:t>Query</a:t>
            </a:r>
            <a:endParaRPr sz="900">
              <a:highlight>
                <a:srgbClr val="FDFDFD"/>
              </a:highlight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id" sz="900">
                <a:highlight>
                  <a:srgbClr val="FDFDFD"/>
                </a:highlight>
              </a:rPr>
              <a:t>Format</a:t>
            </a:r>
            <a:br>
              <a:rPr lang="id" sz="900">
                <a:highlight>
                  <a:srgbClr val="FDFDFD"/>
                </a:highlight>
              </a:rPr>
            </a:br>
            <a:r>
              <a:rPr lang="id" sz="900">
                <a:solidFill>
                  <a:srgbClr val="191919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 table_name (column1, column2, column3,...)</a:t>
            </a:r>
            <a:br>
              <a:rPr lang="id" sz="900">
                <a:solidFill>
                  <a:srgbClr val="191919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d" sz="900">
                <a:solidFill>
                  <a:srgbClr val="191919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VALUES (value1, value2, value3,...)</a:t>
            </a:r>
            <a:endParaRPr sz="900">
              <a:solidFill>
                <a:srgbClr val="191919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id" sz="900">
                <a:highlight>
                  <a:srgbClr val="FDFDFD"/>
                </a:highlight>
              </a:rPr>
              <a:t>Sample</a:t>
            </a:r>
            <a:br>
              <a:rPr lang="id" sz="900">
                <a:highlight>
                  <a:srgbClr val="FDFDFD"/>
                </a:highlight>
              </a:rPr>
            </a:br>
            <a:r>
              <a:rPr lang="id" sz="900">
                <a:solidFill>
                  <a:srgbClr val="191919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 companies</a:t>
            </a:r>
            <a:r>
              <a:rPr lang="id" sz="90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d" sz="900">
                <a:solidFill>
                  <a:srgbClr val="0088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id" sz="90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d" sz="900">
                <a:solidFill>
                  <a:srgbClr val="0088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id" sz="90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d" sz="900">
                <a:solidFill>
                  <a:srgbClr val="0088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lang="id" sz="90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id" sz="90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d" sz="900">
                <a:solidFill>
                  <a:srgbClr val="191919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id" sz="90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id" sz="900">
                <a:solidFill>
                  <a:srgbClr val="0088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lang="id" sz="90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d" sz="900">
                <a:solidFill>
                  <a:srgbClr val="0088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'Doe@gmail.com'</a:t>
            </a:r>
            <a:r>
              <a:rPr lang="id" sz="90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d" sz="900">
                <a:solidFill>
                  <a:srgbClr val="006666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'street View'</a:t>
            </a:r>
            <a:r>
              <a:rPr lang="id" sz="90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,)</a:t>
            </a:r>
            <a:endParaRPr sz="900">
              <a:solidFill>
                <a:srgbClr val="666600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id" sz="900">
                <a:highlight>
                  <a:srgbClr val="FDFDFD"/>
                </a:highlight>
              </a:rPr>
              <a:t>Eloquent </a:t>
            </a:r>
            <a:endParaRPr sz="900">
              <a:highlight>
                <a:srgbClr val="FDFDFD"/>
              </a:highlight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id" sz="900">
                <a:highlight>
                  <a:srgbClr val="FDFDFD"/>
                </a:highlight>
              </a:rPr>
              <a:t>Format</a:t>
            </a:r>
            <a:br>
              <a:rPr lang="id" sz="900">
                <a:highlight>
                  <a:srgbClr val="FDFDFD"/>
                </a:highlight>
              </a:rPr>
            </a:b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model_name</a:t>
            </a:r>
            <a:r>
              <a:rPr lang="id" sz="90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id" sz="90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id" sz="90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b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d" sz="900">
                <a:solidFill>
                  <a:srgbClr val="191919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column1</a:t>
            </a: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d" sz="90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d" sz="900">
                <a:solidFill>
                  <a:srgbClr val="191919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value1</a:t>
            </a:r>
            <a:r>
              <a:rPr lang="id" sz="90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d" sz="900">
                <a:solidFill>
                  <a:srgbClr val="191919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column2</a:t>
            </a: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d" sz="90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d" sz="900">
                <a:solidFill>
                  <a:srgbClr val="191919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value2</a:t>
            </a:r>
            <a:r>
              <a:rPr lang="id" sz="90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d" sz="900">
                <a:solidFill>
                  <a:srgbClr val="191919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column3</a:t>
            </a: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d" sz="90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d" sz="900">
                <a:solidFill>
                  <a:srgbClr val="191919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value3</a:t>
            </a:r>
            <a:b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d" sz="90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900">
              <a:highlight>
                <a:srgbClr val="FDFDFD"/>
              </a:highlight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id" sz="900">
                <a:highlight>
                  <a:srgbClr val="FDFDFD"/>
                </a:highlight>
              </a:rPr>
              <a:t>Sample</a:t>
            </a:r>
            <a:br>
              <a:rPr lang="id" sz="900">
                <a:highlight>
                  <a:srgbClr val="FDFDFD"/>
                </a:highlight>
              </a:rPr>
            </a:b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Company::create(array(</a:t>
            </a:r>
            <a:b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	'name' =&gt; 'John',</a:t>
            </a:r>
            <a:b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	'email'  =&gt; 'Doe@gmail.com',</a:t>
            </a:r>
            <a:b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	'address' =&gt; 'street View',</a:t>
            </a:r>
            <a:b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900"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216"/>
              <a:t>Add Data In Database</a:t>
            </a:r>
            <a:endParaRPr sz="2216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/>
        </p:nvSpPr>
        <p:spPr>
          <a:xfrm>
            <a:off x="727650" y="1853850"/>
            <a:ext cx="76887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AutoNum type="arabicPeriod"/>
            </a:pPr>
            <a:r>
              <a:rPr lang="id" sz="900">
                <a:highlight>
                  <a:srgbClr val="F7F7F9"/>
                </a:highlight>
              </a:rPr>
              <a:t>Get All Data</a:t>
            </a:r>
            <a:endParaRPr sz="900">
              <a:highlight>
                <a:schemeClr val="lt1"/>
              </a:highlight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id" sz="900">
                <a:highlight>
                  <a:schemeClr val="lt1"/>
                </a:highlight>
              </a:rPr>
              <a:t>Get Data By Id</a:t>
            </a:r>
            <a:endParaRPr sz="900">
              <a:highlight>
                <a:schemeClr val="lt1"/>
              </a:highlight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id" sz="900">
                <a:highlight>
                  <a:schemeClr val="lt1"/>
                </a:highlight>
              </a:rPr>
              <a:t>Selection Data </a:t>
            </a:r>
            <a:endParaRPr sz="900">
              <a:highlight>
                <a:schemeClr val="lt1"/>
              </a:highlight>
            </a:endParaRPr>
          </a:p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216"/>
              <a:t>Get Data From Database</a:t>
            </a:r>
            <a:endParaRPr sz="2216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/>
        </p:nvSpPr>
        <p:spPr>
          <a:xfrm>
            <a:off x="727650" y="1853850"/>
            <a:ext cx="7688700" cy="17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AutoNum type="arabicPeriod"/>
            </a:pPr>
            <a:r>
              <a:rPr lang="id" sz="900">
                <a:highlight>
                  <a:srgbClr val="FDFDFD"/>
                </a:highlight>
              </a:rPr>
              <a:t>Query</a:t>
            </a:r>
            <a:endParaRPr sz="900">
              <a:highlight>
                <a:srgbClr val="FDFDFD"/>
              </a:highlight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id" sz="900">
                <a:highlight>
                  <a:srgbClr val="FDFDFD"/>
                </a:highlight>
              </a:rPr>
              <a:t>Format</a:t>
            </a:r>
            <a:br>
              <a:rPr lang="id" sz="900">
                <a:highlight>
                  <a:srgbClr val="FDFDFD"/>
                </a:highlight>
              </a:rPr>
            </a:br>
            <a:r>
              <a:rPr lang="id" sz="900">
                <a:solidFill>
                  <a:srgbClr val="191919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SELECT * FROM table_name</a:t>
            </a:r>
            <a:endParaRPr sz="900">
              <a:solidFill>
                <a:srgbClr val="191919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id" sz="900">
                <a:highlight>
                  <a:srgbClr val="FDFDFD"/>
                </a:highlight>
              </a:rPr>
              <a:t>Sample</a:t>
            </a:r>
            <a:br>
              <a:rPr lang="id" sz="900">
                <a:highlight>
                  <a:srgbClr val="FDFDFD"/>
                </a:highlight>
              </a:rPr>
            </a:br>
            <a:r>
              <a:rPr lang="id" sz="900">
                <a:solidFill>
                  <a:srgbClr val="191919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companies</a:t>
            </a:r>
            <a:r>
              <a:rPr lang="id" sz="900">
                <a:solidFill>
                  <a:srgbClr val="191919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 = SELECT * FROM companies</a:t>
            </a:r>
            <a:endParaRPr sz="900">
              <a:solidFill>
                <a:srgbClr val="666600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id" sz="900">
                <a:highlight>
                  <a:srgbClr val="FDFDFD"/>
                </a:highlight>
              </a:rPr>
              <a:t>Eloquent </a:t>
            </a:r>
            <a:endParaRPr sz="900">
              <a:highlight>
                <a:srgbClr val="FDFDFD"/>
              </a:highlight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id" sz="900">
                <a:highlight>
                  <a:srgbClr val="FDFDFD"/>
                </a:highlight>
              </a:rPr>
              <a:t>Format</a:t>
            </a:r>
            <a:br>
              <a:rPr lang="id" sz="900">
                <a:highlight>
                  <a:srgbClr val="FDFDFD"/>
                </a:highlight>
              </a:rPr>
            </a:b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model_name</a:t>
            </a:r>
            <a:r>
              <a:rPr lang="id" sz="90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id" sz="900">
                <a:solidFill>
                  <a:srgbClr val="6666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highlight>
                <a:srgbClr val="FDFDFD"/>
              </a:highlight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id" sz="900">
                <a:highlight>
                  <a:srgbClr val="FDFDFD"/>
                </a:highlight>
              </a:rPr>
              <a:t>Sample</a:t>
            </a:r>
            <a:br>
              <a:rPr lang="id" sz="900">
                <a:highlight>
                  <a:srgbClr val="FDFDFD"/>
                </a:highlight>
              </a:rPr>
            </a:br>
            <a:r>
              <a:rPr lang="id" sz="90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$companies = Company::all();</a:t>
            </a:r>
            <a:endParaRPr sz="900">
              <a:highlight>
                <a:srgbClr val="FDFDFD"/>
              </a:highlight>
            </a:endParaRPr>
          </a:p>
        </p:txBody>
      </p:sp>
      <p:sp>
        <p:nvSpPr>
          <p:cNvPr id="139" name="Google Shape;13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216"/>
              <a:t>Get All Data</a:t>
            </a:r>
            <a:endParaRPr sz="2216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