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faaaab3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faaaab3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945789c9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945789c9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9b1be1d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9b1be1d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9b1be1d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9b1be1d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artisan route:list 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9b1be1d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9b1be1d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9b1be1d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9b1be1d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945789c9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945789c9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945789c9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945789c9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945789c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945789c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945789c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945789c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60d762ce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60d762ce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945789c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945789c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9b1be1d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9b1be1d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945789c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945789c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9b1be1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9b1be1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9b1be1d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9b1be1d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$fillable. Properti tersebut yang dinamakan Mass Assigment di Laravel. Dimana di dalamnya kita menambahkan field-field yang diizinkan untuk melakukan manipulasi data.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9b1be1d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9b1be1d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$fillable. Properti tersebut yang dinamakan Mass Assigment di Laravel. Dimana di dalamnya kita menambahkan field-field yang diizinkan untuk melakukan manipulasi data.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945789c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945789c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fcb33b8e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5fcb33b8e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fcb33b8e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fcb33b8e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fcb33b8e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fcb33b8e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dc0c70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dc0c70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fcb33b8e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fcb33b8e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fcb33b8e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fcb33b8e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5bd7eed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5bd7eed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945789c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945789c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45789c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945789c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945789c9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945789c9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945789c9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945789c9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272727"/>
                </a:solidFill>
                <a:highlight>
                  <a:srgbClr val="FFFFFF"/>
                </a:highlight>
              </a:rPr>
              <a:t>Namun Bootstrap sendiri juga tidak dibuat dari nol. Secara internal, Bootstrap butuh library </a:t>
            </a:r>
            <a:r>
              <a:rPr b="1" lang="id" sz="1200">
                <a:solidFill>
                  <a:srgbClr val="272727"/>
                </a:solidFill>
                <a:highlight>
                  <a:srgbClr val="FFFFFF"/>
                </a:highlight>
              </a:rPr>
              <a:t>jQuery</a:t>
            </a:r>
            <a:r>
              <a:rPr lang="id" sz="1200">
                <a:solidFill>
                  <a:srgbClr val="272727"/>
                </a:solidFill>
                <a:highlight>
                  <a:srgbClr val="FFFFFF"/>
                </a:highlight>
              </a:rPr>
              <a:t> dan </a:t>
            </a:r>
            <a:r>
              <a:rPr b="1" lang="id" sz="1200">
                <a:solidFill>
                  <a:srgbClr val="272727"/>
                </a:solidFill>
                <a:highlight>
                  <a:srgbClr val="FFFFFF"/>
                </a:highlight>
              </a:rPr>
              <a:t>Popper JS</a:t>
            </a:r>
            <a:r>
              <a:rPr lang="id" sz="1200">
                <a:solidFill>
                  <a:srgbClr val="272727"/>
                </a:solidFill>
                <a:highlight>
                  <a:srgbClr val="FFFFFF"/>
                </a:highlight>
              </a:rPr>
              <a:t> (untuk Bootstrap 4). Di sini kita bisa sebut bahwa Bootstrap memiliki </a:t>
            </a:r>
            <a:r>
              <a:rPr i="1" lang="id" sz="1200">
                <a:solidFill>
                  <a:srgbClr val="272727"/>
                </a:solidFill>
                <a:highlight>
                  <a:srgbClr val="FFFFFF"/>
                </a:highlight>
              </a:rPr>
              <a:t>dependency</a:t>
            </a:r>
            <a:r>
              <a:rPr lang="id" sz="1200">
                <a:solidFill>
                  <a:srgbClr val="272727"/>
                </a:solidFill>
                <a:highlight>
                  <a:srgbClr val="FFFFFF"/>
                </a:highlight>
              </a:rPr>
              <a:t> atau ketergantungan kepada jQuery dan Popper JS. Tanpa kedua file ini, efek JavaScript Bootstrap tidak bisa jalan.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945789c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945789c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45789c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45789c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775850" y="535000"/>
            <a:ext cx="5592300" cy="948300"/>
          </a:xfrm>
          <a:prstGeom prst="rect">
            <a:avLst/>
          </a:prstGeom>
          <a:noFill/>
          <a:ln>
            <a:noFill/>
          </a:ln>
          <a:effectLst>
            <a:outerShdw rotWithShape="0" algn="bl" dir="68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2425050" y="2440783"/>
            <a:ext cx="4293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2872050" y="3621304"/>
            <a:ext cx="33999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highlight>
                <a:srgbClr val="DFDEFC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aravel.com/docs/9.x/eloquent#generating-model-clas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aravel.com/docs/9.x/bla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aravel.com/docs/9.x/controllers#writing-controlle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defile.io/f/IAjFSBeqxBmyhwmO5aGR" TargetMode="External"/><Relationship Id="rId4" Type="http://schemas.openxmlformats.org/officeDocument/2006/relationships/hyperlink" Target="https://codefile.io/f/IAjFSBeqxBmyhwmO5aG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aravel.com/docs/9.x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instagram.com/azuralabs.id/" TargetMode="External"/><Relationship Id="rId4" Type="http://schemas.openxmlformats.org/officeDocument/2006/relationships/hyperlink" Target="https://www.linkedin.com/company/azuralabsid/mycompany/" TargetMode="External"/><Relationship Id="rId5" Type="http://schemas.openxmlformats.org/officeDocument/2006/relationships/hyperlink" Target="https://blog.azuralabs.id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politan.com/blog/belajar-routing-laravel" TargetMode="External"/><Relationship Id="rId10" Type="http://schemas.openxmlformats.org/officeDocument/2006/relationships/hyperlink" Target="http://www.newbienote.com/2017/02/tipe-tipe-metode-routing-di-laravel-54.html" TargetMode="External"/><Relationship Id="rId13" Type="http://schemas.openxmlformats.org/officeDocument/2006/relationships/hyperlink" Target="https://laravel.com/docs/9.x/blade" TargetMode="External"/><Relationship Id="rId12" Type="http://schemas.openxmlformats.org/officeDocument/2006/relationships/hyperlink" Target="https://informatika.uc.ac.id/id/2019/09/laravel-rout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jagongoding.com/web/memahami-konsep-mvc/" TargetMode="External"/><Relationship Id="rId4" Type="http://schemas.openxmlformats.org/officeDocument/2006/relationships/hyperlink" Target="https://www.youtube.com/watch?v=tBKOb8Ib5nI" TargetMode="External"/><Relationship Id="rId9" Type="http://schemas.openxmlformats.org/officeDocument/2006/relationships/hyperlink" Target="https://bahasaweb.com/belajar-routing-di-laravel/" TargetMode="External"/><Relationship Id="rId15" Type="http://schemas.openxmlformats.org/officeDocument/2006/relationships/hyperlink" Target="https://techvblogs.com/blog/laravel-9-crud-application-tutorial-with-example" TargetMode="External"/><Relationship Id="rId14" Type="http://schemas.openxmlformats.org/officeDocument/2006/relationships/hyperlink" Target="https://santrikoding.com/tutorial-set/tutorial-laravel-9-untuk-pemula" TargetMode="External"/><Relationship Id="rId5" Type="http://schemas.openxmlformats.org/officeDocument/2006/relationships/hyperlink" Target="https://www.dicoding.com/blog/apa-itu-mvc-pahami-konsepnya/" TargetMode="External"/><Relationship Id="rId6" Type="http://schemas.openxmlformats.org/officeDocument/2006/relationships/hyperlink" Target="https://towardsdatascience.com/everything-you-need-to-know-about-mvc-architecture-3c827930b4c1" TargetMode="External"/><Relationship Id="rId7" Type="http://schemas.openxmlformats.org/officeDocument/2006/relationships/hyperlink" Target="https://www.niagahoster.co.id/blog/laravel-adalah/" TargetMode="External"/><Relationship Id="rId8" Type="http://schemas.openxmlformats.org/officeDocument/2006/relationships/hyperlink" Target="https://www.duniailkom.com/tutorial-belajar-laravel-cara-menginstall-composer/#:~:text=Untuk%20menginstall%20Laravel%2C%20kita%20disarankan,framework%20yang%20dibuat%20menggunakan%20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aravel.com/docs/9.x" TargetMode="External"/><Relationship Id="rId4" Type="http://schemas.openxmlformats.org/officeDocument/2006/relationships/hyperlink" Target="https://www.youtube.com/watch?v=ClMX6TXvh_o&amp;t=10823s" TargetMode="External"/><Relationship Id="rId5" Type="http://schemas.openxmlformats.org/officeDocument/2006/relationships/hyperlink" Target="https://www.youtube.com/watch?v=HqAMb6kqlLs&amp;list=PLFIM0718LjIWiihbBIq-SWPU6b6x21Q_2" TargetMode="External"/><Relationship Id="rId6" Type="http://schemas.openxmlformats.org/officeDocument/2006/relationships/hyperlink" Target="https://laracasts.com/topics/larave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tcomposer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Basic Laravel</a:t>
            </a:r>
            <a:endParaRPr sz="32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743075"/>
            <a:ext cx="68008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Routing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729450" y="1756150"/>
            <a:ext cx="76887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Url, or address to a certain page so that it can be accessed via a web browser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Making it easier for us when switching pages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Type of route: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api.php → To create a routing API (create a core service API using Laravel).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channels.php → To create routing events that are broadcasting events (e.g: notifications)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console.php → To create a routing command that runs in the terminal. So we can also create our own artisan orders.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web.php → To access the page in a web browser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Folder: routes/</a:t>
            </a:r>
            <a:r>
              <a:rPr lang="id" sz="1300"/>
              <a:t>….</a:t>
            </a:r>
            <a:endParaRPr sz="1300"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Routing</a:t>
            </a:r>
            <a:endParaRPr sz="221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729450" y="1756150"/>
            <a:ext cx="7688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id" sz="1300"/>
              <a:t>GET </a:t>
            </a:r>
            <a:r>
              <a:rPr lang="id" sz="1300"/>
              <a:t>→ Get data from DB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d" sz="1300"/>
              <a:t>POST</a:t>
            </a:r>
            <a:r>
              <a:rPr lang="id" sz="1300"/>
              <a:t> → Create data and save to DB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d" sz="1300"/>
              <a:t>PUT</a:t>
            </a:r>
            <a:r>
              <a:rPr lang="id" sz="1300"/>
              <a:t> → Edit data in DB (Multiple components, eg: profile)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d" sz="1300"/>
              <a:t>PATCH</a:t>
            </a:r>
            <a:r>
              <a:rPr lang="id" sz="1300"/>
              <a:t> → Edit data in DB (Some components, eg: password)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d" sz="1300"/>
              <a:t>DELETE</a:t>
            </a:r>
            <a:r>
              <a:rPr lang="id" sz="1300"/>
              <a:t> → Delete data in DB</a:t>
            </a:r>
            <a:endParaRPr b="1" sz="1300"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Metode Routing</a:t>
            </a:r>
            <a:endParaRPr sz="2216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75" y="3208550"/>
            <a:ext cx="44386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729450" y="1756150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Buka web.php (routes/web.php)</a:t>
            </a:r>
            <a:endParaRPr sz="1300"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Routing - Default Route</a:t>
            </a:r>
            <a:endParaRPr sz="2216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25" y="2079400"/>
            <a:ext cx="178134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825" y="2680575"/>
            <a:ext cx="4238674" cy="2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729450" y="1756150"/>
            <a:ext cx="7688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Buka web.php (routes/web.php)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Add some code to use another route</a:t>
            </a:r>
            <a:br>
              <a:rPr lang="id" sz="1300"/>
            </a:br>
            <a:r>
              <a:rPr lang="id" sz="1300"/>
              <a:t>Route::get('/hello-world', function() {</a:t>
            </a:r>
            <a:br>
              <a:rPr lang="id" sz="1300"/>
            </a:br>
            <a:r>
              <a:rPr lang="id" sz="1300"/>
              <a:t>	return '&lt;h1&gt;Hello World&lt;/h1&gt;';</a:t>
            </a:r>
            <a:br>
              <a:rPr lang="id" sz="1300"/>
            </a:br>
            <a:r>
              <a:rPr lang="id" sz="1300"/>
              <a:t>});</a:t>
            </a:r>
            <a:endParaRPr sz="1300"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Routing - Simple Route</a:t>
            </a:r>
            <a:endParaRPr sz="2216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38" y="3313725"/>
            <a:ext cx="5311725" cy="13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MVC</a:t>
            </a:r>
            <a:endParaRPr sz="3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729450" y="1756150"/>
            <a:ext cx="7688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Code organization and structure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Separation of logic and view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Maintenance code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Used by many web application frameworks</a:t>
            </a:r>
            <a:endParaRPr sz="1300"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Why MVC?</a:t>
            </a:r>
            <a:endParaRPr sz="2216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25" y="2910675"/>
            <a:ext cx="4176361" cy="20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729450" y="1756150"/>
            <a:ext cx="7688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Architectural concepts in the development of web-based applications that divide web applications into 3 major parts.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Each section has its own duties and responsibilities.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Model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View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Controller</a:t>
            </a:r>
            <a:endParaRPr sz="1300"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MVC Concept</a:t>
            </a:r>
            <a:endParaRPr sz="2216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675" y="2571750"/>
            <a:ext cx="3836650" cy="2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Model</a:t>
            </a:r>
            <a:endParaRPr sz="2216"/>
          </a:p>
        </p:txBody>
      </p:sp>
      <p:sp>
        <p:nvSpPr>
          <p:cNvPr id="201" name="Google Shape;201;p32"/>
          <p:cNvSpPr txBox="1"/>
          <p:nvPr/>
        </p:nvSpPr>
        <p:spPr>
          <a:xfrm>
            <a:off x="729450" y="1756150"/>
            <a:ext cx="76887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Organizing, preparing, manipulating and organizing data (from the database) according to instructions from the controller.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Folder: app/Models/….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Create model in laravel</a:t>
            </a:r>
            <a:br>
              <a:rPr lang="id" sz="1300"/>
            </a:br>
            <a:r>
              <a:rPr i="1" lang="id" sz="1300"/>
              <a:t>php artisan make:model ModelName → php artisan make:model Flight</a:t>
            </a:r>
            <a:endParaRPr i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Documentation: </a:t>
            </a:r>
            <a:r>
              <a:rPr lang="id" sz="1300" u="sng">
                <a:solidFill>
                  <a:schemeClr val="hlink"/>
                </a:solidFill>
                <a:hlinkClick r:id="rId3"/>
              </a:rPr>
              <a:t>https://laravel.com/docs/9.x/eloquent#generating-model-classes</a:t>
            </a:r>
            <a:br>
              <a:rPr lang="id" sz="1300"/>
            </a:b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240"/>
              <a:t>Who Am I?</a:t>
            </a:r>
            <a:endParaRPr sz="224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421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Muhammad Ridwan Effendi - </a:t>
            </a:r>
            <a:r>
              <a:rPr b="1" lang="id">
                <a:solidFill>
                  <a:srgbClr val="262626"/>
                </a:solidFill>
              </a:rPr>
              <a:t>Ridwan</a:t>
            </a:r>
            <a:endParaRPr b="1"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Project Manager at Azura Labs (2021 - Now)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1+ Years Experiences</a:t>
            </a:r>
            <a:endParaRPr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Tester Azura Labs (2020 - 2021)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1+ Years Experiences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Runner Postman Automation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Selenium Automation</a:t>
            </a:r>
            <a:endParaRPr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Linkedin</a:t>
            </a:r>
            <a:endParaRPr>
              <a:solidFill>
                <a:srgbClr val="262626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350" y="1532712"/>
            <a:ext cx="3353426" cy="335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940569" y="1138200"/>
            <a:ext cx="1353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id" sz="1902">
                <a:solidFill>
                  <a:srgbClr val="262626"/>
                </a:solidFill>
              </a:rPr>
              <a:t>Linkedin</a:t>
            </a:r>
            <a:endParaRPr b="1" sz="1902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729450" y="1756150"/>
            <a:ext cx="7688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Present information (which is easy to understand) to the user according to the instructions from the controller.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Folder: resources/views/….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Create view in laravel</a:t>
            </a:r>
            <a:br>
              <a:rPr lang="id" sz="1300"/>
            </a:br>
            <a:r>
              <a:rPr i="1" lang="id" sz="1300"/>
              <a:t>php artisan make:view ViewName → php artisan make:view index</a:t>
            </a:r>
            <a:endParaRPr i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Using blade</a:t>
            </a:r>
            <a:endParaRPr sz="1300"/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View</a:t>
            </a:r>
            <a:endParaRPr sz="2216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729450" y="1756150"/>
            <a:ext cx="7688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Blade is the simple, yet powerful templating engine that is included with Laravel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Naming → </a:t>
            </a:r>
            <a:r>
              <a:rPr lang="id" sz="1300">
                <a:solidFill>
                  <a:srgbClr val="4A86E8"/>
                </a:solidFill>
              </a:rPr>
              <a:t>viewname</a:t>
            </a:r>
            <a:r>
              <a:rPr lang="id" sz="1300"/>
              <a:t>.blade.php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Documentation: </a:t>
            </a:r>
            <a:r>
              <a:rPr lang="id" sz="1300" u="sng">
                <a:solidFill>
                  <a:schemeClr val="hlink"/>
                </a:solidFill>
                <a:hlinkClick r:id="rId3"/>
              </a:rPr>
              <a:t>https://laravel.com/docs/9.x/blade</a:t>
            </a:r>
            <a:endParaRPr sz="1300"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View - Blade</a:t>
            </a:r>
            <a:endParaRPr sz="2216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729450" y="1756150"/>
            <a:ext cx="7688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Set what the model should do, and which views should be displayed upon request from the user.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However, sometimes requests from users do not always require action from the model.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Displaying a form page for user registration.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Folder: app/Http/Controllers/….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Create model in laravel</a:t>
            </a:r>
            <a:br>
              <a:rPr lang="id" sz="1300"/>
            </a:br>
            <a:r>
              <a:rPr i="1" lang="id" sz="1300"/>
              <a:t>php artisan make:controller ControllerName → php artisan make:controller ProvisionServer</a:t>
            </a:r>
            <a:endParaRPr i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Documentation: </a:t>
            </a:r>
            <a:r>
              <a:rPr lang="id" sz="1300" u="sng">
                <a:solidFill>
                  <a:schemeClr val="hlink"/>
                </a:solidFill>
                <a:hlinkClick r:id="rId3"/>
              </a:rPr>
              <a:t>https://laravel.com/docs/9.x/controllers#writing-controllers</a:t>
            </a:r>
            <a:br>
              <a:rPr lang="id" sz="1300"/>
            </a:br>
            <a:endParaRPr sz="1300"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Controller</a:t>
            </a:r>
            <a:endParaRPr sz="2216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MVC - Training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Company - CRUD 1</a:t>
            </a:r>
            <a:endParaRPr sz="2216"/>
          </a:p>
        </p:txBody>
      </p:sp>
      <p:sp>
        <p:nvSpPr>
          <p:cNvPr id="230" name="Google Shape;230;p37"/>
          <p:cNvSpPr txBox="1"/>
          <p:nvPr/>
        </p:nvSpPr>
        <p:spPr>
          <a:xfrm>
            <a:off x="729450" y="1756150"/>
            <a:ext cx="7688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Model and Migration → </a:t>
            </a:r>
            <a:r>
              <a:rPr i="1" lang="id" sz="1100"/>
              <a:t>php artisan make:model Company -m</a:t>
            </a:r>
            <a:endParaRPr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Migration (database/migrations/2022…..)</a:t>
            </a:r>
            <a:br>
              <a:rPr lang="id" sz="1100"/>
            </a:br>
            <a:r>
              <a:rPr lang="id" sz="1100"/>
              <a:t>$table-&gt;string('name');</a:t>
            </a:r>
            <a:br>
              <a:rPr lang="id" sz="1100"/>
            </a:br>
            <a:r>
              <a:rPr lang="id" sz="1100"/>
              <a:t>$table-&gt;string('email');</a:t>
            </a:r>
            <a:br>
              <a:rPr lang="id" sz="1100"/>
            </a:br>
            <a:r>
              <a:rPr lang="id" sz="1100"/>
              <a:t>$table-&gt;string('address');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Model (app/Models/Company.php)</a:t>
            </a:r>
            <a:br>
              <a:rPr lang="id" sz="1100"/>
            </a:br>
            <a:r>
              <a:rPr lang="id" sz="1100"/>
              <a:t>protected $fillable = ['name', 'email', 'address'];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Migrate → php artisan migrate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Create Company Controller → php artisan make:controller CompanyController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Model Company in controller (app/http/Controllers/CompanyController.php)</a:t>
            </a:r>
            <a:br>
              <a:rPr lang="id" sz="1100"/>
            </a:br>
            <a:r>
              <a:rPr lang="id" sz="1100"/>
              <a:t>use App\Models\Company;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Controller (app/Http/Controllers/CompanyController.php)</a:t>
            </a:r>
            <a:br>
              <a:rPr lang="id" sz="1100"/>
            </a:br>
            <a:r>
              <a:rPr lang="id" sz="1100" u="sng">
                <a:solidFill>
                  <a:schemeClr val="hlink"/>
                </a:solidFill>
                <a:hlinkClick r:id="rId3"/>
              </a:rPr>
              <a:t>https://codefile.io/f/IAjFSBeqxBmyhwmO5aG</a:t>
            </a:r>
            <a:r>
              <a:rPr lang="id" sz="1100" u="sng">
                <a:solidFill>
                  <a:schemeClr val="hlink"/>
                </a:solidFill>
                <a:hlinkClick r:id="rId4"/>
              </a:rPr>
              <a:t>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d" sz="1100"/>
              <a:t>Add some code in Route (routes/web.php)</a:t>
            </a:r>
            <a:br>
              <a:rPr lang="id" sz="1100"/>
            </a:br>
            <a:r>
              <a:rPr lang="id" sz="1100"/>
              <a:t>use App\Http\Controllers\CompanyController; </a:t>
            </a:r>
            <a:br>
              <a:rPr lang="id" sz="1100"/>
            </a:br>
            <a:r>
              <a:rPr lang="id" sz="1100"/>
              <a:t>Route::resource('/companies', CompanyController::class);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Company - CRUD 2</a:t>
            </a:r>
            <a:endParaRPr sz="2216"/>
          </a:p>
        </p:txBody>
      </p:sp>
      <p:sp>
        <p:nvSpPr>
          <p:cNvPr id="236" name="Google Shape;236;p38"/>
          <p:cNvSpPr txBox="1"/>
          <p:nvPr/>
        </p:nvSpPr>
        <p:spPr>
          <a:xfrm>
            <a:off x="729450" y="1756150"/>
            <a:ext cx="7688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Create Blade Views File (resources/views/companies)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index.blade.php → https://codefile.io/f/21VqPMGL69oOY2LmG28h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create.blade.php →  https://codefile.io/f/XeTqCqG3X2H1h7T15Cdm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edit.blade.php → </a:t>
            </a:r>
            <a:r>
              <a:rPr lang="id" sz="1100"/>
              <a:t>https://codefile.io/f/1EwupHt4xFYnjqul2Kpy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Homework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729450" y="2078875"/>
            <a:ext cx="38424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Task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Create project laravel → portofolio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Using MVC concept create some page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id" sz="900"/>
              <a:t>home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id" sz="900"/>
              <a:t>about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id" sz="900"/>
              <a:t>education (CRUD)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Years → 2013 - 2016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Educational → SMA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Institution → SMAN 3 Semarang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id" sz="900"/>
              <a:t>projects </a:t>
            </a:r>
            <a:r>
              <a:rPr lang="id" sz="900"/>
              <a:t>(CRUD)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Years → 2013 - 2014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Role → BackEnd (Node.js)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Project →  TokoMedia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Description → Create  API Transaction</a:t>
            </a:r>
            <a:endParaRPr sz="900"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728875" y="2220700"/>
            <a:ext cx="38424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Assesment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Finish task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Upload project in gitlab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Tele → @Ridwan22XD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/>
              <a:t>Note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if you stuck in project, you can ask in grup </a:t>
            </a:r>
            <a:r>
              <a:rPr b="1" lang="id" sz="900"/>
              <a:t>Learn With Azura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/>
              <a:t>Recommended for those who want to learn laravel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715100" y="3634450"/>
            <a:ext cx="7713900" cy="362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715100" y="0"/>
            <a:ext cx="7713900" cy="429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>
            <p:ph idx="1" type="subTitle"/>
          </p:nvPr>
        </p:nvSpPr>
        <p:spPr>
          <a:xfrm>
            <a:off x="2425050" y="3122583"/>
            <a:ext cx="4293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id" sz="2500"/>
              <a:t>Do you have any questions?</a:t>
            </a:r>
            <a:endParaRPr i="1" sz="2500"/>
          </a:p>
        </p:txBody>
      </p:sp>
      <p:sp>
        <p:nvSpPr>
          <p:cNvPr id="251" name="Google Shape;251;p40"/>
          <p:cNvSpPr txBox="1"/>
          <p:nvPr>
            <p:ph type="ctrTitle"/>
          </p:nvPr>
        </p:nvSpPr>
        <p:spPr>
          <a:xfrm>
            <a:off x="1466375" y="1182850"/>
            <a:ext cx="6206700" cy="948300"/>
          </a:xfrm>
          <a:prstGeom prst="rect">
            <a:avLst/>
          </a:prstGeom>
          <a:noFill/>
          <a:ln>
            <a:noFill/>
          </a:ln>
          <a:effectLst>
            <a:outerShdw rotWithShape="0" algn="bl" dir="68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 sz="8500"/>
              <a:t>Thanks!</a:t>
            </a:r>
            <a:endParaRPr sz="8500"/>
          </a:p>
        </p:txBody>
      </p:sp>
      <p:sp>
        <p:nvSpPr>
          <p:cNvPr id="252" name="Google Shape;252;p40"/>
          <p:cNvSpPr/>
          <p:nvPr/>
        </p:nvSpPr>
        <p:spPr>
          <a:xfrm>
            <a:off x="7673068" y="3675772"/>
            <a:ext cx="1151525" cy="1161047"/>
          </a:xfrm>
          <a:custGeom>
            <a:rect b="b" l="l" r="r" t="t"/>
            <a:pathLst>
              <a:path extrusionOk="0" h="18106" w="18165">
                <a:moveTo>
                  <a:pt x="9058" y="4218"/>
                </a:moveTo>
                <a:cubicBezTo>
                  <a:pt x="9208" y="4218"/>
                  <a:pt x="9360" y="4225"/>
                  <a:pt x="9515" y="4238"/>
                </a:cubicBezTo>
                <a:cubicBezTo>
                  <a:pt x="13796" y="4637"/>
                  <a:pt x="15459" y="10005"/>
                  <a:pt x="12154" y="12755"/>
                </a:cubicBezTo>
                <a:cubicBezTo>
                  <a:pt x="11255" y="13498"/>
                  <a:pt x="10162" y="13862"/>
                  <a:pt x="9077" y="13862"/>
                </a:cubicBezTo>
                <a:cubicBezTo>
                  <a:pt x="7699" y="13862"/>
                  <a:pt x="6333" y="13275"/>
                  <a:pt x="5390" y="12134"/>
                </a:cubicBezTo>
                <a:cubicBezTo>
                  <a:pt x="2717" y="8949"/>
                  <a:pt x="5052" y="4218"/>
                  <a:pt x="9058" y="4218"/>
                </a:cubicBezTo>
                <a:close/>
                <a:moveTo>
                  <a:pt x="8830" y="1"/>
                </a:moveTo>
                <a:cubicBezTo>
                  <a:pt x="8513" y="1"/>
                  <a:pt x="8228" y="238"/>
                  <a:pt x="8206" y="556"/>
                </a:cubicBezTo>
                <a:lnTo>
                  <a:pt x="8051" y="2331"/>
                </a:lnTo>
                <a:cubicBezTo>
                  <a:pt x="7386" y="2420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6"/>
                </a:cubicBezTo>
                <a:lnTo>
                  <a:pt x="2529" y="2819"/>
                </a:lnTo>
                <a:cubicBezTo>
                  <a:pt x="2285" y="3018"/>
                  <a:pt x="2240" y="3418"/>
                  <a:pt x="2462" y="3662"/>
                </a:cubicBezTo>
                <a:lnTo>
                  <a:pt x="3593" y="5037"/>
                </a:lnTo>
                <a:cubicBezTo>
                  <a:pt x="3194" y="5569"/>
                  <a:pt x="2883" y="6146"/>
                  <a:pt x="2662" y="6789"/>
                </a:cubicBezTo>
                <a:lnTo>
                  <a:pt x="910" y="6611"/>
                </a:lnTo>
                <a:cubicBezTo>
                  <a:pt x="895" y="6610"/>
                  <a:pt x="880" y="6610"/>
                  <a:pt x="865" y="6610"/>
                </a:cubicBezTo>
                <a:cubicBezTo>
                  <a:pt x="531" y="6610"/>
                  <a:pt x="265" y="6847"/>
                  <a:pt x="244" y="7166"/>
                </a:cubicBezTo>
                <a:lnTo>
                  <a:pt x="45" y="9273"/>
                </a:lnTo>
                <a:cubicBezTo>
                  <a:pt x="0" y="9606"/>
                  <a:pt x="266" y="9916"/>
                  <a:pt x="599" y="9938"/>
                </a:cubicBezTo>
                <a:lnTo>
                  <a:pt x="2351" y="10116"/>
                </a:lnTo>
                <a:cubicBezTo>
                  <a:pt x="2462" y="10759"/>
                  <a:pt x="2662" y="11402"/>
                  <a:pt x="2950" y="11979"/>
                </a:cubicBezTo>
                <a:lnTo>
                  <a:pt x="1575" y="13132"/>
                </a:lnTo>
                <a:cubicBezTo>
                  <a:pt x="1309" y="13332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3" y="15753"/>
                  <a:pt x="3136" y="15827"/>
                  <a:pt x="3310" y="15827"/>
                </a:cubicBezTo>
                <a:cubicBezTo>
                  <a:pt x="3448" y="15827"/>
                  <a:pt x="3587" y="15781"/>
                  <a:pt x="3704" y="15683"/>
                </a:cubicBezTo>
                <a:lnTo>
                  <a:pt x="5079" y="14552"/>
                </a:lnTo>
                <a:cubicBezTo>
                  <a:pt x="5612" y="14951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32" y="17590"/>
                  <a:pt x="6876" y="17879"/>
                  <a:pt x="7208" y="17901"/>
                </a:cubicBezTo>
                <a:lnTo>
                  <a:pt x="9315" y="18100"/>
                </a:lnTo>
                <a:cubicBezTo>
                  <a:pt x="9342" y="18104"/>
                  <a:pt x="9368" y="18106"/>
                  <a:pt x="9393" y="18106"/>
                </a:cubicBezTo>
                <a:cubicBezTo>
                  <a:pt x="9692" y="18106"/>
                  <a:pt x="9940" y="17873"/>
                  <a:pt x="9981" y="17546"/>
                </a:cubicBezTo>
                <a:lnTo>
                  <a:pt x="10136" y="15794"/>
                </a:lnTo>
                <a:cubicBezTo>
                  <a:pt x="10801" y="15683"/>
                  <a:pt x="11422" y="15483"/>
                  <a:pt x="12021" y="15195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7"/>
                  <a:pt x="14017" y="16659"/>
                </a:cubicBezTo>
                <a:lnTo>
                  <a:pt x="15659" y="15306"/>
                </a:lnTo>
                <a:cubicBezTo>
                  <a:pt x="15903" y="15084"/>
                  <a:pt x="15947" y="14707"/>
                  <a:pt x="15725" y="14441"/>
                </a:cubicBezTo>
                <a:lnTo>
                  <a:pt x="14594" y="13066"/>
                </a:lnTo>
                <a:cubicBezTo>
                  <a:pt x="14971" y="12533"/>
                  <a:pt x="15282" y="11957"/>
                  <a:pt x="15503" y="11336"/>
                </a:cubicBezTo>
                <a:lnTo>
                  <a:pt x="17278" y="11491"/>
                </a:lnTo>
                <a:cubicBezTo>
                  <a:pt x="17302" y="11494"/>
                  <a:pt x="17327" y="11496"/>
                  <a:pt x="17351" y="11496"/>
                </a:cubicBezTo>
                <a:cubicBezTo>
                  <a:pt x="17655" y="11496"/>
                  <a:pt x="17923" y="11245"/>
                  <a:pt x="17943" y="10936"/>
                </a:cubicBezTo>
                <a:lnTo>
                  <a:pt x="18143" y="8829"/>
                </a:lnTo>
                <a:cubicBezTo>
                  <a:pt x="18165" y="8497"/>
                  <a:pt x="17921" y="8208"/>
                  <a:pt x="17588" y="8164"/>
                </a:cubicBezTo>
                <a:lnTo>
                  <a:pt x="15814" y="8009"/>
                </a:lnTo>
                <a:cubicBezTo>
                  <a:pt x="15703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1"/>
                  <a:pt x="16901" y="4394"/>
                  <a:pt x="16679" y="4127"/>
                </a:cubicBezTo>
                <a:lnTo>
                  <a:pt x="15326" y="2508"/>
                </a:lnTo>
                <a:cubicBezTo>
                  <a:pt x="15213" y="2357"/>
                  <a:pt x="15035" y="2278"/>
                  <a:pt x="14858" y="2278"/>
                </a:cubicBezTo>
                <a:cubicBezTo>
                  <a:pt x="14723" y="2278"/>
                  <a:pt x="14589" y="2324"/>
                  <a:pt x="14483" y="2420"/>
                </a:cubicBezTo>
                <a:lnTo>
                  <a:pt x="13108" y="3551"/>
                </a:lnTo>
                <a:cubicBezTo>
                  <a:pt x="12576" y="3151"/>
                  <a:pt x="11977" y="2841"/>
                  <a:pt x="11356" y="2641"/>
                </a:cubicBezTo>
                <a:lnTo>
                  <a:pt x="11533" y="867"/>
                </a:lnTo>
                <a:cubicBezTo>
                  <a:pt x="11556" y="534"/>
                  <a:pt x="11312" y="224"/>
                  <a:pt x="10979" y="202"/>
                </a:cubicBezTo>
                <a:lnTo>
                  <a:pt x="8872" y="2"/>
                </a:lnTo>
                <a:cubicBezTo>
                  <a:pt x="8858" y="1"/>
                  <a:pt x="8844" y="1"/>
                  <a:pt x="8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71650" y="-526872"/>
            <a:ext cx="1570228" cy="1565128"/>
          </a:xfrm>
          <a:custGeom>
            <a:rect b="b" l="l" r="r" t="t"/>
            <a:pathLst>
              <a:path extrusionOk="0" h="18106" w="18165">
                <a:moveTo>
                  <a:pt x="9055" y="4237"/>
                </a:moveTo>
                <a:cubicBezTo>
                  <a:pt x="9213" y="4237"/>
                  <a:pt x="9374" y="4245"/>
                  <a:pt x="9537" y="4260"/>
                </a:cubicBezTo>
                <a:cubicBezTo>
                  <a:pt x="13818" y="4659"/>
                  <a:pt x="15481" y="10027"/>
                  <a:pt x="12177" y="12777"/>
                </a:cubicBezTo>
                <a:cubicBezTo>
                  <a:pt x="11274" y="13515"/>
                  <a:pt x="10184" y="13874"/>
                  <a:pt x="9102" y="13874"/>
                </a:cubicBezTo>
                <a:cubicBezTo>
                  <a:pt x="7713" y="13874"/>
                  <a:pt x="6337" y="13281"/>
                  <a:pt x="5390" y="12134"/>
                </a:cubicBezTo>
                <a:cubicBezTo>
                  <a:pt x="2744" y="8955"/>
                  <a:pt x="5065" y="4237"/>
                  <a:pt x="9055" y="4237"/>
                </a:cubicBezTo>
                <a:close/>
                <a:moveTo>
                  <a:pt x="8830" y="0"/>
                </a:moveTo>
                <a:cubicBezTo>
                  <a:pt x="8513" y="0"/>
                  <a:pt x="8228" y="237"/>
                  <a:pt x="8206" y="556"/>
                </a:cubicBezTo>
                <a:lnTo>
                  <a:pt x="8029" y="2330"/>
                </a:lnTo>
                <a:cubicBezTo>
                  <a:pt x="7386" y="2419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5"/>
                </a:cubicBezTo>
                <a:lnTo>
                  <a:pt x="2529" y="2818"/>
                </a:lnTo>
                <a:cubicBezTo>
                  <a:pt x="2262" y="3018"/>
                  <a:pt x="2240" y="3417"/>
                  <a:pt x="2462" y="3661"/>
                </a:cubicBezTo>
                <a:lnTo>
                  <a:pt x="3593" y="5036"/>
                </a:lnTo>
                <a:cubicBezTo>
                  <a:pt x="3194" y="5569"/>
                  <a:pt x="2883" y="6167"/>
                  <a:pt x="2662" y="6788"/>
                </a:cubicBezTo>
                <a:lnTo>
                  <a:pt x="887" y="6611"/>
                </a:lnTo>
                <a:cubicBezTo>
                  <a:pt x="873" y="6610"/>
                  <a:pt x="859" y="6610"/>
                  <a:pt x="845" y="6610"/>
                </a:cubicBezTo>
                <a:cubicBezTo>
                  <a:pt x="531" y="6610"/>
                  <a:pt x="264" y="6847"/>
                  <a:pt x="222" y="7166"/>
                </a:cubicBezTo>
                <a:lnTo>
                  <a:pt x="45" y="9273"/>
                </a:lnTo>
                <a:cubicBezTo>
                  <a:pt x="0" y="9605"/>
                  <a:pt x="244" y="9916"/>
                  <a:pt x="599" y="9938"/>
                </a:cubicBezTo>
                <a:lnTo>
                  <a:pt x="2351" y="10093"/>
                </a:lnTo>
                <a:cubicBezTo>
                  <a:pt x="2462" y="10759"/>
                  <a:pt x="2662" y="11402"/>
                  <a:pt x="2950" y="11978"/>
                </a:cubicBezTo>
                <a:lnTo>
                  <a:pt x="1575" y="13110"/>
                </a:lnTo>
                <a:cubicBezTo>
                  <a:pt x="1309" y="13331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0" y="15761"/>
                  <a:pt x="3127" y="15834"/>
                  <a:pt x="3297" y="15834"/>
                </a:cubicBezTo>
                <a:cubicBezTo>
                  <a:pt x="3439" y="15834"/>
                  <a:pt x="3583" y="15783"/>
                  <a:pt x="3704" y="15682"/>
                </a:cubicBezTo>
                <a:lnTo>
                  <a:pt x="5079" y="14551"/>
                </a:lnTo>
                <a:cubicBezTo>
                  <a:pt x="5612" y="14950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10" y="17590"/>
                  <a:pt x="6876" y="17878"/>
                  <a:pt x="7208" y="17922"/>
                </a:cubicBezTo>
                <a:lnTo>
                  <a:pt x="9315" y="18100"/>
                </a:lnTo>
                <a:cubicBezTo>
                  <a:pt x="9342" y="18103"/>
                  <a:pt x="9368" y="18105"/>
                  <a:pt x="9393" y="18105"/>
                </a:cubicBezTo>
                <a:cubicBezTo>
                  <a:pt x="9692" y="18105"/>
                  <a:pt x="9940" y="17872"/>
                  <a:pt x="9981" y="17545"/>
                </a:cubicBezTo>
                <a:lnTo>
                  <a:pt x="10136" y="15793"/>
                </a:lnTo>
                <a:cubicBezTo>
                  <a:pt x="10801" y="15682"/>
                  <a:pt x="11422" y="15483"/>
                  <a:pt x="12021" y="15194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6"/>
                  <a:pt x="14017" y="16658"/>
                </a:cubicBezTo>
                <a:lnTo>
                  <a:pt x="15637" y="15305"/>
                </a:lnTo>
                <a:cubicBezTo>
                  <a:pt x="15903" y="15084"/>
                  <a:pt x="15947" y="14706"/>
                  <a:pt x="15725" y="14440"/>
                </a:cubicBezTo>
                <a:lnTo>
                  <a:pt x="14594" y="13065"/>
                </a:lnTo>
                <a:cubicBezTo>
                  <a:pt x="14993" y="12533"/>
                  <a:pt x="15304" y="11956"/>
                  <a:pt x="15526" y="11335"/>
                </a:cubicBezTo>
                <a:lnTo>
                  <a:pt x="17278" y="11490"/>
                </a:lnTo>
                <a:cubicBezTo>
                  <a:pt x="17292" y="11491"/>
                  <a:pt x="17306" y="11492"/>
                  <a:pt x="17320" y="11492"/>
                </a:cubicBezTo>
                <a:cubicBezTo>
                  <a:pt x="17636" y="11492"/>
                  <a:pt x="17922" y="11255"/>
                  <a:pt x="17943" y="10936"/>
                </a:cubicBezTo>
                <a:lnTo>
                  <a:pt x="18143" y="8829"/>
                </a:lnTo>
                <a:cubicBezTo>
                  <a:pt x="18165" y="8496"/>
                  <a:pt x="17921" y="8208"/>
                  <a:pt x="17588" y="8164"/>
                </a:cubicBezTo>
                <a:lnTo>
                  <a:pt x="15836" y="8008"/>
                </a:lnTo>
                <a:cubicBezTo>
                  <a:pt x="15725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0"/>
                  <a:pt x="16901" y="4393"/>
                  <a:pt x="16679" y="4127"/>
                </a:cubicBezTo>
                <a:lnTo>
                  <a:pt x="15348" y="2486"/>
                </a:lnTo>
                <a:cubicBezTo>
                  <a:pt x="15224" y="2349"/>
                  <a:pt x="15045" y="2275"/>
                  <a:pt x="14868" y="2275"/>
                </a:cubicBezTo>
                <a:cubicBezTo>
                  <a:pt x="14729" y="2275"/>
                  <a:pt x="14591" y="2321"/>
                  <a:pt x="14483" y="2419"/>
                </a:cubicBezTo>
                <a:lnTo>
                  <a:pt x="13108" y="3550"/>
                </a:lnTo>
                <a:cubicBezTo>
                  <a:pt x="12576" y="3151"/>
                  <a:pt x="11999" y="2841"/>
                  <a:pt x="11356" y="2619"/>
                </a:cubicBezTo>
                <a:lnTo>
                  <a:pt x="11533" y="867"/>
                </a:lnTo>
                <a:cubicBezTo>
                  <a:pt x="11556" y="534"/>
                  <a:pt x="11312" y="223"/>
                  <a:pt x="10979" y="201"/>
                </a:cubicBezTo>
                <a:lnTo>
                  <a:pt x="8872" y="2"/>
                </a:lnTo>
                <a:cubicBezTo>
                  <a:pt x="8858" y="1"/>
                  <a:pt x="8844" y="0"/>
                  <a:pt x="8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>
            <a:off x="718767" y="2975510"/>
            <a:ext cx="770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40"/>
          <p:cNvCxnSpPr/>
          <p:nvPr/>
        </p:nvCxnSpPr>
        <p:spPr>
          <a:xfrm>
            <a:off x="715100" y="3070960"/>
            <a:ext cx="7713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Tips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id">
                <a:solidFill>
                  <a:schemeClr val="dk2"/>
                </a:solidFill>
              </a:rPr>
              <a:t>Read documentation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AutoNum type="alphaLcPeriod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https://laravel.com/docs/9.x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CLI → php artisan 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MySQL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→ 8889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→ 3306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851" y="3439979"/>
            <a:ext cx="5319900" cy="15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Learn with Azura</a:t>
            </a:r>
            <a:endParaRPr b="0" sz="360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600"/>
          </a:p>
        </p:txBody>
      </p:sp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914" y="2095500"/>
            <a:ext cx="2701775" cy="2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729450" y="1756150"/>
            <a:ext cx="7688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Understanding </a:t>
            </a:r>
            <a:r>
              <a:rPr lang="id" sz="1300"/>
              <a:t>Laravel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Understanding </a:t>
            </a:r>
            <a:r>
              <a:rPr lang="id" sz="1300"/>
              <a:t>Composer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Understanding Routing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Understanding MVC Concept</a:t>
            </a:r>
            <a:endParaRPr sz="13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Outline</a:t>
            </a:r>
            <a:endParaRPr sz="2216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729450" y="2078875"/>
            <a:ext cx="76887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Opportunity: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Part-time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Full-time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 IG Azura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azuralabs.id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https://www.instagram.com/azuralabs.id/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Linkedin Azura Labs → azuralabs.id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https://www.linkedin.com/company/azuralabsid/mycompany/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 Azura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https://blog.azuralabs.id/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More Information</a:t>
            </a:r>
            <a:endParaRPr sz="224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Feedback</a:t>
            </a:r>
            <a:endParaRPr b="0" sz="360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600"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575" y="2038000"/>
            <a:ext cx="29848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635400" y="1882125"/>
            <a:ext cx="78732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3"/>
              </a:rPr>
              <a:t>https://jagongoding.com/web/memahami-konsep-mvc/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4"/>
              </a:rPr>
              <a:t>https://www.youtube.com/watch?v=tBKOb8Ib5nI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5"/>
              </a:rPr>
              <a:t>https://www.dicoding.com/blog/apa-itu-mvc-pahami-konsepnya/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6"/>
              </a:rPr>
              <a:t>https://towardsdatascience.com/everything-you-need-to-know-about-mvc-architecture-3c827930b4c1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7"/>
              </a:rPr>
              <a:t>https://www.niagahoster.co.id/blog/laravel-adalah/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8"/>
              </a:rPr>
              <a:t>https://www.duniailkom.com/tutorial-belajar-laravel-cara-menginstall-composer/#:~:text=Untuk%20menginstall%20Laravel%2C%20kita%20disarankan,framework%20yang%20dibuat%20menggunakan%20PHP</a:t>
            </a:r>
            <a:r>
              <a:rPr lang="id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9"/>
              </a:rPr>
              <a:t>https://bahasaweb.com/belajar-routing-di-laravel/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10"/>
              </a:rPr>
              <a:t>http://www.newbienote.com/2017/02/tipe-tipe-metode-routing-di-laravel-54.html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11"/>
              </a:rPr>
              <a:t>https://codepolitan.com/blog/belajar-routing-laravel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12"/>
              </a:rPr>
              <a:t>https://informatika.uc.ac.id/id/2019/09/laravel-routing/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13"/>
              </a:rPr>
              <a:t>https://laravel.com/docs/9.x/blade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14"/>
              </a:rPr>
              <a:t>https://santrikoding.com/tutorial-set/tutorial-laravel-9-untuk-pemula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 u="sng">
                <a:solidFill>
                  <a:schemeClr val="hlink"/>
                </a:solidFill>
                <a:hlinkClick r:id="rId15"/>
              </a:rPr>
              <a:t>https://techvblogs.com/blog/laravel-9-crud-application-tutorial-with-example</a:t>
            </a:r>
            <a:endParaRPr sz="1200"/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References</a:t>
            </a:r>
            <a:endParaRPr sz="201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Laravel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729450" y="1756150"/>
            <a:ext cx="7688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Laravel is the only framework that helps you to maximize the use of PHP in the website development process.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Laravel was launched in 2011 and has experienced quite an exponential growth. In 2015, Laravel was the most starred framework on Github.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This framework follows the MVC or Model View Controller structure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Laravel is used to build anything from small projects to high-end enterprise scale.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Documentation: </a:t>
            </a:r>
            <a:r>
              <a:rPr lang="id" sz="1300" u="sng">
                <a:solidFill>
                  <a:schemeClr val="hlink"/>
                </a:solidFill>
                <a:hlinkClick r:id="rId3"/>
              </a:rPr>
              <a:t>https://laravel.com/docs/9.x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Self-Study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Programmer Zaman Now - </a:t>
            </a:r>
            <a:r>
              <a:rPr lang="id" sz="1300" u="sng">
                <a:solidFill>
                  <a:schemeClr val="hlink"/>
                </a:solidFill>
                <a:hlinkClick r:id="rId4"/>
              </a:rPr>
              <a:t>https://www.youtube.com/watch?v=ClMX6TXvh_o&amp;t=10823s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Web Programming UNPAS - </a:t>
            </a:r>
            <a:r>
              <a:rPr lang="id" sz="1300" u="sng">
                <a:solidFill>
                  <a:schemeClr val="hlink"/>
                </a:solidFill>
                <a:hlinkClick r:id="rId5"/>
              </a:rPr>
              <a:t>https://www.youtube.com/watch?v=HqAMb6kqlLs&amp;list=PLFIM0718LjIWiihbBIq-SWPU6b6x21Q_2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Laracast - </a:t>
            </a:r>
            <a:r>
              <a:rPr lang="id" sz="1300" u="sng">
                <a:solidFill>
                  <a:schemeClr val="hlink"/>
                </a:solidFill>
                <a:hlinkClick r:id="rId6"/>
              </a:rPr>
              <a:t>https://laracasts.com/topics/laravel</a:t>
            </a:r>
            <a:br>
              <a:rPr lang="id" sz="1300"/>
            </a:br>
            <a:endParaRPr sz="1300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What is Laravel?</a:t>
            </a:r>
            <a:endParaRPr sz="22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Composer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729450" y="1756150"/>
            <a:ext cx="7688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Package manager application to install various PHP files, especially libraries and frameworks made using PHP.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Package manager is a designation for applications in charge of managing dependencies or dependencies between applications.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Composer inspired by npm (node package manager) from javascript.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The majority of modern websites are no longer made from scratch, but instead utilize various libraries or other existing program code</a:t>
            </a:r>
            <a:endParaRPr sz="1300"/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Bootstraps 4 → jQuery dan Popper JS </a:t>
            </a:r>
            <a:endParaRPr sz="130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What is </a:t>
            </a:r>
            <a:r>
              <a:rPr lang="id" sz="2216"/>
              <a:t>Composer</a:t>
            </a:r>
            <a:r>
              <a:rPr lang="id" sz="2216"/>
              <a:t>?</a:t>
            </a:r>
            <a:endParaRPr sz="221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12" y="595387"/>
            <a:ext cx="6008375" cy="43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729450" y="1756150"/>
            <a:ext cx="76887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Install Xampp / Mamp → We need php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Run</a:t>
            </a:r>
            <a:r>
              <a:rPr lang="id" sz="1300"/>
              <a:t> Xampp / Mamp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Open phpMyAdmin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create DB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Install Composer → </a:t>
            </a:r>
            <a:r>
              <a:rPr lang="id" sz="1300" u="sng">
                <a:solidFill>
                  <a:schemeClr val="hlink"/>
                </a:solidFill>
                <a:hlinkClick r:id="rId3"/>
              </a:rPr>
              <a:t>https://getcomposer.org/download/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Create Project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sz="1300"/>
              <a:t>Open terminal / cmd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sz="1300"/>
              <a:t>Enter the folder as you wish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 sz="1300"/>
              <a:t>Run → composer create-project laravel/laravel </a:t>
            </a:r>
            <a:r>
              <a:rPr lang="id" sz="1300">
                <a:solidFill>
                  <a:srgbClr val="4A86E8"/>
                </a:solidFill>
              </a:rPr>
              <a:t>project-name</a:t>
            </a:r>
            <a:endParaRPr sz="1300">
              <a:solidFill>
                <a:srgbClr val="4A86E8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AutoNum type="arabicPeriod"/>
            </a:pPr>
            <a:r>
              <a:rPr lang="id" sz="1300">
                <a:solidFill>
                  <a:srgbClr val="191919"/>
                </a:solidFill>
              </a:rPr>
              <a:t>Open project using text editor (e.g: visual code)</a:t>
            </a:r>
            <a:endParaRPr sz="13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Setting DB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Open file .env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Settings according to your environments (port mysql xampp: 3306, mamp: 8889)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Check with laravel default migration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Run command line (Terminal VS Code) → php artisan migrate</a:t>
            </a:r>
            <a:endParaRPr sz="1300">
              <a:solidFill>
                <a:srgbClr val="191919"/>
              </a:solidFill>
            </a:endParaRPr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Create Laravel Project</a:t>
            </a:r>
            <a:endParaRPr sz="221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