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1AF8C8-FCBA-4A3E-96A6-3838F25657CE}">
  <a:tblStyle styleId="{591AF8C8-FCBA-4A3E-96A6-3838F25657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databowler&lt;-read.csv(file.choose())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#naiveBayes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outputData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#Perform 5 fold cross validation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for(i in 1:5){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#Segement your data by fold using the which() function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folds &lt;- cut(seq(1,nrow(databowler)),breaks=5,labels=FALSE)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testIndexes &lt;- which(folds==i,arr.ind=TRUE)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testData &lt;- databowler[testIndexes,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trainData &lt;- databowler[-testIndexes,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classifier = naiveBayes(Category ~ ., data=trainData)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pred = predict(classifier, testData)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pred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misClassifyError = mean(pred != testData$Category)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Accuracy = 1-misClassifyError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outputData[i] =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#Use the test and train data partitions however you desire...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summary(outputData)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#randomForest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#Perform 5 fold cross validation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for(i in 1:5){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#Segement your data by fold using the which() function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testIndexes &lt;- which(folds==i,arr.ind=TRUE)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testData &lt;- databowler[testIndexes,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trainData &lt;- databowler[-testIndexes,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rf = randomForest(Category ~ . , data = trainData,na.action=na.exclude)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pred = predict(rf, testData)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pred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misClassifyError = mean(pred != testData$Category)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Accuracy = 1-misClassifyError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outputData[i] =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  #Use the test and train data partitions however you desire...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summary(outputData)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databowler&lt;-read.csv(file.choose())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#naiveBayes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outputData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#Perform 5 fold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for(i in 1:5){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#Segement your data by fold using the which()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folds &lt;- cut(seq(1,nrow(databowler)),breaks=5,labels=FALSE)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testIndexes &lt;- which(folds==i,arr.ind=TRUE)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testData &lt;- databowler[testIndexes,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trainData &lt;- databowler[-testIndexes,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classifier = naiveBayes(Category ~ ., data=trainData)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 = predict(classifier, testData)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misClassifyError = mean(pred != testData$Category)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 = 1-misClassifyError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outputData[i] =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#Use the test and train data partitions however you desire...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summary(outputData)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#randomForest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#Perform 5 fold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for(i in 1:5){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#Segement your data by fold using the which() function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testIndexes &lt;- which(folds==i,arr.ind=TRUE)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testData &lt;- databowler[testIndexes,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trainData &lt;- databowler[-testIndexes,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rf = randomForest(Category ~ . , data = trainData,na.action=na.exclude)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 = predict(rf, testData)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misClassifyError = mean(pred != testData$Category)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 = 1-misClassifyError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outputData[i] =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#Use the test and train data partitions however you desire...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summary(outputData)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databowler&lt;-read.csv(file.choose())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#naiveBayes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outputData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#Perform 5 fold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for(i in 1:5){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#Segement your data by fold using the which()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folds &lt;- cut(seq(1,nrow(databowler)),breaks=5,labels=FALSE)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testIndexes &lt;- which(folds==i,arr.ind=TRUE)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testData &lt;- databowler[testIndexes,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trainData &lt;- databowler[-testIndexes,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classifier = naiveBayes(Category ~ ., data=trainData)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 = predict(classifier, testData)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misClassifyError = mean(pred != testData$Category)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 = 1-misClassifyError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outputData[i] =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#Use the test and train data partitions however you desire...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summary(outputData)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#randomForest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#Perform 5 fold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for(i in 1:5){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#Segement your data by fold using the which() function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testIndexes &lt;- which(folds==i,arr.ind=TRUE)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testData &lt;- databowler[testIndexes,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trainData &lt;- databowler[-testIndexes,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rf = randomForest(Category ~ . , data = trainData,na.action=na.exclude)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 = predict(rf, testData)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misClassifyError = mean(pred != testData$Category)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 = 1-misClassifyError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outputData[i] =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#Use the test and train data partitions however you desire...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summary(outputData)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databowler&lt;-read.csv(file.choose())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#naiveBayes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outputData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#Perform 5 fold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for(i in 1:5){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#Segement your data by fold using the which()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folds &lt;- cut(seq(1,nrow(databowler)),breaks=5,labels=FALSE)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testIndexes &lt;- which(folds==i,arr.ind=TRUE)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testData &lt;- databowler[testIndexes,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trainData &lt;- databowler[-testIndexes,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classifier = naiveBayes(Category ~ ., data=trainData)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 = predict(classifier, testData)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misClassifyError = mean(pred != testData$Category)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 = 1-misClassifyError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outputData[i] =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#Use the test and train data partitions however you desire...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summary(outputData)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#randomForest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#Perform 5 fold cross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for(i in 1:5){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#Segement your data by fold using the which() function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testIndexes &lt;- which(folds==i,arr.ind=TRUE)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testData &lt;- databowler[testIndexes,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trainData &lt;- databowler[-testIndexes,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rf = randomForest(Category ~ . , data = trainData,na.action=na.exclude)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 = predict(rf, testData)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pred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misClassifyError = mean(pred != testData$Category)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 = 1-misClassifyError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outputData[i] =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#Use the test and train data partitions however you desire...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summary(outputData)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90552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FFFFFF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Vertical 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369994" y="-3"/>
            <a:ext cx="7316805" cy="9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383614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  <a:defRPr b="1" i="0" sz="4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33595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69994" y="-3"/>
            <a:ext cx="7316805" cy="9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69994" y="-3"/>
            <a:ext cx="7316805" cy="9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None/>
              <a:defRPr b="1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None/>
              <a:defRPr b="1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69994" y="-3"/>
            <a:ext cx="7316805" cy="9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370530" y="175109"/>
            <a:ext cx="7077770" cy="5668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1698002"/>
            <a:ext cx="5111750" cy="442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698002"/>
            <a:ext cx="3008313" cy="442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SzPct val="100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SzPct val="1000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SzPct val="1000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932382"/>
            <a:ext cx="5486400" cy="434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  <a:def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1569581"/>
            <a:ext cx="5486400" cy="3157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554490"/>
            <a:ext cx="5486400" cy="617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SzPct val="100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SzPct val="1000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SzPct val="1000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69994" y="-3"/>
            <a:ext cx="7316805" cy="9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128325" y="764875"/>
            <a:ext cx="9393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rgbClr val="FFFFFF"/>
              </a:buClr>
              <a:buSzPct val="41666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</a:rPr>
              <a:t>Data Mining Project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969750" y="2234875"/>
            <a:ext cx="72045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buClr>
                <a:srgbClr val="FFFFFF"/>
              </a:buClr>
              <a:buSzPct val="77777"/>
              <a:buFont typeface="Arial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-177800" lvl="0" marL="0" marR="0" rtl="0" algn="l">
              <a:spcBef>
                <a:spcPts val="0"/>
              </a:spcBef>
              <a:buClr>
                <a:srgbClr val="FFFFFF"/>
              </a:buClr>
              <a:buSzPct val="77777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</a:rPr>
              <a:t>Predicting IPL Auction Rate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27425" y="4583650"/>
            <a:ext cx="50211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Submitted By-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2400"/>
              <a:t>Bhargav Thanki(U61740997)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2400"/>
              <a:t>Natasha Gandhi(U25537078)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2400"/>
              <a:t>Niroop Sadananda(U38061929)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2400"/>
              <a:t>Siddharth(U20004401)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Category Wise Batsmen Count Per Team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600"/>
            <a:ext cx="8839200" cy="51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387494" y="244922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Which Team Has Highest Auctioned Bowler?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1382100"/>
            <a:ext cx="7190401" cy="54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387494" y="227422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Which Country Has Highest Sold Price For Bowlers?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072"/>
            <a:ext cx="8839200" cy="476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387494" y="122447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Category Wise Bowlers Count Per Team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0547"/>
            <a:ext cx="8839200" cy="474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369994" y="-3"/>
            <a:ext cx="7316805" cy="91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R Bowlers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57200" y="1275175"/>
            <a:ext cx="8229600" cy="5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/>
              <a:t>K fold validation -5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NaiveBayes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RandomForest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59" name="Shape 159"/>
          <p:cNvGraphicFramePr/>
          <p:nvPr/>
        </p:nvGraphicFramePr>
        <p:xfrm>
          <a:off x="653400" y="252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4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Median</a:t>
                      </a:r>
                    </a:p>
                  </a:txBody>
                  <a:tcPr marT="91425" marB="91425" marR="91425" marL="91425"/>
                </a:tc>
              </a:tr>
              <a:tr h="34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T="91425" marB="91425" marR="91425" marL="91425"/>
                </a:tc>
              </a:tr>
              <a:tr h="34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53</a:t>
                      </a:r>
                    </a:p>
                  </a:txBody>
                  <a:tcPr marT="91425" marB="91425" marR="91425" marL="91425"/>
                </a:tc>
              </a:tr>
              <a:tr h="525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Shape 160"/>
          <p:cNvGraphicFramePr/>
          <p:nvPr/>
        </p:nvGraphicFramePr>
        <p:xfrm>
          <a:off x="731150" y="50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Median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R Batsman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57200" y="1202875"/>
            <a:ext cx="8229600" cy="5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/>
              <a:t>K fold validation -5</a:t>
            </a:r>
          </a:p>
          <a:p>
            <a:pPr indent="304800" lvl="0" marL="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52400" lvl="0" marL="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   NaiveBayes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RandomForest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67" name="Shape 167"/>
          <p:cNvGraphicFramePr/>
          <p:nvPr/>
        </p:nvGraphicFramePr>
        <p:xfrm>
          <a:off x="731150" y="25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Median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731150" y="511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26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Median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SAS Diagram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AS_Model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500"/>
            <a:ext cx="9144000" cy="52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Batsman’s Variable Worth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ariable Worth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" y="1600200"/>
            <a:ext cx="868787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Bowler’s Variable Worth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ariable Worth_Bowlers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5" y="1600200"/>
            <a:ext cx="8869226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SAS Enterprise</a:t>
            </a:r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57200" y="1352950"/>
            <a:ext cx="8229600" cy="5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/>
              <a:t>Train- 80 </a:t>
            </a:r>
            <a:r>
              <a:rPr b="1" lang="en-US"/>
              <a:t>Test -20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Bowler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Batsman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731150" y="231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1357325"/>
                <a:gridCol w="1357325"/>
                <a:gridCol w="1357325"/>
                <a:gridCol w="1357325"/>
              </a:tblGrid>
              <a:tr h="60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Gradient Boosting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Decision Tree</a:t>
                      </a:r>
                    </a:p>
                  </a:txBody>
                  <a:tcPr marT="91425" marB="91425" marR="91425" marL="91425"/>
                </a:tc>
              </a:tr>
              <a:tr h="397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731150" y="47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1591150"/>
                <a:gridCol w="1591150"/>
                <a:gridCol w="1591150"/>
                <a:gridCol w="159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Gradient Boosting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Decision Tree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Assumptions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DataSet Properties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Attributes and Output category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Visualizations and Insights in Tableau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Modelling in R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Sas E Miner Diagram 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Variable Worth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Rapid-Miner Modelling</a:t>
            </a:r>
          </a:p>
          <a:p>
            <a:pPr indent="-406400" lvl="0" marL="457200">
              <a:spcBef>
                <a:spcPts val="0"/>
              </a:spcBef>
            </a:pPr>
            <a:r>
              <a:rPr lang="en-US"/>
              <a:t>Interesting Insights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Rapid Miner</a:t>
            </a:r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57200" y="1863850"/>
            <a:ext cx="8229600" cy="4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Train</a:t>
            </a:r>
            <a:r>
              <a:rPr lang="en-US"/>
              <a:t>- 70 </a:t>
            </a:r>
            <a:r>
              <a:rPr lang="en-US"/>
              <a:t>Test</a:t>
            </a:r>
            <a:r>
              <a:rPr lang="en-US"/>
              <a:t>-30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Bowler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Batsman</a:t>
            </a: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04" name="Shape 204"/>
          <p:cNvGraphicFramePr/>
          <p:nvPr/>
        </p:nvGraphicFramePr>
        <p:xfrm>
          <a:off x="731150" y="34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2118075"/>
                <a:gridCol w="2118075"/>
                <a:gridCol w="211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Naive 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 Forest(20)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Decision Tree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731150" y="5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2118075"/>
                <a:gridCol w="2118075"/>
                <a:gridCol w="2118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Naive 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 Forest(20)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Decision Tree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63294" y="544247"/>
            <a:ext cx="7316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Decision Tree - Rapid Miner (Batsman)</a:t>
            </a:r>
          </a:p>
          <a:p>
            <a:pPr indent="-1905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50" y="1801525"/>
            <a:ext cx="7498700" cy="46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792288" y="4932382"/>
            <a:ext cx="5486400" cy="434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792288" y="5554490"/>
            <a:ext cx="5486400" cy="617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741475"/>
            <a:ext cx="8723150" cy="42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244075" y="0"/>
            <a:ext cx="75858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</a:rPr>
              <a:t>Decision Tree - Rapid Miner (Bowlers)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2700" y="5486200"/>
            <a:ext cx="8238600" cy="112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Total runs in the T20 was the most significant attribute.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ODI Economy Rate is the most significant attribute for bowlers.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T20 Average came out to be the least significant variable worth for batsmen.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Good batsmen tend to be good fielders. 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Performance of the players is taken into account by the various franchise before the bidding. 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Perhaps, for the next IPL season, data from other major cricket leagues, such as Big Bash and previous IPL performance of players could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 integrated with this data to predict the auction rate.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1792300" y="148805"/>
            <a:ext cx="5486400" cy="6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Interesting Insights-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818425" y="5073375"/>
            <a:ext cx="6804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-US" sz="3000"/>
              <a:t>               Thankyou!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369994" y="-3"/>
            <a:ext cx="7316700" cy="91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Assumptions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>
                <a:solidFill>
                  <a:srgbClr val="000000"/>
                </a:solidFill>
              </a:rPr>
              <a:t>We are not considering the inflation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>
                <a:solidFill>
                  <a:srgbClr val="000000"/>
                </a:solidFill>
              </a:rPr>
              <a:t>We have only considered data for international or top players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>
                <a:solidFill>
                  <a:srgbClr val="000000"/>
                </a:solidFill>
              </a:rPr>
              <a:t>Converted currency from INR to USD for some years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600">
                <a:solidFill>
                  <a:srgbClr val="000000"/>
                </a:solidFill>
              </a:rPr>
              <a:t>Data for all rounders(10x) has been a avoided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699800" y="1836975"/>
            <a:ext cx="77154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Collected Data From Various sources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Players data was collected as per previous year’s performance</a:t>
            </a:r>
          </a:p>
          <a:p>
            <a:pPr indent="-419100" lvl="0" marL="457200" rtl="0">
              <a:spcBef>
                <a:spcPts val="56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Number of Bowlers-</a:t>
            </a:r>
            <a:r>
              <a:rPr b="1" lang="en-US" sz="3000">
                <a:solidFill>
                  <a:schemeClr val="dk1"/>
                </a:solidFill>
              </a:rPr>
              <a:t>96</a:t>
            </a:r>
          </a:p>
          <a:p>
            <a:pPr indent="-419100" lvl="0" marL="457200" rtl="0">
              <a:spcBef>
                <a:spcPts val="56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Number of Batsman-</a:t>
            </a:r>
            <a:r>
              <a:rPr b="1" lang="en-US" sz="3000">
                <a:solidFill>
                  <a:schemeClr val="dk1"/>
                </a:solidFill>
              </a:rPr>
              <a:t>93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Separated data for Bowlers and Batsmen</a:t>
            </a:r>
          </a:p>
          <a:p>
            <a:pPr indent="-419100" lvl="0" marL="457200" rtl="0">
              <a:spcBef>
                <a:spcPts val="560"/>
              </a:spcBef>
              <a:buSzPct val="100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Tools Used: </a:t>
            </a:r>
            <a:r>
              <a:rPr lang="en-US" sz="3000">
                <a:solidFill>
                  <a:schemeClr val="dk1"/>
                </a:solidFill>
              </a:rPr>
              <a:t>Excel,Sas E-Miner, R, Tableau,RapidMiner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3" name="Shape 93"/>
          <p:cNvSpPr txBox="1"/>
          <p:nvPr/>
        </p:nvSpPr>
        <p:spPr>
          <a:xfrm>
            <a:off x="1644425" y="186875"/>
            <a:ext cx="5120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</a:rPr>
              <a:t>DataSet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-586275" y="195163"/>
            <a:ext cx="77154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9" name="Shape 99"/>
          <p:cNvSpPr txBox="1"/>
          <p:nvPr/>
        </p:nvSpPr>
        <p:spPr>
          <a:xfrm>
            <a:off x="1644425" y="186875"/>
            <a:ext cx="5120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solidFill>
                  <a:srgbClr val="FFFFFF"/>
                </a:solidFill>
              </a:rPr>
              <a:t>Output Category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2147850" y="12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2079950"/>
                <a:gridCol w="2033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Sold Price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Category 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 than $250K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$250k-$500k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medium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$500k-750K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More than $750k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v</a:t>
                      </a:r>
                      <a:r>
                        <a:rPr lang="en-US" sz="1800"/>
                        <a:t>ery high or vhigh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Shape 101"/>
          <p:cNvGraphicFramePr/>
          <p:nvPr/>
        </p:nvGraphicFramePr>
        <p:xfrm>
          <a:off x="249625" y="40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2079950"/>
                <a:gridCol w="2033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Sold Price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Category 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 than $350K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$350k-$700k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medium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More than $700k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Shape 102"/>
          <p:cNvGraphicFramePr/>
          <p:nvPr/>
        </p:nvGraphicFramePr>
        <p:xfrm>
          <a:off x="4911825" y="38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{591AF8C8-FCBA-4A3E-96A6-3838F25657CE}</a:tableStyleId>
              </a:tblPr>
              <a:tblGrid>
                <a:gridCol w="2079950"/>
                <a:gridCol w="2033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Sold Price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Category 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 than $200K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very low or v</a:t>
                      </a:r>
                      <a:r>
                        <a:rPr lang="en-US" sz="1800"/>
                        <a:t>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$200k-$400k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$400k-$600K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medium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$600k-$800K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More than $800k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v</a:t>
                      </a:r>
                      <a:r>
                        <a:rPr lang="en-US" sz="1800"/>
                        <a:t>ery high or vhigh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73525" y="1986450"/>
            <a:ext cx="3527400" cy="4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T20_Bowling_Strike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T20_Economy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ODI_Over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ODI_Runs_Given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ODI_Wickets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ODI_4_Wickets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ODI_Bowling_Average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ODI_Bowling_Strike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ODI_Economy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T20_Bowling_Average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70000" y="1986450"/>
            <a:ext cx="31665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200">
                <a:solidFill>
                  <a:schemeClr val="dk1"/>
                </a:solidFill>
              </a:rPr>
              <a:t>Category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Country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T20_Matches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T20 Catches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ODI_Matches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ODI Catches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T20_Over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T20_Runs_Given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T20_Wickets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T20_4_Wickets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369994" y="174947"/>
            <a:ext cx="7316700" cy="91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Bowler </a:t>
            </a:r>
            <a:r>
              <a:rPr lang="en-US">
                <a:solidFill>
                  <a:srgbClr val="FFFFFF"/>
                </a:solidFill>
              </a:rPr>
              <a:t>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325700" y="1986450"/>
            <a:ext cx="3275100" cy="4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T20 Catches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ODI_Matches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ODI_Innings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ODI_100s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ODI_50s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Highest score_ODI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Total Runs_ODI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 Avg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 Strike Rate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200">
                <a:solidFill>
                  <a:schemeClr val="dk1"/>
                </a:solidFill>
              </a:rPr>
              <a:t>ODI Catches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370000" y="1986450"/>
            <a:ext cx="31665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200">
                <a:solidFill>
                  <a:schemeClr val="dk1"/>
                </a:solidFill>
              </a:rPr>
              <a:t>Category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Country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T20_Matches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T20_Innings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T20_100s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T20_50s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Highest score_T20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Total Runs_T20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 Avg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-US" sz="2200"/>
              <a:t>T20 Strike Rate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369994" y="174947"/>
            <a:ext cx="7316700" cy="91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Batsman </a:t>
            </a:r>
            <a:r>
              <a:rPr lang="en-US">
                <a:solidFill>
                  <a:srgbClr val="FFFFFF"/>
                </a:solidFill>
              </a:rPr>
              <a:t>Attributes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37175" y="0"/>
            <a:ext cx="8432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Which Team Has Highest Auctioned Batsman?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5" y="1487075"/>
            <a:ext cx="7597850" cy="52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370000" y="87475"/>
            <a:ext cx="7316700" cy="94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Which Country Has Highest Sold Price For Batsmen?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075"/>
            <a:ext cx="8839201" cy="51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