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5" r:id="rId4"/>
    <p:sldId id="276" r:id="rId5"/>
    <p:sldId id="277" r:id="rId6"/>
    <p:sldId id="269" r:id="rId7"/>
    <p:sldId id="270" r:id="rId8"/>
    <p:sldId id="271" r:id="rId9"/>
    <p:sldId id="272" r:id="rId10"/>
    <p:sldId id="273" r:id="rId11"/>
    <p:sldId id="258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ipcodestogo.com/Maryland/" TargetMode="External"/><Relationship Id="rId2" Type="http://schemas.openxmlformats.org/officeDocument/2006/relationships/hyperlink" Target="http://www.zillow.com/research/da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lanning.maryland.gov/msdc/sale_data/saledata.s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695" y="1262855"/>
            <a:ext cx="8320550" cy="1724867"/>
          </a:xfrm>
        </p:spPr>
        <p:txBody>
          <a:bodyPr/>
          <a:lstStyle/>
          <a:p>
            <a:r>
              <a:rPr lang="en-US" sz="3600" dirty="0" smtClean="0"/>
              <a:t>Crime and Housing Prices in Montgomery County, MD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Arash</a:t>
            </a:r>
            <a:r>
              <a:rPr lang="en-US" sz="1600" dirty="0" smtClean="0"/>
              <a:t> </a:t>
            </a:r>
            <a:r>
              <a:rPr lang="en-US" sz="1600" dirty="0" err="1" smtClean="0"/>
              <a:t>Asadabadi</a:t>
            </a:r>
            <a:r>
              <a:rPr lang="en-US" sz="1600" dirty="0" smtClean="0"/>
              <a:t>, </a:t>
            </a:r>
            <a:r>
              <a:rPr lang="en-US" sz="1600" dirty="0" err="1" smtClean="0"/>
              <a:t>Nibret</a:t>
            </a:r>
            <a:r>
              <a:rPr lang="en-US" sz="1600" dirty="0" smtClean="0"/>
              <a:t> </a:t>
            </a:r>
            <a:r>
              <a:rPr lang="en-US" sz="1600" dirty="0" err="1" smtClean="0"/>
              <a:t>Daba</a:t>
            </a:r>
            <a:r>
              <a:rPr lang="en-US" sz="1600" dirty="0" smtClean="0"/>
              <a:t>, Natasha Hurwitz, Ashley Turnbull</a:t>
            </a:r>
          </a:p>
          <a:p>
            <a:r>
              <a:rPr lang="en-US" sz="1600" dirty="0" smtClean="0"/>
              <a:t>INST 737 – Dr. </a:t>
            </a:r>
            <a:r>
              <a:rPr lang="en-US" sz="1600" dirty="0" err="1" smtClean="0"/>
              <a:t>Seyed</a:t>
            </a:r>
            <a:endParaRPr lang="en-US" sz="1600" dirty="0" smtClean="0"/>
          </a:p>
          <a:p>
            <a:r>
              <a:rPr lang="en-US" sz="1600" dirty="0" smtClean="0"/>
              <a:t>December 8, 2016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924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words in the crime data and created a spreadsheet with counts of crimes containing those </a:t>
            </a:r>
            <a:r>
              <a:rPr lang="en-US" dirty="0" smtClean="0"/>
              <a:t>words</a:t>
            </a:r>
            <a:endParaRPr lang="en-US" dirty="0"/>
          </a:p>
          <a:p>
            <a:r>
              <a:rPr lang="en-US" dirty="0"/>
              <a:t>23 crime categories were created</a:t>
            </a:r>
          </a:p>
          <a:p>
            <a:r>
              <a:rPr lang="en-US" dirty="0"/>
              <a:t>Each category was normalized by population to create a crime rate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52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000" dirty="0" smtClean="0"/>
              <a:t>Data </a:t>
            </a:r>
            <a:r>
              <a:rPr lang="en-US" sz="2000" dirty="0"/>
              <a:t>is for all reported incidents from </a:t>
            </a:r>
            <a:r>
              <a:rPr lang="en-US" sz="2000" dirty="0" smtClean="0"/>
              <a:t>July 2013 </a:t>
            </a:r>
            <a:r>
              <a:rPr lang="en-US" sz="2000" dirty="0"/>
              <a:t>to present</a:t>
            </a:r>
          </a:p>
          <a:p>
            <a:pPr fontAlgn="base"/>
            <a:r>
              <a:rPr lang="en-US" sz="2000" dirty="0"/>
              <a:t>We only used 1-year period </a:t>
            </a:r>
            <a:r>
              <a:rPr lang="en-US" sz="2000" dirty="0" smtClean="0"/>
              <a:t>(July 2013 – July 2014</a:t>
            </a:r>
            <a:r>
              <a:rPr lang="en-US" sz="2000" dirty="0"/>
              <a:t>) crime </a:t>
            </a:r>
            <a:r>
              <a:rPr lang="en-US" sz="2000" dirty="0" smtClean="0"/>
              <a:t>data, </a:t>
            </a:r>
            <a:r>
              <a:rPr lang="en-US" sz="2000" dirty="0"/>
              <a:t>since housing prices belong to year 2014</a:t>
            </a:r>
          </a:p>
          <a:p>
            <a:pPr fontAlgn="base"/>
            <a:r>
              <a:rPr lang="en-US" sz="2000" dirty="0"/>
              <a:t>Based on incident codes and report </a:t>
            </a:r>
            <a:r>
              <a:rPr lang="en-US" sz="2000" dirty="0" smtClean="0"/>
              <a:t>descriptions, </a:t>
            </a:r>
            <a:r>
              <a:rPr lang="en-US" sz="2000" dirty="0"/>
              <a:t>we </a:t>
            </a:r>
            <a:r>
              <a:rPr lang="en-US" sz="2000" dirty="0" smtClean="0"/>
              <a:t>categorized </a:t>
            </a:r>
            <a:r>
              <a:rPr lang="en-US" sz="2000" dirty="0"/>
              <a:t>the crimes (initially 68 types)</a:t>
            </a:r>
          </a:p>
          <a:p>
            <a:pPr fontAlgn="base"/>
            <a:r>
              <a:rPr lang="en-US" sz="2000" dirty="0"/>
              <a:t>After aggregating the crime rates for different zip </a:t>
            </a:r>
            <a:r>
              <a:rPr lang="en-US" sz="2000" dirty="0" smtClean="0"/>
              <a:t>codes, </a:t>
            </a:r>
            <a:r>
              <a:rPr lang="en-US" sz="2000" dirty="0"/>
              <a:t>some types were omitted or merged because of less </a:t>
            </a:r>
            <a:r>
              <a:rPr lang="en-US" sz="2000" dirty="0" smtClean="0"/>
              <a:t>frequency</a:t>
            </a:r>
            <a:endParaRPr lang="en-US" sz="2000" dirty="0"/>
          </a:p>
          <a:p>
            <a:pPr fontAlgn="base"/>
            <a:r>
              <a:rPr lang="en-US" sz="2000" dirty="0"/>
              <a:t>The final data were the rate for 23 crime types among different zip codes in Montgomery </a:t>
            </a:r>
            <a:r>
              <a:rPr lang="en-US" sz="2000" dirty="0" smtClean="0"/>
              <a:t>County, </a:t>
            </a:r>
            <a:r>
              <a:rPr lang="en-US" sz="2000" dirty="0"/>
              <a:t>which then were merged to main </a:t>
            </a:r>
            <a:r>
              <a:rPr lang="en-US" sz="2000" dirty="0" smtClean="0"/>
              <a:t>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3056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970" y="2426570"/>
            <a:ext cx="8042276" cy="1336956"/>
          </a:xfrm>
        </p:spPr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07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Counts by Month</a:t>
            </a:r>
            <a:endParaRPr lang="en-US" dirty="0"/>
          </a:p>
        </p:txBody>
      </p:sp>
      <p:pic>
        <p:nvPicPr>
          <p:cNvPr id="5" name="Picture 4" descr="Screen Shot 2016-12-08 at 2.31.54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84" y="1444532"/>
            <a:ext cx="6290859" cy="523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06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by Category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30" y="1664241"/>
            <a:ext cx="8704429" cy="497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28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1603637"/>
            <a:ext cx="8107899" cy="466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18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ouse_Sal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28" r="12728"/>
          <a:stretch/>
        </p:blipFill>
        <p:spPr>
          <a:xfrm>
            <a:off x="-548640" y="321800"/>
            <a:ext cx="8864867" cy="620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20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rime_Count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50" r="11750"/>
          <a:stretch/>
        </p:blipFill>
        <p:spPr>
          <a:xfrm>
            <a:off x="-457200" y="336054"/>
            <a:ext cx="8869680" cy="617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71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di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04" y="314110"/>
            <a:ext cx="8325025" cy="622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72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766498"/>
            <a:ext cx="8042276" cy="1336956"/>
          </a:xfrm>
        </p:spPr>
        <p:txBody>
          <a:bodyPr/>
          <a:lstStyle/>
          <a:p>
            <a:r>
              <a:rPr lang="en-US" dirty="0" smtClean="0"/>
              <a:t>Linear Model and </a:t>
            </a:r>
            <a:br>
              <a:rPr lang="en-US" dirty="0" smtClean="0"/>
            </a:br>
            <a:r>
              <a:rPr lang="en-US" dirty="0" smtClean="0"/>
              <a:t>Principle Component Analysis (PCA)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1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interested?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see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sz="2400" dirty="0"/>
              <a:t>If crime </a:t>
            </a:r>
            <a:r>
              <a:rPr lang="en-US" sz="2400" dirty="0" smtClean="0"/>
              <a:t>brings </a:t>
            </a:r>
            <a:r>
              <a:rPr lang="en-US" sz="2400" dirty="0"/>
              <a:t>a meaningful influence upon neighborhood housing </a:t>
            </a:r>
            <a:r>
              <a:rPr lang="en-US" sz="2400" dirty="0" smtClean="0"/>
              <a:t>values</a:t>
            </a:r>
            <a:endParaRPr lang="en-US" sz="2400" dirty="0"/>
          </a:p>
          <a:p>
            <a:pPr lvl="1"/>
            <a:r>
              <a:rPr lang="en-US" sz="2400" dirty="0"/>
              <a:t>If there is any geographic pattern to </a:t>
            </a:r>
            <a:r>
              <a:rPr lang="en-US" sz="2400" dirty="0" smtClean="0"/>
              <a:t>crime</a:t>
            </a:r>
            <a:endParaRPr lang="en-US" sz="2400" dirty="0"/>
          </a:p>
          <a:p>
            <a:pPr lvl="1"/>
            <a:r>
              <a:rPr lang="en-US" sz="2400" dirty="0"/>
              <a:t>Is there any correlation between various </a:t>
            </a:r>
            <a:r>
              <a:rPr lang="en-US" sz="2400" dirty="0" smtClean="0"/>
              <a:t>crimes</a:t>
            </a:r>
            <a:endParaRPr lang="en-US" sz="2400" dirty="0"/>
          </a:p>
          <a:p>
            <a:pPr lvl="1"/>
            <a:r>
              <a:rPr lang="en-US" sz="2400" dirty="0"/>
              <a:t>What is the challenge in Montgomery </a:t>
            </a:r>
            <a:r>
              <a:rPr lang="en-US" sz="2400" dirty="0" smtClean="0"/>
              <a:t>County</a:t>
            </a:r>
            <a:r>
              <a:rPr lang="en-US" sz="2400" dirty="0"/>
              <a:t>, MD </a:t>
            </a:r>
            <a:r>
              <a:rPr lang="en-US" sz="2400" dirty="0" smtClean="0"/>
              <a:t>(crime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31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Columns in Dataset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Numeric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lvl="0" fontAlgn="base">
              <a:spcBef>
                <a:spcPts val="0"/>
              </a:spcBef>
            </a:pPr>
            <a:r>
              <a:rPr lang="en-US" sz="1900" b="1" dirty="0"/>
              <a:t>By </a:t>
            </a:r>
            <a:r>
              <a:rPr lang="en-US" sz="1900" b="1" dirty="0" err="1"/>
              <a:t>Zipcode</a:t>
            </a:r>
            <a:endParaRPr lang="en-US" sz="1900" dirty="0"/>
          </a:p>
          <a:p>
            <a:pPr lvl="1" fontAlgn="base">
              <a:spcBef>
                <a:spcPts val="0"/>
              </a:spcBef>
            </a:pPr>
            <a:r>
              <a:rPr lang="en-US" sz="1900" dirty="0"/>
              <a:t>Crime Data (divided in 23 types)</a:t>
            </a:r>
          </a:p>
          <a:p>
            <a:pPr lvl="1" fontAlgn="base">
              <a:spcBef>
                <a:spcPts val="0"/>
              </a:spcBef>
            </a:pPr>
            <a:r>
              <a:rPr lang="en-US" sz="1900" dirty="0"/>
              <a:t>Population</a:t>
            </a:r>
          </a:p>
          <a:p>
            <a:pPr lvl="1" fontAlgn="base">
              <a:spcBef>
                <a:spcPts val="0"/>
              </a:spcBef>
            </a:pPr>
            <a:r>
              <a:rPr lang="en-US" sz="1900" dirty="0"/>
              <a:t>Community Facilities</a:t>
            </a:r>
          </a:p>
          <a:p>
            <a:pPr lvl="1" fontAlgn="base">
              <a:spcBef>
                <a:spcPts val="0"/>
              </a:spcBef>
            </a:pPr>
            <a:r>
              <a:rPr lang="en-US" sz="1900" dirty="0"/>
              <a:t>Total Number of Home Sales</a:t>
            </a:r>
          </a:p>
          <a:p>
            <a:pPr lvl="1" fontAlgn="base">
              <a:spcBef>
                <a:spcPts val="0"/>
              </a:spcBef>
            </a:pPr>
            <a:r>
              <a:rPr lang="en-US" sz="1900" dirty="0"/>
              <a:t>Total Number of Crimes</a:t>
            </a:r>
          </a:p>
          <a:p>
            <a:pPr lvl="1" fontAlgn="base">
              <a:spcBef>
                <a:spcPts val="0"/>
              </a:spcBef>
            </a:pPr>
            <a:r>
              <a:rPr lang="en-US" sz="1900" dirty="0"/>
              <a:t>Median and Mean Selling Price</a:t>
            </a:r>
          </a:p>
          <a:p>
            <a:pPr marL="0" lvl="0" indent="0" fontAlgn="base">
              <a:spcBef>
                <a:spcPts val="0"/>
              </a:spcBef>
              <a:buNone/>
            </a:pPr>
            <a:r>
              <a:rPr lang="en-US" sz="1900" dirty="0"/>
              <a:t/>
            </a:r>
            <a:br>
              <a:rPr lang="en-US" sz="1900" dirty="0"/>
            </a:br>
            <a:endParaRPr lang="en-US" sz="1900" dirty="0"/>
          </a:p>
          <a:p>
            <a:pPr lvl="0" fontAlgn="base">
              <a:spcBef>
                <a:spcPts val="0"/>
              </a:spcBef>
            </a:pPr>
            <a:r>
              <a:rPr lang="en-US" sz="1900" b="1" dirty="0"/>
              <a:t>By Home</a:t>
            </a:r>
            <a:endParaRPr lang="en-US" sz="1900" dirty="0"/>
          </a:p>
          <a:p>
            <a:pPr lvl="1" fontAlgn="base">
              <a:spcBef>
                <a:spcPts val="0"/>
              </a:spcBef>
            </a:pPr>
            <a:r>
              <a:rPr lang="en-US" sz="1900" dirty="0"/>
              <a:t>Sale Quarter</a:t>
            </a:r>
          </a:p>
          <a:p>
            <a:pPr lvl="1" fontAlgn="base">
              <a:spcBef>
                <a:spcPts val="0"/>
              </a:spcBef>
            </a:pPr>
            <a:r>
              <a:rPr lang="en-US" sz="1900" dirty="0"/>
              <a:t>Days on Market</a:t>
            </a:r>
          </a:p>
          <a:p>
            <a:pPr lvl="1" fontAlgn="base">
              <a:spcBef>
                <a:spcPts val="0"/>
              </a:spcBef>
            </a:pPr>
            <a:r>
              <a:rPr lang="en-US" sz="1900" dirty="0"/>
              <a:t>Number of Bedrooms</a:t>
            </a:r>
          </a:p>
          <a:p>
            <a:pPr lvl="1" fontAlgn="base">
              <a:spcBef>
                <a:spcPts val="0"/>
              </a:spcBef>
            </a:pPr>
            <a:r>
              <a:rPr lang="en-US" sz="1900" dirty="0"/>
              <a:t>Number of Bathrooms</a:t>
            </a:r>
          </a:p>
          <a:p>
            <a:pPr lvl="1" fontAlgn="base">
              <a:spcBef>
                <a:spcPts val="0"/>
              </a:spcBef>
            </a:pPr>
            <a:r>
              <a:rPr lang="en-US" sz="1900" dirty="0"/>
              <a:t>Square Footage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44A58"/>
                </a:solidFill>
              </a:rPr>
              <a:t>Factor</a:t>
            </a:r>
            <a:endParaRPr lang="en-US" dirty="0">
              <a:solidFill>
                <a:srgbClr val="244A58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0" fontAlgn="base">
              <a:lnSpc>
                <a:spcPct val="80000"/>
              </a:lnSpc>
            </a:pPr>
            <a:r>
              <a:rPr lang="en-US" sz="1600" dirty="0" err="1"/>
              <a:t>Zipcode</a:t>
            </a:r>
            <a:endParaRPr lang="en-US" sz="1600" dirty="0"/>
          </a:p>
          <a:p>
            <a:pPr lvl="0" fontAlgn="base">
              <a:lnSpc>
                <a:spcPct val="80000"/>
              </a:lnSpc>
            </a:pPr>
            <a:r>
              <a:rPr lang="en-US" sz="1600" dirty="0"/>
              <a:t>Legal Subdivision</a:t>
            </a:r>
          </a:p>
          <a:p>
            <a:pPr lvl="0" fontAlgn="base">
              <a:lnSpc>
                <a:spcPct val="80000"/>
              </a:lnSpc>
            </a:pPr>
            <a:r>
              <a:rPr lang="en-US" sz="1600" dirty="0"/>
              <a:t>Type (Townhouse, Detached)</a:t>
            </a:r>
          </a:p>
          <a:p>
            <a:pPr lvl="0" fontAlgn="base">
              <a:lnSpc>
                <a:spcPct val="80000"/>
              </a:lnSpc>
            </a:pPr>
            <a:r>
              <a:rPr lang="en-US" sz="1600" dirty="0"/>
              <a:t>Parking (off-street, garage)</a:t>
            </a:r>
          </a:p>
          <a:p>
            <a:pPr lvl="0" fontAlgn="base">
              <a:lnSpc>
                <a:spcPct val="80000"/>
              </a:lnSpc>
            </a:pPr>
            <a:r>
              <a:rPr lang="en-US" sz="1600" dirty="0"/>
              <a:t>Has </a:t>
            </a:r>
            <a:r>
              <a:rPr lang="en-US" sz="1600" dirty="0" smtClean="0"/>
              <a:t>Garage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5614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Data Analysis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Only numeric data could be used for Principal Factor Analysis</a:t>
            </a:r>
          </a:p>
          <a:p>
            <a:pPr lvl="0" fontAlgn="base"/>
            <a:r>
              <a:rPr lang="en-US" dirty="0"/>
              <a:t>Attempted to run the numeric data + factor data through stepwise AIC, but it took too much time</a:t>
            </a:r>
          </a:p>
          <a:p>
            <a:pPr lvl="0" fontAlgn="base"/>
            <a:r>
              <a:rPr lang="en-US" dirty="0"/>
              <a:t>Only the </a:t>
            </a:r>
            <a:r>
              <a:rPr lang="en-US" dirty="0" smtClean="0"/>
              <a:t>numeric data </a:t>
            </a:r>
            <a:r>
              <a:rPr lang="en-US" dirty="0"/>
              <a:t>was analyzed using these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12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Linear Model with Stepwise AIC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 fontAlgn="base"/>
            <a:r>
              <a:rPr lang="en-US" sz="2900" dirty="0"/>
              <a:t>This was the best linear model created with the numeric data</a:t>
            </a:r>
          </a:p>
          <a:p>
            <a:r>
              <a:rPr lang="en-US" sz="2900" dirty="0" err="1"/>
              <a:t>Close.Price</a:t>
            </a:r>
            <a:r>
              <a:rPr lang="en-US" sz="2900" dirty="0"/>
              <a:t> ~ ROB.FIREARM...STREET + AGG.ASSLT.FIREARM.CITIZEN + </a:t>
            </a:r>
            <a:br>
              <a:rPr lang="en-US" sz="2900" dirty="0"/>
            </a:br>
            <a:r>
              <a:rPr lang="en-US" sz="2900" dirty="0"/>
              <a:t>   LARCENY.PICK.POCKET + AUTO.THEFT...PASSENGER.VEHICLE + ASSAULT...BATTERY...CITIZEN + </a:t>
            </a:r>
            <a:br>
              <a:rPr lang="en-US" sz="2900" dirty="0"/>
            </a:br>
            <a:r>
              <a:rPr lang="en-US" sz="2900" dirty="0"/>
              <a:t>   VANDALISM.MOTOR.VEHICLE + WEAPON.POSSESSION.HANDGUN + FAMILY.OFFENSE...ABUSE.CHILD + </a:t>
            </a:r>
            <a:br>
              <a:rPr lang="en-US" sz="2900" dirty="0"/>
            </a:br>
            <a:r>
              <a:rPr lang="en-US" sz="2900" dirty="0"/>
              <a:t>   JUVENILE.RUNAWAY + LIQUOR...UNLAWFUL.POSS.UNDER.21 + DISORDERLY.CONDUCT + </a:t>
            </a:r>
            <a:br>
              <a:rPr lang="en-US" sz="2900" dirty="0"/>
            </a:br>
            <a:r>
              <a:rPr lang="en-US" sz="2900" dirty="0"/>
              <a:t>   SUICIDE...POISON.OVERDOSE + LITTERING.TRASH.DUMPING + TRESPASSING + </a:t>
            </a:r>
            <a:br>
              <a:rPr lang="en-US" sz="2900" dirty="0"/>
            </a:br>
            <a:r>
              <a:rPr lang="en-US" sz="2900" dirty="0"/>
              <a:t>   HARASSMENT.STALKING + FIRE.OTHER + LOST.PROPERTY + RECOVERED.PROPERTY.MONT..CO. + </a:t>
            </a:r>
            <a:br>
              <a:rPr lang="en-US" sz="2900" dirty="0"/>
            </a:br>
            <a:r>
              <a:rPr lang="en-US" sz="2900" dirty="0"/>
              <a:t>   </a:t>
            </a:r>
            <a:r>
              <a:rPr lang="en-US" sz="2900" dirty="0" err="1"/>
              <a:t>community_facilities_count</a:t>
            </a:r>
            <a:r>
              <a:rPr lang="en-US" sz="2900" dirty="0"/>
              <a:t> + Number_of_Sales_2014 + Number_of_Crimes_2014 +    </a:t>
            </a:r>
            <a:r>
              <a:rPr lang="en-US" sz="2900" dirty="0" err="1"/>
              <a:t>List.Price</a:t>
            </a:r>
            <a:r>
              <a:rPr lang="en-US" sz="2900" dirty="0"/>
              <a:t> + </a:t>
            </a:r>
            <a:r>
              <a:rPr lang="en-US" sz="2900" dirty="0" err="1"/>
              <a:t>Original.List.Price</a:t>
            </a:r>
            <a:r>
              <a:rPr lang="en-US" sz="2900" dirty="0"/>
              <a:t> + DOMM + DOMP + </a:t>
            </a:r>
            <a:r>
              <a:rPr lang="en-US" sz="2900" dirty="0" err="1"/>
              <a:t>Baths.All</a:t>
            </a:r>
            <a:r>
              <a:rPr lang="en-US" sz="2900" dirty="0"/>
              <a:t> + </a:t>
            </a:r>
            <a:br>
              <a:rPr lang="en-US" sz="2900" dirty="0"/>
            </a:br>
            <a:r>
              <a:rPr lang="en-US" sz="2900" dirty="0"/>
              <a:t>   Bedrooms + </a:t>
            </a:r>
            <a:r>
              <a:rPr lang="en-US" sz="2900" dirty="0" err="1"/>
              <a:t>median_sales_num</a:t>
            </a:r>
            <a:r>
              <a:rPr lang="en-US" sz="2900" dirty="0"/>
              <a:t> + </a:t>
            </a:r>
            <a:r>
              <a:rPr lang="en-US" sz="2900" dirty="0" err="1"/>
              <a:t>mean_sales_num</a:t>
            </a:r>
            <a:endParaRPr lang="en-US" sz="2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60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Everything Looked Significant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  <a:t>Because our dataset had 10,000+ records, nearly everything looked </a:t>
            </a:r>
            <a:r>
              <a:rPr lang="en-US" dirty="0" smtClean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  <a:t>significant, </a:t>
            </a:r>
            <a:r>
              <a:rPr lang="en-US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  <a:t>and </a:t>
            </a:r>
            <a:r>
              <a:rPr lang="en-US" dirty="0" err="1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  <a:t>StepAIC</a:t>
            </a:r>
            <a:r>
              <a:rPr lang="en-US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  <a:t> created a model with most of the factors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  <a:t>Principal Component Analysis (PCA) was used to narrow down which crime factors would be most useful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80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Principle Component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None/>
            </a:pPr>
            <a:r>
              <a:rPr lang="en-US" sz="2200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  <a:t>1. ROB.FIREARM...STREET</a:t>
            </a:r>
            <a:br>
              <a:rPr lang="en-US" sz="2200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</a:br>
            <a:r>
              <a:rPr lang="en-US" sz="2200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  <a:t>2. FAMILY.OFFENSE...ABUSE.CHILD</a:t>
            </a:r>
            <a:br>
              <a:rPr lang="en-US" sz="2200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</a:br>
            <a:r>
              <a:rPr lang="en-US" sz="2200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  <a:t>3. BURG.FORCE.RES.NIGHT (which AIC isn't seeing as important)</a:t>
            </a:r>
            <a:br>
              <a:rPr lang="en-US" sz="2200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</a:br>
            <a:r>
              <a:rPr lang="en-US" sz="2200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  <a:t>4. AGG.ASSLT.FIREARM.CITIZEN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25000"/>
              <a:buNone/>
            </a:pPr>
            <a:r>
              <a:rPr lang="en-US" sz="2200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  <a:t>	</a:t>
            </a:r>
            <a:br>
              <a:rPr lang="en-US" sz="2200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</a:br>
            <a:r>
              <a:rPr lang="en-US" sz="2200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  <a:t>5. AUTO.THEFT...PASSENGER.VEHICLE</a:t>
            </a:r>
            <a:br>
              <a:rPr lang="en-US" sz="2200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</a:br>
            <a:r>
              <a:rPr lang="en-US" sz="2200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  <a:t>6. ASSAULT...BATTERY...CITIZEN</a:t>
            </a:r>
            <a:br>
              <a:rPr lang="en-US" sz="2200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</a:br>
            <a:r>
              <a:rPr lang="en-US" sz="2200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  <a:t/>
            </a:r>
            <a:br>
              <a:rPr lang="en-US" sz="2200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</a:br>
            <a:r>
              <a:rPr lang="en-US" sz="2200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  <a:t>7. WEAPON.POSSESSION.HANDGUN</a:t>
            </a:r>
            <a:br>
              <a:rPr lang="en-US" sz="2200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</a:br>
            <a:r>
              <a:rPr lang="en-US" sz="2200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  <a:t>8. drug</a:t>
            </a:r>
            <a:br>
              <a:rPr lang="en-US" sz="2200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</a:br>
            <a:r>
              <a:rPr lang="en-US" sz="2200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  <a:t>9.  RECOVERED.PROPERTY.MONT..CO. </a:t>
            </a:r>
            <a:br>
              <a:rPr lang="en-US" sz="2200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</a:br>
            <a:r>
              <a:rPr lang="en-US" sz="2200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  <a:t>10. JUVENILE.RUNAWAY</a:t>
            </a:r>
            <a:br>
              <a:rPr lang="en-US" sz="2200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</a:br>
            <a:r>
              <a:rPr lang="en-US" sz="2200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  <a:t>11. SEX.OFFENSE...SEX..ASSAULT (which AIC isn't seeing as important)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56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Principle Component Analysis</a:t>
            </a:r>
          </a:p>
        </p:txBody>
      </p:sp>
      <p:pic>
        <p:nvPicPr>
          <p:cNvPr id="4" name="Shape 183"/>
          <p:cNvPicPr preferRelativeResize="0">
            <a:picLocks noGr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2228" y="1765882"/>
            <a:ext cx="7128410" cy="4584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0110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Principle Component Analysis</a:t>
            </a:r>
          </a:p>
        </p:txBody>
      </p:sp>
      <p:pic>
        <p:nvPicPr>
          <p:cNvPr id="5" name="Shape 189"/>
          <p:cNvPicPr preferRelativeResize="0">
            <a:picLocks noGr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6521" y="1720457"/>
            <a:ext cx="7095986" cy="4594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0715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Principle Component Analysis</a:t>
            </a:r>
          </a:p>
        </p:txBody>
      </p:sp>
      <p:pic>
        <p:nvPicPr>
          <p:cNvPr id="5" name="Shape 195"/>
          <p:cNvPicPr preferRelativeResize="0">
            <a:picLocks noGr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5172" y="1639330"/>
            <a:ext cx="7157335" cy="4687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5281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Some Factor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  <a:t>We had a problem running the factor data because it was very slow, but then identified 3 factors with fewer levels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2400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  <a:t>Has Garage, </a:t>
            </a:r>
            <a:r>
              <a:rPr lang="en-US" sz="2400" dirty="0" err="1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  <a:t>Date.Quarter</a:t>
            </a:r>
            <a:r>
              <a:rPr lang="en-US" sz="2400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  <a:t>, Type of Home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2400" dirty="0" err="1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  <a:t>Rob.Firearm</a:t>
            </a:r>
            <a:r>
              <a:rPr lang="en-US" sz="2400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  <a:t>, Child Abuse, </a:t>
            </a:r>
            <a:r>
              <a:rPr lang="en-US" sz="2400" dirty="0" smtClean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  <a:t>Burglary</a:t>
            </a:r>
            <a:r>
              <a:rPr lang="en-US" sz="2400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  <a:t>, </a:t>
            </a:r>
            <a:r>
              <a:rPr lang="en-US" sz="2400" dirty="0" err="1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  <a:t>Assault.Firearm</a:t>
            </a:r>
            <a:endParaRPr lang="en-US" sz="2400" dirty="0">
              <a:solidFill>
                <a:srgbClr val="3F3F3F"/>
              </a:solidFill>
              <a:latin typeface="News Gothic MT"/>
              <a:ea typeface="Trebuchet MS"/>
              <a:cs typeface="News Gothic MT"/>
              <a:sym typeface="Trebuchet MS"/>
            </a:endParaRP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dirty="0">
                <a:solidFill>
                  <a:srgbClr val="3F3F3F"/>
                </a:solidFill>
                <a:latin typeface="News Gothic MT"/>
                <a:ea typeface="Trebuchet MS"/>
                <a:cs typeface="News Gothic MT"/>
                <a:sym typeface="Trebuchet MS"/>
              </a:rPr>
              <a:t>This model had an improved AIC (229013)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59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450695"/>
            <a:ext cx="6447501" cy="3428181"/>
          </a:xfrm>
        </p:spPr>
        <p:txBody>
          <a:bodyPr>
            <a:noAutofit/>
          </a:bodyPr>
          <a:lstStyle/>
          <a:p>
            <a:r>
              <a:rPr lang="en-US" sz="1600" dirty="0" smtClean="0"/>
              <a:t>Goal: Create a classifier which predicts the class of the houses.</a:t>
            </a:r>
          </a:p>
          <a:p>
            <a:r>
              <a:rPr lang="en-US" sz="1600" dirty="0" smtClean="0"/>
              <a:t>Three classes based on price</a:t>
            </a:r>
          </a:p>
          <a:p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Cheap</a:t>
            </a:r>
            <a:r>
              <a:rPr lang="en-US" sz="1600" dirty="0" smtClean="0"/>
              <a:t>: (0,300000), </a:t>
            </a:r>
            <a:r>
              <a:rPr lang="en-US" sz="1600" dirty="0" smtClean="0">
                <a:solidFill>
                  <a:srgbClr val="00B0F0"/>
                </a:solidFill>
              </a:rPr>
              <a:t>Medium</a:t>
            </a:r>
            <a:r>
              <a:rPr lang="en-US" sz="1600" dirty="0" smtClean="0"/>
              <a:t>(300000,650000), </a:t>
            </a:r>
            <a:r>
              <a:rPr lang="en-US" sz="1600" dirty="0" smtClean="0">
                <a:solidFill>
                  <a:srgbClr val="FF0000"/>
                </a:solidFill>
              </a:rPr>
              <a:t>Expensive</a:t>
            </a:r>
            <a:r>
              <a:rPr lang="en-US" sz="1600" dirty="0" smtClean="0"/>
              <a:t>(65000,8650000)</a:t>
            </a:r>
          </a:p>
          <a:p>
            <a:r>
              <a:rPr lang="en-US" sz="1600" dirty="0" smtClean="0"/>
              <a:t>Spectrum of housing prices: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Model</a:t>
            </a:r>
            <a:r>
              <a:rPr lang="en-US" sz="1600" dirty="0" smtClean="0"/>
              <a:t>: Class~ predictors</a:t>
            </a:r>
          </a:p>
          <a:p>
            <a:r>
              <a:rPr lang="en-US" sz="1600" dirty="0" smtClean="0"/>
              <a:t>80% for training and 20% for test data set.</a:t>
            </a:r>
          </a:p>
          <a:p>
            <a:r>
              <a:rPr lang="en-US" sz="1600" dirty="0" smtClean="0"/>
              <a:t>Lot-</a:t>
            </a:r>
            <a:r>
              <a:rPr lang="en-US" sz="1600" dirty="0" err="1" smtClean="0"/>
              <a:t>sqft</a:t>
            </a:r>
            <a:r>
              <a:rPr lang="en-US" sz="1600" dirty="0" smtClean="0"/>
              <a:t>: interestingly very low information gain! People reports it </a:t>
            </a:r>
            <a:r>
              <a:rPr lang="en-US" sz="1600" dirty="0" err="1" smtClean="0"/>
              <a:t>falesly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817012"/>
              </p:ext>
            </p:extLst>
          </p:nvPr>
        </p:nvGraphicFramePr>
        <p:xfrm>
          <a:off x="939998" y="3592674"/>
          <a:ext cx="5035265" cy="10240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848"/>
                <a:gridCol w="595342"/>
                <a:gridCol w="787592"/>
                <a:gridCol w="912266"/>
                <a:gridCol w="912266"/>
                <a:gridCol w="984951"/>
              </a:tblGrid>
              <a:tr h="616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quantile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4075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Price($)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33000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305000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427000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650000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8650000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59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Data Merging</a:t>
            </a:r>
          </a:p>
          <a:p>
            <a:r>
              <a:rPr lang="en-US" dirty="0"/>
              <a:t>Feature Development</a:t>
            </a:r>
          </a:p>
          <a:p>
            <a:r>
              <a:rPr lang="en-US" dirty="0"/>
              <a:t>Defining research Questions</a:t>
            </a:r>
          </a:p>
          <a:p>
            <a:r>
              <a:rPr lang="en-US" dirty="0"/>
              <a:t>Statically Analysis and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67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2" y="772816"/>
            <a:ext cx="8660259" cy="5416228"/>
          </a:xfrm>
        </p:spPr>
      </p:pic>
    </p:spTree>
    <p:extLst>
      <p:ext uri="{BB962C8B-B14F-4D97-AF65-F5344CB8AC3E}">
        <p14:creationId xmlns:p14="http://schemas.microsoft.com/office/powerpoint/2010/main" val="3967770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043499"/>
            <a:ext cx="6447501" cy="3344773"/>
          </a:xfrm>
        </p:spPr>
        <p:txBody>
          <a:bodyPr/>
          <a:lstStyle/>
          <a:p>
            <a:r>
              <a:rPr lang="en-US" dirty="0" smtClean="0"/>
              <a:t>Which predictors to use? </a:t>
            </a:r>
            <a:r>
              <a:rPr lang="en-US" b="1" dirty="0" smtClean="0">
                <a:solidFill>
                  <a:srgbClr val="FF0000"/>
                </a:solidFill>
              </a:rPr>
              <a:t>Feature Engineering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001149"/>
              </p:ext>
            </p:extLst>
          </p:nvPr>
        </p:nvGraphicFramePr>
        <p:xfrm>
          <a:off x="917490" y="3052656"/>
          <a:ext cx="5412259" cy="32251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46658"/>
                <a:gridCol w="1965601"/>
              </a:tblGrid>
              <a:tr h="3787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Predictor(s)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accuracy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3787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number of bedrooms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.653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3787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+ number of bathrooms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.683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4400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+type of house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.709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5126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+garage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0.722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 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3787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+total </a:t>
                      </a:r>
                      <a:r>
                        <a:rPr lang="en-US" sz="1800" dirty="0" smtClean="0">
                          <a:effectLst/>
                        </a:rPr>
                        <a:t>number of crimes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0.722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3787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+</a:t>
                      </a:r>
                      <a:r>
                        <a:rPr lang="en-US" sz="1800" dirty="0" smtClean="0">
                          <a:effectLst/>
                        </a:rPr>
                        <a:t>facilities of neighborhood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smtClean="0">
                          <a:effectLst/>
                          <a:latin typeface="+mj-lt"/>
                        </a:rPr>
                        <a:t>0.786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3787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+ all the </a:t>
                      </a:r>
                      <a:r>
                        <a:rPr lang="en-US" sz="1800" dirty="0" smtClean="0">
                          <a:effectLst/>
                        </a:rPr>
                        <a:t>crime</a:t>
                      </a:r>
                      <a:r>
                        <a:rPr lang="en-US" sz="1800" baseline="0" dirty="0" smtClean="0">
                          <a:effectLst/>
                        </a:rPr>
                        <a:t> variables(23)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862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2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062034"/>
            <a:ext cx="6447501" cy="3326238"/>
          </a:xfrm>
        </p:spPr>
        <p:txBody>
          <a:bodyPr>
            <a:noAutofit/>
          </a:bodyPr>
          <a:lstStyle/>
          <a:p>
            <a:r>
              <a:rPr lang="en-US" dirty="0" smtClean="0"/>
              <a:t>Contingency table: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 smtClean="0"/>
              <a:t>falsely predicted are near the boundaries</a:t>
            </a:r>
          </a:p>
          <a:p>
            <a:r>
              <a:rPr lang="en-US" dirty="0" smtClean="0"/>
              <a:t>After shifting the boundaries these intervals still give the best accuracy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17939" y="2672663"/>
          <a:ext cx="4503474" cy="11740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5628"/>
                <a:gridCol w="1125628"/>
                <a:gridCol w="1126109"/>
                <a:gridCol w="1126109"/>
              </a:tblGrid>
              <a:tr h="293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93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415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56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93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97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976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93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</a:rPr>
                        <a:t>63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462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853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Three variables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Multinomial Logit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same variables as in final SVM used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sample of fitted model in the test data set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With this criteria the final accuracy</a:t>
            </a:r>
            <a:r>
              <a:rPr lang="en-US" dirty="0" smtClean="0">
                <a:solidFill>
                  <a:srgbClr val="FF0000"/>
                </a:solidFill>
              </a:rPr>
              <a:t>: 0.82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353064" y="3639668"/>
          <a:ext cx="4605418" cy="9131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1108"/>
                <a:gridCol w="1151108"/>
                <a:gridCol w="1151601"/>
                <a:gridCol w="1151601"/>
              </a:tblGrid>
              <a:tr h="220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record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Class 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Class 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Class 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20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8285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4.00e-05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0.999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1.096e-04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20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2055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0.867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0.132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3.19e-15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20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9930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0.431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0.563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0.15e-14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328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logit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Sample of result: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How to interpret? In MNL there is a based class( here is one)</a:t>
                </a:r>
              </a:p>
              <a:p>
                <a:r>
                  <a:rPr lang="en-US" sz="1800" dirty="0"/>
                  <a:t>ln(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𝑐𝑙𝑎𝑠𝑠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=2)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𝑐𝑙𝑎𝑠𝑠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=1)</m:t>
                        </m:r>
                      </m:den>
                    </m:f>
                  </m:oMath>
                </a14:m>
                <a:r>
                  <a:rPr lang="en-US" sz="1800" dirty="0"/>
                  <a:t>) = b</a:t>
                </a:r>
                <a:r>
                  <a:rPr lang="en-US" sz="1800" baseline="-25000" dirty="0"/>
                  <a:t>02</a:t>
                </a:r>
                <a:r>
                  <a:rPr lang="en-US" sz="1800" dirty="0"/>
                  <a:t> + b</a:t>
                </a:r>
                <a:r>
                  <a:rPr lang="en-US" sz="1800" baseline="-25000" dirty="0"/>
                  <a:t>12 </a:t>
                </a:r>
                <a:r>
                  <a:rPr lang="en-US" sz="1800" dirty="0"/>
                  <a:t>* x1 + b</a:t>
                </a:r>
                <a:r>
                  <a:rPr lang="en-US" sz="1800" baseline="-25000" dirty="0"/>
                  <a:t>22 </a:t>
                </a:r>
                <a:r>
                  <a:rPr lang="en-US" sz="1800" dirty="0"/>
                  <a:t>* x2 +…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7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00897" y="2979524"/>
          <a:ext cx="4957585" cy="17908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2175"/>
                <a:gridCol w="1652705"/>
                <a:gridCol w="1652705"/>
              </a:tblGrid>
              <a:tr h="1946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7030A0"/>
                          </a:solidFill>
                          <a:effectLst/>
                        </a:rPr>
                        <a:t>      Dependent Variable(Class)</a:t>
                      </a:r>
                      <a:endParaRPr lang="en-US" sz="11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6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Predictors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342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ROB.FIREARM...STREET</a:t>
                      </a:r>
                      <a:endParaRPr lang="en-US" sz="1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-51.212***(0.00002)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0.565***(0.00000)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342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BURG.FORCE.RES.NIGHT</a:t>
                      </a:r>
                      <a:endParaRPr lang="en-US" sz="1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97.826***(0.0001)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7.914***  (0.00000)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16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Baths.All</a:t>
                      </a:r>
                      <a:endParaRPr lang="en-US" sz="1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1.236***  (0.067)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3.603***   (0.048)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4450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Bedrooms </a:t>
                      </a:r>
                      <a:endParaRPr lang="en-US" sz="1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0.338***  (0.058)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-1.135***(0.031)  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                                                   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08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905" y="628915"/>
            <a:ext cx="6447501" cy="953588"/>
          </a:xfrm>
        </p:spPr>
        <p:txBody>
          <a:bodyPr/>
          <a:lstStyle/>
          <a:p>
            <a:r>
              <a:rPr lang="en-US" dirty="0" smtClean="0"/>
              <a:t>Decision Tree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8001" y="2042705"/>
            <a:ext cx="6447501" cy="3345567"/>
          </a:xfrm>
        </p:spPr>
        <p:txBody>
          <a:bodyPr/>
          <a:lstStyle/>
          <a:p>
            <a:r>
              <a:rPr lang="en-US" dirty="0" smtClean="0"/>
              <a:t>Predict with same variables: Accuracy is </a:t>
            </a:r>
            <a:r>
              <a:rPr lang="en-US" dirty="0" smtClean="0">
                <a:solidFill>
                  <a:srgbClr val="FF0000"/>
                </a:solidFill>
              </a:rPr>
              <a:t>0.81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0" y="2531634"/>
            <a:ext cx="8456119" cy="331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8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032908"/>
            <a:ext cx="6447501" cy="335536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Creating 500 trees with random selection of 1-data, 2-variables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accuracy increases to 0.87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82" y="2410426"/>
            <a:ext cx="3800415" cy="161229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63425"/>
              </p:ext>
            </p:extLst>
          </p:nvPr>
        </p:nvGraphicFramePr>
        <p:xfrm>
          <a:off x="4322019" y="4783623"/>
          <a:ext cx="4503474" cy="11740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5628"/>
                <a:gridCol w="1125628"/>
                <a:gridCol w="1126109"/>
                <a:gridCol w="1126109"/>
              </a:tblGrid>
              <a:tr h="293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93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431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53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93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75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977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</a:rPr>
                        <a:t>98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93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</a:rPr>
                        <a:t>65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464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822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Cross validation is used to average the </a:t>
            </a:r>
            <a:r>
              <a:rPr lang="en-US" dirty="0" smtClean="0"/>
              <a:t>accuracies </a:t>
            </a:r>
            <a:r>
              <a:rPr lang="en-US" dirty="0"/>
              <a:t>for each method 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935682"/>
              </p:ext>
            </p:extLst>
          </p:nvPr>
        </p:nvGraphicFramePr>
        <p:xfrm>
          <a:off x="973355" y="2137924"/>
          <a:ext cx="5581448" cy="1731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90724"/>
                <a:gridCol w="2790724"/>
              </a:tblGrid>
              <a:tr h="2885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885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SVM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885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Mulitnomial logit</a:t>
                      </a:r>
                      <a:endParaRPr lang="en-US" sz="12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885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Decision Tree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885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Random Forest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  <a:effectLst/>
                        </a:rPr>
                        <a:t>0.87</a:t>
                      </a:r>
                      <a:endParaRPr lang="en-US" sz="12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885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252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price decreases in the Market?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052502"/>
            <a:ext cx="6447501" cy="333577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Original price </a:t>
            </a:r>
            <a:r>
              <a:rPr lang="en-US" dirty="0"/>
              <a:t>versus </a:t>
            </a:r>
            <a:r>
              <a:rPr lang="en-US" dirty="0" smtClean="0">
                <a:solidFill>
                  <a:srgbClr val="7030A0"/>
                </a:solidFill>
              </a:rPr>
              <a:t>Closing </a:t>
            </a:r>
            <a:r>
              <a:rPr lang="en-US" dirty="0">
                <a:solidFill>
                  <a:srgbClr val="7030A0"/>
                </a:solidFill>
              </a:rPr>
              <a:t>price</a:t>
            </a:r>
          </a:p>
          <a:p>
            <a:r>
              <a:rPr lang="en-US" dirty="0" smtClean="0"/>
              <a:t>1847 stable,6847 reduction, 2148 increase</a:t>
            </a:r>
          </a:p>
          <a:p>
            <a:r>
              <a:rPr lang="en-US" dirty="0" smtClean="0"/>
              <a:t>Regression model</a:t>
            </a:r>
          </a:p>
          <a:p>
            <a:r>
              <a:rPr lang="en-US" dirty="0" smtClean="0"/>
              <a:t>Lm( log(price difference) ~ type+ log(original price)+ log(median-price)+…)</a:t>
            </a:r>
          </a:p>
        </p:txBody>
      </p:sp>
    </p:spTree>
    <p:extLst>
      <p:ext uri="{BB962C8B-B14F-4D97-AF65-F5344CB8AC3E}">
        <p14:creationId xmlns:p14="http://schemas.microsoft.com/office/powerpoint/2010/main" val="2840234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18287" y="1221775"/>
          <a:ext cx="4436076" cy="4560576"/>
        </p:xfrm>
        <a:graphic>
          <a:graphicData uri="http://schemas.openxmlformats.org/drawingml/2006/table">
            <a:tbl>
              <a:tblPr/>
              <a:tblGrid>
                <a:gridCol w="2211210"/>
                <a:gridCol w="1087868"/>
                <a:gridCol w="1136998"/>
              </a:tblGrid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value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(Intercept)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1.277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Date.Quarter2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0.014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6.923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Date.Quarter3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1.377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Date.Quarter4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-0.007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-3.208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Baths.All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-1.866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Bedrooms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-0.553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Type.yBack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-to-Back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-0.022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-1.552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Type.yDetached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-0.958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Type.yDuplex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-0.037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-1.946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Type.yDwelling w/Rental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-0.122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-2.846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Type.yGarden</a:t>
                      </a:r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 1-4 Floors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-0.031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-5.246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Type.yHi</a:t>
                      </a:r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-Rise 9+ Floors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-0.037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-6.077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Type.yHouse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Worship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0.081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1.353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Type.yMid</a:t>
                      </a:r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-Rise 5-8 Floors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-0.032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-3.870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Type.yMulti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-Family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0.646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Type.yOther</a:t>
                      </a:r>
                      <a:endParaRPr lang="en-US" sz="12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-0.049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-3.141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Type.yPatio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Home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-0.010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-0.808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Type.yQuad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-0.049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-1.154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Type.ySemi-Detached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-0.166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Type.yTownhouse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-0.302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Has.GarageTRUE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log(</a:t>
                      </a:r>
                      <a:r>
                        <a:rPr lang="en-US" sz="1200" b="1" i="0" u="none" strike="noStrike" dirty="0" err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Original.List.Price</a:t>
                      </a:r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-0.017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-7.875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log(Median_Sales)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5.375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0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 err="1"/>
              <a:t>Crime_by_Zipcode</a:t>
            </a:r>
            <a:r>
              <a:rPr lang="en-US" sz="2000" b="1" dirty="0"/>
              <a:t>  -</a:t>
            </a:r>
            <a:r>
              <a:rPr lang="en-US" sz="2000" dirty="0"/>
              <a:t>Montgomery County Open Data Portal</a:t>
            </a:r>
          </a:p>
          <a:p>
            <a:r>
              <a:rPr lang="en-US" sz="2000" b="1" dirty="0" err="1"/>
              <a:t>Zillow_MC</a:t>
            </a:r>
            <a:r>
              <a:rPr lang="en-US" sz="2000" b="1" dirty="0"/>
              <a:t> (</a:t>
            </a:r>
            <a:r>
              <a:rPr lang="en-US" sz="2000" b="1" u="sng" dirty="0">
                <a:hlinkClick r:id="rId2"/>
              </a:rPr>
              <a:t>http://www.zillow.com/research/data/</a:t>
            </a:r>
            <a:r>
              <a:rPr lang="en-US" sz="2000" b="1" dirty="0"/>
              <a:t>, ZHVI All Homes (SFR, Condo/Co-op) Time Series ($) by Zip Code)</a:t>
            </a:r>
            <a:endParaRPr lang="en-US" sz="2000" dirty="0"/>
          </a:p>
          <a:p>
            <a:r>
              <a:rPr lang="fr-FR" sz="2000" b="1" dirty="0"/>
              <a:t>Zip Codes - </a:t>
            </a:r>
            <a:r>
              <a:rPr lang="fr-FR" sz="2000" dirty="0" err="1"/>
              <a:t>MC_Zip_Codes_IRS</a:t>
            </a:r>
            <a:r>
              <a:rPr lang="fr-FR" sz="2000" dirty="0"/>
              <a:t> (</a:t>
            </a:r>
            <a:r>
              <a:rPr lang="fr-FR" sz="2000" u="sng" dirty="0">
                <a:hlinkClick r:id="rId3"/>
              </a:rPr>
              <a:t>http://www.zipcodestogo.com/Maryland/</a:t>
            </a:r>
            <a:endParaRPr lang="fr-FR" sz="2000" u="sng" dirty="0"/>
          </a:p>
          <a:p>
            <a:r>
              <a:rPr lang="en-US" sz="2000" b="1" dirty="0" err="1"/>
              <a:t>Facilities_by_Zipcode</a:t>
            </a:r>
            <a:r>
              <a:rPr lang="en-US" sz="2000" b="1" dirty="0"/>
              <a:t> – </a:t>
            </a:r>
            <a:r>
              <a:rPr lang="en-US" sz="2000" dirty="0" err="1"/>
              <a:t>Data.gov</a:t>
            </a:r>
            <a:endParaRPr lang="en-US" sz="2000" dirty="0"/>
          </a:p>
          <a:p>
            <a:r>
              <a:rPr lang="en-US" sz="2000" b="1" dirty="0"/>
              <a:t>MC_House_Sales_by_Zipcode_2014 - </a:t>
            </a:r>
            <a:r>
              <a:rPr lang="en-US" sz="2000" u="sng" dirty="0">
                <a:hlinkClick r:id="rId4"/>
              </a:rPr>
              <a:t>http://planning.maryland.gov/msdc/sale_data/saledata.shtml</a:t>
            </a:r>
            <a:endParaRPr lang="en-US" sz="2000" u="sng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8287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days your house will be in the Market?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Variable DOMP </a:t>
            </a:r>
            <a:r>
              <a:rPr lang="en-US" dirty="0" smtClean="0"/>
              <a:t>:total days the house had been in the market before being sold</a:t>
            </a:r>
          </a:p>
          <a:p>
            <a:r>
              <a:rPr lang="en-US" dirty="0" smtClean="0"/>
              <a:t>Can we predict it? Regression model</a:t>
            </a:r>
          </a:p>
          <a:p>
            <a:r>
              <a:rPr lang="en-US" dirty="0" smtClean="0"/>
              <a:t>DOMP~ log(Original Price)+Type+ Bedrooms+ Bathrooms+ Parking+ Quarter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52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263832" y="1209953"/>
          <a:ext cx="4379323" cy="4711008"/>
        </p:xfrm>
        <a:graphic>
          <a:graphicData uri="http://schemas.openxmlformats.org/drawingml/2006/table">
            <a:tbl>
              <a:tblPr/>
              <a:tblGrid>
                <a:gridCol w="2736032"/>
                <a:gridCol w="806950"/>
                <a:gridCol w="836341"/>
              </a:tblGrid>
              <a:tr h="196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value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(Intercept)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-180.28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-8.41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Type.yBack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-to-Back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17.69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Type.yDetached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9.24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Type.yDuplex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24.98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Type.yDwelling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w/Rental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-9.28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Type.yGarden</a:t>
                      </a:r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 1-4 Floors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28.37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4.50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Type.yHi</a:t>
                      </a:r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-Rise 9+ Floors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32.65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5.03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Type.yHouse of Worship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-45.24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-0.68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Type.yMid-Rise 5-8 Floors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27.07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2.98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Type.yMulti-Family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-14.03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-0.51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Type.yOther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22.71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Type.yPatio Home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14.42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Type.yPenthouse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136.99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2.90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Type.yQuad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20.92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Type.ySemi-Detached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Type.yTownhouse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7.82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Number_of_Crimes_2014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Has.GarageTRUE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5.18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3.13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Bedrooms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Date.Quarter2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-20.95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-9.55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Date.Quarter3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-13.20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-5.62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Date.Quarter4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log(Original.List.Price)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16.65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10.16</a:t>
                      </a:r>
                    </a:p>
                  </a:txBody>
                  <a:tcPr marL="6065" marR="6065" marT="6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96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Feature engineering </a:t>
            </a:r>
          </a:p>
          <a:p>
            <a:pPr lvl="1"/>
            <a:r>
              <a:rPr lang="en-US" sz="2600" dirty="0"/>
              <a:t>Crime </a:t>
            </a:r>
            <a:r>
              <a:rPr lang="en-US" sz="2600" dirty="0" smtClean="0"/>
              <a:t>types</a:t>
            </a:r>
            <a:endParaRPr lang="en-US" sz="2600" dirty="0"/>
          </a:p>
          <a:p>
            <a:r>
              <a:rPr lang="en-US" sz="2600" dirty="0"/>
              <a:t>Merging </a:t>
            </a:r>
            <a:r>
              <a:rPr lang="en-US" sz="2600" dirty="0" smtClean="0"/>
              <a:t>datasets</a:t>
            </a:r>
            <a:endParaRPr lang="en-US" sz="2600" dirty="0"/>
          </a:p>
          <a:p>
            <a:r>
              <a:rPr lang="en-US" sz="2600" dirty="0"/>
              <a:t>Removing less important data </a:t>
            </a:r>
            <a:r>
              <a:rPr lang="en-US" sz="2600" dirty="0" smtClean="0"/>
              <a:t>fields</a:t>
            </a:r>
            <a:endParaRPr lang="en-US" sz="2600" dirty="0"/>
          </a:p>
          <a:p>
            <a:r>
              <a:rPr lang="en-US" sz="2600" dirty="0" smtClean="0"/>
              <a:t>Removing incomplete records (</a:t>
            </a:r>
            <a:r>
              <a:rPr lang="en-US" sz="2600" dirty="0"/>
              <a:t>no zip codes, low listing)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3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624055"/>
            <a:ext cx="8042276" cy="1336956"/>
          </a:xfrm>
        </p:spPr>
        <p:txBody>
          <a:bodyPr/>
          <a:lstStyle/>
          <a:p>
            <a:r>
              <a:rPr lang="en-US" dirty="0" smtClean="0"/>
              <a:t>Obtaining the Data and 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5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Long and Foster - Housing Data</a:t>
            </a:r>
            <a:endParaRPr lang="en-US" dirty="0"/>
          </a:p>
          <a:p>
            <a:r>
              <a:rPr lang="en-US" dirty="0"/>
              <a:t>It was not easy to obtain the home sales data, even though it was seemingly publicly available</a:t>
            </a:r>
          </a:p>
          <a:p>
            <a:r>
              <a:rPr lang="en-US" dirty="0"/>
              <a:t>A call to the data area of Long and Foster and we were able to reach Michael </a:t>
            </a:r>
            <a:r>
              <a:rPr lang="en-US" dirty="0" err="1"/>
              <a:t>Bystry</a:t>
            </a:r>
            <a:r>
              <a:rPr lang="en-US" dirty="0"/>
              <a:t>, Senior Market Research Analyst</a:t>
            </a:r>
          </a:p>
          <a:p>
            <a:r>
              <a:rPr lang="en-US" dirty="0"/>
              <a:t>One week later, he sent the dataset with 31 columns and over 10,000 records with </a:t>
            </a:r>
            <a:r>
              <a:rPr lang="en-US" dirty="0" smtClean="0"/>
              <a:t>documentation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7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Publicly Available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b="1" dirty="0"/>
              <a:t>Datasets Combined on </a:t>
            </a:r>
            <a:r>
              <a:rPr lang="en-US" sz="2800" b="1" dirty="0" err="1"/>
              <a:t>Zipcode</a:t>
            </a:r>
            <a:endParaRPr lang="en-US" sz="2800" dirty="0"/>
          </a:p>
          <a:p>
            <a:pPr fontAlgn="base"/>
            <a:r>
              <a:rPr lang="en-US" sz="2800" dirty="0" err="1"/>
              <a:t>Zipcodestogo</a:t>
            </a:r>
            <a:r>
              <a:rPr lang="en-US" sz="2800" dirty="0"/>
              <a:t> - to understand what </a:t>
            </a:r>
            <a:r>
              <a:rPr lang="en-US" sz="2800" dirty="0" err="1"/>
              <a:t>zipcodes</a:t>
            </a:r>
            <a:r>
              <a:rPr lang="en-US" sz="2800" dirty="0"/>
              <a:t> were in </a:t>
            </a:r>
            <a:r>
              <a:rPr lang="en-US" sz="2800" dirty="0" err="1"/>
              <a:t>MoCo</a:t>
            </a:r>
            <a:endParaRPr lang="en-US" sz="2800" dirty="0"/>
          </a:p>
          <a:p>
            <a:pPr fontAlgn="base"/>
            <a:r>
              <a:rPr lang="en-US" sz="2800" dirty="0"/>
              <a:t>Public Safety Data from Montgomery County on Crime </a:t>
            </a:r>
            <a:r>
              <a:rPr lang="en-US" sz="2800" dirty="0" smtClean="0"/>
              <a:t>   (June 2013 – June 2014</a:t>
            </a:r>
            <a:r>
              <a:rPr lang="en-US" sz="2800" dirty="0"/>
              <a:t>)</a:t>
            </a:r>
          </a:p>
          <a:p>
            <a:pPr fontAlgn="base"/>
            <a:r>
              <a:rPr lang="en-US" sz="2800" dirty="0"/>
              <a:t>Community Facilities in Montgomery County</a:t>
            </a:r>
          </a:p>
          <a:p>
            <a:pPr fontAlgn="base"/>
            <a:r>
              <a:rPr lang="en-US" sz="2800" dirty="0"/>
              <a:t>Maryland State Department of </a:t>
            </a:r>
            <a:r>
              <a:rPr lang="en-US" sz="2800" dirty="0" smtClean="0"/>
              <a:t>Planning</a:t>
            </a:r>
          </a:p>
          <a:p>
            <a:pPr lvl="1" fontAlgn="base"/>
            <a:r>
              <a:rPr lang="en-US" sz="2600" dirty="0" smtClean="0"/>
              <a:t>2014 means</a:t>
            </a:r>
            <a:r>
              <a:rPr lang="en-US" sz="2600" dirty="0"/>
              <a:t>, </a:t>
            </a:r>
            <a:r>
              <a:rPr lang="en-US" sz="2600" dirty="0" smtClean="0"/>
              <a:t>medians </a:t>
            </a:r>
            <a:r>
              <a:rPr lang="en-US" sz="2600" dirty="0"/>
              <a:t>and </a:t>
            </a:r>
            <a:r>
              <a:rPr lang="en-US" sz="2600" dirty="0" smtClean="0"/>
              <a:t>counts </a:t>
            </a:r>
            <a:r>
              <a:rPr lang="en-US" sz="2600" dirty="0"/>
              <a:t>on housing sales</a:t>
            </a:r>
          </a:p>
          <a:p>
            <a:r>
              <a:rPr lang="en-US" sz="2800" dirty="0"/>
              <a:t>Some datasets were then summarized by </a:t>
            </a:r>
            <a:r>
              <a:rPr lang="en-US" sz="2800" dirty="0" err="1"/>
              <a:t>zipcode</a:t>
            </a:r>
            <a:endParaRPr lang="en-US" sz="2800" dirty="0"/>
          </a:p>
          <a:p>
            <a:r>
              <a:rPr lang="en-US" sz="2800" dirty="0"/>
              <a:t>Datasets on publics schools were </a:t>
            </a:r>
            <a:r>
              <a:rPr lang="en-US" sz="2800" dirty="0" smtClean="0"/>
              <a:t>obtain and </a:t>
            </a:r>
            <a:r>
              <a:rPr lang="en-US" sz="2800" dirty="0"/>
              <a:t>prepared, but </a:t>
            </a:r>
            <a:r>
              <a:rPr lang="en-US" sz="2800" dirty="0" smtClean="0"/>
              <a:t>ultimately </a:t>
            </a:r>
            <a:r>
              <a:rPr lang="en-US" sz="2800" dirty="0"/>
              <a:t>discarded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9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data and </a:t>
            </a:r>
            <a:r>
              <a:rPr lang="en-US" dirty="0" smtClean="0"/>
              <a:t>‘NA’s </a:t>
            </a:r>
            <a:r>
              <a:rPr lang="en-US" dirty="0"/>
              <a:t>were examined and replaced or removed</a:t>
            </a:r>
          </a:p>
          <a:p>
            <a:r>
              <a:rPr lang="en-US" dirty="0"/>
              <a:t>Data with </a:t>
            </a:r>
            <a:r>
              <a:rPr lang="en-US" dirty="0" err="1"/>
              <a:t>zipcodes</a:t>
            </a:r>
            <a:r>
              <a:rPr lang="en-US" dirty="0"/>
              <a:t> that were not residential or were not in Montgomery County were examined and replaced or removed</a:t>
            </a:r>
          </a:p>
          <a:p>
            <a:r>
              <a:rPr lang="en-US" dirty="0"/>
              <a:t>The </a:t>
            </a:r>
            <a:r>
              <a:rPr lang="en-US" dirty="0" smtClean="0"/>
              <a:t>crime </a:t>
            </a:r>
            <a:r>
              <a:rPr lang="en-US" dirty="0"/>
              <a:t>data was combined with other </a:t>
            </a:r>
            <a:r>
              <a:rPr lang="en-US" dirty="0" err="1"/>
              <a:t>zipcode</a:t>
            </a:r>
            <a:r>
              <a:rPr lang="en-US" dirty="0"/>
              <a:t> data</a:t>
            </a:r>
          </a:p>
          <a:p>
            <a:r>
              <a:rPr lang="en-US" dirty="0"/>
              <a:t>The housing dataset had several columns that were removed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89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284</TotalTime>
  <Words>1421</Words>
  <Application>Microsoft Office PowerPoint</Application>
  <PresentationFormat>On-screen Show (4:3)</PresentationFormat>
  <Paragraphs>425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Cambria Math</vt:lpstr>
      <vt:lpstr>News Gothic MT</vt:lpstr>
      <vt:lpstr>Noto Sans Symbols</vt:lpstr>
      <vt:lpstr>Trebuchet MS</vt:lpstr>
      <vt:lpstr>Wingdings 2</vt:lpstr>
      <vt:lpstr>Breeze</vt:lpstr>
      <vt:lpstr>Crime and Housing Prices in Montgomery County, MD</vt:lpstr>
      <vt:lpstr>Why are we interested?</vt:lpstr>
      <vt:lpstr>Process</vt:lpstr>
      <vt:lpstr>Data Sources</vt:lpstr>
      <vt:lpstr>Data Preparation</vt:lpstr>
      <vt:lpstr>Obtaining the Data and Preparation</vt:lpstr>
      <vt:lpstr>Obtaining the Data</vt:lpstr>
      <vt:lpstr>Publicly Available Data</vt:lpstr>
      <vt:lpstr>Cleaning the Data</vt:lpstr>
      <vt:lpstr>Feature Creation</vt:lpstr>
      <vt:lpstr>Crime Data</vt:lpstr>
      <vt:lpstr>Descriptive Statistics</vt:lpstr>
      <vt:lpstr>Crime Counts by Month</vt:lpstr>
      <vt:lpstr>Crime by Category</vt:lpstr>
      <vt:lpstr>Correlation</vt:lpstr>
      <vt:lpstr>PowerPoint Presentation</vt:lpstr>
      <vt:lpstr>PowerPoint Presentation</vt:lpstr>
      <vt:lpstr>PowerPoint Presentation</vt:lpstr>
      <vt:lpstr>Linear Model and  Principle Component Analysis (PCA)</vt:lpstr>
      <vt:lpstr>Columns in Dataset</vt:lpstr>
      <vt:lpstr>Numeric Data Analysis</vt:lpstr>
      <vt:lpstr>Linear Model with Stepwise AIC</vt:lpstr>
      <vt:lpstr>Everything Looked Significant</vt:lpstr>
      <vt:lpstr>Principle Component Analysis</vt:lpstr>
      <vt:lpstr>Principle Component Analysis</vt:lpstr>
      <vt:lpstr>Principle Component Analysis</vt:lpstr>
      <vt:lpstr>Principle Component Analysis</vt:lpstr>
      <vt:lpstr>Including Some Factor Data</vt:lpstr>
      <vt:lpstr>Classification Models </vt:lpstr>
      <vt:lpstr>PowerPoint Presentation</vt:lpstr>
      <vt:lpstr>SVM</vt:lpstr>
      <vt:lpstr>Error Analysis</vt:lpstr>
      <vt:lpstr>Logistic regression</vt:lpstr>
      <vt:lpstr>Result of logit model</vt:lpstr>
      <vt:lpstr>Decision Tree Model</vt:lpstr>
      <vt:lpstr>Random Forest</vt:lpstr>
      <vt:lpstr>Comparison between models</vt:lpstr>
      <vt:lpstr>Why the price decreases in the Market?</vt:lpstr>
      <vt:lpstr>PowerPoint Presentation</vt:lpstr>
      <vt:lpstr>How many days your house will be in the Market?</vt:lpstr>
      <vt:lpstr>PowerPoint Presentation</vt:lpstr>
    </vt:vector>
  </TitlesOfParts>
  <Company>Exclamation Labs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QA2</dc:creator>
  <cp:lastModifiedBy>Ashley Turnbull</cp:lastModifiedBy>
  <cp:revision>23</cp:revision>
  <dcterms:created xsi:type="dcterms:W3CDTF">2016-12-08T17:24:51Z</dcterms:created>
  <dcterms:modified xsi:type="dcterms:W3CDTF">2016-12-08T23:04:39Z</dcterms:modified>
</cp:coreProperties>
</file>