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45"/>
          <p:cNvPicPr/>
          <p:nvPr/>
        </p:nvPicPr>
        <p:blipFill>
          <a:blip r:embed="rId2"/>
          <a:stretch/>
        </p:blipFill>
        <p:spPr>
          <a:xfrm>
            <a:off x="0" y="0"/>
            <a:ext cx="9143280" cy="701856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-3240" y="-9000"/>
            <a:ext cx="9143280" cy="7018560"/>
          </a:xfrm>
          <a:prstGeom prst="rect">
            <a:avLst/>
          </a:prstGeom>
          <a:solidFill>
            <a:srgbClr val="000000">
              <a:alpha val="3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95840" y="282240"/>
            <a:ext cx="8794800" cy="33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FF9900"/>
                </a:solidFill>
                <a:latin typeface="Quicksand"/>
                <a:ea typeface="Quicksand"/>
              </a:rPr>
              <a:t>Integrated Modular Centralized  Wiegand Emulator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09480" y="4114800"/>
            <a:ext cx="7771680" cy="10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latin typeface="Quicksand"/>
                <a:ea typeface="Quicksand"/>
              </a:rPr>
              <a:t>Increase reliability and reduce testing time!</a:t>
            </a:r>
            <a:r>
              <a:t/>
            </a:r>
            <a:br/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Oswald"/>
                <a:ea typeface="Arial"/>
              </a:rPr>
              <a:t>WPF GUI Overview (Open source Windows)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 flipH="1">
            <a:off x="837360" y="1219320"/>
            <a:ext cx="3335040" cy="3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B050"/>
                </a:solidFill>
                <a:latin typeface="Quicksand"/>
                <a:ea typeface="Quicksand"/>
              </a:rPr>
              <a:t>Connected to Hardware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05" name="Picture 2"/>
          <p:cNvPicPr/>
          <p:nvPr/>
        </p:nvPicPr>
        <p:blipFill>
          <a:blip r:embed="rId2"/>
          <a:stretch/>
        </p:blipFill>
        <p:spPr>
          <a:xfrm>
            <a:off x="609480" y="1523880"/>
            <a:ext cx="7286040" cy="468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11760" y="304920"/>
            <a:ext cx="851940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Oswald"/>
                <a:ea typeface="Arial"/>
              </a:rPr>
              <a:t>MIT License open source QT GUI Overview (Windows /Linux)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07" name="Picture 2"/>
          <p:cNvPicPr/>
          <p:nvPr/>
        </p:nvPicPr>
        <p:blipFill>
          <a:blip r:embed="rId2"/>
          <a:stretch/>
        </p:blipFill>
        <p:spPr>
          <a:xfrm>
            <a:off x="228600" y="1447920"/>
            <a:ext cx="8660520" cy="52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1760" y="304920"/>
            <a:ext cx="851940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Oswald"/>
                <a:ea typeface="Arial"/>
              </a:rPr>
              <a:t>MIT License open source QT GUI Overview (Windows /Linux)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09" name="Picture 2"/>
          <p:cNvPicPr/>
          <p:nvPr/>
        </p:nvPicPr>
        <p:blipFill>
          <a:blip r:embed="rId2"/>
          <a:stretch/>
        </p:blipFill>
        <p:spPr>
          <a:xfrm>
            <a:off x="286200" y="1447920"/>
            <a:ext cx="8628480" cy="516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Oswald"/>
                <a:ea typeface="Arial"/>
              </a:rPr>
              <a:t>How Emulator connects to HW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Each Wigand emulator obtains IP Address from DHCP server to obtain ipv4 ip address as soon as power is applied and Ethernet link available.</a:t>
            </a:r>
            <a:endParaRPr lang="en-US" sz="20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Once obtained IP emulator broadcasts IP Address, once every 10 seconds interval.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PC Application WPF/QT handles broadcast packets to locate each emulator device and establishes communication.</a:t>
            </a:r>
            <a:r>
              <a:t/>
            </a:r>
            <a:br/>
            <a:r>
              <a:rPr lang="en-US" sz="2000" b="0" strike="noStrike" spc="-1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Cabin"/>
              </a:rPr>
              <a:t>At this point PC Ready to execute instructions to emulate Wigand cards.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All communication takes place of CoAP port 5683 over reliable communication UDP port.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Oswald"/>
                <a:ea typeface="Arial"/>
              </a:rPr>
              <a:t>How Emulator connects to HW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2286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Emulator system has built-in Ethernet based bootloader which makes system easy for upgrade or feature enhancement  or bug fixing.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All open source application and library including terminal emulator can be found at following location.</a:t>
            </a:r>
            <a:endParaRPr lang="en-US" sz="20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bin"/>
                <a:ea typeface="Cabin"/>
              </a:rPr>
              <a:t>https://github.com/natashaiwscope/emulator_v0</a:t>
            </a:r>
            <a:endParaRPr lang="en-US" sz="24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Oswald"/>
                <a:ea typeface="Arial"/>
              </a:rPr>
              <a:t>How Emulator Works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990720"/>
            <a:ext cx="822888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2286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PC Reads CSV file sends Wiegand card number to emulator device.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Emulator device generates wiegand signal, at end starts precision Timer to measure time.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Emulator keeps an eye for Geeen LED/Red LED transition.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As soon as LED transition happens depending upon GREEN (Access granted)/RED (Access denied).</a:t>
            </a:r>
            <a:endParaRPr lang="en-US" sz="20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Emulator posts card number and time to application which sent requests.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2060"/>
              </a:buClr>
              <a:buFont typeface="Quicksand"/>
              <a:buChar char="●"/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PC Application collects packet and creates CSV file for record.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Cabin"/>
                <a:ea typeface="Cabin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9900"/>
                </a:solidFill>
                <a:latin typeface="Quicksand"/>
                <a:ea typeface="Quicksand"/>
              </a:rPr>
              <a:t>Wiegand Testing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System can send 1000 Wigand requests every second to connected system which enables system to test 1 million swipe over night for load testing.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As it measures precision timing enables user to compare two systems for efficiancy. 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Please provide up for feedback and improvments to add additional features.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9900"/>
                </a:solidFill>
                <a:latin typeface="Quicksand"/>
                <a:ea typeface="Quicksand"/>
              </a:rPr>
              <a:t>Agenda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Automatic testing system?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CoAP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	What is IEAWE?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How it works!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How to create simple test scenario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9900"/>
                </a:solidFill>
                <a:latin typeface="Quicksand"/>
                <a:ea typeface="Quicksand"/>
              </a:rPr>
              <a:t>What you will need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Running Weigand card reader System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Extra RJ45 Ethernet cable with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Windows/Linux system.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 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Collection of CSV text files with card data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pic>
        <p:nvPicPr>
          <p:cNvPr id="122" name="Shape 87"/>
          <p:cNvPicPr/>
          <p:nvPr/>
        </p:nvPicPr>
        <p:blipFill>
          <a:blip r:embed="rId2"/>
          <a:stretch/>
        </p:blipFill>
        <p:spPr>
          <a:xfrm>
            <a:off x="6858000" y="4800600"/>
            <a:ext cx="1675800" cy="12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9000" y="54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9900"/>
                </a:solidFill>
                <a:latin typeface="Quicksand"/>
                <a:ea typeface="Quicksand"/>
              </a:rPr>
              <a:t>How it woks ?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1267200" y="2280960"/>
            <a:ext cx="6962040" cy="366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92840" y="4343400"/>
            <a:ext cx="2447280" cy="396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Ethernetnet link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6" name="Shape 242"/>
          <p:cNvPicPr/>
          <p:nvPr/>
        </p:nvPicPr>
        <p:blipFill>
          <a:blip r:embed="rId2"/>
          <a:stretch/>
        </p:blipFill>
        <p:spPr>
          <a:xfrm>
            <a:off x="3339720" y="1523880"/>
            <a:ext cx="1496880" cy="153504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609480" y="3547440"/>
            <a:ext cx="1857960" cy="1049400"/>
          </a:xfrm>
          <a:prstGeom prst="wedgeEllipseCallout">
            <a:avLst>
              <a:gd name="adj1" fmla="val 66072"/>
              <a:gd name="adj2" fmla="val 121442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1</a:t>
            </a:r>
            <a:r>
              <a:rPr lang="en-US" sz="1000" b="1" strike="noStrike" spc="-1" baseline="30000">
                <a:solidFill>
                  <a:srgbClr val="1155CC"/>
                </a:solidFill>
                <a:latin typeface="Arial"/>
                <a:ea typeface="Arial"/>
              </a:rPr>
              <a:t>st</a:t>
            </a: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 Emulator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5640840" y="4541760"/>
            <a:ext cx="1144440" cy="88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 flipH="1">
            <a:off x="2861280" y="4541760"/>
            <a:ext cx="330120" cy="77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7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Oswald"/>
                <a:ea typeface="Arial"/>
              </a:rPr>
              <a:t>Basic Access Control Emulator Setup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5144400" y="1394280"/>
            <a:ext cx="1857960" cy="1049400"/>
          </a:xfrm>
          <a:prstGeom prst="wedgeEllipseCallout">
            <a:avLst>
              <a:gd name="adj1" fmla="val -66949"/>
              <a:gd name="adj2" fmla="val 5854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Primary Card Management Host Server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6330600" y="3026160"/>
            <a:ext cx="1857960" cy="1049400"/>
          </a:xfrm>
          <a:prstGeom prst="wedgeEllipseCallout">
            <a:avLst>
              <a:gd name="adj1" fmla="val -12283"/>
              <a:gd name="adj2" fmla="val 17708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Nth  Emulator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4444920" y="2707920"/>
            <a:ext cx="253080" cy="1710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5"/>
          <p:cNvSpPr/>
          <p:nvPr/>
        </p:nvSpPr>
        <p:spPr>
          <a:xfrm>
            <a:off x="1066800" y="5497200"/>
            <a:ext cx="1223040" cy="8715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1155CC"/>
                </a:solidFill>
                <a:latin typeface="Playfair Display"/>
                <a:ea typeface="Playfair Display"/>
              </a:rPr>
              <a:t>Ethernet Enabled </a:t>
            </a:r>
            <a:r>
              <a:rPr lang="en-US" sz="1400" b="1" strike="noStrike" spc="-1" dirty="0" err="1" smtClean="0">
                <a:solidFill>
                  <a:srgbClr val="1155CC"/>
                </a:solidFill>
                <a:latin typeface="Playfair Display"/>
                <a:ea typeface="Playfair Display"/>
              </a:rPr>
              <a:t>Weigand</a:t>
            </a:r>
            <a:r>
              <a:rPr lang="en-US" sz="1400" b="1" strike="noStrike" spc="-1" dirty="0" smtClean="0">
                <a:solidFill>
                  <a:srgbClr val="1155CC"/>
                </a:solidFill>
                <a:latin typeface="Playfair Display"/>
                <a:ea typeface="Playfair Display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18" name="Picture 2"/>
          <p:cNvPicPr/>
          <p:nvPr/>
        </p:nvPicPr>
        <p:blipFill>
          <a:blip r:embed="rId3"/>
          <a:stretch/>
        </p:blipFill>
        <p:spPr>
          <a:xfrm>
            <a:off x="464160" y="5531040"/>
            <a:ext cx="602640" cy="787320"/>
          </a:xfrm>
          <a:prstGeom prst="rect">
            <a:avLst/>
          </a:prstGeom>
          <a:ln>
            <a:noFill/>
          </a:ln>
        </p:spPr>
      </p:pic>
      <p:pic>
        <p:nvPicPr>
          <p:cNvPr id="19" name="Picture 4"/>
          <p:cNvPicPr/>
          <p:nvPr/>
        </p:nvPicPr>
        <p:blipFill>
          <a:blip r:embed="rId4"/>
          <a:stretch/>
        </p:blipFill>
        <p:spPr>
          <a:xfrm>
            <a:off x="2366760" y="5425200"/>
            <a:ext cx="1294560" cy="998640"/>
          </a:xfrm>
          <a:prstGeom prst="rect">
            <a:avLst/>
          </a:prstGeom>
          <a:ln>
            <a:noFill/>
          </a:ln>
        </p:spPr>
      </p:pic>
      <p:sp>
        <p:nvSpPr>
          <p:cNvPr id="20" name="CustomShape 5"/>
          <p:cNvSpPr/>
          <p:nvPr/>
        </p:nvSpPr>
        <p:spPr>
          <a:xfrm>
            <a:off x="5029320" y="5531040"/>
            <a:ext cx="1223040" cy="8715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1155CC"/>
                </a:solidFill>
                <a:latin typeface="Playfair Display"/>
                <a:ea typeface="Playfair Display"/>
              </a:rPr>
              <a:t>Ethernet Enabled </a:t>
            </a:r>
            <a:r>
              <a:rPr lang="en-US" sz="1400" b="1" strike="noStrike" spc="-1" dirty="0" err="1" smtClean="0">
                <a:solidFill>
                  <a:srgbClr val="1155CC"/>
                </a:solidFill>
                <a:latin typeface="Playfair Display"/>
                <a:ea typeface="Playfair Display"/>
              </a:rPr>
              <a:t>Weigand</a:t>
            </a:r>
            <a:r>
              <a:rPr lang="en-US" sz="1400" b="1" strike="noStrike" spc="-1" dirty="0" smtClean="0">
                <a:solidFill>
                  <a:srgbClr val="1155CC"/>
                </a:solidFill>
                <a:latin typeface="Playfair Display"/>
                <a:ea typeface="Playfair Display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21" name="Picture 2"/>
          <p:cNvPicPr/>
          <p:nvPr/>
        </p:nvPicPr>
        <p:blipFill>
          <a:blip r:embed="rId3"/>
          <a:stretch/>
        </p:blipFill>
        <p:spPr>
          <a:xfrm>
            <a:off x="4426680" y="5564880"/>
            <a:ext cx="602640" cy="787320"/>
          </a:xfrm>
          <a:prstGeom prst="rect">
            <a:avLst/>
          </a:prstGeom>
          <a:ln>
            <a:noFill/>
          </a:ln>
        </p:spPr>
      </p:pic>
      <p:pic>
        <p:nvPicPr>
          <p:cNvPr id="22" name="Picture 4"/>
          <p:cNvPicPr/>
          <p:nvPr/>
        </p:nvPicPr>
        <p:blipFill>
          <a:blip r:embed="rId4"/>
          <a:stretch/>
        </p:blipFill>
        <p:spPr>
          <a:xfrm>
            <a:off x="6329280" y="5459040"/>
            <a:ext cx="1294560" cy="99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9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92840" y="4343400"/>
            <a:ext cx="2447280" cy="396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Ethernetnet link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41" name="Shape 242"/>
          <p:cNvPicPr/>
          <p:nvPr/>
        </p:nvPicPr>
        <p:blipFill>
          <a:blip r:embed="rId2"/>
          <a:stretch/>
        </p:blipFill>
        <p:spPr>
          <a:xfrm>
            <a:off x="3886200" y="2292120"/>
            <a:ext cx="950400" cy="7671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763560" y="4637880"/>
            <a:ext cx="1066680" cy="692640"/>
          </a:xfrm>
          <a:prstGeom prst="wedgeEllipseCallout">
            <a:avLst>
              <a:gd name="adj1" fmla="val 35132"/>
              <a:gd name="adj2" fmla="val 6661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1</a:t>
            </a:r>
            <a:r>
              <a:rPr lang="en-US" sz="1000" b="1" strike="noStrike" spc="-1" baseline="30000">
                <a:solidFill>
                  <a:srgbClr val="1155CC"/>
                </a:solidFill>
                <a:latin typeface="Arial"/>
                <a:ea typeface="Arial"/>
              </a:rPr>
              <a:t>st</a:t>
            </a: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 Emulator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640840" y="4541760"/>
            <a:ext cx="1144440" cy="88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 flipH="1">
            <a:off x="2861280" y="4541760"/>
            <a:ext cx="330120" cy="77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7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Oswald"/>
                <a:ea typeface="Arial"/>
              </a:rPr>
              <a:t>CSV Controlled setup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6477120" y="4419720"/>
            <a:ext cx="1136160" cy="646200"/>
          </a:xfrm>
          <a:prstGeom prst="wedgeEllipseCallout">
            <a:avLst>
              <a:gd name="adj1" fmla="val -10049"/>
              <a:gd name="adj2" fmla="val 1025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Nth  Emulator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4444920" y="3200400"/>
            <a:ext cx="253080" cy="12186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54" name="Table 10"/>
          <p:cNvGraphicFramePr/>
          <p:nvPr/>
        </p:nvGraphicFramePr>
        <p:xfrm>
          <a:off x="228600" y="1447920"/>
          <a:ext cx="3531240" cy="2068920"/>
        </p:xfrm>
        <a:graphic>
          <a:graphicData uri="http://schemas.openxmlformats.org/drawingml/2006/table">
            <a:tbl>
              <a:tblPr/>
              <a:tblGrid>
                <a:gridCol w="2286000"/>
                <a:gridCol w="1245240"/>
              </a:tblGrid>
              <a:tr h="31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Weigand Card Format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Card Num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</a:tr>
              <a:tr h="31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wieg26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1,1394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</a:tr>
              <a:tr h="31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 ..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</a:tr>
              <a:tr h="31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wiegraw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344734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</a:tr>
              <a:tr h="31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wiegraw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448556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</a:tr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</a:tr>
            </a:tbl>
          </a:graphicData>
        </a:graphic>
      </p:graphicFrame>
      <p:sp>
        <p:nvSpPr>
          <p:cNvPr id="155" name="CustomShape 11"/>
          <p:cNvSpPr/>
          <p:nvPr/>
        </p:nvSpPr>
        <p:spPr>
          <a:xfrm>
            <a:off x="1236960" y="1066680"/>
            <a:ext cx="203904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Oswald"/>
                <a:ea typeface="Arial"/>
              </a:rPr>
              <a:t>Input CSV File 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56" name="Table 12"/>
          <p:cNvGraphicFramePr/>
          <p:nvPr/>
        </p:nvGraphicFramePr>
        <p:xfrm>
          <a:off x="4952880" y="1374480"/>
          <a:ext cx="4038120" cy="2664360"/>
        </p:xfrm>
        <a:graphic>
          <a:graphicData uri="http://schemas.openxmlformats.org/drawingml/2006/table">
            <a:tbl>
              <a:tblPr/>
              <a:tblGrid>
                <a:gridCol w="1009440"/>
                <a:gridCol w="1009440"/>
                <a:gridCol w="1009440"/>
                <a:gridCol w="1009800"/>
              </a:tblGrid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WiegCrd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CardNum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Time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</a:tr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wieg26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1,1396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success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50ms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</a:tr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 ..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</a:tr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wiegraw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344734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success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59ms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</a:tr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wiegraw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448556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49ms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</a:tr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</a:tr>
            </a:tbl>
          </a:graphicData>
        </a:graphic>
      </p:graphicFrame>
      <p:sp>
        <p:nvSpPr>
          <p:cNvPr id="157" name="CustomShape 13"/>
          <p:cNvSpPr/>
          <p:nvPr/>
        </p:nvSpPr>
        <p:spPr>
          <a:xfrm>
            <a:off x="5921280" y="1065240"/>
            <a:ext cx="203904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Oswald"/>
                <a:ea typeface="Arial"/>
              </a:rPr>
              <a:t>Output CSV File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" name="CustomShape 5"/>
          <p:cNvSpPr/>
          <p:nvPr/>
        </p:nvSpPr>
        <p:spPr>
          <a:xfrm>
            <a:off x="893064" y="5524884"/>
            <a:ext cx="1223040" cy="8715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1155CC"/>
                </a:solidFill>
                <a:latin typeface="Playfair Display"/>
                <a:ea typeface="Playfair Display"/>
              </a:rPr>
              <a:t>Ethernet Enabled </a:t>
            </a:r>
            <a:r>
              <a:rPr lang="en-US" sz="1400" b="1" strike="noStrike" spc="-1" dirty="0" err="1" smtClean="0">
                <a:solidFill>
                  <a:srgbClr val="1155CC"/>
                </a:solidFill>
                <a:latin typeface="Playfair Display"/>
                <a:ea typeface="Playfair Display"/>
              </a:rPr>
              <a:t>Weigand</a:t>
            </a:r>
            <a:r>
              <a:rPr lang="en-US" sz="1400" b="1" strike="noStrike" spc="-1" dirty="0" smtClean="0">
                <a:solidFill>
                  <a:srgbClr val="1155CC"/>
                </a:solidFill>
                <a:latin typeface="Playfair Display"/>
                <a:ea typeface="Playfair Display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21" name="Picture 2"/>
          <p:cNvPicPr/>
          <p:nvPr/>
        </p:nvPicPr>
        <p:blipFill>
          <a:blip r:embed="rId3"/>
          <a:stretch/>
        </p:blipFill>
        <p:spPr>
          <a:xfrm>
            <a:off x="290424" y="5558724"/>
            <a:ext cx="602640" cy="787320"/>
          </a:xfrm>
          <a:prstGeom prst="rect">
            <a:avLst/>
          </a:prstGeom>
          <a:ln>
            <a:noFill/>
          </a:ln>
        </p:spPr>
      </p:pic>
      <p:pic>
        <p:nvPicPr>
          <p:cNvPr id="22" name="Picture 4"/>
          <p:cNvPicPr/>
          <p:nvPr/>
        </p:nvPicPr>
        <p:blipFill>
          <a:blip r:embed="rId4"/>
          <a:stretch/>
        </p:blipFill>
        <p:spPr>
          <a:xfrm>
            <a:off x="2193024" y="5452884"/>
            <a:ext cx="1294560" cy="998640"/>
          </a:xfrm>
          <a:prstGeom prst="rect">
            <a:avLst/>
          </a:prstGeom>
          <a:ln>
            <a:noFill/>
          </a:ln>
        </p:spPr>
      </p:pic>
      <p:sp>
        <p:nvSpPr>
          <p:cNvPr id="23" name="CustomShape 5"/>
          <p:cNvSpPr/>
          <p:nvPr/>
        </p:nvSpPr>
        <p:spPr>
          <a:xfrm>
            <a:off x="5064300" y="5505264"/>
            <a:ext cx="1223040" cy="8715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1155CC"/>
                </a:solidFill>
                <a:latin typeface="Playfair Display"/>
                <a:ea typeface="Playfair Display"/>
              </a:rPr>
              <a:t>Ethernet Enabled </a:t>
            </a:r>
            <a:r>
              <a:rPr lang="en-US" sz="1400" b="1" strike="noStrike" spc="-1" dirty="0" err="1" smtClean="0">
                <a:solidFill>
                  <a:srgbClr val="1155CC"/>
                </a:solidFill>
                <a:latin typeface="Playfair Display"/>
                <a:ea typeface="Playfair Display"/>
              </a:rPr>
              <a:t>Weigand</a:t>
            </a:r>
            <a:r>
              <a:rPr lang="en-US" sz="1400" b="1" strike="noStrike" spc="-1" dirty="0" smtClean="0">
                <a:solidFill>
                  <a:srgbClr val="1155CC"/>
                </a:solidFill>
                <a:latin typeface="Playfair Display"/>
                <a:ea typeface="Playfair Display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24" name="Picture 2"/>
          <p:cNvPicPr/>
          <p:nvPr/>
        </p:nvPicPr>
        <p:blipFill>
          <a:blip r:embed="rId3"/>
          <a:stretch/>
        </p:blipFill>
        <p:spPr>
          <a:xfrm>
            <a:off x="4461660" y="5539104"/>
            <a:ext cx="602640" cy="787320"/>
          </a:xfrm>
          <a:prstGeom prst="rect">
            <a:avLst/>
          </a:prstGeom>
          <a:ln>
            <a:noFill/>
          </a:ln>
        </p:spPr>
      </p:pic>
      <p:pic>
        <p:nvPicPr>
          <p:cNvPr id="25" name="Picture 4"/>
          <p:cNvPicPr/>
          <p:nvPr/>
        </p:nvPicPr>
        <p:blipFill>
          <a:blip r:embed="rId4"/>
          <a:stretch/>
        </p:blipFill>
        <p:spPr>
          <a:xfrm>
            <a:off x="6364260" y="5433264"/>
            <a:ext cx="1294560" cy="99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9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9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92840" y="4343400"/>
            <a:ext cx="2447280" cy="396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Ethernetnet link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59" name="Shape 242"/>
          <p:cNvPicPr/>
          <p:nvPr/>
        </p:nvPicPr>
        <p:blipFill>
          <a:blip r:embed="rId2"/>
          <a:stretch/>
        </p:blipFill>
        <p:spPr>
          <a:xfrm>
            <a:off x="3886200" y="2292120"/>
            <a:ext cx="950400" cy="76716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459240" y="4541580"/>
            <a:ext cx="1066680" cy="692640"/>
          </a:xfrm>
          <a:prstGeom prst="wedgeEllipseCallout">
            <a:avLst>
              <a:gd name="adj1" fmla="val 35132"/>
              <a:gd name="adj2" fmla="val 6661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1</a:t>
            </a:r>
            <a:r>
              <a:rPr lang="en-US" sz="1000" b="1" strike="noStrike" spc="-1" baseline="30000">
                <a:solidFill>
                  <a:srgbClr val="1155CC"/>
                </a:solidFill>
                <a:latin typeface="Arial"/>
                <a:ea typeface="Arial"/>
              </a:rPr>
              <a:t>st</a:t>
            </a: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 Emulator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640840" y="4541760"/>
            <a:ext cx="1144440" cy="88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 flipH="1">
            <a:off x="2861280" y="4541760"/>
            <a:ext cx="330120" cy="77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914400" y="5393160"/>
            <a:ext cx="1223040" cy="8715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1155CC"/>
                </a:solidFill>
                <a:latin typeface="Playfair Display"/>
                <a:ea typeface="Playfair Display"/>
              </a:rPr>
              <a:t>Ethernet Enabled </a:t>
            </a:r>
            <a:r>
              <a:rPr lang="en-US" sz="1400" b="1" strike="noStrike" spc="-1" dirty="0" err="1" smtClean="0">
                <a:solidFill>
                  <a:srgbClr val="1155CC"/>
                </a:solidFill>
                <a:latin typeface="Playfair Display"/>
                <a:ea typeface="Playfair Display"/>
              </a:rPr>
              <a:t>Weigand</a:t>
            </a:r>
            <a:r>
              <a:rPr lang="en-US" sz="1400" b="1" strike="noStrike" spc="-1" dirty="0" smtClean="0">
                <a:solidFill>
                  <a:srgbClr val="1155CC"/>
                </a:solidFill>
                <a:latin typeface="Playfair Display"/>
                <a:ea typeface="Playfair Display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164" name="Picture 2"/>
          <p:cNvPicPr/>
          <p:nvPr/>
        </p:nvPicPr>
        <p:blipFill>
          <a:blip r:embed="rId3"/>
          <a:stretch/>
        </p:blipFill>
        <p:spPr>
          <a:xfrm>
            <a:off x="311760" y="5427000"/>
            <a:ext cx="602640" cy="787320"/>
          </a:xfrm>
          <a:prstGeom prst="rect">
            <a:avLst/>
          </a:prstGeom>
          <a:ln>
            <a:noFill/>
          </a:ln>
        </p:spPr>
      </p:pic>
      <p:sp>
        <p:nvSpPr>
          <p:cNvPr id="165" name="CustomShape 6"/>
          <p:cNvSpPr/>
          <p:nvPr/>
        </p:nvSpPr>
        <p:spPr>
          <a:xfrm>
            <a:off x="6248520" y="5427000"/>
            <a:ext cx="1074600" cy="8715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1155CC"/>
                </a:solidFill>
                <a:latin typeface="Playfair Display"/>
                <a:ea typeface="Playfair Display"/>
              </a:rPr>
              <a:t>Ethernet Enabled </a:t>
            </a:r>
            <a:r>
              <a:rPr lang="en-US" sz="1400" b="1" strike="noStrike" spc="-1" dirty="0" err="1" smtClean="0">
                <a:solidFill>
                  <a:srgbClr val="1155CC"/>
                </a:solidFill>
                <a:latin typeface="Playfair Display"/>
                <a:ea typeface="Playfair Display"/>
              </a:rPr>
              <a:t>Weigand</a:t>
            </a:r>
            <a:r>
              <a:rPr lang="en-US" sz="1400" b="1" strike="noStrike" spc="-1" dirty="0" smtClean="0">
                <a:solidFill>
                  <a:srgbClr val="1155CC"/>
                </a:solidFill>
                <a:latin typeface="Playfair Display"/>
                <a:ea typeface="Playfair Display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166" name="Picture 2"/>
          <p:cNvPicPr/>
          <p:nvPr/>
        </p:nvPicPr>
        <p:blipFill>
          <a:blip r:embed="rId3"/>
          <a:stretch/>
        </p:blipFill>
        <p:spPr>
          <a:xfrm>
            <a:off x="5344020" y="5435280"/>
            <a:ext cx="869040" cy="787320"/>
          </a:xfrm>
          <a:prstGeom prst="rect">
            <a:avLst/>
          </a:prstGeom>
          <a:ln>
            <a:noFill/>
          </a:ln>
        </p:spPr>
      </p:pic>
      <p:sp>
        <p:nvSpPr>
          <p:cNvPr id="167" name="CustomShape 7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latin typeface="Oswald"/>
                <a:ea typeface="Arial"/>
              </a:rPr>
              <a:t>“C” Script Controlled </a:t>
            </a:r>
            <a:r>
              <a:rPr lang="en-US" sz="3000" b="1" strike="noStrike" spc="-1" dirty="0" smtClean="0">
                <a:solidFill>
                  <a:srgbClr val="000000"/>
                </a:solidFill>
                <a:latin typeface="Oswald"/>
                <a:ea typeface="Arial"/>
              </a:rPr>
              <a:t>setup (Range card)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168" name="Picture 4"/>
          <p:cNvPicPr/>
          <p:nvPr/>
        </p:nvPicPr>
        <p:blipFill>
          <a:blip r:embed="rId4"/>
          <a:stretch/>
        </p:blipFill>
        <p:spPr>
          <a:xfrm>
            <a:off x="2214360" y="5321160"/>
            <a:ext cx="1294560" cy="998640"/>
          </a:xfrm>
          <a:prstGeom prst="rect">
            <a:avLst/>
          </a:prstGeom>
          <a:ln>
            <a:noFill/>
          </a:ln>
        </p:spPr>
      </p:pic>
      <p:pic>
        <p:nvPicPr>
          <p:cNvPr id="169" name="Picture 4"/>
          <p:cNvPicPr/>
          <p:nvPr/>
        </p:nvPicPr>
        <p:blipFill>
          <a:blip r:embed="rId4"/>
          <a:stretch/>
        </p:blipFill>
        <p:spPr>
          <a:xfrm>
            <a:off x="7391400" y="5329620"/>
            <a:ext cx="1294560" cy="998640"/>
          </a:xfrm>
          <a:prstGeom prst="rect">
            <a:avLst/>
          </a:prstGeom>
          <a:ln>
            <a:noFill/>
          </a:ln>
        </p:spPr>
      </p:pic>
      <p:sp>
        <p:nvSpPr>
          <p:cNvPr id="170" name="CustomShape 8"/>
          <p:cNvSpPr/>
          <p:nvPr/>
        </p:nvSpPr>
        <p:spPr>
          <a:xfrm>
            <a:off x="6477120" y="4419720"/>
            <a:ext cx="1136160" cy="646200"/>
          </a:xfrm>
          <a:prstGeom prst="wedgeEllipseCallout">
            <a:avLst>
              <a:gd name="adj1" fmla="val -10049"/>
              <a:gd name="adj2" fmla="val 1025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155CC"/>
                </a:solidFill>
                <a:latin typeface="Arial"/>
                <a:ea typeface="Arial"/>
              </a:rPr>
              <a:t>Nth  Emulator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4444920" y="3200400"/>
            <a:ext cx="253080" cy="12186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368280" y="1066680"/>
            <a:ext cx="43297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Oswald"/>
                <a:ea typeface="Arial"/>
              </a:rPr>
              <a:t>Input Text “C”  File (No need to compile, its “C” script) </a:t>
            </a:r>
            <a:r>
              <a:rPr lang="en-US" sz="1400" b="1" strike="noStrike" spc="-1" dirty="0" smtClean="0">
                <a:solidFill>
                  <a:srgbClr val="000000"/>
                </a:solidFill>
                <a:latin typeface="Oswald"/>
                <a:ea typeface="Arial"/>
              </a:rPr>
              <a:t> Following will scan from card </a:t>
            </a:r>
            <a:r>
              <a:rPr lang="en-US" sz="1400" b="1" strike="noStrike" spc="-1" dirty="0" err="1" smtClean="0">
                <a:solidFill>
                  <a:srgbClr val="000000"/>
                </a:solidFill>
                <a:latin typeface="Oswald"/>
                <a:ea typeface="Arial"/>
              </a:rPr>
              <a:t>num</a:t>
            </a:r>
            <a:r>
              <a:rPr lang="en-US" sz="1400" b="1" strike="noStrike" spc="-1" dirty="0" smtClean="0">
                <a:solidFill>
                  <a:srgbClr val="000000"/>
                </a:solidFill>
                <a:latin typeface="Oswald"/>
                <a:ea typeface="Arial"/>
              </a:rPr>
              <a:t> 5 to 9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173" name="Table 11"/>
          <p:cNvGraphicFramePr/>
          <p:nvPr/>
        </p:nvGraphicFramePr>
        <p:xfrm>
          <a:off x="4952880" y="1374480"/>
          <a:ext cx="4038120" cy="2664360"/>
        </p:xfrm>
        <a:graphic>
          <a:graphicData uri="http://schemas.openxmlformats.org/drawingml/2006/table">
            <a:tbl>
              <a:tblPr/>
              <a:tblGrid>
                <a:gridCol w="1009440"/>
                <a:gridCol w="1009440"/>
                <a:gridCol w="1009440"/>
                <a:gridCol w="1009800"/>
              </a:tblGrid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WiegCrd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CardNum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Time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A81BA"/>
                    </a:solidFill>
                  </a:tcPr>
                </a:tc>
              </a:tr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wieg26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success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50ms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</a:tr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 ..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</a:tr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wieg26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success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59ms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</a:tr>
              <a:tr h="44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wieg26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49ms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3"/>
                    </a:solidFill>
                  </a:tcPr>
                </a:tc>
              </a:tr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8E6"/>
                    </a:solidFill>
                  </a:tcPr>
                </a:tc>
              </a:tr>
            </a:tbl>
          </a:graphicData>
        </a:graphic>
      </p:graphicFrame>
      <p:sp>
        <p:nvSpPr>
          <p:cNvPr id="174" name="CustomShape 12"/>
          <p:cNvSpPr/>
          <p:nvPr/>
        </p:nvSpPr>
        <p:spPr>
          <a:xfrm>
            <a:off x="5921280" y="1065240"/>
            <a:ext cx="203904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Oswald"/>
                <a:ea typeface="Arial"/>
              </a:rPr>
              <a:t>Output CSV File 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75" name="Picture 2"/>
          <p:cNvPicPr/>
          <p:nvPr/>
        </p:nvPicPr>
        <p:blipFill>
          <a:blip r:embed="rId5"/>
          <a:stretch/>
        </p:blipFill>
        <p:spPr>
          <a:xfrm>
            <a:off x="368280" y="1708560"/>
            <a:ext cx="3517200" cy="263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9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9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6094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B0F0"/>
                </a:solidFill>
                <a:latin typeface="Quicksand"/>
                <a:ea typeface="Quicksand"/>
              </a:rPr>
              <a:t>How Successful or Failure/Timering mesaured 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452040" y="4374000"/>
            <a:ext cx="1058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923400" y="3936240"/>
            <a:ext cx="1788480" cy="250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79" name="CustomShape 4"/>
          <p:cNvSpPr/>
          <p:nvPr/>
        </p:nvSpPr>
        <p:spPr>
          <a:xfrm>
            <a:off x="4494240" y="3936240"/>
            <a:ext cx="3810600" cy="250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2689920" y="3937320"/>
            <a:ext cx="1816920" cy="250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2192040" y="2665440"/>
            <a:ext cx="519840" cy="127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7"/>
          <p:cNvSpPr/>
          <p:nvPr/>
        </p:nvSpPr>
        <p:spPr>
          <a:xfrm rot="4025400" flipH="1">
            <a:off x="70920" y="2982600"/>
            <a:ext cx="1560960" cy="33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3A81BA"/>
                </a:solidFill>
                <a:latin typeface="Quicksand"/>
                <a:ea typeface="Quicksand"/>
              </a:rPr>
              <a:t>Wiegnad Emulator Command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6095880" y="4374000"/>
            <a:ext cx="2208960" cy="3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84" name="CustomShape 9"/>
          <p:cNvSpPr/>
          <p:nvPr/>
        </p:nvSpPr>
        <p:spPr>
          <a:xfrm rot="4025400" flipH="1">
            <a:off x="3712680" y="2982600"/>
            <a:ext cx="1508400" cy="338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92D050"/>
                </a:solidFill>
                <a:latin typeface="Quicksand"/>
                <a:ea typeface="Quicksand"/>
              </a:rPr>
              <a:t>Granted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 rot="2700000">
            <a:off x="4610880" y="4826880"/>
            <a:ext cx="311400" cy="311400"/>
          </a:xfrm>
          <a:prstGeom prst="plus">
            <a:avLst>
              <a:gd name="adj" fmla="val 3727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1"/>
          <p:cNvSpPr/>
          <p:nvPr/>
        </p:nvSpPr>
        <p:spPr>
          <a:xfrm flipH="1">
            <a:off x="2809800" y="4449960"/>
            <a:ext cx="1722960" cy="9223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70C0"/>
                </a:solidFill>
                <a:latin typeface="Quicksand"/>
                <a:ea typeface="Quicksand"/>
              </a:rPr>
              <a:t>ProcessingTime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70C0"/>
                </a:solidFill>
                <a:latin typeface="Quicksand"/>
                <a:ea typeface="Quicksand"/>
              </a:rPr>
              <a:t>Measurement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70C0"/>
                </a:solidFill>
                <a:latin typeface="Quicksand"/>
                <a:ea typeface="Quicksand"/>
              </a:rPr>
              <a:t>Granted/Denied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555480" y="2730960"/>
            <a:ext cx="519840" cy="127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3"/>
          <p:cNvSpPr/>
          <p:nvPr/>
        </p:nvSpPr>
        <p:spPr>
          <a:xfrm rot="4025400" flipH="1">
            <a:off x="1271520" y="2982240"/>
            <a:ext cx="1815840" cy="33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3A81BA"/>
                </a:solidFill>
                <a:latin typeface="Quicksand"/>
                <a:ea typeface="Quicksand"/>
              </a:rPr>
              <a:t>Last wiegnad Bit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1574640" y="4187880"/>
            <a:ext cx="101376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Quicksand"/>
                <a:ea typeface="Quicksand"/>
              </a:rPr>
              <a:t>Emulator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" name="CustomShape 15"/>
          <p:cNvSpPr/>
          <p:nvPr/>
        </p:nvSpPr>
        <p:spPr>
          <a:xfrm>
            <a:off x="4510440" y="5233680"/>
            <a:ext cx="2705760" cy="25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6"/>
          <p:cNvSpPr/>
          <p:nvPr/>
        </p:nvSpPr>
        <p:spPr>
          <a:xfrm flipH="1" flipV="1">
            <a:off x="4537800" y="5561640"/>
            <a:ext cx="489960" cy="11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7"/>
          <p:cNvSpPr/>
          <p:nvPr/>
        </p:nvSpPr>
        <p:spPr>
          <a:xfrm rot="4025400" flipH="1">
            <a:off x="4273560" y="5913360"/>
            <a:ext cx="1396800" cy="33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Quicksand"/>
                <a:ea typeface="Quicksand"/>
              </a:rPr>
              <a:t>Access Denied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3956040" y="2651400"/>
            <a:ext cx="519840" cy="127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94" name="CustomShape 19"/>
          <p:cNvSpPr/>
          <p:nvPr/>
        </p:nvSpPr>
        <p:spPr>
          <a:xfrm rot="4025400" flipH="1">
            <a:off x="1704600" y="2858760"/>
            <a:ext cx="1765440" cy="3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B0F0"/>
                </a:solidFill>
                <a:latin typeface="Quicksand"/>
                <a:ea typeface="Quicksand"/>
              </a:rPr>
              <a:t>Timer Start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5" name="CustomShape 20"/>
          <p:cNvSpPr/>
          <p:nvPr/>
        </p:nvSpPr>
        <p:spPr>
          <a:xfrm flipH="1">
            <a:off x="2689200" y="4374000"/>
            <a:ext cx="76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1"/>
          <p:cNvSpPr/>
          <p:nvPr/>
        </p:nvSpPr>
        <p:spPr>
          <a:xfrm flipH="1">
            <a:off x="4493520" y="4374000"/>
            <a:ext cx="1600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97" name="CustomShape 22"/>
          <p:cNvSpPr/>
          <p:nvPr/>
        </p:nvSpPr>
        <p:spPr>
          <a:xfrm flipH="1">
            <a:off x="4969440" y="4429080"/>
            <a:ext cx="3335040" cy="3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B050"/>
                </a:solidFill>
                <a:latin typeface="Quicksand"/>
                <a:ea typeface="Quicksand"/>
              </a:rPr>
              <a:t>Door OPEN GREEN LED Blinking TIME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23"/>
          <p:cNvSpPr/>
          <p:nvPr/>
        </p:nvSpPr>
        <p:spPr>
          <a:xfrm flipH="1">
            <a:off x="5233320" y="5627880"/>
            <a:ext cx="1722960" cy="3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0000"/>
                </a:solidFill>
                <a:latin typeface="Quicksand"/>
                <a:ea typeface="Quicksand"/>
              </a:rPr>
              <a:t>RED LED ON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11760" y="304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Oswald"/>
                <a:ea typeface="Arial"/>
              </a:rPr>
              <a:t>WPF GUI Overview (Open source Only Windows)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00" name="Picture 2"/>
          <p:cNvPicPr/>
          <p:nvPr/>
        </p:nvPicPr>
        <p:blipFill>
          <a:blip r:embed="rId2"/>
          <a:stretch/>
        </p:blipFill>
        <p:spPr>
          <a:xfrm>
            <a:off x="838080" y="1676520"/>
            <a:ext cx="7286040" cy="468576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990720" y="1600200"/>
            <a:ext cx="107280" cy="136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02" name="CustomShape 3"/>
          <p:cNvSpPr/>
          <p:nvPr/>
        </p:nvSpPr>
        <p:spPr>
          <a:xfrm flipH="1">
            <a:off x="837360" y="1219320"/>
            <a:ext cx="3335040" cy="3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B050"/>
                </a:solidFill>
                <a:latin typeface="Quicksand"/>
                <a:ea typeface="Quicksand"/>
              </a:rPr>
              <a:t>Click to Connect (See next slide)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520</Words>
  <Application>Microsoft Office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Extendeble Automatic Test System</dc:title>
  <dc:subject/>
  <dc:creator>vs</dc:creator>
  <dc:description/>
  <cp:lastModifiedBy>vs</cp:lastModifiedBy>
  <cp:revision>44</cp:revision>
  <dcterms:modified xsi:type="dcterms:W3CDTF">2017-12-15T06:05:22Z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