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3" r:id="rId5"/>
    <p:sldId id="264" r:id="rId6"/>
    <p:sldId id="321" r:id="rId7"/>
    <p:sldId id="323" r:id="rId8"/>
    <p:sldId id="32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</p:sldIdLst>
  <p:sldSz cx="9144000" cy="6858000" type="screen4x3"/>
  <p:notesSz cx="6858000" cy="9144000"/>
  <p:embeddedFontLst>
    <p:embeddedFont>
      <p:font typeface="Quicksand" panose="020B0604020202020204" charset="0"/>
      <p:regular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4358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9900"/>
              </a:buClr>
              <a:defRPr>
                <a:solidFill>
                  <a:srgbClr val="FF99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Quicksand"/>
              <a:defRPr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Quicksand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Quicksand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Quicksand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Quicksand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Quicksand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Quicksand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Quicksand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Quicksand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 descr="3425635579_a895175c1f_z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0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-3175" y="-9000"/>
            <a:ext cx="9144000" cy="7019399"/>
          </a:xfrm>
          <a:prstGeom prst="rect">
            <a:avLst/>
          </a:prstGeom>
          <a:solidFill>
            <a:srgbClr val="000000">
              <a:alpha val="3037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195949" y="282324"/>
            <a:ext cx="8795649" cy="33752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900"/>
                </a:solidFill>
              </a:rPr>
              <a:t>Integrated Extendeble Automatic  Wiegand Emulator</a:t>
            </a:r>
            <a:endParaRPr lang="en" sz="6000" dirty="0">
              <a:solidFill>
                <a:srgbClr val="FF9900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609600" y="4114800"/>
            <a:ext cx="7772400" cy="1046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</a:rPr>
              <a:t>Increase reliability and reduce testing time!</a:t>
            </a:r>
            <a:r>
              <a:rPr lang="en" b="1" dirty="0">
                <a:solidFill>
                  <a:srgbClr val="FFFFFF"/>
                </a:solidFill>
              </a:rPr>
              <a:t/>
            </a:r>
            <a:br>
              <a:rPr lang="en" b="1" dirty="0">
                <a:solidFill>
                  <a:srgbClr val="FFFFFF"/>
                </a:solidFill>
              </a:rPr>
            </a:br>
            <a:endParaRPr lang="en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WPF GUI Overview (Open source Windows)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7" name="Shape 267"/>
          <p:cNvSpPr txBox="1"/>
          <p:nvPr/>
        </p:nvSpPr>
        <p:spPr>
          <a:xfrm flipH="1">
            <a:off x="838200" y="1219199"/>
            <a:ext cx="3335701" cy="381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b="1" dirty="0" smtClean="0">
                <a:solidFill>
                  <a:srgbClr val="00B050"/>
                </a:solidFill>
                <a:latin typeface="Quicksand"/>
                <a:ea typeface="Quicksand"/>
                <a:cs typeface="Quicksand"/>
                <a:sym typeface="Quicksand"/>
              </a:rPr>
              <a:t>Connected to Hardware</a:t>
            </a:r>
            <a:endParaRPr lang="en" b="1" i="0" u="none" strike="noStrike" cap="none" dirty="0">
              <a:solidFill>
                <a:srgbClr val="00B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2866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7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11760" y="304800"/>
            <a:ext cx="8520120" cy="1066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r>
              <a:rPr lang="en-US" sz="3000" b="1" spc="-1" dirty="0">
                <a:uFill>
                  <a:solidFill>
                    <a:srgbClr val="FFFFFF"/>
                  </a:solidFill>
                </a:uFill>
                <a:latin typeface="Oswald"/>
              </a:rPr>
              <a:t>MIT License open source QT GUI Overview (Windows /Linux)</a:t>
            </a:r>
            <a:endParaRPr lang="en-US" b="1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61400" cy="528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11760" y="304800"/>
            <a:ext cx="8520120" cy="990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MIT License open source QT GUI Overview (Windows </a:t>
            </a:r>
            <a:r>
              <a:rPr lang="en-US" sz="3000" b="1" spc="-1" dirty="0">
                <a:uFill>
                  <a:solidFill>
                    <a:srgbClr val="FFFFFF"/>
                  </a:solidFill>
                </a:uFill>
                <a:latin typeface="Oswald"/>
              </a:rPr>
              <a:t>/Linux)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0" y="1447800"/>
            <a:ext cx="8629040" cy="516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7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How Emulator connects to HW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Each Wigand emulator obtains IP Address from DHCP server to obtain ipv4 </a:t>
            </a:r>
            <a:r>
              <a:rPr lang="en-US" sz="2000" dirty="0" err="1" smtClean="0">
                <a:solidFill>
                  <a:srgbClr val="002060"/>
                </a:solidFill>
              </a:rPr>
              <a:t>ip</a:t>
            </a:r>
            <a:r>
              <a:rPr lang="en-US" sz="2000" dirty="0" smtClean="0">
                <a:solidFill>
                  <a:srgbClr val="002060"/>
                </a:solidFill>
              </a:rPr>
              <a:t> address as soon as power is applied and Ethernet link available.</a:t>
            </a:r>
          </a:p>
          <a:p>
            <a:pPr marL="228600"/>
            <a:endParaRPr lang="en-US" sz="2000" dirty="0" smtClean="0">
              <a:solidFill>
                <a:srgbClr val="002060"/>
              </a:solidFill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Once obtained IP emulator broadcasts IP Address, once every 10 seconds interval.</a:t>
            </a:r>
          </a:p>
          <a:p>
            <a:pPr marL="457200" indent="-228600">
              <a:buFont typeface="Quicksand"/>
              <a:buChar char="●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</a:rPr>
              <a:t>PC Application WPF/QT handles broadcast packets to locate each emulator device and establishes communication.</a:t>
            </a:r>
            <a:br>
              <a:rPr lang="en-US" sz="2000" dirty="0" smtClean="0">
                <a:solidFill>
                  <a:srgbClr val="002060"/>
                </a:solidFill>
              </a:rPr>
            </a:br>
            <a:endParaRPr lang="en-US" sz="2000" dirty="0" smtClean="0">
              <a:solidFill>
                <a:srgbClr val="002060"/>
              </a:solidFill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ea typeface="Cabin"/>
              </a:rPr>
              <a:t>At this point PC Ready to execute instructions to emulate Wigand cards.</a:t>
            </a:r>
          </a:p>
          <a:p>
            <a:pPr marL="457200" indent="-228600">
              <a:buFont typeface="Quicksand"/>
              <a:buChar char="●"/>
            </a:pPr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All communication takes place of </a:t>
            </a:r>
            <a:r>
              <a:rPr lang="en-US" sz="2000" dirty="0" err="1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CoAP</a:t>
            </a: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 port 5683 over reliable communication UDP port.</a:t>
            </a:r>
          </a:p>
          <a:p>
            <a:pPr>
              <a:buClr>
                <a:schemeClr val="dk1"/>
              </a:buClr>
              <a:buSzPct val="36666"/>
              <a:buFont typeface="Arial"/>
              <a:buNone/>
            </a:pPr>
            <a:endParaRPr lang="en-US" dirty="0" smtClean="0">
              <a:latin typeface="Cabin"/>
              <a:ea typeface="Cabin"/>
              <a:cs typeface="Cabin"/>
              <a:sym typeface="Cab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How Emulator connects to HW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endParaRPr lang="en-US" sz="2000" dirty="0" smtClean="0">
              <a:solidFill>
                <a:srgbClr val="002060"/>
              </a:solidFill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Emulator system </a:t>
            </a:r>
            <a:r>
              <a:rPr lang="en-US" sz="2000" dirty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has </a:t>
            </a: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built-in Ethernet </a:t>
            </a:r>
            <a:r>
              <a:rPr lang="en-US" sz="2000" dirty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based bootloader </a:t>
            </a: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which makes system easy for upgrade or feature enhancement  or bug fixing.</a:t>
            </a:r>
          </a:p>
          <a:p>
            <a:pPr marL="457200" indent="-228600">
              <a:buFont typeface="Quicksand"/>
              <a:buChar char="●"/>
            </a:pPr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/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2000" dirty="0" smtClean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/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All open source application </a:t>
            </a:r>
            <a:r>
              <a:rPr lang="en-US" sz="200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and library including </a:t>
            </a: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terminal emulator can be found at following </a:t>
            </a:r>
            <a:r>
              <a:rPr lang="en-US" sz="200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location.</a:t>
            </a:r>
          </a:p>
          <a:p>
            <a:pPr marL="228600"/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/>
            <a:r>
              <a:rPr lang="en-US" sz="24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https://github.com/natashaiwscope/emulator_v0</a:t>
            </a:r>
            <a:endParaRPr lang="en-US" sz="2400" dirty="0" smtClean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endParaRPr lang="en-US" sz="2000" dirty="0" smtClean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How Emulator Works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457200" y="990600"/>
            <a:ext cx="8229600" cy="55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endParaRPr lang="en-US" sz="2000" dirty="0" smtClean="0">
              <a:solidFill>
                <a:srgbClr val="002060"/>
              </a:solidFill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PC Reads CSV file sends </a:t>
            </a:r>
            <a:r>
              <a:rPr lang="en-US" sz="2000" dirty="0" err="1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Wiegand</a:t>
            </a: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 card number to emulator device.</a:t>
            </a:r>
          </a:p>
          <a:p>
            <a:pPr marL="457200" indent="-228600">
              <a:buFont typeface="Quicksand"/>
              <a:buChar char="●"/>
            </a:pPr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Emulator device generates </a:t>
            </a:r>
            <a:r>
              <a:rPr lang="en-US" sz="2000" dirty="0" err="1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wiegand</a:t>
            </a: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 signal, at end starts precision Timer to measure time.</a:t>
            </a:r>
          </a:p>
          <a:p>
            <a:pPr marL="457200" indent="-228600">
              <a:buFont typeface="Quicksand"/>
              <a:buChar char="●"/>
            </a:pPr>
            <a:endParaRPr lang="en-US" sz="2000" dirty="0" smtClean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Emulator keeps an eye for </a:t>
            </a:r>
            <a:r>
              <a:rPr lang="en-US" sz="2000" dirty="0" err="1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Geeen</a:t>
            </a:r>
            <a:r>
              <a:rPr lang="en-US" sz="2000" dirty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LED/Red LED transition.</a:t>
            </a:r>
          </a:p>
          <a:p>
            <a:pPr marL="457200" indent="-228600">
              <a:buFont typeface="Quicksand"/>
              <a:buChar char="●"/>
            </a:pPr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As soon as LED transition happens depending upon GREEN (Access granted)/RED (Access denied).</a:t>
            </a: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Emulator posts card number and time to application which sent requests.</a:t>
            </a:r>
          </a:p>
          <a:p>
            <a:pPr marL="457200" indent="-228600">
              <a:buFont typeface="Quicksand"/>
              <a:buChar char="●"/>
            </a:pPr>
            <a:endParaRPr lang="en-US" sz="2000" dirty="0" smtClean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PC Application collects packet and creates CSV file for record. </a:t>
            </a:r>
          </a:p>
          <a:p>
            <a:pPr marL="457200" indent="-228600">
              <a:buFont typeface="Quicksand"/>
              <a:buChar char="●"/>
            </a:pPr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/>
            <a:r>
              <a:rPr lang="en-US" sz="2000" dirty="0" smtClean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57200" indent="-228600">
              <a:buFont typeface="Quicksand"/>
              <a:buChar char="●"/>
            </a:pPr>
            <a:endParaRPr lang="en-US" sz="2000" dirty="0" smtClean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228600">
              <a:buFont typeface="Quicksand"/>
              <a:buChar char="●"/>
            </a:pPr>
            <a:endParaRPr lang="en-US" sz="2000" dirty="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Wiegand Testing 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System can send 1000 Wigand requests every second to connected system which enables system to test 1 million swipe over night for load testing. 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As it measures precision timing enables user to compare two systems for efficiancy.  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Please provide up for feedback and improvments to add additional features.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3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Automatic testing system?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CoAP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What is </a:t>
            </a:r>
            <a:r>
              <a:rPr lang="en" dirty="0" smtClean="0"/>
              <a:t>IEAWE?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How it works!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How to create simple test scenario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will need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Running Weigand card reader System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Extra RJ45 Ethernet cable with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Windows/Linux system.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Collection of CSV text files with card data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7" name="Shape 87" descr="of the human bra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4800600"/>
            <a:ext cx="1676399" cy="128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798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9900"/>
                </a:solidFill>
              </a:rPr>
              <a:t>How it woks ?</a:t>
            </a:r>
            <a:endParaRPr lang="en" sz="48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40"/>
          <p:cNvSpPr/>
          <p:nvPr/>
        </p:nvSpPr>
        <p:spPr>
          <a:xfrm>
            <a:off x="3192964" y="4343400"/>
            <a:ext cx="2447946" cy="396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Ethernetnet link</a:t>
            </a:r>
          </a:p>
        </p:txBody>
      </p:sp>
      <p:pic>
        <p:nvPicPr>
          <p:cNvPr id="5" name="Shape 242" descr="Cartoon-of-person-at-compu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99" y="1524000"/>
            <a:ext cx="1497700" cy="15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38"/>
          <p:cNvSpPr/>
          <p:nvPr/>
        </p:nvSpPr>
        <p:spPr>
          <a:xfrm>
            <a:off x="609600" y="3547594"/>
            <a:ext cx="1858550" cy="1050000"/>
          </a:xfrm>
          <a:prstGeom prst="wedgeEllipseCallout">
            <a:avLst>
              <a:gd name="adj1" fmla="val 66072"/>
              <a:gd name="adj2" fmla="val 12144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1155CC"/>
                </a:solidFill>
              </a:rPr>
              <a:t>1</a:t>
            </a:r>
            <a:r>
              <a:rPr lang="en-US" sz="1000" b="1" baseline="30000" dirty="0" smtClean="0">
                <a:solidFill>
                  <a:srgbClr val="1155CC"/>
                </a:solidFill>
              </a:rPr>
              <a:t>st</a:t>
            </a:r>
            <a:r>
              <a:rPr lang="en-US" sz="1000" b="1" dirty="0" smtClean="0">
                <a:solidFill>
                  <a:srgbClr val="1155CC"/>
                </a:solidFill>
              </a:rPr>
              <a:t> Emulator</a:t>
            </a:r>
            <a:endParaRPr lang="en" sz="1000" b="1" dirty="0">
              <a:solidFill>
                <a:srgbClr val="1155CC"/>
              </a:solidFill>
            </a:endParaRPr>
          </a:p>
        </p:txBody>
      </p:sp>
      <p:cxnSp>
        <p:nvCxnSpPr>
          <p:cNvPr id="16" name="Shape 352"/>
          <p:cNvCxnSpPr>
            <a:stCxn id="3" idx="7"/>
            <a:endCxn id="29" idx="0"/>
          </p:cNvCxnSpPr>
          <p:nvPr/>
        </p:nvCxnSpPr>
        <p:spPr>
          <a:xfrm>
            <a:off x="5640910" y="4541850"/>
            <a:ext cx="1145110" cy="88502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352"/>
          <p:cNvCxnSpPr>
            <a:stCxn id="3" idx="3"/>
            <a:endCxn id="15" idx="0"/>
          </p:cNvCxnSpPr>
          <p:nvPr/>
        </p:nvCxnSpPr>
        <p:spPr>
          <a:xfrm flipH="1">
            <a:off x="2862157" y="4541850"/>
            <a:ext cx="330807" cy="77938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348"/>
          <p:cNvSpPr/>
          <p:nvPr/>
        </p:nvSpPr>
        <p:spPr>
          <a:xfrm>
            <a:off x="1139218" y="5435345"/>
            <a:ext cx="1075239" cy="87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b="1" dirty="0" smtClean="0">
                <a:solidFill>
                  <a:srgbClr val="1155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Ethernet Enabled Weignad </a:t>
            </a:r>
            <a:endParaRPr lang="en" b="1" dirty="0">
              <a:solidFill>
                <a:srgbClr val="1155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Image result for wiegand inte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0" y="5426878"/>
            <a:ext cx="869711" cy="7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hape 348"/>
          <p:cNvSpPr/>
          <p:nvPr/>
        </p:nvSpPr>
        <p:spPr>
          <a:xfrm>
            <a:off x="6248400" y="5426878"/>
            <a:ext cx="1075239" cy="87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b="1" dirty="0" smtClean="0">
                <a:solidFill>
                  <a:srgbClr val="1155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Ethernet Enabled Weignad </a:t>
            </a:r>
            <a:endParaRPr lang="en" b="1" dirty="0">
              <a:solidFill>
                <a:srgbClr val="1155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0" name="Picture 2" descr="Image result for wiegand inte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35345"/>
            <a:ext cx="869711" cy="7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Basic Access Control Emulator Setup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5" name="Picture 4"/>
          <p:cNvPicPr/>
          <p:nvPr/>
        </p:nvPicPr>
        <p:blipFill>
          <a:blip r:embed="rId5"/>
          <a:stretch/>
        </p:blipFill>
        <p:spPr>
          <a:xfrm>
            <a:off x="2214457" y="5321230"/>
            <a:ext cx="1295400" cy="999240"/>
          </a:xfrm>
          <a:prstGeom prst="rect">
            <a:avLst/>
          </a:prstGeom>
          <a:ln>
            <a:noFill/>
          </a:ln>
        </p:spPr>
      </p:pic>
      <p:pic>
        <p:nvPicPr>
          <p:cNvPr id="17" name="Picture 4"/>
          <p:cNvPicPr/>
          <p:nvPr/>
        </p:nvPicPr>
        <p:blipFill>
          <a:blip r:embed="rId5"/>
          <a:stretch/>
        </p:blipFill>
        <p:spPr>
          <a:xfrm>
            <a:off x="7323639" y="5321230"/>
            <a:ext cx="1295400" cy="999240"/>
          </a:xfrm>
          <a:prstGeom prst="rect">
            <a:avLst/>
          </a:prstGeom>
          <a:ln>
            <a:noFill/>
          </a:ln>
        </p:spPr>
      </p:pic>
      <p:sp>
        <p:nvSpPr>
          <p:cNvPr id="22" name="Shape 238"/>
          <p:cNvSpPr/>
          <p:nvPr/>
        </p:nvSpPr>
        <p:spPr>
          <a:xfrm>
            <a:off x="5144380" y="1394350"/>
            <a:ext cx="1858550" cy="1050000"/>
          </a:xfrm>
          <a:prstGeom prst="wedgeEllipseCallout">
            <a:avLst>
              <a:gd name="adj1" fmla="val -66949"/>
              <a:gd name="adj2" fmla="val 5854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1155CC"/>
                </a:solidFill>
              </a:rPr>
              <a:t>Primary Card Manag</a:t>
            </a:r>
            <a:r>
              <a:rPr lang="en-US" sz="1000" b="1" dirty="0" smtClean="0">
                <a:solidFill>
                  <a:srgbClr val="1155CC"/>
                </a:solidFill>
              </a:rPr>
              <a:t>e</a:t>
            </a:r>
            <a:r>
              <a:rPr lang="en" sz="1000" b="1" dirty="0" smtClean="0">
                <a:solidFill>
                  <a:srgbClr val="1155CC"/>
                </a:solidFill>
              </a:rPr>
              <a:t>ment Host Server</a:t>
            </a:r>
            <a:endParaRPr lang="en" sz="1000" b="1" dirty="0">
              <a:solidFill>
                <a:srgbClr val="1155CC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6330711" y="3026095"/>
            <a:ext cx="1858550" cy="1050000"/>
          </a:xfrm>
          <a:prstGeom prst="wedgeEllipseCallout">
            <a:avLst>
              <a:gd name="adj1" fmla="val -12283"/>
              <a:gd name="adj2" fmla="val 1770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1155CC"/>
                </a:solidFill>
              </a:rPr>
              <a:t>Nth  Emulator</a:t>
            </a:r>
            <a:endParaRPr lang="en" sz="1000" b="1" dirty="0">
              <a:solidFill>
                <a:srgbClr val="1155CC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444973" y="2708074"/>
            <a:ext cx="253693" cy="171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40"/>
          <p:cNvSpPr/>
          <p:nvPr/>
        </p:nvSpPr>
        <p:spPr>
          <a:xfrm>
            <a:off x="3192964" y="4343400"/>
            <a:ext cx="2447946" cy="396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Ethernetnet link</a:t>
            </a:r>
          </a:p>
        </p:txBody>
      </p:sp>
      <p:pic>
        <p:nvPicPr>
          <p:cNvPr id="5" name="Shape 242" descr="Cartoon-of-person-at-compu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199" y="2291950"/>
            <a:ext cx="951099" cy="7679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38"/>
          <p:cNvSpPr/>
          <p:nvPr/>
        </p:nvSpPr>
        <p:spPr>
          <a:xfrm>
            <a:off x="763548" y="4637714"/>
            <a:ext cx="1067237" cy="693300"/>
          </a:xfrm>
          <a:prstGeom prst="wedgeEllipseCallout">
            <a:avLst>
              <a:gd name="adj1" fmla="val 35132"/>
              <a:gd name="adj2" fmla="val 666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1155CC"/>
                </a:solidFill>
              </a:rPr>
              <a:t>1</a:t>
            </a:r>
            <a:r>
              <a:rPr lang="en-US" sz="1000" b="1" baseline="30000" dirty="0" smtClean="0">
                <a:solidFill>
                  <a:srgbClr val="1155CC"/>
                </a:solidFill>
              </a:rPr>
              <a:t>st</a:t>
            </a:r>
            <a:r>
              <a:rPr lang="en-US" sz="1000" b="1" dirty="0" smtClean="0">
                <a:solidFill>
                  <a:srgbClr val="1155CC"/>
                </a:solidFill>
              </a:rPr>
              <a:t> Emulator</a:t>
            </a:r>
            <a:endParaRPr lang="en" sz="1000" b="1" dirty="0">
              <a:solidFill>
                <a:srgbClr val="1155CC"/>
              </a:solidFill>
            </a:endParaRPr>
          </a:p>
        </p:txBody>
      </p:sp>
      <p:cxnSp>
        <p:nvCxnSpPr>
          <p:cNvPr id="16" name="Shape 352"/>
          <p:cNvCxnSpPr>
            <a:stCxn id="3" idx="7"/>
            <a:endCxn id="29" idx="0"/>
          </p:cNvCxnSpPr>
          <p:nvPr/>
        </p:nvCxnSpPr>
        <p:spPr>
          <a:xfrm>
            <a:off x="5640910" y="4541850"/>
            <a:ext cx="1145110" cy="88502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352"/>
          <p:cNvCxnSpPr>
            <a:stCxn id="3" idx="3"/>
            <a:endCxn id="15" idx="0"/>
          </p:cNvCxnSpPr>
          <p:nvPr/>
        </p:nvCxnSpPr>
        <p:spPr>
          <a:xfrm flipH="1">
            <a:off x="2862157" y="4541850"/>
            <a:ext cx="330807" cy="77938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348"/>
          <p:cNvSpPr/>
          <p:nvPr/>
        </p:nvSpPr>
        <p:spPr>
          <a:xfrm>
            <a:off x="1139218" y="5435345"/>
            <a:ext cx="1075239" cy="87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b="1" dirty="0" smtClean="0">
                <a:solidFill>
                  <a:srgbClr val="1155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Ethernet Enabled Weignad </a:t>
            </a:r>
            <a:endParaRPr lang="en" b="1" dirty="0">
              <a:solidFill>
                <a:srgbClr val="1155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Image result for wiegand inte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0" y="5426878"/>
            <a:ext cx="869711" cy="7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hape 348"/>
          <p:cNvSpPr/>
          <p:nvPr/>
        </p:nvSpPr>
        <p:spPr>
          <a:xfrm>
            <a:off x="6248400" y="5426878"/>
            <a:ext cx="1075239" cy="87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b="1" dirty="0" smtClean="0">
                <a:solidFill>
                  <a:srgbClr val="1155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Ethernet Enabled Weignad </a:t>
            </a:r>
            <a:endParaRPr lang="en" b="1" dirty="0">
              <a:solidFill>
                <a:srgbClr val="1155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0" name="Picture 2" descr="Image result for wiegand inte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35345"/>
            <a:ext cx="869711" cy="7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CSV Controlled setup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5" name="Picture 4"/>
          <p:cNvPicPr/>
          <p:nvPr/>
        </p:nvPicPr>
        <p:blipFill>
          <a:blip r:embed="rId5"/>
          <a:stretch/>
        </p:blipFill>
        <p:spPr>
          <a:xfrm>
            <a:off x="2214457" y="5321230"/>
            <a:ext cx="1295400" cy="999240"/>
          </a:xfrm>
          <a:prstGeom prst="rect">
            <a:avLst/>
          </a:prstGeom>
          <a:ln>
            <a:noFill/>
          </a:ln>
        </p:spPr>
      </p:pic>
      <p:pic>
        <p:nvPicPr>
          <p:cNvPr id="17" name="Picture 4"/>
          <p:cNvPicPr/>
          <p:nvPr/>
        </p:nvPicPr>
        <p:blipFill>
          <a:blip r:embed="rId5"/>
          <a:stretch/>
        </p:blipFill>
        <p:spPr>
          <a:xfrm>
            <a:off x="7323639" y="5321230"/>
            <a:ext cx="1295400" cy="999240"/>
          </a:xfrm>
          <a:prstGeom prst="rect">
            <a:avLst/>
          </a:prstGeom>
          <a:ln>
            <a:noFill/>
          </a:ln>
        </p:spPr>
      </p:pic>
      <p:sp>
        <p:nvSpPr>
          <p:cNvPr id="24" name="Shape 238"/>
          <p:cNvSpPr/>
          <p:nvPr/>
        </p:nvSpPr>
        <p:spPr>
          <a:xfrm>
            <a:off x="6476999" y="4419599"/>
            <a:ext cx="1136889" cy="647095"/>
          </a:xfrm>
          <a:prstGeom prst="wedgeEllipseCallout">
            <a:avLst>
              <a:gd name="adj1" fmla="val -10049"/>
              <a:gd name="adj2" fmla="val 10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1155CC"/>
                </a:solidFill>
              </a:rPr>
              <a:t>Nth  Emulator</a:t>
            </a:r>
            <a:endParaRPr lang="en" sz="1000" b="1" dirty="0">
              <a:solidFill>
                <a:srgbClr val="1155CC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444973" y="3200400"/>
            <a:ext cx="253693" cy="1219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41715"/>
              </p:ext>
            </p:extLst>
          </p:nvPr>
        </p:nvGraphicFramePr>
        <p:xfrm>
          <a:off x="228600" y="1447800"/>
          <a:ext cx="3531552" cy="202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245552"/>
              </a:tblGrid>
              <a:tr h="3369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Weigand</a:t>
                      </a:r>
                      <a:r>
                        <a:rPr lang="en-US" dirty="0" smtClean="0"/>
                        <a:t> Card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/>
                        <a:t>wieg26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1,1394</a:t>
                      </a:r>
                      <a:endParaRPr lang="en-US" dirty="0"/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/>
                        <a:t>..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wiegraw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344734</a:t>
                      </a:r>
                      <a:endParaRPr lang="en-US" dirty="0"/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wiegraw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448556</a:t>
                      </a:r>
                      <a:endParaRPr lang="en-US" dirty="0"/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36804" y="1066800"/>
            <a:ext cx="203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Input CSV File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86452"/>
              </p:ext>
            </p:extLst>
          </p:nvPr>
        </p:nvGraphicFramePr>
        <p:xfrm>
          <a:off x="4953000" y="1374575"/>
          <a:ext cx="4038600" cy="26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4440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WiegCrd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r>
                        <a:rPr lang="en-US" dirty="0" smtClean="0"/>
                        <a:t>wieg26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r>
                        <a:rPr lang="en-US" dirty="0" smtClean="0"/>
                        <a:t>..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wiegraw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59ms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wiegraw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49ms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921255" y="1065311"/>
            <a:ext cx="203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Output CSV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40"/>
          <p:cNvSpPr/>
          <p:nvPr/>
        </p:nvSpPr>
        <p:spPr>
          <a:xfrm>
            <a:off x="3192964" y="4343400"/>
            <a:ext cx="2447946" cy="396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Ethernetnet link</a:t>
            </a:r>
          </a:p>
        </p:txBody>
      </p:sp>
      <p:pic>
        <p:nvPicPr>
          <p:cNvPr id="5" name="Shape 242" descr="Cartoon-of-person-at-compu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199" y="2291950"/>
            <a:ext cx="951099" cy="7679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38"/>
          <p:cNvSpPr/>
          <p:nvPr/>
        </p:nvSpPr>
        <p:spPr>
          <a:xfrm>
            <a:off x="763548" y="4637714"/>
            <a:ext cx="1067237" cy="693300"/>
          </a:xfrm>
          <a:prstGeom prst="wedgeEllipseCallout">
            <a:avLst>
              <a:gd name="adj1" fmla="val 35132"/>
              <a:gd name="adj2" fmla="val 666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1155CC"/>
                </a:solidFill>
              </a:rPr>
              <a:t>1</a:t>
            </a:r>
            <a:r>
              <a:rPr lang="en-US" sz="1000" b="1" baseline="30000" dirty="0" smtClean="0">
                <a:solidFill>
                  <a:srgbClr val="1155CC"/>
                </a:solidFill>
              </a:rPr>
              <a:t>st</a:t>
            </a:r>
            <a:r>
              <a:rPr lang="en-US" sz="1000" b="1" dirty="0" smtClean="0">
                <a:solidFill>
                  <a:srgbClr val="1155CC"/>
                </a:solidFill>
              </a:rPr>
              <a:t> Emulator</a:t>
            </a:r>
            <a:endParaRPr lang="en" sz="1000" b="1" dirty="0">
              <a:solidFill>
                <a:srgbClr val="1155CC"/>
              </a:solidFill>
            </a:endParaRPr>
          </a:p>
        </p:txBody>
      </p:sp>
      <p:cxnSp>
        <p:nvCxnSpPr>
          <p:cNvPr id="16" name="Shape 352"/>
          <p:cNvCxnSpPr>
            <a:stCxn id="3" idx="7"/>
            <a:endCxn id="29" idx="0"/>
          </p:cNvCxnSpPr>
          <p:nvPr/>
        </p:nvCxnSpPr>
        <p:spPr>
          <a:xfrm>
            <a:off x="5640910" y="4541850"/>
            <a:ext cx="1145110" cy="88502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352"/>
          <p:cNvCxnSpPr>
            <a:stCxn id="3" idx="3"/>
            <a:endCxn id="15" idx="0"/>
          </p:cNvCxnSpPr>
          <p:nvPr/>
        </p:nvCxnSpPr>
        <p:spPr>
          <a:xfrm flipH="1">
            <a:off x="2862157" y="4541850"/>
            <a:ext cx="330807" cy="77938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348"/>
          <p:cNvSpPr/>
          <p:nvPr/>
        </p:nvSpPr>
        <p:spPr>
          <a:xfrm>
            <a:off x="1139218" y="5435345"/>
            <a:ext cx="1075239" cy="87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b="1" dirty="0" smtClean="0">
                <a:solidFill>
                  <a:srgbClr val="1155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Ethernet Enabled Weignad </a:t>
            </a:r>
            <a:endParaRPr lang="en" b="1" dirty="0">
              <a:solidFill>
                <a:srgbClr val="1155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Image result for wiegand inte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0" y="5426878"/>
            <a:ext cx="869711" cy="7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hape 348"/>
          <p:cNvSpPr/>
          <p:nvPr/>
        </p:nvSpPr>
        <p:spPr>
          <a:xfrm>
            <a:off x="6248400" y="5426878"/>
            <a:ext cx="1075239" cy="87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b="1" dirty="0" smtClean="0">
                <a:solidFill>
                  <a:srgbClr val="1155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Ethernet Enabled Weignad </a:t>
            </a:r>
            <a:endParaRPr lang="en" b="1" dirty="0">
              <a:solidFill>
                <a:srgbClr val="1155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0" name="Picture 2" descr="Image result for wiegand inte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35345"/>
            <a:ext cx="869711" cy="7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“C” Script Controlled setup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5" name="Picture 4"/>
          <p:cNvPicPr/>
          <p:nvPr/>
        </p:nvPicPr>
        <p:blipFill>
          <a:blip r:embed="rId5"/>
          <a:stretch/>
        </p:blipFill>
        <p:spPr>
          <a:xfrm>
            <a:off x="2214457" y="5321230"/>
            <a:ext cx="1295400" cy="999240"/>
          </a:xfrm>
          <a:prstGeom prst="rect">
            <a:avLst/>
          </a:prstGeom>
          <a:ln>
            <a:noFill/>
          </a:ln>
        </p:spPr>
      </p:pic>
      <p:pic>
        <p:nvPicPr>
          <p:cNvPr id="17" name="Picture 4"/>
          <p:cNvPicPr/>
          <p:nvPr/>
        </p:nvPicPr>
        <p:blipFill>
          <a:blip r:embed="rId5"/>
          <a:stretch/>
        </p:blipFill>
        <p:spPr>
          <a:xfrm>
            <a:off x="7323639" y="5321230"/>
            <a:ext cx="1295400" cy="999240"/>
          </a:xfrm>
          <a:prstGeom prst="rect">
            <a:avLst/>
          </a:prstGeom>
          <a:ln>
            <a:noFill/>
          </a:ln>
        </p:spPr>
      </p:pic>
      <p:sp>
        <p:nvSpPr>
          <p:cNvPr id="24" name="Shape 238"/>
          <p:cNvSpPr/>
          <p:nvPr/>
        </p:nvSpPr>
        <p:spPr>
          <a:xfrm>
            <a:off x="6476999" y="4419599"/>
            <a:ext cx="1136889" cy="647095"/>
          </a:xfrm>
          <a:prstGeom prst="wedgeEllipseCallout">
            <a:avLst>
              <a:gd name="adj1" fmla="val -10049"/>
              <a:gd name="adj2" fmla="val 10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1155CC"/>
                </a:solidFill>
              </a:rPr>
              <a:t>Nth  Emulator</a:t>
            </a:r>
            <a:endParaRPr lang="en" sz="1000" b="1" dirty="0">
              <a:solidFill>
                <a:srgbClr val="1155CC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444973" y="3200400"/>
            <a:ext cx="253693" cy="1219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334" y="1066800"/>
            <a:ext cx="4330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Input Text “C”  File (No need to compile, its “C” script)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79056"/>
              </p:ext>
            </p:extLst>
          </p:nvPr>
        </p:nvGraphicFramePr>
        <p:xfrm>
          <a:off x="4953000" y="1374575"/>
          <a:ext cx="4038600" cy="26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4440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WiegCrd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r>
                        <a:rPr lang="en-US" dirty="0" smtClean="0"/>
                        <a:t>wieg26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r>
                        <a:rPr lang="en-US" dirty="0" smtClean="0"/>
                        <a:t>..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r>
                        <a:rPr lang="en-US" dirty="0" smtClean="0"/>
                        <a:t>wieg26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59ms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wieg26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49ms</a:t>
                      </a:r>
                      <a:endParaRPr lang="en-US" dirty="0"/>
                    </a:p>
                  </a:txBody>
                  <a:tcPr/>
                </a:tc>
              </a:tr>
              <a:tr h="4440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921255" y="1065311"/>
            <a:ext cx="203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Output CSV File 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4" y="1708716"/>
            <a:ext cx="3517865" cy="263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7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B0F0"/>
                </a:solidFill>
              </a:rPr>
              <a:t>How Successful or Failure/Timering mesaured ?</a:t>
            </a:r>
            <a:endParaRPr lang="en" sz="3200" dirty="0">
              <a:solidFill>
                <a:srgbClr val="00B0F0"/>
              </a:solidFill>
            </a:endParaRPr>
          </a:p>
        </p:txBody>
      </p:sp>
      <p:cxnSp>
        <p:nvCxnSpPr>
          <p:cNvPr id="5" name="Shape 241"/>
          <p:cNvCxnSpPr/>
          <p:nvPr/>
        </p:nvCxnSpPr>
        <p:spPr>
          <a:xfrm>
            <a:off x="3451864" y="4374065"/>
            <a:ext cx="105874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Shape 243"/>
          <p:cNvSpPr/>
          <p:nvPr/>
        </p:nvSpPr>
        <p:spPr>
          <a:xfrm>
            <a:off x="923470" y="3936162"/>
            <a:ext cx="1789036" cy="250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4"/>
          <p:cNvSpPr/>
          <p:nvPr/>
        </p:nvSpPr>
        <p:spPr>
          <a:xfrm>
            <a:off x="4494367" y="3936162"/>
            <a:ext cx="3811431" cy="2507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46"/>
          <p:cNvSpPr/>
          <p:nvPr/>
        </p:nvSpPr>
        <p:spPr>
          <a:xfrm>
            <a:off x="2689864" y="3937150"/>
            <a:ext cx="1817699" cy="250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hape 252"/>
          <p:cNvCxnSpPr/>
          <p:nvPr/>
        </p:nvCxnSpPr>
        <p:spPr>
          <a:xfrm>
            <a:off x="2191979" y="2665363"/>
            <a:ext cx="520500" cy="12707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Shape 254"/>
          <p:cNvSpPr txBox="1"/>
          <p:nvPr/>
        </p:nvSpPr>
        <p:spPr>
          <a:xfrm rot="4025635" flipH="1">
            <a:off x="71564" y="2982690"/>
            <a:ext cx="1561589" cy="338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Wiegnad Emulator Command</a:t>
            </a:r>
            <a:endParaRPr lang="en" sz="1600" b="1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" name="Shape 262"/>
          <p:cNvCxnSpPr/>
          <p:nvPr/>
        </p:nvCxnSpPr>
        <p:spPr>
          <a:xfrm>
            <a:off x="6096000" y="4374065"/>
            <a:ext cx="2209798" cy="357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Shape 264"/>
          <p:cNvSpPr txBox="1"/>
          <p:nvPr/>
        </p:nvSpPr>
        <p:spPr>
          <a:xfrm rot="4025574" flipH="1">
            <a:off x="3713475" y="2982689"/>
            <a:ext cx="1508490" cy="3386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 b="1" dirty="0" smtClean="0">
                <a:solidFill>
                  <a:srgbClr val="92D050"/>
                </a:solidFill>
                <a:latin typeface="Quicksand"/>
                <a:ea typeface="Quicksand"/>
                <a:cs typeface="Quicksand"/>
                <a:sym typeface="Quicksand"/>
              </a:rPr>
              <a:t>Granted</a:t>
            </a:r>
            <a:endParaRPr lang="en" sz="1600" b="1" i="0" u="none" strike="noStrike" cap="none" dirty="0">
              <a:solidFill>
                <a:srgbClr val="92D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" name="Shape 266"/>
          <p:cNvSpPr/>
          <p:nvPr/>
        </p:nvSpPr>
        <p:spPr>
          <a:xfrm rot="2700000">
            <a:off x="4610689" y="4827168"/>
            <a:ext cx="312258" cy="312258"/>
          </a:xfrm>
          <a:prstGeom prst="plus">
            <a:avLst>
              <a:gd name="adj" fmla="val 37277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67"/>
          <p:cNvSpPr txBox="1"/>
          <p:nvPr/>
        </p:nvSpPr>
        <p:spPr>
          <a:xfrm flipH="1">
            <a:off x="2810383" y="4450077"/>
            <a:ext cx="1723657" cy="9231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Processing</a:t>
            </a:r>
            <a:r>
              <a:rPr lang="en" sz="1600" b="1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Measurement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1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Granted/Denied</a:t>
            </a:r>
            <a:endParaRPr lang="en" sz="1600" b="1" i="0" u="none" strike="noStrike" cap="none" dirty="0">
              <a:solidFill>
                <a:srgbClr val="0070C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" name="Shape 252"/>
          <p:cNvCxnSpPr/>
          <p:nvPr/>
        </p:nvCxnSpPr>
        <p:spPr>
          <a:xfrm>
            <a:off x="555370" y="2730787"/>
            <a:ext cx="520500" cy="12707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Shape 254"/>
          <p:cNvSpPr txBox="1"/>
          <p:nvPr/>
        </p:nvSpPr>
        <p:spPr>
          <a:xfrm rot="4025635" flipH="1">
            <a:off x="1271995" y="2982689"/>
            <a:ext cx="1816691" cy="338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Last wiegnad Bit </a:t>
            </a:r>
            <a:endParaRPr lang="en" sz="1600" b="1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" name="Shape 238"/>
          <p:cNvSpPr txBox="1"/>
          <p:nvPr/>
        </p:nvSpPr>
        <p:spPr>
          <a:xfrm>
            <a:off x="1574556" y="4187951"/>
            <a:ext cx="1014514" cy="241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1" i="0" u="none" strike="noStrike" cap="none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Emulator</a:t>
            </a:r>
            <a:endParaRPr lang="en" sz="1200" b="1" i="0" u="none" strike="noStrike" cap="none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" name="Shape 244"/>
          <p:cNvSpPr/>
          <p:nvPr/>
        </p:nvSpPr>
        <p:spPr>
          <a:xfrm>
            <a:off x="4510611" y="5233601"/>
            <a:ext cx="2706533" cy="2507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hape 262"/>
          <p:cNvCxnSpPr/>
          <p:nvPr/>
        </p:nvCxnSpPr>
        <p:spPr>
          <a:xfrm flipH="1" flipV="1">
            <a:off x="4538664" y="5562202"/>
            <a:ext cx="490536" cy="11433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Shape 264"/>
          <p:cNvSpPr txBox="1"/>
          <p:nvPr/>
        </p:nvSpPr>
        <p:spPr>
          <a:xfrm rot="4025574" flipH="1">
            <a:off x="4275230" y="5913443"/>
            <a:ext cx="1397478" cy="338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b="1" dirty="0" smtClean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Access Denied</a:t>
            </a:r>
            <a:endParaRPr lang="en" b="1" i="0" u="none" strike="noStrike" cap="none" dirty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" name="Shape 262"/>
          <p:cNvCxnSpPr/>
          <p:nvPr/>
        </p:nvCxnSpPr>
        <p:spPr>
          <a:xfrm>
            <a:off x="3956156" y="2651284"/>
            <a:ext cx="520500" cy="12707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Shape 254"/>
          <p:cNvSpPr txBox="1"/>
          <p:nvPr/>
        </p:nvSpPr>
        <p:spPr>
          <a:xfrm rot="4025635" flipH="1">
            <a:off x="1706045" y="2858981"/>
            <a:ext cx="1766052" cy="338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 b="1" dirty="0" smtClean="0">
                <a:solidFill>
                  <a:srgbClr val="00B0F0"/>
                </a:solidFill>
                <a:latin typeface="Quicksand"/>
                <a:ea typeface="Quicksand"/>
                <a:cs typeface="Quicksand"/>
                <a:sym typeface="Quicksand"/>
              </a:rPr>
              <a:t>Timer Start</a:t>
            </a:r>
            <a:endParaRPr lang="en" sz="1600" b="1" i="0" u="none" strike="noStrike" cap="none" dirty="0">
              <a:solidFill>
                <a:srgbClr val="00B0F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" name="Shape 241"/>
          <p:cNvCxnSpPr/>
          <p:nvPr/>
        </p:nvCxnSpPr>
        <p:spPr>
          <a:xfrm flipH="1">
            <a:off x="2689864" y="4374065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Shape 262"/>
          <p:cNvCxnSpPr/>
          <p:nvPr/>
        </p:nvCxnSpPr>
        <p:spPr>
          <a:xfrm flipH="1">
            <a:off x="4494366" y="4374065"/>
            <a:ext cx="160163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Shape 267"/>
          <p:cNvSpPr txBox="1"/>
          <p:nvPr/>
        </p:nvSpPr>
        <p:spPr>
          <a:xfrm flipH="1">
            <a:off x="4970098" y="4429133"/>
            <a:ext cx="3335701" cy="381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b="1" dirty="0" smtClean="0">
                <a:solidFill>
                  <a:srgbClr val="00B050"/>
                </a:solidFill>
                <a:latin typeface="Quicksand"/>
                <a:ea typeface="Quicksand"/>
                <a:cs typeface="Quicksand"/>
                <a:sym typeface="Quicksand"/>
              </a:rPr>
              <a:t>Door OPEN GREEN LED Blinking TIME</a:t>
            </a:r>
            <a:endParaRPr lang="en" b="1" i="0" u="none" strike="noStrike" cap="none" dirty="0">
              <a:solidFill>
                <a:srgbClr val="00B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" name="Shape 267"/>
          <p:cNvSpPr txBox="1"/>
          <p:nvPr/>
        </p:nvSpPr>
        <p:spPr>
          <a:xfrm flipH="1">
            <a:off x="5234171" y="5628059"/>
            <a:ext cx="1723657" cy="381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dirty="0" smtClean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RED LED ON</a:t>
            </a:r>
            <a:endParaRPr lang="en" sz="1600" b="1" i="0" u="none" strike="noStrike" cap="none" dirty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4121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11760" y="304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pc="-1" dirty="0" smtClean="0">
                <a:uFill>
                  <a:solidFill>
                    <a:srgbClr val="FFFFFF"/>
                  </a:solidFill>
                </a:uFill>
                <a:latin typeface="Oswald"/>
              </a:rPr>
              <a:t>WPF GUI Overview (Open source Only Windows)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2866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hape 262"/>
          <p:cNvCxnSpPr/>
          <p:nvPr/>
        </p:nvCxnSpPr>
        <p:spPr>
          <a:xfrm>
            <a:off x="990600" y="1600200"/>
            <a:ext cx="107850" cy="13673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Shape 267"/>
          <p:cNvSpPr txBox="1"/>
          <p:nvPr/>
        </p:nvSpPr>
        <p:spPr>
          <a:xfrm flipH="1">
            <a:off x="838200" y="1219199"/>
            <a:ext cx="3335701" cy="381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b="1" dirty="0" smtClean="0">
                <a:solidFill>
                  <a:srgbClr val="00B050"/>
                </a:solidFill>
                <a:latin typeface="Quicksand"/>
                <a:ea typeface="Quicksand"/>
                <a:cs typeface="Quicksand"/>
                <a:sym typeface="Quicksand"/>
              </a:rPr>
              <a:t>Click to Connect (See next slide)</a:t>
            </a:r>
            <a:endParaRPr lang="en" b="1" i="0" u="none" strike="noStrike" cap="none" dirty="0">
              <a:solidFill>
                <a:srgbClr val="00B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613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509</Words>
  <Application>Microsoft Office PowerPoint</Application>
  <PresentationFormat>On-screen Show (4:3)</PresentationFormat>
  <Paragraphs>151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Playfair Display</vt:lpstr>
      <vt:lpstr>Quicksand</vt:lpstr>
      <vt:lpstr>Cabin</vt:lpstr>
      <vt:lpstr>Oswald</vt:lpstr>
      <vt:lpstr>simple-light</vt:lpstr>
      <vt:lpstr>Integrated Extendeble Automatic  Wiegand Emulator</vt:lpstr>
      <vt:lpstr>Agenda</vt:lpstr>
      <vt:lpstr>What you will need</vt:lpstr>
      <vt:lpstr>How it woks ?</vt:lpstr>
      <vt:lpstr>PowerPoint Presentation</vt:lpstr>
      <vt:lpstr>PowerPoint Presentation</vt:lpstr>
      <vt:lpstr>PowerPoint Presentation</vt:lpstr>
      <vt:lpstr>How Successful or Failure/Timering mesaured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Wiegand Testing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Extendeble Automatic Test System</dc:title>
  <dc:creator>vs</dc:creator>
  <cp:lastModifiedBy>vs</cp:lastModifiedBy>
  <cp:revision>41</cp:revision>
  <dcterms:modified xsi:type="dcterms:W3CDTF">2017-12-04T16:25:07Z</dcterms:modified>
</cp:coreProperties>
</file>