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1.jpeg" ContentType="image/jpeg"/>
  <Override PartName="/ppt/media/image20.jpeg" ContentType="image/jpeg"/>
  <Override PartName="/ppt/media/image19.jpeg" ContentType="image/jpeg"/>
  <Override PartName="/ppt/media/image18.jpeg" ContentType="image/jpeg"/>
  <Override PartName="/ppt/media/image5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86160" y="0"/>
            <a:ext cx="68400" cy="5139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58520" y="0"/>
            <a:ext cx="3849120" cy="5139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hyperlink" Target="https://github.com/natashaiwscope/emulator_v0" TargetMode="External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51000" y="971640"/>
            <a:ext cx="8451720" cy="259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7030a0"/>
                </a:solidFill>
                <a:latin typeface="Playfair Display"/>
                <a:ea typeface="Playfair Display"/>
              </a:rPr>
              <a:t>I2C/UART/SPI/GPIO over 802.1x WiFi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Playfair Display"/>
                <a:ea typeface="Playfair Display"/>
              </a:rPr>
              <a:t>WPF/Qt4.8 </a:t>
            </a:r>
            <a:r>
              <a:rPr b="1" lang="en-US" sz="2800" spc="-1" strike="noStrike">
                <a:solidFill>
                  <a:srgbClr val="ffc000"/>
                </a:solidFill>
                <a:latin typeface="Playfair Display"/>
                <a:ea typeface="Playfair Display"/>
              </a:rPr>
              <a:t>Open source Linux/Windows/Android(under progress)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45960" y="3580920"/>
            <a:ext cx="8456760" cy="1201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Easy Ethernet&lt;&gt;Serial Bridge&lt;&gt;I2C&lt;&gt;RS485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DejaVu Sans"/>
              </a:rPr>
              <a:t>Type Help on console prompt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4"/>
          <p:cNvSpPr/>
          <p:nvPr/>
        </p:nvSpPr>
        <p:spPr>
          <a:xfrm>
            <a:off x="938520" y="1014480"/>
            <a:ext cx="726300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1143000" y="977760"/>
            <a:ext cx="6629040" cy="394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(Linux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can use picocom or other terminal picocom /dev/ttyACM1 --b 115200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AT+CIFSR lets you view ip address once you join network successfully.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AT+ commands reference please refer esp8266 manual.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938520" y="1014480"/>
            <a:ext cx="726300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139" descr=""/>
          <p:cNvPicPr/>
          <p:nvPr/>
        </p:nvPicPr>
        <p:blipFill>
          <a:blip r:embed="rId1"/>
          <a:stretch/>
        </p:blipFill>
        <p:spPr>
          <a:xfrm>
            <a:off x="311760" y="2285640"/>
            <a:ext cx="4959000" cy="2651400"/>
          </a:xfrm>
          <a:prstGeom prst="rect">
            <a:avLst/>
          </a:prstGeom>
          <a:ln>
            <a:noFill/>
          </a:ln>
        </p:spPr>
      </p:pic>
      <p:pic>
        <p:nvPicPr>
          <p:cNvPr id="152" name="Picture 140" descr=""/>
          <p:cNvPicPr/>
          <p:nvPr/>
        </p:nvPicPr>
        <p:blipFill>
          <a:blip r:embed="rId2"/>
          <a:stretch/>
        </p:blipFill>
        <p:spPr>
          <a:xfrm>
            <a:off x="5394960" y="2359800"/>
            <a:ext cx="3521520" cy="22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Learn if device connected 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device joins WiFi user can see using AT+ command, BLUE LED will start blinking as firmware broadcasts IP Address every 5 seconds.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 GUI/console Application locates wireless device using UDP broadcast.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938520" y="1014480"/>
            <a:ext cx="726300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Windows app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152280" y="2343240"/>
            <a:ext cx="3021480" cy="218556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500760" y="1123920"/>
            <a:ext cx="8576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When device connected it can be accessed by sample app or console app.First run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windows os it shows a popup message, please unblock port 5555 and 5683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CoAP port.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2"/>
          <a:stretch/>
        </p:blipFill>
        <p:spPr>
          <a:xfrm>
            <a:off x="3581280" y="1902240"/>
            <a:ext cx="4973400" cy="31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APDS9960 RGB Gesture/Sensor via Wireless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311760" y="2419200"/>
            <a:ext cx="2376000" cy="1831680"/>
          </a:xfrm>
          <a:prstGeom prst="rect">
            <a:avLst/>
          </a:prstGeom>
          <a:ln>
            <a:noFill/>
          </a:ln>
        </p:spPr>
      </p:pic>
      <p:pic>
        <p:nvPicPr>
          <p:cNvPr id="167" name="Picture 4" descr=""/>
          <p:cNvPicPr/>
          <p:nvPr/>
        </p:nvPicPr>
        <p:blipFill>
          <a:blip r:embed="rId2"/>
          <a:stretch/>
        </p:blipFill>
        <p:spPr>
          <a:xfrm>
            <a:off x="2971800" y="1276200"/>
            <a:ext cx="5676480" cy="361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Samples Provided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938520" y="1014480"/>
            <a:ext cx="726300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1.Qt4.8 Serial Console with example serial terminal beagle bone black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2.Qt4.8 I2C Scanning and reading device.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3.Qt4.8 nRF2401 I2C/SPI Communication.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Virtual LED ( No Real Light Emitting Diode, PC Apps shows LED glowing) when VCC or GND asserted on PIN device.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8928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What is this Ethernet Serial Port 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58200" y="662040"/>
            <a:ext cx="8516520" cy="43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1155cc"/>
                </a:solidFill>
                <a:latin typeface="Playfair Display"/>
                <a:ea typeface="Playfair Display"/>
              </a:rPr>
              <a:t>FTDI TTL 3.3 V Cable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1806120" y="784440"/>
            <a:ext cx="605520" cy="43884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3200400" y="1581120"/>
            <a:ext cx="91400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6" name="Table 4"/>
          <p:cNvGraphicFramePr/>
          <p:nvPr/>
        </p:nvGraphicFramePr>
        <p:xfrm>
          <a:off x="838080" y="1352520"/>
          <a:ext cx="7543080" cy="324216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3479760"/>
              </a:tblGrid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FTDI TTL Cable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Parameter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Wireless Serial Port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Single comport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Number of ports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 TTL RS232 + 1 RS485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0.921600MBPS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Max Baud Rate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6.5MBPS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Fractional baud rate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Full throttle Data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Yes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NO (Depends upon signal strength) 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485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Close source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Windows Driver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(Qt/WPF open source sample app with library provided)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736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Open source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Linux Driver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(Qt open source sample app with Qt4 library provided for ARM/Intel Ubuntu)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28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Simultaneous port IO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287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 USB power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Power supply needed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Micro USB power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pic>
        <p:nvPicPr>
          <p:cNvPr id="177" name="Picture 7" descr=""/>
          <p:cNvPicPr/>
          <p:nvPr/>
        </p:nvPicPr>
        <p:blipFill>
          <a:blip r:embed="rId2"/>
          <a:stretch/>
        </p:blipFill>
        <p:spPr>
          <a:xfrm>
            <a:off x="6172200" y="743040"/>
            <a:ext cx="883080" cy="60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1760" y="8928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What is this Ethernet Serial Port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58200" y="662040"/>
            <a:ext cx="8516520" cy="43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1806120" y="784440"/>
            <a:ext cx="605520" cy="43884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3200400" y="1581120"/>
            <a:ext cx="91400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2" name="Table 4"/>
          <p:cNvGraphicFramePr/>
          <p:nvPr/>
        </p:nvGraphicFramePr>
        <p:xfrm>
          <a:off x="1219320" y="1253520"/>
          <a:ext cx="7162200" cy="25934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3098880"/>
              </a:tblGrid>
              <a:tr h="35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FTDI TTL Cable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Parameter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Ethernet Serial Port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6666"/>
                    </a:solidFill>
                  </a:tcPr>
                </a:tc>
              </a:tr>
              <a:tr h="35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Easy basic setup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Setup complexity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Easy basic setup Windows/Linux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35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Standard COM Port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52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USB Cable Length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Cable length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WiFi (No limit)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498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N/A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Recording of data into hardware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Can be dumped into SD card for analysis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41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---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Field firmware upgrade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  <a:tr h="3448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USB Cable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eb1e95"/>
                          </a:solidFill>
                          <a:latin typeface="Arial"/>
                          <a:ea typeface="Arial"/>
                        </a:rPr>
                        <a:t>Physical size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Raspberry size board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sp>
        <p:nvSpPr>
          <p:cNvPr id="183" name="CustomShape 5"/>
          <p:cNvSpPr/>
          <p:nvPr/>
        </p:nvSpPr>
        <p:spPr>
          <a:xfrm>
            <a:off x="990720" y="3943440"/>
            <a:ext cx="746352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219320" y="3935160"/>
            <a:ext cx="7161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eb1e95"/>
                </a:solidFill>
                <a:latin typeface="Arial"/>
                <a:ea typeface="Arial"/>
              </a:rPr>
              <a:t>Open licensed source GUI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https://github.com/natashaiwscope/emulator_v0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Picture 9" descr=""/>
          <p:cNvPicPr/>
          <p:nvPr/>
        </p:nvPicPr>
        <p:blipFill>
          <a:blip r:embed="rId3"/>
          <a:stretch/>
        </p:blipFill>
        <p:spPr>
          <a:xfrm>
            <a:off x="6248520" y="667440"/>
            <a:ext cx="806760" cy="5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11760" y="14760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Serial Terminal Open BeagleBone Black FTDI)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11760" y="1017720"/>
            <a:ext cx="8516520" cy="35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1143000" y="738000"/>
            <a:ext cx="6615720" cy="43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14760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Serial Terminal (BBB FTDI)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017720"/>
            <a:ext cx="8516520" cy="35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1234440" y="744120"/>
            <a:ext cx="6615720" cy="43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28600" y="20952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Features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341640" y="814680"/>
            <a:ext cx="834300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1.Logging serial TTL UART data up to 6.12 Mega bits/Sec Speed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2.Reliable zUDP Communication built on top of UDP.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3.I2C/SPI/GPIO Communication.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Credit card size board (Raspberry PI Enclosure may be used)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Communication library for Linux32/64/Windows platform.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6.Sample open-source Qt (Windows/Linux), WPF (Windows) and Android support (please note that only qt/wpf/android application is open source, not low level communication library)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14760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QT and “C” Console Sample (Open source)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1760" y="1017720"/>
            <a:ext cx="8516520" cy="35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Picture 4" descr=""/>
          <p:cNvPicPr/>
          <p:nvPr/>
        </p:nvPicPr>
        <p:blipFill>
          <a:blip r:embed="rId1"/>
          <a:stretch/>
        </p:blipFill>
        <p:spPr>
          <a:xfrm>
            <a:off x="1262520" y="831960"/>
            <a:ext cx="6615360" cy="431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Open source WPF Sample (Serial loopback)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11760" y="1017720"/>
            <a:ext cx="8516520" cy="35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1905120" y="1078200"/>
            <a:ext cx="5104080" cy="385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Open source WPF Sample (Serial loopback)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11760" y="1017720"/>
            <a:ext cx="8516520" cy="35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2286000" y="1175040"/>
            <a:ext cx="4815360" cy="387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Prerequisites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1017720"/>
            <a:ext cx="8516520" cy="35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Ethernet cable </a:t>
            </a:r>
            <a:r>
              <a:rPr b="1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RJ45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1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Micro USB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power connector (</a:t>
            </a:r>
            <a:r>
              <a:rPr b="1" lang="en-US" sz="1400" spc="-1" strike="noStrike">
                <a:solidFill>
                  <a:srgbClr val="3c78d8"/>
                </a:solidFill>
                <a:latin typeface="Playfair Display"/>
                <a:ea typeface="Playfair Display"/>
              </a:rPr>
              <a:t>Typical Android phone charger will work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1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DHCP server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where device can get </a:t>
            </a:r>
            <a:r>
              <a:rPr b="1" lang="en-US" sz="1400" spc="-1" strike="noStrike">
                <a:solidFill>
                  <a:srgbClr val="1155cc"/>
                </a:solidFill>
                <a:latin typeface="Playfair Display"/>
                <a:ea typeface="Playfair Display"/>
              </a:rPr>
              <a:t>iP address</a:t>
            </a: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Network connected Linux/Windows computer with same DHCP server.</a:t>
            </a: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Few connection cable (some small cables are supplied)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Open box and connect to USB cable, one LED should turn On as soon as power is applied. Connect ethernet cable to router and hardware. Start Linux/Windows computer and launch following GUI application. </a:t>
            </a:r>
            <a:r>
              <a:rPr b="1" lang="en-US" sz="12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Device broadcasts its IP address</a:t>
            </a:r>
            <a:r>
              <a:rPr b="0" lang="en-US" sz="12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once every </a:t>
            </a:r>
            <a:r>
              <a:rPr b="1" lang="en-US" sz="12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5 seconds</a:t>
            </a:r>
            <a:r>
              <a:rPr b="0" lang="en-US" sz="12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. PC application captures broadcast packet and autoconnect.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Major Milestones(Past 3 years)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017720"/>
            <a:ext cx="8516520" cy="35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960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Completed milestones</a:t>
            </a:r>
            <a:endParaRPr b="0" lang="en-US" sz="1400" spc="-1" strike="noStrike">
              <a:latin typeface="Arial"/>
            </a:endParaRPr>
          </a:p>
          <a:p>
            <a:pPr marL="22896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Hardware design and testing (Completed/Fully Tested Manufactured in small quantity)</a:t>
            </a: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DejaVu Sans"/>
              </a:rPr>
              <a:t>Stable C++ DLL Library with .Net wrapper to be used anywhere.</a:t>
            </a: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Embedded TCP/IP firmware design.  (Completed and testing/improvements)</a:t>
            </a: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PC Application fully complete (Enhancements and bug fix are under progress)</a:t>
            </a: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DejaVu Sans"/>
              </a:rPr>
              <a:t>Bootloader for field firmware upgrade in place. (Bootloader so reliable it we prefer to use bootloader over programmer)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228960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Playfair Display"/>
                <a:ea typeface="Playfair Display"/>
              </a:rPr>
              <a:t>Risk and Challenges </a:t>
            </a:r>
            <a:endParaRPr b="0" lang="en-US" sz="1400" spc="-1" strike="noStrike">
              <a:latin typeface="Arial"/>
            </a:endParaRPr>
          </a:p>
          <a:p>
            <a:pPr marL="228960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Number of quantities board are contingent on ordered quantity ( Lead time may change schedule of delivery)</a:t>
            </a:r>
            <a:endParaRPr b="0" lang="en-US" sz="1400" spc="-1" strike="noStrike">
              <a:latin typeface="Arial"/>
            </a:endParaRPr>
          </a:p>
          <a:p>
            <a:pPr marL="457200" indent="-224640">
              <a:lnSpc>
                <a:spcPct val="100000"/>
              </a:lnSpc>
              <a:buClr>
                <a:srgbClr val="000000"/>
              </a:buClr>
              <a:buFont typeface="Playfair Display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Playfair Display"/>
                <a:ea typeface="DejaVu Sans"/>
              </a:rPr>
              <a:t>I2C/ADC/DAC and CAN library in progress.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38760" y="20952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Credit card size 85x54mm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4" name="Picture 1" descr=""/>
          <p:cNvPicPr/>
          <p:nvPr/>
        </p:nvPicPr>
        <p:blipFill>
          <a:blip r:embed="rId1"/>
          <a:stretch/>
        </p:blipFill>
        <p:spPr>
          <a:xfrm>
            <a:off x="1752480" y="1047600"/>
            <a:ext cx="5165280" cy="356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5486400" y="895320"/>
            <a:ext cx="2185560" cy="301248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338760" y="20952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Credit card size 85x54mm (</a:t>
            </a:r>
            <a:r>
              <a:rPr b="0" lang="en-US" sz="2000" spc="-1" strike="noStrike">
                <a:solidFill>
                  <a:srgbClr val="000000"/>
                </a:solidFill>
                <a:latin typeface="Oswald"/>
                <a:ea typeface="Oswald"/>
              </a:rPr>
              <a:t>fits Raspberry Enclosure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60320" y="3943440"/>
            <a:ext cx="7123680" cy="7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Arial"/>
                <a:ea typeface="DejaVu Sans"/>
              </a:rPr>
              <a:t>Just for size comparison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88" name="Picture 1" descr=""/>
          <p:cNvPicPr/>
          <p:nvPr/>
        </p:nvPicPr>
        <p:blipFill>
          <a:blip r:embed="rId2"/>
          <a:stretch/>
        </p:blipFill>
        <p:spPr>
          <a:xfrm>
            <a:off x="1676520" y="1327680"/>
            <a:ext cx="3429360" cy="231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44496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4a86e8"/>
                </a:solidFill>
                <a:latin typeface="Oswald"/>
                <a:ea typeface="Oswald"/>
              </a:rPr>
              <a:t>Connector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4640">
              <a:lnSpc>
                <a:spcPct val="115000"/>
              </a:lnSpc>
              <a:buClr>
                <a:srgbClr val="000000"/>
              </a:buClr>
              <a:buFont typeface="Playfair Display"/>
              <a:buAutoNum type="alphaUcPeriod"/>
            </a:pP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Playfair Display"/>
                <a:ea typeface="Playfair Display"/>
              </a:rPr>
              <a:t>Credit card size board just like raspberry PI, it may be accommodated in raspberry PI enclosure. (Middle PIN Ground)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94560" y="3385080"/>
            <a:ext cx="112896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LED Array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7038360" y="2863440"/>
            <a:ext cx="1685160" cy="4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7030a0"/>
                </a:solidFill>
                <a:latin typeface="Arial"/>
                <a:ea typeface="Arial"/>
              </a:rPr>
              <a:t>SD Card (Master)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6324480" y="1741320"/>
            <a:ext cx="196092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0000"/>
                </a:solidFill>
                <a:latin typeface="Arial"/>
                <a:ea typeface="Arial"/>
              </a:rPr>
              <a:t>Micro USB just for power supply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0000"/>
                </a:solidFill>
                <a:latin typeface="Arial"/>
                <a:ea typeface="DejaVu Sans"/>
              </a:rPr>
              <a:t>And CDC/HID Interface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2779200" y="1702080"/>
            <a:ext cx="175644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DAC Ch1/Ch2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372960" y="3956760"/>
            <a:ext cx="11660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I2C SDA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I2C SCL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152280" y="2647080"/>
            <a:ext cx="1904760" cy="6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Arial"/>
                <a:ea typeface="DejaVu Sans"/>
              </a:rPr>
              <a:t>4 Analog Channel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Arial"/>
                <a:ea typeface="DejaVu Sans"/>
              </a:rPr>
              <a:t>Or 4 Digital Input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Arial"/>
                <a:ea typeface="DejaVu Sans"/>
              </a:rPr>
              <a:t>Or 4 Digital Output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7140240" y="2302920"/>
            <a:ext cx="1348920" cy="3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0000"/>
                </a:solidFill>
                <a:latin typeface="Arial"/>
                <a:ea typeface="Arial"/>
              </a:rPr>
              <a:t>nRF24L01 Header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8" name="CustomShape 10"/>
          <p:cNvSpPr/>
          <p:nvPr/>
        </p:nvSpPr>
        <p:spPr>
          <a:xfrm>
            <a:off x="2132640" y="4535280"/>
            <a:ext cx="167544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Arial"/>
                <a:ea typeface="Arial"/>
              </a:rPr>
              <a:t>Console UAR1 Qt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" name="CustomShape 11"/>
          <p:cNvSpPr/>
          <p:nvPr/>
        </p:nvSpPr>
        <p:spPr>
          <a:xfrm>
            <a:off x="3796200" y="4444200"/>
            <a:ext cx="1675440" cy="4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70c0"/>
                </a:solidFill>
                <a:latin typeface="Arial"/>
                <a:ea typeface="Arial"/>
              </a:rPr>
              <a:t>Console UAR2 Qt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0" name="Picture 39" descr=""/>
          <p:cNvPicPr/>
          <p:nvPr/>
        </p:nvPicPr>
        <p:blipFill>
          <a:blip r:embed="rId1"/>
          <a:stretch/>
        </p:blipFill>
        <p:spPr>
          <a:xfrm>
            <a:off x="2658240" y="2013480"/>
            <a:ext cx="3473640" cy="2394720"/>
          </a:xfrm>
          <a:prstGeom prst="rect">
            <a:avLst/>
          </a:prstGeom>
          <a:ln>
            <a:noFill/>
          </a:ln>
        </p:spPr>
      </p:pic>
      <p:sp>
        <p:nvSpPr>
          <p:cNvPr id="101" name="CustomShape 12"/>
          <p:cNvSpPr/>
          <p:nvPr/>
        </p:nvSpPr>
        <p:spPr>
          <a:xfrm flipH="1" flipV="1">
            <a:off x="1438200" y="3517200"/>
            <a:ext cx="2432880" cy="7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3"/>
          <p:cNvSpPr/>
          <p:nvPr/>
        </p:nvSpPr>
        <p:spPr>
          <a:xfrm>
            <a:off x="5755320" y="2647080"/>
            <a:ext cx="128196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4"/>
          <p:cNvSpPr/>
          <p:nvPr/>
        </p:nvSpPr>
        <p:spPr>
          <a:xfrm>
            <a:off x="6972120" y="3317040"/>
            <a:ext cx="1685160" cy="4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7030a0"/>
                </a:solidFill>
                <a:latin typeface="Arial"/>
                <a:ea typeface="Arial"/>
              </a:rPr>
              <a:t>SD Card (Master)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 flipV="1">
            <a:off x="5867280" y="3319560"/>
            <a:ext cx="1170000" cy="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6"/>
          <p:cNvSpPr/>
          <p:nvPr/>
        </p:nvSpPr>
        <p:spPr>
          <a:xfrm>
            <a:off x="3872880" y="2446560"/>
            <a:ext cx="3266640" cy="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7"/>
          <p:cNvSpPr/>
          <p:nvPr/>
        </p:nvSpPr>
        <p:spPr>
          <a:xfrm flipH="1" flipV="1">
            <a:off x="3808440" y="1953360"/>
            <a:ext cx="228240" cy="34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8"/>
          <p:cNvSpPr/>
          <p:nvPr/>
        </p:nvSpPr>
        <p:spPr>
          <a:xfrm flipH="1" flipV="1">
            <a:off x="1523160" y="2976120"/>
            <a:ext cx="1369800" cy="2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9"/>
          <p:cNvSpPr/>
          <p:nvPr/>
        </p:nvSpPr>
        <p:spPr>
          <a:xfrm flipH="1">
            <a:off x="1294560" y="3894480"/>
            <a:ext cx="1544760" cy="35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0"/>
          <p:cNvSpPr/>
          <p:nvPr/>
        </p:nvSpPr>
        <p:spPr>
          <a:xfrm flipH="1" flipV="1">
            <a:off x="1711080" y="2256480"/>
            <a:ext cx="1362960" cy="4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1"/>
          <p:cNvSpPr/>
          <p:nvPr/>
        </p:nvSpPr>
        <p:spPr>
          <a:xfrm>
            <a:off x="267480" y="1878840"/>
            <a:ext cx="1443240" cy="5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7030a0"/>
                </a:solidFill>
                <a:latin typeface="Arial"/>
                <a:ea typeface="DejaVu Sans"/>
              </a:rPr>
              <a:t>802.1x esp8266 Wireless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 flipH="1">
            <a:off x="3154680" y="4252680"/>
            <a:ext cx="45360" cy="38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3"/>
          <p:cNvSpPr/>
          <p:nvPr/>
        </p:nvSpPr>
        <p:spPr>
          <a:xfrm flipH="1">
            <a:off x="4267080" y="4249440"/>
            <a:ext cx="45360" cy="38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4"/>
          <p:cNvSpPr/>
          <p:nvPr/>
        </p:nvSpPr>
        <p:spPr>
          <a:xfrm flipV="1">
            <a:off x="5608440" y="1656000"/>
            <a:ext cx="787680" cy="29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5"/>
          <p:cNvSpPr/>
          <p:nvPr/>
        </p:nvSpPr>
        <p:spPr>
          <a:xfrm flipV="1">
            <a:off x="5755320" y="3830040"/>
            <a:ext cx="128196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6"/>
          <p:cNvSpPr/>
          <p:nvPr/>
        </p:nvSpPr>
        <p:spPr>
          <a:xfrm>
            <a:off x="7027560" y="3823560"/>
            <a:ext cx="7869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RESET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6858000" y="4453560"/>
            <a:ext cx="163116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Interrupt Switch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5029200" y="4063680"/>
            <a:ext cx="1828440" cy="58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ff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(Windows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Connect USB cable to board and Windows PC, please make a note of new com port. (COM17), as you will need it for configuring wifi.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938520" y="1014480"/>
            <a:ext cx="726300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4389120" y="2193840"/>
            <a:ext cx="3932640" cy="28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(Windows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PUTTY.exe/HyperTerminal or TeraTerm to open this port, type help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938520" y="1014480"/>
            <a:ext cx="726300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317160" y="2187000"/>
            <a:ext cx="3066120" cy="2842200"/>
          </a:xfrm>
          <a:prstGeom prst="rect">
            <a:avLst/>
          </a:prstGeom>
          <a:ln>
            <a:noFill/>
          </a:ln>
        </p:spPr>
      </p:pic>
      <p:pic>
        <p:nvPicPr>
          <p:cNvPr id="128" name="Picture 4" descr=""/>
          <p:cNvPicPr/>
          <p:nvPr/>
        </p:nvPicPr>
        <p:blipFill>
          <a:blip r:embed="rId2"/>
          <a:stretch/>
        </p:blipFill>
        <p:spPr>
          <a:xfrm>
            <a:off x="3931920" y="2181240"/>
            <a:ext cx="4132800" cy="2756520"/>
          </a:xfrm>
          <a:prstGeom prst="rect">
            <a:avLst/>
          </a:prstGeom>
          <a:ln>
            <a:noFill/>
          </a:ln>
        </p:spPr>
      </p:pic>
      <p:sp>
        <p:nvSpPr>
          <p:cNvPr id="129" name="CustomShape 5"/>
          <p:cNvSpPr/>
          <p:nvPr/>
        </p:nvSpPr>
        <p:spPr>
          <a:xfrm>
            <a:off x="348120" y="1512000"/>
            <a:ext cx="845712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ff0000"/>
                </a:solidFill>
                <a:latin typeface="Arial"/>
                <a:ea typeface="DejaVu Sans"/>
              </a:rPr>
              <a:t>Please refer for AT Commands https://www.espressif.com/sites/default/files/documentation/4a-esp8266_at_instruction_set_en.pdf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(Windows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PUTTY.exe/HyperTerminal or TeraTerm to open this port, type help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938520" y="1014480"/>
            <a:ext cx="726300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365760" y="2194560"/>
            <a:ext cx="3749040" cy="25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For example AT+CWLAP command will scan all WiFi Network,</a:t>
            </a:r>
            <a:endParaRPr b="1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1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  </a:t>
            </a: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AT+CWJAP,”Asea”,”lammu” to join a network </a:t>
            </a:r>
            <a:endParaRPr b="1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where Asea is name of accesspoint and lammu is password. All AT commands run which are applicable to ESP8266, (Please </a:t>
            </a:r>
            <a:r>
              <a:rPr b="1" lang="en-US" sz="1400" spc="-1" strike="noStrike">
                <a:solidFill>
                  <a:srgbClr val="454fa1"/>
                </a:solidFill>
                <a:latin typeface="Arial"/>
                <a:ea typeface="DejaVu Sans"/>
              </a:rPr>
              <a:t>do not change default baud rate</a:t>
            </a: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DejaVu Sans"/>
              </a:rPr>
              <a:t> or communication setting  which is 115200 bps)</a:t>
            </a:r>
            <a:endParaRPr b="1" lang="en-US" sz="1400" spc="-1" strike="noStrike"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4645440" y="2038320"/>
            <a:ext cx="4132800" cy="27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28600" y="285840"/>
            <a:ext cx="85165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Oswald"/>
                <a:ea typeface="Oswald"/>
              </a:rPr>
              <a:t>How to join WiFi Network (Linux Machine) ??</a:t>
            </a:r>
            <a:endParaRPr b="0" lang="en-US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a Linux command prompt and connect board with micro USB cable, type dmesg on console prompt,as shown in pic below,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017720"/>
            <a:ext cx="8516520" cy="40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7625880" y="4425480"/>
            <a:ext cx="1473120" cy="5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>
            <a:off x="938520" y="1014480"/>
            <a:ext cx="7263000" cy="363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0" name="Picture 3" descr=""/>
          <p:cNvPicPr/>
          <p:nvPr/>
        </p:nvPicPr>
        <p:blipFill>
          <a:blip r:embed="rId1"/>
          <a:stretch/>
        </p:blipFill>
        <p:spPr>
          <a:xfrm>
            <a:off x="4739760" y="2046960"/>
            <a:ext cx="4266720" cy="2598120"/>
          </a:xfrm>
          <a:prstGeom prst="rect">
            <a:avLst/>
          </a:prstGeom>
          <a:ln>
            <a:noFill/>
          </a:ln>
        </p:spPr>
      </p:pic>
      <p:pic>
        <p:nvPicPr>
          <p:cNvPr id="141" name="Picture 4" descr=""/>
          <p:cNvPicPr/>
          <p:nvPr/>
        </p:nvPicPr>
        <p:blipFill>
          <a:blip r:embed="rId2"/>
          <a:stretch/>
        </p:blipFill>
        <p:spPr>
          <a:xfrm>
            <a:off x="308880" y="1881000"/>
            <a:ext cx="4346280" cy="293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Application>LibreOffice/6.0.3.2$Linux_X86_64 LibreOffice_project/00m0$Build-2</Application>
  <Words>978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vs</dc:creator>
  <dc:description/>
  <dc:language>en-US</dc:language>
  <cp:lastModifiedBy/>
  <dcterms:modified xsi:type="dcterms:W3CDTF">2018-05-31T07:08:12Z</dcterms:modified>
  <cp:revision>108</cp:revision>
  <dc:subject/>
  <dc:title>Small Task Prototype System V1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