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86160" y="0"/>
            <a:ext cx="68040" cy="51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4358520" y="0"/>
            <a:ext cx="3848760" cy="513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iwscope/emulator_v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51000" y="971640"/>
            <a:ext cx="8451360" cy="25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 smtClean="0">
                <a:solidFill>
                  <a:srgbClr val="FF0000"/>
                </a:solidFill>
                <a:latin typeface="Playfair Display"/>
                <a:ea typeface="Playfair Display"/>
              </a:rPr>
              <a:t>WiFi</a:t>
            </a:r>
            <a:r>
              <a:rPr lang="en-US" sz="4000" b="1" strike="noStrike" spc="-1" dirty="0" smtClean="0">
                <a:solidFill>
                  <a:srgbClr val="FF0000"/>
                </a:solidFill>
                <a:latin typeface="Playfair Display"/>
                <a:ea typeface="Playfair Display"/>
              </a:rPr>
              <a:t> 802.1x/Ethernet</a:t>
            </a:r>
            <a:r>
              <a:rPr lang="en-US" sz="4000" b="1" strike="noStrike" spc="-1" dirty="0" smtClean="0">
                <a:solidFill>
                  <a:srgbClr val="7030A0"/>
                </a:solidFill>
                <a:latin typeface="Playfair Display"/>
                <a:ea typeface="Playfair Display"/>
              </a:rPr>
              <a:t> </a:t>
            </a:r>
            <a:r>
              <a:rPr lang="en-US" sz="4000" b="1" strike="noStrike" spc="-1" dirty="0" smtClean="0">
                <a:solidFill>
                  <a:schemeClr val="tx2">
                    <a:lumMod val="75000"/>
                  </a:schemeClr>
                </a:solidFill>
                <a:latin typeface="Playfair Display"/>
                <a:ea typeface="Playfair Display"/>
              </a:rPr>
              <a:t>I2C/UART/SPI/GPIO</a:t>
            </a:r>
            <a:endParaRPr lang="en-US" sz="40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C00000"/>
                </a:solidFill>
                <a:latin typeface="Playfair Display"/>
                <a:ea typeface="Playfair Display"/>
              </a:rPr>
              <a:t>WPF/</a:t>
            </a:r>
            <a:r>
              <a:rPr lang="en-US" sz="2800" b="1" strike="noStrike" spc="-1" dirty="0" err="1" smtClean="0">
                <a:solidFill>
                  <a:srgbClr val="C00000"/>
                </a:solidFill>
                <a:latin typeface="Playfair Display"/>
                <a:ea typeface="Playfair Display"/>
              </a:rPr>
              <a:t>Qt</a:t>
            </a:r>
            <a:r>
              <a:rPr lang="en-US" sz="2800" b="1" strike="noStrike" spc="-1" dirty="0" smtClean="0">
                <a:solidFill>
                  <a:srgbClr val="C00000"/>
                </a:solidFill>
                <a:latin typeface="Playfair Display"/>
                <a:ea typeface="Playfair Display"/>
              </a:rPr>
              <a:t> </a:t>
            </a:r>
            <a:r>
              <a:rPr lang="en-US" sz="2800" b="1" strike="noStrike" spc="-1" dirty="0">
                <a:solidFill>
                  <a:srgbClr val="FFC000"/>
                </a:solidFill>
                <a:latin typeface="Playfair Display"/>
                <a:ea typeface="Playfair Display"/>
              </a:rPr>
              <a:t>Open source Linux/Windows/</a:t>
            </a:r>
            <a:r>
              <a:rPr lang="en-US" sz="2800" b="1" strike="noStrike" spc="-1" dirty="0">
                <a:solidFill>
                  <a:srgbClr val="00B0F0"/>
                </a:solidFill>
                <a:latin typeface="Playfair Display"/>
                <a:ea typeface="Playfair Display"/>
              </a:rPr>
              <a:t>Android(under progress)</a:t>
            </a:r>
            <a:endParaRPr lang="en-US" sz="2800" b="0" strike="noStrike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45960" y="3580920"/>
            <a:ext cx="8456400" cy="1201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 Easy </a:t>
            </a:r>
            <a:r>
              <a:rPr lang="en-US" sz="2400" b="1" strike="noStrike" spc="-1" dirty="0" err="1" smtClean="0">
                <a:solidFill>
                  <a:srgbClr val="FFFFFF"/>
                </a:solidFill>
                <a:latin typeface="Montserrat"/>
                <a:ea typeface="Montserrat"/>
              </a:rPr>
              <a:t>WiFi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Montserrat"/>
                <a:ea typeface="Montserrat"/>
              </a:rPr>
              <a:t>&lt;&gt;</a:t>
            </a:r>
            <a:r>
              <a:rPr lang="en-US" sz="24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Serial Bridge&lt;&gt;</a:t>
            </a:r>
            <a:r>
              <a:rPr lang="en-US" sz="2400" b="1" strike="noStrike" spc="-1" dirty="0" smtClean="0">
                <a:solidFill>
                  <a:srgbClr val="FFFFFF"/>
                </a:solidFill>
                <a:latin typeface="Montserrat"/>
                <a:ea typeface="Montserrat"/>
              </a:rPr>
              <a:t>I2C</a:t>
            </a:r>
            <a:r>
              <a:rPr lang="en-US" sz="2400" b="1" spc="-1" dirty="0" smtClean="0">
                <a:solidFill>
                  <a:srgbClr val="FFFFFF"/>
                </a:solidFill>
                <a:latin typeface="Montserrat"/>
                <a:ea typeface="Montserrat"/>
              </a:rPr>
              <a:t>&lt;&gt;GPIO&lt;&gt;Analog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DejaVu Sans"/>
              </a:rPr>
              <a:t>Type Help on console prompt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1143000" y="977760"/>
            <a:ext cx="6628680" cy="393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(Linux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You can use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picocom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or other terminal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picocom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/dev/ttyACM1 --b 115200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AT+CIFSR lets you view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ip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address once you join network successfully.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For AT+ commands reference please refer esp8266 manual.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1" name="Picture 139"/>
          <p:cNvPicPr/>
          <p:nvPr/>
        </p:nvPicPr>
        <p:blipFill>
          <a:blip r:embed="rId2"/>
          <a:stretch/>
        </p:blipFill>
        <p:spPr>
          <a:xfrm>
            <a:off x="311760" y="2285640"/>
            <a:ext cx="4958640" cy="2651040"/>
          </a:xfrm>
          <a:prstGeom prst="rect">
            <a:avLst/>
          </a:prstGeom>
          <a:ln>
            <a:noFill/>
          </a:ln>
        </p:spPr>
      </p:pic>
      <p:pic>
        <p:nvPicPr>
          <p:cNvPr id="152" name="Picture 140"/>
          <p:cNvPicPr/>
          <p:nvPr/>
        </p:nvPicPr>
        <p:blipFill>
          <a:blip r:embed="rId3"/>
          <a:stretch/>
        </p:blipFill>
        <p:spPr>
          <a:xfrm>
            <a:off x="5394960" y="2359800"/>
            <a:ext cx="3521160" cy="228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Learn if device connected 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Once device joins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WiFi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user can see using AT+ command, BLUE LED will start blinking as firmware broadcasts IP Address every 5 seconds.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PC GUI/console Application locates wireless device using UDP broadcast.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Windows/Linux app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2"/>
          <p:cNvPicPr/>
          <p:nvPr/>
        </p:nvPicPr>
        <p:blipFill>
          <a:blip r:embed="rId2"/>
          <a:stretch/>
        </p:blipFill>
        <p:spPr>
          <a:xfrm>
            <a:off x="545040" y="2343240"/>
            <a:ext cx="3021120" cy="218520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500760" y="1123920"/>
            <a:ext cx="85762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When device connected it can be accessed by sample app or console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app.First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run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On windows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os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it shows a popup message, please unblock port 5555 and 5683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CoAP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port.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3"/>
          <a:stretch/>
        </p:blipFill>
        <p:spPr>
          <a:xfrm>
            <a:off x="3840480" y="2004840"/>
            <a:ext cx="4679640" cy="293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APDS9960 RGB Gesture/Sensor via Wireless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311760" y="2419200"/>
            <a:ext cx="2375640" cy="1831320"/>
          </a:xfrm>
          <a:prstGeom prst="rect">
            <a:avLst/>
          </a:prstGeom>
          <a:ln>
            <a:noFill/>
          </a:ln>
        </p:spPr>
      </p:pic>
      <p:pic>
        <p:nvPicPr>
          <p:cNvPr id="167" name="Picture 4"/>
          <p:cNvPicPr/>
          <p:nvPr/>
        </p:nvPicPr>
        <p:blipFill>
          <a:blip r:embed="rId3"/>
          <a:stretch/>
        </p:blipFill>
        <p:spPr>
          <a:xfrm>
            <a:off x="2971800" y="1276200"/>
            <a:ext cx="5676120" cy="361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Samples Provided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1.Qt4.8 Serial Console with example serial terminal beagle bone black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2.Qt4.8 I2C Scanning and reading device.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3.Qt4.8 nRF2401 I2C/SPI Communication.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4. Virtual LED ( No Real Light Emitting Diode, PC Apps shows LED glowing) when VCC or GND asserted on PIN device.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8928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What is this Ethernet Serial Port 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58200" y="662040"/>
            <a:ext cx="8516160" cy="437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1155CC"/>
                </a:solidFill>
                <a:latin typeface="Playfair Display"/>
                <a:ea typeface="Playfair Display"/>
              </a:rPr>
              <a:t>FTDI TTL 3.3 V Cable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1806120" y="784440"/>
            <a:ext cx="605160" cy="43848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3200400" y="1581120"/>
            <a:ext cx="913968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76" name="Table 4"/>
          <p:cNvGraphicFramePr/>
          <p:nvPr/>
        </p:nvGraphicFramePr>
        <p:xfrm>
          <a:off x="838080" y="1352520"/>
          <a:ext cx="7543440" cy="33883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3479760"/>
              </a:tblGrid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FTDI TTL Cable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 Parameter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Wireless Serial Port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Single comport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Number of ports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 TTL RS232 + 1 RS485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0.921600MBPS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Max Baud Rate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6.5MBPS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Fractional baud rate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Full throttle Data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Yes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NO (Depends upon signal strength) 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Close source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Windows Driver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(Qt/WPF open source sample app with library provided)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73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 source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Linux Driver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(Qt open source sample app with Qt4 library provided for ARM/Intel Ubuntu)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Simultaneous port 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28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 USB power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Power supply needed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Micro USB power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pic>
        <p:nvPicPr>
          <p:cNvPr id="177" name="Picture 7"/>
          <p:cNvPicPr/>
          <p:nvPr/>
        </p:nvPicPr>
        <p:blipFill>
          <a:blip r:embed="rId3"/>
          <a:stretch/>
        </p:blipFill>
        <p:spPr>
          <a:xfrm>
            <a:off x="6172200" y="743040"/>
            <a:ext cx="882720" cy="60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8928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What is this Ethernet Serial Port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58200" y="662040"/>
            <a:ext cx="8516160" cy="437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1806120" y="784440"/>
            <a:ext cx="605160" cy="4384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3200400" y="1581120"/>
            <a:ext cx="913968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82" name="Table 4"/>
          <p:cNvGraphicFramePr/>
          <p:nvPr/>
        </p:nvGraphicFramePr>
        <p:xfrm>
          <a:off x="1219320" y="1253520"/>
          <a:ext cx="7162560" cy="26338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3098880"/>
              </a:tblGrid>
              <a:tr h="352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FTDI TTL Cable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 Parameter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Ethernet Serial Port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52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Easy basic setup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Setup complexity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Easy basic setup Windows/Linux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352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Standard COM Port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52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USB Cable Length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Cable length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WiFi (No limit)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498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Recording of data into hardware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 be dumped into SD card for analysis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---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Field firmware upgrade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3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USB Cable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Physical 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Raspberry size board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183" name="CustomShape 5"/>
          <p:cNvSpPr/>
          <p:nvPr/>
        </p:nvSpPr>
        <p:spPr>
          <a:xfrm>
            <a:off x="990720" y="3943440"/>
            <a:ext cx="7463160" cy="2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219320" y="3935160"/>
            <a:ext cx="71611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EB1E95"/>
                </a:solidFill>
                <a:latin typeface="Arial"/>
                <a:ea typeface="Arial"/>
              </a:rPr>
              <a:t>Open licensed source GUI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https://github.com/natashaiwscope/emulator_v0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Picture 9"/>
          <p:cNvPicPr/>
          <p:nvPr/>
        </p:nvPicPr>
        <p:blipFill>
          <a:blip r:embed="rId4"/>
          <a:stretch/>
        </p:blipFill>
        <p:spPr>
          <a:xfrm>
            <a:off x="6248520" y="667440"/>
            <a:ext cx="806400" cy="55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Serial Terminal Open BeagleBone Black FTDI)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1143000" y="738000"/>
            <a:ext cx="6615360" cy="43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Serial Terminal (BBB FTDI)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1234440" y="744120"/>
            <a:ext cx="6615360" cy="43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Features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341640" y="814680"/>
            <a:ext cx="8342640" cy="396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1.WiFi Logging 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serial TTL UART data up to 6.12 Mega bits/Sec Speed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2.Easy configuration </a:t>
            </a:r>
            <a:r>
              <a:rPr lang="en-US" sz="1800" b="0" strike="noStrike" spc="-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WiFi</a:t>
            </a:r>
            <a:r>
              <a:rPr lang="en-US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n-US" spc="-1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with </a:t>
            </a:r>
            <a:r>
              <a:rPr lang="en-US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r</a:t>
            </a:r>
            <a:r>
              <a:rPr lang="en-US" sz="1800" b="0" strike="noStrike" spc="-1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eliable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zUDP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Communication built on top of UDP.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3.I2C/SPI/GPIO Communication.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4. Credit card size board (Raspberry PI Enclosure may be used)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5. Communication library </a:t>
            </a:r>
            <a:r>
              <a:rPr lang="en-US" sz="1800" b="0" strike="noStrike" spc="-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for </a:t>
            </a:r>
            <a:r>
              <a:rPr lang="en-US" sz="1800" b="0" strike="noStrike" spc="-1" smtClean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Linux32/64/Windows/Android 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platform.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6.Sample open-source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Qt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(Windows/Linux), WPF (Windows) and Android support (please note that only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qt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wpf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/android application is open source, not low level communication library)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QT and “C” Console Sample (Open source)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Picture 4"/>
          <p:cNvPicPr/>
          <p:nvPr/>
        </p:nvPicPr>
        <p:blipFill>
          <a:blip r:embed="rId2"/>
          <a:stretch/>
        </p:blipFill>
        <p:spPr>
          <a:xfrm>
            <a:off x="1262520" y="831960"/>
            <a:ext cx="6615000" cy="430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Open source WPF Sample (Serial loopback)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Picture 3"/>
          <p:cNvPicPr/>
          <p:nvPr/>
        </p:nvPicPr>
        <p:blipFill>
          <a:blip r:embed="rId2"/>
          <a:stretch/>
        </p:blipFill>
        <p:spPr>
          <a:xfrm>
            <a:off x="1905120" y="1078200"/>
            <a:ext cx="5103720" cy="385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Open source WPF Sample (Serial loopback)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2286000" y="1175040"/>
            <a:ext cx="4815000" cy="38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Prerequisites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Ethernet cable </a:t>
            </a:r>
            <a:r>
              <a:rPr lang="en-US" sz="14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RJ45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Micro USB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power connector (</a:t>
            </a:r>
            <a:r>
              <a:rPr lang="en-US" sz="1400" b="1" strike="noStrike" spc="-1">
                <a:solidFill>
                  <a:srgbClr val="3C78D8"/>
                </a:solidFill>
                <a:latin typeface="Playfair Display"/>
                <a:ea typeface="Playfair Display"/>
              </a:rPr>
              <a:t>Typical Android phone charger will work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DHCP server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where device can get </a:t>
            </a:r>
            <a:r>
              <a:rPr lang="en-US" sz="1400" b="1" strike="noStrike" spc="-1">
                <a:solidFill>
                  <a:srgbClr val="1155CC"/>
                </a:solidFill>
                <a:latin typeface="Playfair Display"/>
                <a:ea typeface="Playfair Display"/>
              </a:rPr>
              <a:t>iP address</a:t>
            </a: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Network connected Linux/Windows computer with same DHCP server.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Few connection cable (some small cables are supplied)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Open box and connect to USB cable, one LED should turn On as soon as power is applied. Connect ethernet cable to router and hardware. Start Linux/Windows computer and launch following GUI application. </a:t>
            </a:r>
            <a:r>
              <a:rPr lang="en-US" sz="12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Device broadcasts its IP address</a:t>
            </a:r>
            <a:r>
              <a:rPr lang="en-US" sz="12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once every </a:t>
            </a:r>
            <a:r>
              <a:rPr lang="en-US" sz="1200" b="1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5 seconds</a:t>
            </a:r>
            <a:r>
              <a:rPr lang="en-US" sz="12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. PC application captures broadcast packet and autoconnect.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Major Milestones(Past 3 years)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228960"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Completed milestones</a:t>
            </a:r>
            <a:endParaRPr lang="en-US" sz="1400" b="0" strike="noStrike" spc="-1">
              <a:latin typeface="Arial"/>
            </a:endParaRPr>
          </a:p>
          <a:p>
            <a:pPr marL="22896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Hardware design and testing (Completed/Fully Tested Manufactured in small quantity)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DejaVu Sans"/>
              </a:rPr>
              <a:t>Stable C++ DLL Library with .Net wrapper to be used anywhere.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Embedded TCP/IP firmware design.  (Completed and testing/improvements)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PC Application fully complete (Enhancements and bug fix are under progress)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DejaVu Sans"/>
              </a:rPr>
              <a:t>Bootloader for field firmware upgrade in place. (Bootloader so reliable it we prefer to use bootloader over programmer)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28960"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Playfair Display"/>
                <a:ea typeface="Playfair Display"/>
              </a:rPr>
              <a:t>Risk and Challenges </a:t>
            </a:r>
            <a:endParaRPr lang="en-US" sz="1400" b="0" strike="noStrike" spc="-1">
              <a:latin typeface="Arial"/>
            </a:endParaRPr>
          </a:p>
          <a:p>
            <a:pPr marL="22896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Number of quantities board are contingent on ordered quantity ( Lead time may change schedule of delivery)</a:t>
            </a:r>
            <a:endParaRPr lang="en-US" sz="1400" b="0" strike="noStrike" spc="-1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Playfair Display"/>
                <a:ea typeface="DejaVu Sans"/>
              </a:rPr>
              <a:t>I2C/ADC/DAC and CAN library in progress.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876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Credit card size 85x54mm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84" name="Picture 1"/>
          <p:cNvPicPr/>
          <p:nvPr/>
        </p:nvPicPr>
        <p:blipFill>
          <a:blip r:embed="rId2"/>
          <a:stretch/>
        </p:blipFill>
        <p:spPr>
          <a:xfrm>
            <a:off x="1752480" y="1047600"/>
            <a:ext cx="5164920" cy="356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5486400" y="895320"/>
            <a:ext cx="2185200" cy="30121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3876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Credit card size 85x54mm (</a:t>
            </a:r>
            <a:r>
              <a:rPr lang="en-US" sz="2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fits Raspberry Enclosure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)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60320" y="3943440"/>
            <a:ext cx="7123320" cy="7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Just for size comparison</a:t>
            </a:r>
            <a:endParaRPr lang="en-US" sz="4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88" name="Picture 1"/>
          <p:cNvPicPr/>
          <p:nvPr/>
        </p:nvPicPr>
        <p:blipFill>
          <a:blip r:embed="rId3"/>
          <a:stretch/>
        </p:blipFill>
        <p:spPr>
          <a:xfrm>
            <a:off x="1676520" y="1327680"/>
            <a:ext cx="3429000" cy="23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4A86E8"/>
                </a:solidFill>
                <a:latin typeface="Oswald"/>
                <a:ea typeface="Oswald"/>
              </a:rPr>
              <a:t>Connector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4280">
              <a:lnSpc>
                <a:spcPct val="115000"/>
              </a:lnSpc>
              <a:buClr>
                <a:srgbClr val="000000"/>
              </a:buClr>
              <a:buFont typeface="Playfair Display"/>
              <a:buAutoNum type="alphaUcPeriod"/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Playfair Display"/>
                <a:ea typeface="Playfair Display"/>
              </a:rPr>
              <a:t> Credit card size board just like raspberry PI, it may be accommodated in raspberry PI enclosure. (Middle PIN Ground)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94560" y="3385080"/>
            <a:ext cx="1128600" cy="4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LED Array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038360" y="2863440"/>
            <a:ext cx="168480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7030A0"/>
                </a:solidFill>
                <a:latin typeface="Arial"/>
                <a:ea typeface="Arial"/>
              </a:rPr>
              <a:t>SD Card (Master)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6324480" y="1741320"/>
            <a:ext cx="19605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0000"/>
                </a:solidFill>
                <a:latin typeface="Arial"/>
                <a:ea typeface="Arial"/>
              </a:rPr>
              <a:t>Micro USB just for power supply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0000"/>
                </a:solidFill>
                <a:latin typeface="Arial"/>
                <a:ea typeface="DejaVu Sans"/>
              </a:rPr>
              <a:t>And CDC/HID Interface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779200" y="1702080"/>
            <a:ext cx="17560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0000"/>
                </a:solidFill>
                <a:latin typeface="Arial"/>
                <a:ea typeface="Arial"/>
              </a:rPr>
              <a:t>DAC Ch1/Ch2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372960" y="3956760"/>
            <a:ext cx="11656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I2C SDA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I2C SCL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152280" y="2647080"/>
            <a:ext cx="1904400" cy="65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Arial"/>
                <a:ea typeface="DejaVu Sans"/>
              </a:rPr>
              <a:t>4 Analog Channel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Arial"/>
                <a:ea typeface="DejaVu Sans"/>
              </a:rPr>
              <a:t>Or 4 Digital Input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Arial"/>
                <a:ea typeface="DejaVu Sans"/>
              </a:rPr>
              <a:t>Or 4 Digital Output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7140240" y="2302920"/>
            <a:ext cx="134856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FF0000"/>
                </a:solidFill>
                <a:latin typeface="Arial"/>
                <a:ea typeface="Arial"/>
              </a:rPr>
              <a:t>nRF24L01 Header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2132640" y="4535280"/>
            <a:ext cx="1675080" cy="4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70C0"/>
                </a:solidFill>
                <a:latin typeface="Arial"/>
                <a:ea typeface="Arial"/>
              </a:rPr>
              <a:t>Console UAR1 Qt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3796200" y="4444200"/>
            <a:ext cx="1675080" cy="4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70C0"/>
                </a:solidFill>
                <a:latin typeface="Arial"/>
                <a:ea typeface="Arial"/>
              </a:rPr>
              <a:t>Console UAR2 Qt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00" name="Picture 39"/>
          <p:cNvPicPr/>
          <p:nvPr/>
        </p:nvPicPr>
        <p:blipFill>
          <a:blip r:embed="rId2"/>
          <a:stretch/>
        </p:blipFill>
        <p:spPr>
          <a:xfrm>
            <a:off x="2658240" y="2013480"/>
            <a:ext cx="3473280" cy="2394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2"/>
          <p:cNvSpPr/>
          <p:nvPr/>
        </p:nvSpPr>
        <p:spPr>
          <a:xfrm flipH="1" flipV="1">
            <a:off x="1437480" y="3517200"/>
            <a:ext cx="2432520" cy="7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3"/>
          <p:cNvSpPr/>
          <p:nvPr/>
        </p:nvSpPr>
        <p:spPr>
          <a:xfrm>
            <a:off x="5755320" y="2647080"/>
            <a:ext cx="1281600" cy="39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6972120" y="3317040"/>
            <a:ext cx="168480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7030A0"/>
                </a:solidFill>
                <a:latin typeface="Arial"/>
                <a:ea typeface="Arial"/>
              </a:rPr>
              <a:t>SD Card (Master)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 flipV="1">
            <a:off x="5867280" y="3274560"/>
            <a:ext cx="1169640" cy="4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3872880" y="2446560"/>
            <a:ext cx="3266280" cy="4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7"/>
          <p:cNvSpPr/>
          <p:nvPr/>
        </p:nvSpPr>
        <p:spPr>
          <a:xfrm flipH="1" flipV="1">
            <a:off x="3807720" y="1952640"/>
            <a:ext cx="227880" cy="34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8"/>
          <p:cNvSpPr/>
          <p:nvPr/>
        </p:nvSpPr>
        <p:spPr>
          <a:xfrm flipH="1" flipV="1">
            <a:off x="1523160" y="2976120"/>
            <a:ext cx="1369440" cy="20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9"/>
          <p:cNvSpPr/>
          <p:nvPr/>
        </p:nvSpPr>
        <p:spPr>
          <a:xfrm flipH="1">
            <a:off x="1294560" y="3894480"/>
            <a:ext cx="1544400" cy="35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0"/>
          <p:cNvSpPr/>
          <p:nvPr/>
        </p:nvSpPr>
        <p:spPr>
          <a:xfrm flipH="1" flipV="1">
            <a:off x="1710360" y="2255760"/>
            <a:ext cx="1362600" cy="4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1"/>
          <p:cNvSpPr/>
          <p:nvPr/>
        </p:nvSpPr>
        <p:spPr>
          <a:xfrm>
            <a:off x="267480" y="1878840"/>
            <a:ext cx="144288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7030A0"/>
                </a:solidFill>
                <a:latin typeface="Arial"/>
                <a:ea typeface="DejaVu Sans"/>
              </a:rPr>
              <a:t>802.1x esp8266 Wireless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 flipH="1">
            <a:off x="3153960" y="4252680"/>
            <a:ext cx="4500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3"/>
          <p:cNvSpPr/>
          <p:nvPr/>
        </p:nvSpPr>
        <p:spPr>
          <a:xfrm flipH="1">
            <a:off x="4266360" y="4249440"/>
            <a:ext cx="4500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4"/>
          <p:cNvSpPr/>
          <p:nvPr/>
        </p:nvSpPr>
        <p:spPr>
          <a:xfrm flipV="1">
            <a:off x="5608440" y="1358280"/>
            <a:ext cx="787320" cy="29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5"/>
          <p:cNvSpPr/>
          <p:nvPr/>
        </p:nvSpPr>
        <p:spPr>
          <a:xfrm flipV="1">
            <a:off x="5755320" y="3674160"/>
            <a:ext cx="1281600" cy="15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6"/>
          <p:cNvSpPr/>
          <p:nvPr/>
        </p:nvSpPr>
        <p:spPr>
          <a:xfrm>
            <a:off x="7027560" y="3823560"/>
            <a:ext cx="786600" cy="3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RESET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6858000" y="4453560"/>
            <a:ext cx="1630800" cy="3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Interrupt Switch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5029200" y="4063680"/>
            <a:ext cx="1828080" cy="58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(Windows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Connect USB cable to board and Windows PC, please make a note of new com port. (COM17), as you will need it for configuring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wifi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4389120" y="2193840"/>
            <a:ext cx="3932280" cy="28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(Windows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Use PUTTY.exe/HyperTerminal or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TeraTerm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to open this port, type help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317160" y="2187000"/>
            <a:ext cx="3065760" cy="2841840"/>
          </a:xfrm>
          <a:prstGeom prst="rect">
            <a:avLst/>
          </a:prstGeom>
          <a:ln>
            <a:noFill/>
          </a:ln>
        </p:spPr>
      </p:pic>
      <p:pic>
        <p:nvPicPr>
          <p:cNvPr id="128" name="Picture 4"/>
          <p:cNvPicPr/>
          <p:nvPr/>
        </p:nvPicPr>
        <p:blipFill>
          <a:blip r:embed="rId3"/>
          <a:stretch/>
        </p:blipFill>
        <p:spPr>
          <a:xfrm>
            <a:off x="3931920" y="2181240"/>
            <a:ext cx="4132440" cy="275616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304311" y="1657042"/>
            <a:ext cx="8456760" cy="2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Please refer for AT Commands https://www.espressif.com/sites/default/files/documentation/4a-esp8266_at_instruction_set_en.pdf</a:t>
            </a:r>
            <a:endParaRPr lang="en-US" sz="105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(Windows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Use PUTTY.exe/HyperTerminal or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TeraTerm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to open this port, type help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65760" y="2194560"/>
            <a:ext cx="3748680" cy="25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DejaVu Sans"/>
              </a:rPr>
              <a:t>For example AT+CWLAP command will scan all WiFi Network,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DejaVu Sans"/>
              </a:rPr>
              <a:t>  AT+CWJAP,”Asea”,”lammu” to join a network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DejaVu Sans"/>
              </a:rPr>
              <a:t>where Asea is name of accesspoint and lammu is password. All AT commands run which are applicable to ESP8266, (Please </a:t>
            </a:r>
            <a:r>
              <a:rPr lang="en-US" sz="1400" b="1" strike="noStrike" spc="-1">
                <a:solidFill>
                  <a:srgbClr val="454FA1"/>
                </a:solidFill>
                <a:latin typeface="Arial"/>
                <a:ea typeface="DejaVu Sans"/>
              </a:rPr>
              <a:t>do not change default baud rate</a:t>
            </a: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DejaVu Sans"/>
              </a:rPr>
              <a:t> or communication setting  which is 115200 bps)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4645440" y="2038320"/>
            <a:ext cx="4132440" cy="275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How to join </a:t>
            </a:r>
            <a:r>
              <a:rPr lang="en-US" sz="3000" b="0" strike="noStrike" spc="-1" dirty="0" err="1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WiFi</a:t>
            </a:r>
            <a:r>
              <a:rPr lang="en-US" sz="3000" b="0" strike="noStrike" spc="-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</a:rPr>
              <a:t> Network (Linux Machine) ??</a:t>
            </a:r>
            <a:endParaRPr lang="en-US" sz="3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Open a Linux command prompt and connect board with micro USB cable, type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dmesg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on console </a:t>
            </a:r>
            <a:r>
              <a:rPr lang="en-US" sz="1800" b="0" strike="noStrike" spc="-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prompt,as</a:t>
            </a:r>
            <a:r>
              <a:rPr lang="en-US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 shown in pic below, </a:t>
            </a:r>
            <a:endParaRPr lang="en-US" sz="18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0" name="Picture 3"/>
          <p:cNvPicPr/>
          <p:nvPr/>
        </p:nvPicPr>
        <p:blipFill>
          <a:blip r:embed="rId2"/>
          <a:stretch/>
        </p:blipFill>
        <p:spPr>
          <a:xfrm>
            <a:off x="4739760" y="2046960"/>
            <a:ext cx="4266360" cy="2597760"/>
          </a:xfrm>
          <a:prstGeom prst="rect">
            <a:avLst/>
          </a:prstGeom>
          <a:ln>
            <a:noFill/>
          </a:ln>
        </p:spPr>
      </p:pic>
      <p:pic>
        <p:nvPicPr>
          <p:cNvPr id="141" name="Picture 4"/>
          <p:cNvPicPr/>
          <p:nvPr/>
        </p:nvPicPr>
        <p:blipFill>
          <a:blip r:embed="rId3"/>
          <a:stretch/>
        </p:blipFill>
        <p:spPr>
          <a:xfrm>
            <a:off x="308880" y="1881000"/>
            <a:ext cx="4345920" cy="292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984</Words>
  <Application>Microsoft Office PowerPoint</Application>
  <PresentationFormat>On-screen Show (16:9)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Task Prototype System V1</dc:title>
  <dc:subject/>
  <dc:creator>vs</dc:creator>
  <dc:description/>
  <cp:lastModifiedBy>vs</cp:lastModifiedBy>
  <cp:revision>118</cp:revision>
  <dcterms:modified xsi:type="dcterms:W3CDTF">2018-06-01T02:47:04Z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