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77" r:id="rId13"/>
    <p:sldId id="278" r:id="rId14"/>
    <p:sldId id="266" r:id="rId15"/>
    <p:sldId id="279" r:id="rId16"/>
    <p:sldId id="276" r:id="rId17"/>
    <p:sldId id="267" r:id="rId18"/>
    <p:sldId id="268" r:id="rId19"/>
    <p:sldId id="269" r:id="rId20"/>
    <p:sldId id="270" r:id="rId21"/>
    <p:sldId id="271" r:id="rId22"/>
    <p:sldId id="272" r:id="rId23"/>
    <p:sldId id="273" r:id="rId24"/>
    <p:sldId id="274" r:id="rId25"/>
    <p:sldId id="275" r:id="rId26"/>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E71C"/>
        </a:solidFill>
        <a:effectLst/>
      </p:bgPr>
    </p:bg>
    <p:spTree>
      <p:nvGrpSpPr>
        <p:cNvPr id="1" name=""/>
        <p:cNvGrpSpPr/>
        <p:nvPr/>
      </p:nvGrpSpPr>
      <p:grpSpPr>
        <a:xfrm>
          <a:off x="0" y="0"/>
          <a:ext cx="0" cy="0"/>
          <a:chOff x="0" y="0"/>
          <a:chExt cx="0" cy="0"/>
        </a:xfrm>
      </p:grpSpPr>
      <p:sp>
        <p:nvSpPr>
          <p:cNvPr id="4" name="CustomShape 1"/>
          <p:cNvSpPr/>
          <p:nvPr/>
        </p:nvSpPr>
        <p:spPr>
          <a:xfrm>
            <a:off x="4286160" y="0"/>
            <a:ext cx="68760" cy="5139720"/>
          </a:xfrm>
          <a:prstGeom prst="rect">
            <a:avLst/>
          </a:prstGeom>
          <a:solidFill>
            <a:schemeClr val="dk2"/>
          </a:solidFill>
          <a:ln>
            <a:noFill/>
          </a:ln>
        </p:spPr>
        <p:style>
          <a:lnRef idx="0">
            <a:scrgbClr r="0" g="0" b="0"/>
          </a:lnRef>
          <a:fillRef idx="0">
            <a:scrgbClr r="0" g="0" b="0"/>
          </a:fillRef>
          <a:effectRef idx="0">
            <a:scrgbClr r="0" g="0" b="0"/>
          </a:effectRef>
          <a:fontRef idx="minor"/>
        </p:style>
      </p:sp>
      <p:sp>
        <p:nvSpPr>
          <p:cNvPr id="5" name="CustomShape 2"/>
          <p:cNvSpPr/>
          <p:nvPr/>
        </p:nvSpPr>
        <p:spPr>
          <a:xfrm>
            <a:off x="4358520" y="0"/>
            <a:ext cx="3849480" cy="5139720"/>
          </a:xfrm>
          <a:prstGeom prst="rect">
            <a:avLst/>
          </a:prstGeom>
          <a:solidFill>
            <a:schemeClr val="accent5"/>
          </a:solidFill>
          <a:ln>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1"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atashaiwscope/emulator_v0" TargetMode="External"/><Relationship Id="rId2" Type="http://schemas.openxmlformats.org/officeDocument/2006/relationships/image" Target="../media/image18.jpeg"/><Relationship Id="rId1" Type="http://schemas.openxmlformats.org/officeDocument/2006/relationships/slideLayout" Target="../slideLayouts/slideLayout13.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351000" y="971640"/>
            <a:ext cx="8452080" cy="25945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4000" b="1" strike="noStrike" spc="-1">
                <a:solidFill>
                  <a:srgbClr val="7030A0"/>
                </a:solidFill>
                <a:latin typeface="Playfair Display"/>
                <a:ea typeface="Playfair Display"/>
              </a:rPr>
              <a:t>I2C/UART/SPI/GPIO over 802.1x WiFi</a:t>
            </a:r>
            <a:endParaRPr lang="en-US" sz="4000" b="0" strike="noStrike" spc="-1">
              <a:latin typeface="Arial"/>
            </a:endParaRPr>
          </a:p>
          <a:p>
            <a:pPr algn="ctr">
              <a:lnSpc>
                <a:spcPct val="100000"/>
              </a:lnSpc>
            </a:pPr>
            <a:r>
              <a:rPr lang="en-US" sz="2800" b="1" strike="noStrike" spc="-1">
                <a:solidFill>
                  <a:srgbClr val="C00000"/>
                </a:solidFill>
                <a:latin typeface="Playfair Display"/>
                <a:ea typeface="Playfair Display"/>
              </a:rPr>
              <a:t>WPF/Qt4.8 </a:t>
            </a:r>
            <a:r>
              <a:rPr lang="en-US" sz="2800" b="1" strike="noStrike" spc="-1">
                <a:solidFill>
                  <a:srgbClr val="FFC000"/>
                </a:solidFill>
                <a:latin typeface="Playfair Display"/>
                <a:ea typeface="Playfair Display"/>
              </a:rPr>
              <a:t>Open source Linux/Windows/Android(under progress)</a:t>
            </a:r>
            <a:endParaRPr lang="en-US" sz="2800" b="0" strike="noStrike" spc="-1">
              <a:latin typeface="Arial"/>
            </a:endParaRPr>
          </a:p>
        </p:txBody>
      </p:sp>
      <p:sp>
        <p:nvSpPr>
          <p:cNvPr id="79" name="CustomShape 2"/>
          <p:cNvSpPr/>
          <p:nvPr/>
        </p:nvSpPr>
        <p:spPr>
          <a:xfrm>
            <a:off x="345960" y="3580920"/>
            <a:ext cx="8457120" cy="1202040"/>
          </a:xfrm>
          <a:prstGeom prst="rect">
            <a:avLst/>
          </a:prstGeom>
          <a:solidFill>
            <a:srgbClr val="000000"/>
          </a:solid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b="1" strike="noStrike" spc="-1">
                <a:solidFill>
                  <a:srgbClr val="FFFFFF"/>
                </a:solidFill>
                <a:latin typeface="Montserrat"/>
                <a:ea typeface="Montserrat"/>
              </a:rPr>
              <a:t> Easy Ethernet&lt;&gt;Serial Bridge&lt;&gt;I2C&lt;&gt;RS485</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28600" y="28584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pc="-1" dirty="0" smtClean="0">
                <a:solidFill>
                  <a:srgbClr val="000000"/>
                </a:solidFill>
                <a:latin typeface="Oswald"/>
              </a:rPr>
              <a:t>Type Help on console prompt</a:t>
            </a:r>
            <a:endParaRPr lang="en-US" sz="30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37"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138" name="CustomShape 3"/>
          <p:cNvSpPr/>
          <p:nvPr/>
        </p:nvSpPr>
        <p:spPr>
          <a:xfrm>
            <a:off x="7625880" y="4425480"/>
            <a:ext cx="1473480" cy="569160"/>
          </a:xfrm>
          <a:prstGeom prst="rect">
            <a:avLst/>
          </a:prstGeom>
          <a:noFill/>
          <a:ln>
            <a:noFill/>
          </a:ln>
        </p:spPr>
        <p:style>
          <a:lnRef idx="0">
            <a:scrgbClr r="0" g="0" b="0"/>
          </a:lnRef>
          <a:fillRef idx="0">
            <a:scrgbClr r="0" g="0" b="0"/>
          </a:fillRef>
          <a:effectRef idx="0">
            <a:scrgbClr r="0" g="0" b="0"/>
          </a:effectRef>
          <a:fontRef idx="minor"/>
        </p:style>
      </p:sp>
      <p:sp>
        <p:nvSpPr>
          <p:cNvPr id="139" name="CustomShape 4"/>
          <p:cNvSpPr/>
          <p:nvPr/>
        </p:nvSpPr>
        <p:spPr>
          <a:xfrm>
            <a:off x="938520" y="1014480"/>
            <a:ext cx="7263360" cy="363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77669"/>
            <a:ext cx="6629400" cy="3940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28600" y="28584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dirty="0">
                <a:solidFill>
                  <a:srgbClr val="000000"/>
                </a:solidFill>
                <a:latin typeface="Oswald"/>
                <a:ea typeface="Oswald"/>
              </a:rPr>
              <a:t>How to join </a:t>
            </a:r>
            <a:r>
              <a:rPr lang="en-US" sz="3000" b="0" strike="noStrike" spc="-1" dirty="0" err="1">
                <a:solidFill>
                  <a:srgbClr val="000000"/>
                </a:solidFill>
                <a:latin typeface="Oswald"/>
                <a:ea typeface="Oswald"/>
              </a:rPr>
              <a:t>WiFi</a:t>
            </a:r>
            <a:r>
              <a:rPr lang="en-US" sz="3000" b="0" strike="noStrike" spc="-1" dirty="0">
                <a:solidFill>
                  <a:srgbClr val="000000"/>
                </a:solidFill>
                <a:latin typeface="Oswald"/>
                <a:ea typeface="Oswald"/>
              </a:rPr>
              <a:t> Network (Linux Machine) ??</a:t>
            </a:r>
            <a:endParaRPr lang="en-US" sz="3000" b="0" strike="noStrike" spc="-1" dirty="0">
              <a:latin typeface="Arial"/>
            </a:endParaRPr>
          </a:p>
          <a:p>
            <a:pPr algn="ctr">
              <a:lnSpc>
                <a:spcPct val="100000"/>
              </a:lnSpc>
            </a:pPr>
            <a:endParaRPr lang="en-US" sz="3000" b="0" strike="noStrike" spc="-1" dirty="0">
              <a:latin typeface="Arial"/>
            </a:endParaRPr>
          </a:p>
          <a:p>
            <a:pPr>
              <a:lnSpc>
                <a:spcPct val="100000"/>
              </a:lnSpc>
            </a:pPr>
            <a:r>
              <a:rPr lang="en-US" sz="1800" b="0" strike="noStrike" spc="-1" dirty="0">
                <a:solidFill>
                  <a:srgbClr val="000000"/>
                </a:solidFill>
                <a:latin typeface="Arial"/>
                <a:ea typeface="DejaVu Sans"/>
              </a:rPr>
              <a:t>You can use </a:t>
            </a:r>
            <a:r>
              <a:rPr lang="en-US" sz="1800" b="0" strike="noStrike" spc="-1" dirty="0" err="1">
                <a:solidFill>
                  <a:srgbClr val="000000"/>
                </a:solidFill>
                <a:latin typeface="Arial"/>
                <a:ea typeface="DejaVu Sans"/>
              </a:rPr>
              <a:t>picocom</a:t>
            </a:r>
            <a:r>
              <a:rPr lang="en-US" sz="1800" b="0" strike="noStrike" spc="-1" dirty="0">
                <a:solidFill>
                  <a:srgbClr val="000000"/>
                </a:solidFill>
                <a:latin typeface="Arial"/>
                <a:ea typeface="DejaVu Sans"/>
              </a:rPr>
              <a:t> or other terminal </a:t>
            </a:r>
            <a:r>
              <a:rPr lang="en-US" sz="1800" b="0" strike="noStrike" spc="-1" dirty="0" err="1">
                <a:solidFill>
                  <a:srgbClr val="000000"/>
                </a:solidFill>
                <a:latin typeface="Arial"/>
                <a:ea typeface="DejaVu Sans"/>
              </a:rPr>
              <a:t>picocom</a:t>
            </a:r>
            <a:r>
              <a:rPr lang="en-US" sz="1800" b="0" strike="noStrike" spc="-1" dirty="0">
                <a:solidFill>
                  <a:srgbClr val="000000"/>
                </a:solidFill>
                <a:latin typeface="Arial"/>
                <a:ea typeface="DejaVu Sans"/>
              </a:rPr>
              <a:t> /dev/ttyACM1 --b 115200</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AT+CIFSR lets you view </a:t>
            </a:r>
            <a:r>
              <a:rPr lang="en-US" sz="1800" b="0" strike="noStrike" spc="-1" dirty="0" err="1">
                <a:solidFill>
                  <a:srgbClr val="000000"/>
                </a:solidFill>
                <a:latin typeface="Arial"/>
                <a:ea typeface="DejaVu Sans"/>
              </a:rPr>
              <a:t>ip</a:t>
            </a:r>
            <a:r>
              <a:rPr lang="en-US" sz="1800" b="0" strike="noStrike" spc="-1" dirty="0">
                <a:solidFill>
                  <a:srgbClr val="000000"/>
                </a:solidFill>
                <a:latin typeface="Arial"/>
                <a:ea typeface="DejaVu Sans"/>
              </a:rPr>
              <a:t> address once you join network successfully</a:t>
            </a:r>
            <a:r>
              <a:rPr lang="en-US" sz="1800" b="0" strike="noStrike" spc="-1" dirty="0" smtClean="0">
                <a:solidFill>
                  <a:srgbClr val="000000"/>
                </a:solidFill>
                <a:latin typeface="Arial"/>
                <a:ea typeface="DejaVu Sans"/>
              </a:rPr>
              <a:t>.</a:t>
            </a:r>
          </a:p>
          <a:p>
            <a:pPr>
              <a:lnSpc>
                <a:spcPct val="100000"/>
              </a:lnSpc>
            </a:pPr>
            <a:r>
              <a:rPr lang="en-US" spc="-1" dirty="0" smtClean="0">
                <a:solidFill>
                  <a:srgbClr val="000000"/>
                </a:solidFill>
                <a:latin typeface="Arial"/>
              </a:rPr>
              <a:t>For AT+ commands reference please refer esp8266 manual.</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37"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138" name="CustomShape 3"/>
          <p:cNvSpPr/>
          <p:nvPr/>
        </p:nvSpPr>
        <p:spPr>
          <a:xfrm>
            <a:off x="7625880" y="4425480"/>
            <a:ext cx="1473480" cy="569160"/>
          </a:xfrm>
          <a:prstGeom prst="rect">
            <a:avLst/>
          </a:prstGeom>
          <a:noFill/>
          <a:ln>
            <a:noFill/>
          </a:ln>
        </p:spPr>
        <p:style>
          <a:lnRef idx="0">
            <a:scrgbClr r="0" g="0" b="0"/>
          </a:lnRef>
          <a:fillRef idx="0">
            <a:scrgbClr r="0" g="0" b="0"/>
          </a:fillRef>
          <a:effectRef idx="0">
            <a:scrgbClr r="0" g="0" b="0"/>
          </a:effectRef>
          <a:fontRef idx="minor"/>
        </p:style>
      </p:sp>
      <p:sp>
        <p:nvSpPr>
          <p:cNvPr id="139" name="CustomShape 4"/>
          <p:cNvSpPr/>
          <p:nvPr/>
        </p:nvSpPr>
        <p:spPr>
          <a:xfrm>
            <a:off x="938520" y="1014480"/>
            <a:ext cx="7263360" cy="363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40" name="Picture 139"/>
          <p:cNvPicPr/>
          <p:nvPr/>
        </p:nvPicPr>
        <p:blipFill>
          <a:blip r:embed="rId2"/>
          <a:stretch/>
        </p:blipFill>
        <p:spPr>
          <a:xfrm>
            <a:off x="311760" y="2285640"/>
            <a:ext cx="4959360" cy="2651760"/>
          </a:xfrm>
          <a:prstGeom prst="rect">
            <a:avLst/>
          </a:prstGeom>
          <a:ln>
            <a:noFill/>
          </a:ln>
        </p:spPr>
      </p:pic>
      <p:pic>
        <p:nvPicPr>
          <p:cNvPr id="141" name="Picture 140"/>
          <p:cNvPicPr/>
          <p:nvPr/>
        </p:nvPicPr>
        <p:blipFill>
          <a:blip r:embed="rId3"/>
          <a:stretch/>
        </p:blipFill>
        <p:spPr>
          <a:xfrm>
            <a:off x="5394960" y="2359800"/>
            <a:ext cx="3521880" cy="2285640"/>
          </a:xfrm>
          <a:prstGeom prst="rect">
            <a:avLst/>
          </a:prstGeom>
          <a:ln>
            <a:noFill/>
          </a:ln>
        </p:spPr>
      </p:pic>
    </p:spTree>
    <p:extLst>
      <p:ext uri="{BB962C8B-B14F-4D97-AF65-F5344CB8AC3E}">
        <p14:creationId xmlns:p14="http://schemas.microsoft.com/office/powerpoint/2010/main" val="34999868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28600" y="28584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dirty="0" smtClean="0">
                <a:solidFill>
                  <a:srgbClr val="000000"/>
                </a:solidFill>
                <a:latin typeface="Oswald"/>
                <a:ea typeface="Oswald"/>
              </a:rPr>
              <a:t>How to Learn if device connected ?</a:t>
            </a:r>
            <a:endParaRPr lang="en-US" sz="3000" b="0" strike="noStrike" spc="-1" dirty="0">
              <a:latin typeface="Arial"/>
            </a:endParaRPr>
          </a:p>
          <a:p>
            <a:pPr algn="ctr">
              <a:lnSpc>
                <a:spcPct val="100000"/>
              </a:lnSpc>
            </a:pPr>
            <a:endParaRPr lang="en-US" sz="3000" b="0" strike="noStrike" spc="-1" dirty="0">
              <a:latin typeface="Arial"/>
            </a:endParaRPr>
          </a:p>
          <a:p>
            <a:pPr>
              <a:lnSpc>
                <a:spcPct val="100000"/>
              </a:lnSpc>
            </a:pPr>
            <a:r>
              <a:rPr lang="en-US" spc="-1" dirty="0" smtClean="0">
                <a:solidFill>
                  <a:srgbClr val="000000"/>
                </a:solidFill>
                <a:latin typeface="Arial"/>
              </a:rPr>
              <a:t>Once device joins </a:t>
            </a:r>
            <a:r>
              <a:rPr lang="en-US" spc="-1" dirty="0" err="1" smtClean="0">
                <a:solidFill>
                  <a:srgbClr val="000000"/>
                </a:solidFill>
                <a:latin typeface="Arial"/>
              </a:rPr>
              <a:t>WiFi</a:t>
            </a:r>
            <a:r>
              <a:rPr lang="en-US" spc="-1" dirty="0" smtClean="0">
                <a:solidFill>
                  <a:srgbClr val="000000"/>
                </a:solidFill>
                <a:latin typeface="Arial"/>
              </a:rPr>
              <a:t> user can see using AT+ command, BLUE LED will start blinking as firmware broadcasts IP Address.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37"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138" name="CustomShape 3"/>
          <p:cNvSpPr/>
          <p:nvPr/>
        </p:nvSpPr>
        <p:spPr>
          <a:xfrm>
            <a:off x="7625880" y="4425480"/>
            <a:ext cx="1473480" cy="569160"/>
          </a:xfrm>
          <a:prstGeom prst="rect">
            <a:avLst/>
          </a:prstGeom>
          <a:noFill/>
          <a:ln>
            <a:noFill/>
          </a:ln>
        </p:spPr>
        <p:style>
          <a:lnRef idx="0">
            <a:scrgbClr r="0" g="0" b="0"/>
          </a:lnRef>
          <a:fillRef idx="0">
            <a:scrgbClr r="0" g="0" b="0"/>
          </a:fillRef>
          <a:effectRef idx="0">
            <a:scrgbClr r="0" g="0" b="0"/>
          </a:effectRef>
          <a:fontRef idx="minor"/>
        </p:style>
      </p:sp>
      <p:sp>
        <p:nvSpPr>
          <p:cNvPr id="139" name="CustomShape 4"/>
          <p:cNvSpPr/>
          <p:nvPr/>
        </p:nvSpPr>
        <p:spPr>
          <a:xfrm>
            <a:off x="938520" y="1014480"/>
            <a:ext cx="7263360" cy="363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extLst>
      <p:ext uri="{BB962C8B-B14F-4D97-AF65-F5344CB8AC3E}">
        <p14:creationId xmlns:p14="http://schemas.microsoft.com/office/powerpoint/2010/main" val="14537027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28600" y="28584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dirty="0" smtClean="0">
                <a:solidFill>
                  <a:srgbClr val="000000"/>
                </a:solidFill>
                <a:latin typeface="Oswald"/>
                <a:ea typeface="Oswald"/>
              </a:rPr>
              <a:t>Windows app</a:t>
            </a:r>
            <a:endParaRPr lang="en-US" sz="3000" b="0" strike="noStrike" spc="-1" dirty="0">
              <a:latin typeface="Arial"/>
            </a:endParaRPr>
          </a:p>
          <a:p>
            <a:pPr algn="ctr">
              <a:lnSpc>
                <a:spcPct val="100000"/>
              </a:lnSpc>
            </a:pPr>
            <a:endParaRPr lang="en-US" sz="3000" b="0" strike="noStrike" spc="-1" dirty="0">
              <a:latin typeface="Arial"/>
            </a:endParaRPr>
          </a:p>
        </p:txBody>
      </p:sp>
      <p:sp>
        <p:nvSpPr>
          <p:cNvPr id="143"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144" name="CustomShape 3"/>
          <p:cNvSpPr/>
          <p:nvPr/>
        </p:nvSpPr>
        <p:spPr>
          <a:xfrm>
            <a:off x="7625880" y="4425480"/>
            <a:ext cx="1473480" cy="569160"/>
          </a:xfrm>
          <a:prstGeom prst="rect">
            <a:avLst/>
          </a:prstGeom>
          <a:noFill/>
          <a:ln>
            <a:noFill/>
          </a:ln>
        </p:spPr>
        <p:style>
          <a:lnRef idx="0">
            <a:scrgbClr r="0" g="0" b="0"/>
          </a:lnRef>
          <a:fillRef idx="0">
            <a:scrgbClr r="0" g="0" b="0"/>
          </a:fillRef>
          <a:effectRef idx="0">
            <a:scrgbClr r="0" g="0" b="0"/>
          </a:effectRef>
          <a:fontRef idx="minor"/>
        </p:style>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8" y="2343150"/>
            <a:ext cx="3021879" cy="2186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57200" y="1123950"/>
            <a:ext cx="8664038" cy="923330"/>
          </a:xfrm>
          <a:prstGeom prst="rect">
            <a:avLst/>
          </a:prstGeom>
        </p:spPr>
        <p:txBody>
          <a:bodyPr wrap="none">
            <a:spAutoFit/>
          </a:bodyPr>
          <a:lstStyle/>
          <a:p>
            <a:pPr>
              <a:lnSpc>
                <a:spcPct val="100000"/>
              </a:lnSpc>
            </a:pPr>
            <a:r>
              <a:rPr lang="en-US" spc="-1" dirty="0" smtClean="0">
                <a:solidFill>
                  <a:srgbClr val="000000"/>
                </a:solidFill>
              </a:rPr>
              <a:t>When device connected it can be accessed by sample app or console </a:t>
            </a:r>
            <a:r>
              <a:rPr lang="en-US" spc="-1" dirty="0" err="1" smtClean="0">
                <a:solidFill>
                  <a:srgbClr val="000000"/>
                </a:solidFill>
              </a:rPr>
              <a:t>app.First</a:t>
            </a:r>
            <a:r>
              <a:rPr lang="en-US" spc="-1" dirty="0" smtClean="0">
                <a:solidFill>
                  <a:srgbClr val="000000"/>
                </a:solidFill>
              </a:rPr>
              <a:t> run</a:t>
            </a:r>
          </a:p>
          <a:p>
            <a:pPr>
              <a:lnSpc>
                <a:spcPct val="100000"/>
              </a:lnSpc>
            </a:pPr>
            <a:r>
              <a:rPr lang="en-US" spc="-1" dirty="0" smtClean="0">
                <a:solidFill>
                  <a:srgbClr val="000000"/>
                </a:solidFill>
              </a:rPr>
              <a:t>On windows </a:t>
            </a:r>
            <a:r>
              <a:rPr lang="en-US" spc="-1" dirty="0" err="1" smtClean="0">
                <a:solidFill>
                  <a:srgbClr val="000000"/>
                </a:solidFill>
              </a:rPr>
              <a:t>os</a:t>
            </a:r>
            <a:r>
              <a:rPr lang="en-US" spc="-1" dirty="0" smtClean="0">
                <a:solidFill>
                  <a:srgbClr val="000000"/>
                </a:solidFill>
              </a:rPr>
              <a:t> it shows a popup message, please unblock port 5555 and 5683</a:t>
            </a:r>
          </a:p>
          <a:p>
            <a:pPr>
              <a:lnSpc>
                <a:spcPct val="100000"/>
              </a:lnSpc>
            </a:pPr>
            <a:r>
              <a:rPr lang="en-US" spc="-1" dirty="0" err="1" smtClean="0">
                <a:solidFill>
                  <a:srgbClr val="000000"/>
                </a:solidFill>
              </a:rPr>
              <a:t>CoAP</a:t>
            </a:r>
            <a:r>
              <a:rPr lang="en-US" spc="-1" dirty="0" smtClean="0">
                <a:solidFill>
                  <a:srgbClr val="000000"/>
                </a:solidFill>
              </a:rPr>
              <a:t> port. </a:t>
            </a:r>
            <a:endParaRPr lang="en-US" spc="-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902375"/>
            <a:ext cx="497366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28600" y="28584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dirty="0" smtClean="0">
                <a:solidFill>
                  <a:srgbClr val="000000"/>
                </a:solidFill>
                <a:latin typeface="Oswald"/>
                <a:ea typeface="Oswald"/>
              </a:rPr>
              <a:t>APDS9960 RGB Gesture/Sensor via Wireless</a:t>
            </a:r>
            <a:endParaRPr lang="en-US" sz="3000" b="0" strike="noStrike" spc="-1" dirty="0">
              <a:latin typeface="Arial"/>
            </a:endParaRPr>
          </a:p>
          <a:p>
            <a:pPr algn="ctr">
              <a:lnSpc>
                <a:spcPct val="100000"/>
              </a:lnSpc>
            </a:pPr>
            <a:endParaRPr lang="en-US" sz="3000" b="0" strike="noStrike" spc="-1" dirty="0">
              <a:latin typeface="Arial"/>
            </a:endParaRPr>
          </a:p>
        </p:txBody>
      </p:sp>
      <p:sp>
        <p:nvSpPr>
          <p:cNvPr id="143"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144" name="CustomShape 3"/>
          <p:cNvSpPr/>
          <p:nvPr/>
        </p:nvSpPr>
        <p:spPr>
          <a:xfrm>
            <a:off x="7625880" y="4425480"/>
            <a:ext cx="1473480" cy="569160"/>
          </a:xfrm>
          <a:prstGeom prst="rect">
            <a:avLst/>
          </a:prstGeom>
          <a:noFill/>
          <a:ln>
            <a:noFill/>
          </a:ln>
        </p:spPr>
        <p:style>
          <a:lnRef idx="0">
            <a:scrgbClr r="0" g="0" b="0"/>
          </a:lnRef>
          <a:fillRef idx="0">
            <a:scrgbClr r="0" g="0" b="0"/>
          </a:fillRef>
          <a:effectRef idx="0">
            <a:scrgbClr r="0" g="0" b="0"/>
          </a:effectRef>
          <a:fontRef idx="minor"/>
        </p:style>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60" y="2419350"/>
            <a:ext cx="2376487" cy="1831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276350"/>
            <a:ext cx="5676900" cy="362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18356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28600" y="28584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Samples Provided</a:t>
            </a:r>
            <a:endParaRPr lang="en-US" sz="3000" b="0" strike="noStrike" spc="-1">
              <a:latin typeface="Arial"/>
            </a:endParaRPr>
          </a:p>
          <a:p>
            <a:pPr algn="ctr">
              <a:lnSpc>
                <a:spcPct val="100000"/>
              </a:lnSpc>
            </a:pPr>
            <a:endParaRPr lang="en-US" sz="3000" b="0" strike="noStrike" spc="-1">
              <a:latin typeface="Arial"/>
            </a:endParaRPr>
          </a:p>
        </p:txBody>
      </p:sp>
      <p:sp>
        <p:nvSpPr>
          <p:cNvPr id="143"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144" name="CustomShape 3"/>
          <p:cNvSpPr/>
          <p:nvPr/>
        </p:nvSpPr>
        <p:spPr>
          <a:xfrm>
            <a:off x="7625880" y="4425480"/>
            <a:ext cx="1473480" cy="569160"/>
          </a:xfrm>
          <a:prstGeom prst="rect">
            <a:avLst/>
          </a:prstGeom>
          <a:noFill/>
          <a:ln>
            <a:noFill/>
          </a:ln>
        </p:spPr>
        <p:style>
          <a:lnRef idx="0">
            <a:scrgbClr r="0" g="0" b="0"/>
          </a:lnRef>
          <a:fillRef idx="0">
            <a:scrgbClr r="0" g="0" b="0"/>
          </a:fillRef>
          <a:effectRef idx="0">
            <a:scrgbClr r="0" g="0" b="0"/>
          </a:effectRef>
          <a:fontRef idx="minor"/>
        </p:style>
      </p:sp>
      <p:sp>
        <p:nvSpPr>
          <p:cNvPr id="145" name="CustomShape 4"/>
          <p:cNvSpPr/>
          <p:nvPr/>
        </p:nvSpPr>
        <p:spPr>
          <a:xfrm>
            <a:off x="938520" y="1014480"/>
            <a:ext cx="7263360" cy="363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1.Qt4.8 Serial Console with example serial terminal beagle bone black</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2.Qt4.8 I2C Scanning and reading device.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3.Qt4.8 nRF2401 I2C/SPI Communication.</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4. Virtual LED ( No Real Light Emitting Diode, PC Apps shows LED glowing)</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extLst>
      <p:ext uri="{BB962C8B-B14F-4D97-AF65-F5344CB8AC3E}">
        <p14:creationId xmlns:p14="http://schemas.microsoft.com/office/powerpoint/2010/main" val="36877475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311760" y="8928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What is this Ethernet Serial Port </a:t>
            </a:r>
            <a:endParaRPr lang="en-US" sz="3000" b="0" strike="noStrike" spc="-1">
              <a:latin typeface="Arial"/>
            </a:endParaRPr>
          </a:p>
        </p:txBody>
      </p:sp>
      <p:sp>
        <p:nvSpPr>
          <p:cNvPr id="147" name="CustomShape 2"/>
          <p:cNvSpPr/>
          <p:nvPr/>
        </p:nvSpPr>
        <p:spPr>
          <a:xfrm>
            <a:off x="358200" y="662040"/>
            <a:ext cx="8516880" cy="4371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800" b="1" strike="noStrike" spc="-1">
                <a:solidFill>
                  <a:srgbClr val="1155CC"/>
                </a:solidFill>
                <a:latin typeface="Playfair Display"/>
                <a:ea typeface="Playfair Display"/>
              </a:rPr>
              <a:t>FTDI TTL 3.3 V Cable</a:t>
            </a:r>
            <a:endParaRPr lang="en-US" sz="800" b="0" strike="noStrike" spc="-1">
              <a:latin typeface="Arial"/>
            </a:endParaRPr>
          </a:p>
          <a:p>
            <a:pPr>
              <a:lnSpc>
                <a:spcPct val="100000"/>
              </a:lnSpc>
            </a:pPr>
            <a:endParaRPr lang="en-US" sz="800" b="0" strike="noStrike" spc="-1">
              <a:latin typeface="Arial"/>
            </a:endParaRPr>
          </a:p>
        </p:txBody>
      </p:sp>
      <p:pic>
        <p:nvPicPr>
          <p:cNvPr id="148" name="Picture 2"/>
          <p:cNvPicPr/>
          <p:nvPr/>
        </p:nvPicPr>
        <p:blipFill>
          <a:blip r:embed="rId2"/>
          <a:stretch/>
        </p:blipFill>
        <p:spPr>
          <a:xfrm>
            <a:off x="1806120" y="784440"/>
            <a:ext cx="605880" cy="439200"/>
          </a:xfrm>
          <a:prstGeom prst="rect">
            <a:avLst/>
          </a:prstGeom>
          <a:ln>
            <a:noFill/>
          </a:ln>
        </p:spPr>
      </p:pic>
      <p:sp>
        <p:nvSpPr>
          <p:cNvPr id="149" name="CustomShape 3"/>
          <p:cNvSpPr/>
          <p:nvPr/>
        </p:nvSpPr>
        <p:spPr>
          <a:xfrm>
            <a:off x="3200400" y="1581120"/>
            <a:ext cx="9140400" cy="453600"/>
          </a:xfrm>
          <a:prstGeom prst="rect">
            <a:avLst/>
          </a:prstGeom>
          <a:noFill/>
          <a:ln>
            <a:noFill/>
          </a:ln>
        </p:spPr>
        <p:style>
          <a:lnRef idx="0">
            <a:scrgbClr r="0" g="0" b="0"/>
          </a:lnRef>
          <a:fillRef idx="0">
            <a:scrgbClr r="0" g="0" b="0"/>
          </a:fillRef>
          <a:effectRef idx="0">
            <a:scrgbClr r="0" g="0" b="0"/>
          </a:effectRef>
          <a:fontRef idx="minor"/>
        </p:style>
      </p:sp>
      <p:graphicFrame>
        <p:nvGraphicFramePr>
          <p:cNvPr id="150" name="Table 4"/>
          <p:cNvGraphicFramePr/>
          <p:nvPr/>
        </p:nvGraphicFramePr>
        <p:xfrm>
          <a:off x="838080" y="1352520"/>
          <a:ext cx="7543440" cy="3388320"/>
        </p:xfrm>
        <a:graphic>
          <a:graphicData uri="http://schemas.openxmlformats.org/drawingml/2006/table">
            <a:tbl>
              <a:tblPr/>
              <a:tblGrid>
                <a:gridCol w="2031840"/>
                <a:gridCol w="2031840"/>
                <a:gridCol w="3479760"/>
              </a:tblGrid>
              <a:tr h="288720">
                <a:tc>
                  <a:txBody>
                    <a:bodyPr/>
                    <a:lstStyle/>
                    <a:p>
                      <a:pPr algn="ctr">
                        <a:lnSpc>
                          <a:spcPct val="100000"/>
                        </a:lnSpc>
                      </a:pPr>
                      <a:r>
                        <a:rPr lang="en-US" sz="1400" b="1" strike="noStrike" spc="-1">
                          <a:solidFill>
                            <a:srgbClr val="FFFFFF"/>
                          </a:solidFill>
                          <a:latin typeface="Arial"/>
                          <a:ea typeface="Arial"/>
                        </a:rPr>
                        <a:t>FTDI TTL Cable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c>
                  <a:txBody>
                    <a:bodyPr/>
                    <a:lstStyle/>
                    <a:p>
                      <a:pPr algn="ctr">
                        <a:lnSpc>
                          <a:spcPct val="100000"/>
                        </a:lnSpc>
                      </a:pPr>
                      <a:r>
                        <a:rPr lang="en-US" sz="1400" b="1" strike="noStrike" spc="-1">
                          <a:solidFill>
                            <a:srgbClr val="EB1E95"/>
                          </a:solidFill>
                          <a:latin typeface="Arial"/>
                          <a:ea typeface="Arial"/>
                        </a:rPr>
                        <a:t> Parameter</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c>
                  <a:txBody>
                    <a:bodyPr/>
                    <a:lstStyle/>
                    <a:p>
                      <a:pPr algn="ctr">
                        <a:lnSpc>
                          <a:spcPct val="100000"/>
                        </a:lnSpc>
                      </a:pPr>
                      <a:r>
                        <a:rPr lang="en-US" sz="1400" b="1" strike="noStrike" spc="-1">
                          <a:solidFill>
                            <a:srgbClr val="FFFFFF"/>
                          </a:solidFill>
                          <a:latin typeface="Arial"/>
                          <a:ea typeface="Arial"/>
                        </a:rPr>
                        <a:t>Wireless Serial Port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r>
              <a:tr h="288720">
                <a:tc>
                  <a:txBody>
                    <a:bodyPr/>
                    <a:lstStyle/>
                    <a:p>
                      <a:pPr algn="ctr">
                        <a:lnSpc>
                          <a:spcPct val="100000"/>
                        </a:lnSpc>
                      </a:pPr>
                      <a:r>
                        <a:rPr lang="en-US" sz="1400" b="0" strike="noStrike" spc="-1">
                          <a:solidFill>
                            <a:srgbClr val="000000"/>
                          </a:solidFill>
                          <a:latin typeface="Arial"/>
                          <a:ea typeface="Arial"/>
                        </a:rPr>
                        <a:t>Single comport</a:t>
                      </a:r>
                      <a:endParaRPr lang="en-US"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EB1E95"/>
                          </a:solidFill>
                          <a:latin typeface="Arial"/>
                          <a:ea typeface="Arial"/>
                        </a:rPr>
                        <a:t>Number of ports</a:t>
                      </a:r>
                      <a:endParaRPr lang="en-US"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000000"/>
                          </a:solidFill>
                          <a:latin typeface="Arial"/>
                          <a:ea typeface="Arial"/>
                        </a:rPr>
                        <a:t>2 TTL RS232 + 1 RS485</a:t>
                      </a:r>
                      <a:endParaRPr lang="en-US"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r>
              <a:tr h="288720">
                <a:tc>
                  <a:txBody>
                    <a:bodyPr/>
                    <a:lstStyle/>
                    <a:p>
                      <a:pPr algn="ctr">
                        <a:lnSpc>
                          <a:spcPct val="100000"/>
                        </a:lnSpc>
                      </a:pPr>
                      <a:r>
                        <a:rPr lang="en-US" sz="1400" b="0" strike="noStrike" spc="-1">
                          <a:solidFill>
                            <a:srgbClr val="000000"/>
                          </a:solidFill>
                          <a:latin typeface="Arial"/>
                          <a:ea typeface="Arial"/>
                        </a:rPr>
                        <a:t>0.921600MBPS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lstStyle/>
                    <a:p>
                      <a:pPr algn="ctr">
                        <a:lnSpc>
                          <a:spcPct val="100000"/>
                        </a:lnSpc>
                      </a:pPr>
                      <a:r>
                        <a:rPr lang="en-US" sz="1400" b="0" strike="noStrike" spc="-1">
                          <a:solidFill>
                            <a:srgbClr val="EB1E95"/>
                          </a:solidFill>
                          <a:latin typeface="Arial"/>
                          <a:ea typeface="Arial"/>
                        </a:rPr>
                        <a:t>Max Baud Rate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lstStyle/>
                    <a:p>
                      <a:pPr algn="ctr">
                        <a:lnSpc>
                          <a:spcPct val="100000"/>
                        </a:lnSpc>
                      </a:pPr>
                      <a:r>
                        <a:rPr lang="en-US" sz="1400" b="0" strike="noStrike" spc="-1">
                          <a:solidFill>
                            <a:srgbClr val="000000"/>
                          </a:solidFill>
                          <a:latin typeface="Arial"/>
                          <a:ea typeface="Arial"/>
                        </a:rPr>
                        <a:t>6.5MBPS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r>
              <a:tr h="288720">
                <a:tc>
                  <a:txBody>
                    <a:bodyPr/>
                    <a:lstStyle/>
                    <a:p>
                      <a:pPr algn="ctr">
                        <a:lnSpc>
                          <a:spcPct val="100000"/>
                        </a:lnSpc>
                      </a:pPr>
                      <a:r>
                        <a:rPr lang="en-US" sz="1400" b="0" strike="noStrike" spc="-1">
                          <a:solidFill>
                            <a:srgbClr val="000000"/>
                          </a:solidFill>
                          <a:latin typeface="Arial"/>
                          <a:ea typeface="Arial"/>
                        </a:rPr>
                        <a:t>No</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EB1E95"/>
                          </a:solidFill>
                          <a:latin typeface="Arial"/>
                          <a:ea typeface="Arial"/>
                        </a:rPr>
                        <a:t>Fractional baud rate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000000"/>
                          </a:solidFill>
                          <a:latin typeface="Arial"/>
                          <a:ea typeface="Arial"/>
                        </a:rPr>
                        <a:t>Yes </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r h="288720">
                <a:tc>
                  <a:txBody>
                    <a:bodyPr/>
                    <a:lstStyle/>
                    <a:p>
                      <a:pPr algn="ctr">
                        <a:lnSpc>
                          <a:spcPct val="100000"/>
                        </a:lnSpc>
                      </a:pPr>
                      <a:r>
                        <a:rPr lang="en-US" sz="1400" b="0" strike="noStrike" spc="-1">
                          <a:latin typeface="Arial"/>
                        </a:rPr>
                        <a:t>Full throttle Data </a:t>
                      </a: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EB1E95"/>
                          </a:solidFill>
                          <a:latin typeface="Arial"/>
                          <a:ea typeface="Arial"/>
                        </a:rPr>
                        <a:t>Yes </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latin typeface="Arial"/>
                        </a:rPr>
                        <a:t>NO (Depends upon signal strength)  </a:t>
                      </a: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r h="485640">
                <a:tc>
                  <a:txBody>
                    <a:bodyPr/>
                    <a:lstStyle/>
                    <a:p>
                      <a:pPr algn="ctr">
                        <a:lnSpc>
                          <a:spcPct val="100000"/>
                        </a:lnSpc>
                      </a:pPr>
                      <a:r>
                        <a:rPr lang="en-US" sz="1400" b="0" strike="noStrike" spc="-1">
                          <a:solidFill>
                            <a:srgbClr val="000000"/>
                          </a:solidFill>
                          <a:latin typeface="Arial"/>
                          <a:ea typeface="Arial"/>
                        </a:rPr>
                        <a:t>Close source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lstStyle/>
                    <a:p>
                      <a:pPr algn="ctr">
                        <a:lnSpc>
                          <a:spcPct val="100000"/>
                        </a:lnSpc>
                      </a:pPr>
                      <a:r>
                        <a:rPr lang="en-US" sz="1400" b="0" strike="noStrike" spc="-1">
                          <a:solidFill>
                            <a:srgbClr val="EB1E95"/>
                          </a:solidFill>
                          <a:latin typeface="Arial"/>
                          <a:ea typeface="Arial"/>
                        </a:rPr>
                        <a:t>Windows Driver</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lstStyle/>
                    <a:p>
                      <a:pPr algn="ctr">
                        <a:lnSpc>
                          <a:spcPct val="100000"/>
                        </a:lnSpc>
                      </a:pPr>
                      <a:r>
                        <a:rPr lang="en-US" sz="1400" b="0" strike="noStrike" spc="-1">
                          <a:solidFill>
                            <a:srgbClr val="000000"/>
                          </a:solidFill>
                          <a:latin typeface="Arial"/>
                          <a:ea typeface="Arial"/>
                        </a:rPr>
                        <a:t>(Qt/WPF open source sample app with library provided)</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r>
              <a:tr h="736560">
                <a:tc>
                  <a:txBody>
                    <a:bodyPr/>
                    <a:lstStyle/>
                    <a:p>
                      <a:pPr algn="ctr">
                        <a:lnSpc>
                          <a:spcPct val="100000"/>
                        </a:lnSpc>
                      </a:pPr>
                      <a:r>
                        <a:rPr lang="en-US" sz="1400" b="0" strike="noStrike" spc="-1">
                          <a:solidFill>
                            <a:srgbClr val="000000"/>
                          </a:solidFill>
                          <a:latin typeface="Arial"/>
                          <a:ea typeface="Arial"/>
                        </a:rPr>
                        <a:t>Open source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EB1E95"/>
                          </a:solidFill>
                          <a:latin typeface="Arial"/>
                          <a:ea typeface="Arial"/>
                        </a:rPr>
                        <a:t>Linux Driver</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000000"/>
                          </a:solidFill>
                          <a:latin typeface="Arial"/>
                          <a:ea typeface="Arial"/>
                        </a:rPr>
                        <a:t>(Qt open source sample app with Qt4 library provided for ARM/Intel Ubuntu)</a:t>
                      </a:r>
                      <a:endParaRPr lang="en-US" sz="1400" b="0" strike="noStrike" spc="-1">
                        <a:latin typeface="Arial"/>
                      </a:endParaRPr>
                    </a:p>
                    <a:p>
                      <a:pPr algn="ctr">
                        <a:lnSpc>
                          <a:spcPct val="100000"/>
                        </a:lnSpc>
                      </a:pP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r h="288720">
                <a:tc>
                  <a:txBody>
                    <a:bodyPr/>
                    <a:lstStyle/>
                    <a:p>
                      <a:pPr algn="ctr">
                        <a:lnSpc>
                          <a:spcPct val="100000"/>
                        </a:lnSpc>
                      </a:pPr>
                      <a:r>
                        <a:rPr lang="en-US" sz="1400" b="0" strike="noStrike" spc="-1">
                          <a:solidFill>
                            <a:srgbClr val="000000"/>
                          </a:solidFill>
                          <a:latin typeface="Arial"/>
                          <a:ea typeface="Arial"/>
                        </a:rPr>
                        <a:t>N/A</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lstStyle/>
                    <a:p>
                      <a:pPr algn="ctr">
                        <a:lnSpc>
                          <a:spcPct val="100000"/>
                        </a:lnSpc>
                      </a:pPr>
                      <a:r>
                        <a:rPr lang="en-US" sz="1400" b="0" strike="noStrike" spc="-1">
                          <a:solidFill>
                            <a:srgbClr val="EB1E95"/>
                          </a:solidFill>
                          <a:latin typeface="Arial"/>
                          <a:ea typeface="Arial"/>
                        </a:rPr>
                        <a:t>Simultaneous port IO</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lstStyle/>
                    <a:p>
                      <a:pPr algn="ctr">
                        <a:lnSpc>
                          <a:spcPct val="100000"/>
                        </a:lnSpc>
                      </a:pPr>
                      <a:r>
                        <a:rPr lang="en-US" sz="1400" b="0" strike="noStrike" spc="-1">
                          <a:solidFill>
                            <a:srgbClr val="000000"/>
                          </a:solidFill>
                          <a:latin typeface="Arial"/>
                          <a:ea typeface="Arial"/>
                        </a:rPr>
                        <a:t>Yes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r>
              <a:tr h="288000">
                <a:tc>
                  <a:txBody>
                    <a:bodyPr/>
                    <a:lstStyle/>
                    <a:p>
                      <a:pPr algn="ctr">
                        <a:lnSpc>
                          <a:spcPct val="100000"/>
                        </a:lnSpc>
                      </a:pPr>
                      <a:r>
                        <a:rPr lang="en-US" sz="1400" b="0" strike="noStrike" spc="-1">
                          <a:solidFill>
                            <a:srgbClr val="000000"/>
                          </a:solidFill>
                          <a:latin typeface="Arial"/>
                          <a:ea typeface="Arial"/>
                        </a:rPr>
                        <a:t>N/A USB power</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EB1E95"/>
                          </a:solidFill>
                          <a:latin typeface="Arial"/>
                          <a:ea typeface="Arial"/>
                        </a:rPr>
                        <a:t>Power supply needed</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000000"/>
                          </a:solidFill>
                          <a:latin typeface="Arial"/>
                          <a:ea typeface="Arial"/>
                        </a:rPr>
                        <a:t>Micro USB power</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bl>
          </a:graphicData>
        </a:graphic>
      </p:graphicFrame>
      <p:pic>
        <p:nvPicPr>
          <p:cNvPr id="151" name="Picture 7"/>
          <p:cNvPicPr/>
          <p:nvPr/>
        </p:nvPicPr>
        <p:blipFill>
          <a:blip r:embed="rId3"/>
          <a:stretch/>
        </p:blipFill>
        <p:spPr>
          <a:xfrm>
            <a:off x="6172200" y="743040"/>
            <a:ext cx="883440" cy="608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311760" y="8928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What is this Ethernet Serial Port</a:t>
            </a:r>
            <a:endParaRPr lang="en-US" sz="3000" b="0" strike="noStrike" spc="-1">
              <a:latin typeface="Arial"/>
            </a:endParaRPr>
          </a:p>
        </p:txBody>
      </p:sp>
      <p:sp>
        <p:nvSpPr>
          <p:cNvPr id="153" name="CustomShape 2"/>
          <p:cNvSpPr/>
          <p:nvPr/>
        </p:nvSpPr>
        <p:spPr>
          <a:xfrm>
            <a:off x="358200" y="662040"/>
            <a:ext cx="8516880" cy="4371120"/>
          </a:xfrm>
          <a:prstGeom prst="rect">
            <a:avLst/>
          </a:prstGeom>
          <a:noFill/>
          <a:ln>
            <a:noFill/>
          </a:ln>
        </p:spPr>
        <p:style>
          <a:lnRef idx="0">
            <a:scrgbClr r="0" g="0" b="0"/>
          </a:lnRef>
          <a:fillRef idx="0">
            <a:scrgbClr r="0" g="0" b="0"/>
          </a:fillRef>
          <a:effectRef idx="0">
            <a:scrgbClr r="0" g="0" b="0"/>
          </a:effectRef>
          <a:fontRef idx="minor"/>
        </p:style>
      </p:sp>
      <p:pic>
        <p:nvPicPr>
          <p:cNvPr id="154" name="Picture 2"/>
          <p:cNvPicPr/>
          <p:nvPr/>
        </p:nvPicPr>
        <p:blipFill>
          <a:blip r:embed="rId2"/>
          <a:stretch/>
        </p:blipFill>
        <p:spPr>
          <a:xfrm>
            <a:off x="1806120" y="784440"/>
            <a:ext cx="605880" cy="439200"/>
          </a:xfrm>
          <a:prstGeom prst="rect">
            <a:avLst/>
          </a:prstGeom>
          <a:ln>
            <a:noFill/>
          </a:ln>
        </p:spPr>
      </p:pic>
      <p:sp>
        <p:nvSpPr>
          <p:cNvPr id="155" name="CustomShape 3"/>
          <p:cNvSpPr/>
          <p:nvPr/>
        </p:nvSpPr>
        <p:spPr>
          <a:xfrm>
            <a:off x="3200400" y="1581120"/>
            <a:ext cx="9140400" cy="453600"/>
          </a:xfrm>
          <a:prstGeom prst="rect">
            <a:avLst/>
          </a:prstGeom>
          <a:noFill/>
          <a:ln>
            <a:noFill/>
          </a:ln>
        </p:spPr>
        <p:style>
          <a:lnRef idx="0">
            <a:scrgbClr r="0" g="0" b="0"/>
          </a:lnRef>
          <a:fillRef idx="0">
            <a:scrgbClr r="0" g="0" b="0"/>
          </a:fillRef>
          <a:effectRef idx="0">
            <a:scrgbClr r="0" g="0" b="0"/>
          </a:effectRef>
          <a:fontRef idx="minor"/>
        </p:style>
      </p:sp>
      <p:graphicFrame>
        <p:nvGraphicFramePr>
          <p:cNvPr id="156" name="Table 4"/>
          <p:cNvGraphicFramePr/>
          <p:nvPr/>
        </p:nvGraphicFramePr>
        <p:xfrm>
          <a:off x="1219320" y="1253520"/>
          <a:ext cx="7162560" cy="2633880"/>
        </p:xfrm>
        <a:graphic>
          <a:graphicData uri="http://schemas.openxmlformats.org/drawingml/2006/table">
            <a:tbl>
              <a:tblPr/>
              <a:tblGrid>
                <a:gridCol w="2031840"/>
                <a:gridCol w="2031840"/>
                <a:gridCol w="3098880"/>
              </a:tblGrid>
              <a:tr h="352080">
                <a:tc>
                  <a:txBody>
                    <a:bodyPr/>
                    <a:lstStyle/>
                    <a:p>
                      <a:pPr algn="ctr">
                        <a:lnSpc>
                          <a:spcPct val="100000"/>
                        </a:lnSpc>
                      </a:pPr>
                      <a:r>
                        <a:rPr lang="en-US" sz="1400" b="1" strike="noStrike" spc="-1">
                          <a:solidFill>
                            <a:srgbClr val="FFFFFF"/>
                          </a:solidFill>
                          <a:latin typeface="Arial"/>
                          <a:ea typeface="Arial"/>
                        </a:rPr>
                        <a:t>FTDI TTL Cable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c>
                  <a:txBody>
                    <a:bodyPr/>
                    <a:lstStyle/>
                    <a:p>
                      <a:pPr algn="ctr">
                        <a:lnSpc>
                          <a:spcPct val="100000"/>
                        </a:lnSpc>
                      </a:pPr>
                      <a:r>
                        <a:rPr lang="en-US" sz="1400" b="1" strike="noStrike" spc="-1">
                          <a:solidFill>
                            <a:srgbClr val="EB1E95"/>
                          </a:solidFill>
                          <a:latin typeface="Arial"/>
                          <a:ea typeface="Arial"/>
                        </a:rPr>
                        <a:t> Parameter</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c>
                  <a:txBody>
                    <a:bodyPr/>
                    <a:lstStyle/>
                    <a:p>
                      <a:pPr algn="ctr">
                        <a:lnSpc>
                          <a:spcPct val="100000"/>
                        </a:lnSpc>
                      </a:pPr>
                      <a:r>
                        <a:rPr lang="en-US" sz="1400" b="1" strike="noStrike" spc="-1">
                          <a:solidFill>
                            <a:srgbClr val="FFFFFF"/>
                          </a:solidFill>
                          <a:latin typeface="Arial"/>
                          <a:ea typeface="Arial"/>
                        </a:rPr>
                        <a:t>Ethernet Serial Port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666666"/>
                    </a:solidFill>
                  </a:tcPr>
                </a:tc>
              </a:tr>
              <a:tr h="352080">
                <a:tc>
                  <a:txBody>
                    <a:bodyPr/>
                    <a:lstStyle/>
                    <a:p>
                      <a:pPr algn="ctr">
                        <a:lnSpc>
                          <a:spcPct val="100000"/>
                        </a:lnSpc>
                      </a:pPr>
                      <a:r>
                        <a:rPr lang="en-US" sz="1400" b="0" strike="noStrike" spc="-1">
                          <a:solidFill>
                            <a:srgbClr val="000000"/>
                          </a:solidFill>
                          <a:latin typeface="Arial"/>
                          <a:ea typeface="Arial"/>
                        </a:rPr>
                        <a:t>Easy basic setup</a:t>
                      </a:r>
                      <a:endParaRPr lang="en-US"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EB1E95"/>
                          </a:solidFill>
                          <a:latin typeface="Arial"/>
                          <a:ea typeface="Arial"/>
                        </a:rPr>
                        <a:t>Setup complexity</a:t>
                      </a:r>
                      <a:endParaRPr lang="en-US"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000000"/>
                          </a:solidFill>
                          <a:latin typeface="Arial"/>
                          <a:ea typeface="Arial"/>
                        </a:rPr>
                        <a:t>Easy basic setup Windows/Linux</a:t>
                      </a:r>
                      <a:endParaRPr lang="en-US" sz="14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3D3D3"/>
                    </a:solidFill>
                  </a:tcPr>
                </a:tc>
              </a:tr>
              <a:tr h="352080">
                <a:tc>
                  <a:txBody>
                    <a:bodyPr/>
                    <a:lstStyle/>
                    <a:p>
                      <a:pPr algn="ctr">
                        <a:lnSpc>
                          <a:spcPct val="100000"/>
                        </a:lnSpc>
                      </a:pPr>
                      <a:r>
                        <a:rPr lang="en-US" sz="1400" b="0" strike="noStrike" spc="-1">
                          <a:solidFill>
                            <a:srgbClr val="000000"/>
                          </a:solidFill>
                          <a:latin typeface="Arial"/>
                          <a:ea typeface="Arial"/>
                        </a:rPr>
                        <a:t>Yes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lstStyle/>
                    <a:p>
                      <a:pPr algn="ctr">
                        <a:lnSpc>
                          <a:spcPct val="100000"/>
                        </a:lnSpc>
                      </a:pPr>
                      <a:r>
                        <a:rPr lang="en-US" sz="1400" b="0" strike="noStrike" spc="-1">
                          <a:solidFill>
                            <a:srgbClr val="EB1E95"/>
                          </a:solidFill>
                          <a:latin typeface="Arial"/>
                          <a:ea typeface="Arial"/>
                        </a:rPr>
                        <a:t>Standard COM Port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lstStyle/>
                    <a:p>
                      <a:pPr algn="ctr">
                        <a:lnSpc>
                          <a:spcPct val="100000"/>
                        </a:lnSpc>
                      </a:pPr>
                      <a:r>
                        <a:rPr lang="en-US" sz="1400" b="0" strike="noStrike" spc="-1">
                          <a:solidFill>
                            <a:srgbClr val="000000"/>
                          </a:solidFill>
                          <a:latin typeface="Arial"/>
                          <a:ea typeface="Arial"/>
                        </a:rPr>
                        <a:t>No</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r>
              <a:tr h="352080">
                <a:tc>
                  <a:txBody>
                    <a:bodyPr/>
                    <a:lstStyle/>
                    <a:p>
                      <a:pPr algn="ctr">
                        <a:lnSpc>
                          <a:spcPct val="100000"/>
                        </a:lnSpc>
                      </a:pPr>
                      <a:r>
                        <a:rPr lang="en-US" sz="1400" b="0" strike="noStrike" spc="-1">
                          <a:solidFill>
                            <a:srgbClr val="000000"/>
                          </a:solidFill>
                          <a:latin typeface="Arial"/>
                          <a:ea typeface="Arial"/>
                        </a:rPr>
                        <a:t>USB Cable Length</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EB1E95"/>
                          </a:solidFill>
                          <a:latin typeface="Arial"/>
                          <a:ea typeface="Arial"/>
                        </a:rPr>
                        <a:t>Cable length</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000000"/>
                          </a:solidFill>
                          <a:latin typeface="Arial"/>
                          <a:ea typeface="Arial"/>
                        </a:rPr>
                        <a:t>WiFi (No limit)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r h="498960">
                <a:tc>
                  <a:txBody>
                    <a:bodyPr/>
                    <a:lstStyle/>
                    <a:p>
                      <a:pPr algn="ctr">
                        <a:lnSpc>
                          <a:spcPct val="100000"/>
                        </a:lnSpc>
                      </a:pPr>
                      <a:r>
                        <a:rPr lang="en-US" sz="1400" b="0" strike="noStrike" spc="-1">
                          <a:solidFill>
                            <a:srgbClr val="000000"/>
                          </a:solidFill>
                          <a:latin typeface="Arial"/>
                          <a:ea typeface="Arial"/>
                        </a:rPr>
                        <a:t>N/A</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lstStyle/>
                    <a:p>
                      <a:pPr algn="ctr">
                        <a:lnSpc>
                          <a:spcPct val="100000"/>
                        </a:lnSpc>
                      </a:pPr>
                      <a:r>
                        <a:rPr lang="en-US" sz="1400" b="0" strike="noStrike" spc="-1">
                          <a:solidFill>
                            <a:srgbClr val="EB1E95"/>
                          </a:solidFill>
                          <a:latin typeface="Arial"/>
                          <a:ea typeface="Arial"/>
                        </a:rPr>
                        <a:t>Recording of data into hardware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c>
                  <a:txBody>
                    <a:bodyPr/>
                    <a:lstStyle/>
                    <a:p>
                      <a:pPr algn="ctr">
                        <a:lnSpc>
                          <a:spcPct val="100000"/>
                        </a:lnSpc>
                      </a:pPr>
                      <a:r>
                        <a:rPr lang="en-US" sz="1400" b="0" strike="noStrike" spc="-1">
                          <a:solidFill>
                            <a:srgbClr val="000000"/>
                          </a:solidFill>
                          <a:latin typeface="Arial"/>
                          <a:ea typeface="Arial"/>
                        </a:rPr>
                        <a:t>Can be dumped into SD card for analysis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AEAEA"/>
                    </a:solidFill>
                  </a:tcPr>
                </a:tc>
              </a:tr>
              <a:tr h="341640">
                <a:tc>
                  <a:txBody>
                    <a:bodyPr/>
                    <a:lstStyle/>
                    <a:p>
                      <a:pPr algn="ctr">
                        <a:lnSpc>
                          <a:spcPct val="100000"/>
                        </a:lnSpc>
                      </a:pPr>
                      <a:r>
                        <a:rPr lang="en-US" sz="1400" b="0" strike="noStrike" spc="-1">
                          <a:solidFill>
                            <a:srgbClr val="000000"/>
                          </a:solidFill>
                          <a:latin typeface="Arial"/>
                          <a:ea typeface="Arial"/>
                        </a:rPr>
                        <a: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EB1E95"/>
                          </a:solidFill>
                          <a:latin typeface="Arial"/>
                          <a:ea typeface="Arial"/>
                        </a:rPr>
                        <a:t>Field firmware upgrade</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400" b="0" strike="noStrike" spc="-1">
                          <a:solidFill>
                            <a:srgbClr val="000000"/>
                          </a:solidFill>
                          <a:latin typeface="Arial"/>
                          <a:ea typeface="Arial"/>
                        </a:rPr>
                        <a:t>Yes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r h="344880">
                <a:tc>
                  <a:txBody>
                    <a:bodyPr/>
                    <a:lstStyle/>
                    <a:p>
                      <a:pPr algn="ctr">
                        <a:lnSpc>
                          <a:spcPct val="100000"/>
                        </a:lnSpc>
                      </a:pPr>
                      <a:r>
                        <a:rPr lang="en-US" sz="1800" b="0" strike="noStrike" spc="-1">
                          <a:solidFill>
                            <a:srgbClr val="000000"/>
                          </a:solidFill>
                          <a:latin typeface="Arial"/>
                        </a:rPr>
                        <a:t>USB Cable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800" b="0" strike="noStrike" spc="-1">
                          <a:solidFill>
                            <a:srgbClr val="EB1E95"/>
                          </a:solidFill>
                          <a:latin typeface="Arial"/>
                          <a:ea typeface="Arial"/>
                        </a:rPr>
                        <a:t>Physical size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c>
                  <a:txBody>
                    <a:bodyPr/>
                    <a:lstStyle/>
                    <a:p>
                      <a:pPr algn="ctr">
                        <a:lnSpc>
                          <a:spcPct val="100000"/>
                        </a:lnSpc>
                      </a:pPr>
                      <a:r>
                        <a:rPr lang="en-US" sz="1800" b="0" strike="noStrike" spc="-1">
                          <a:solidFill>
                            <a:srgbClr val="000000"/>
                          </a:solidFill>
                          <a:latin typeface="Arial"/>
                        </a:rPr>
                        <a:t>Raspberry size board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3D3D3"/>
                    </a:solidFill>
                  </a:tcPr>
                </a:tc>
              </a:tr>
            </a:tbl>
          </a:graphicData>
        </a:graphic>
      </p:graphicFrame>
      <p:sp>
        <p:nvSpPr>
          <p:cNvPr id="157" name="CustomShape 5"/>
          <p:cNvSpPr/>
          <p:nvPr/>
        </p:nvSpPr>
        <p:spPr>
          <a:xfrm>
            <a:off x="990720" y="3943440"/>
            <a:ext cx="7463880" cy="3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p:txBody>
      </p:sp>
      <p:sp>
        <p:nvSpPr>
          <p:cNvPr id="158" name="CustomShape 6"/>
          <p:cNvSpPr/>
          <p:nvPr/>
        </p:nvSpPr>
        <p:spPr>
          <a:xfrm>
            <a:off x="1219320" y="3935160"/>
            <a:ext cx="7161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EB1E95"/>
                </a:solidFill>
                <a:latin typeface="Arial"/>
                <a:ea typeface="Arial"/>
              </a:rPr>
              <a:t>Open licensed source GUI </a:t>
            </a:r>
            <a:r>
              <a:rPr lang="en-US" sz="1800" b="0" u="sng" strike="noStrike" spc="-1">
                <a:solidFill>
                  <a:srgbClr val="0000FF"/>
                </a:solidFill>
                <a:uFill>
                  <a:solidFill>
                    <a:srgbClr val="FFFFFF"/>
                  </a:solidFill>
                </a:uFill>
                <a:latin typeface="Arial"/>
                <a:ea typeface="Arial"/>
                <a:hlinkClick r:id="rId3"/>
              </a:rPr>
              <a:t>https://github.com/natashaiwscope/emulator_v0</a:t>
            </a:r>
            <a:endParaRPr lang="en-US" sz="1800" b="0" strike="noStrike" spc="-1">
              <a:latin typeface="Arial"/>
            </a:endParaRPr>
          </a:p>
        </p:txBody>
      </p:sp>
      <p:pic>
        <p:nvPicPr>
          <p:cNvPr id="159" name="Picture 9"/>
          <p:cNvPicPr/>
          <p:nvPr/>
        </p:nvPicPr>
        <p:blipFill>
          <a:blip r:embed="rId4"/>
          <a:stretch/>
        </p:blipFill>
        <p:spPr>
          <a:xfrm>
            <a:off x="6248520" y="667440"/>
            <a:ext cx="807120" cy="556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311760" y="14760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Serial Terminal Open BeagleBone Black FTDI)</a:t>
            </a:r>
            <a:endParaRPr lang="en-US" sz="3000" b="0" strike="noStrike" spc="-1">
              <a:latin typeface="Arial"/>
            </a:endParaRPr>
          </a:p>
          <a:p>
            <a:pPr algn="ctr">
              <a:lnSpc>
                <a:spcPct val="100000"/>
              </a:lnSpc>
            </a:pPr>
            <a:endParaRPr lang="en-US" sz="3000" b="0" strike="noStrike" spc="-1">
              <a:latin typeface="Arial"/>
            </a:endParaRPr>
          </a:p>
        </p:txBody>
      </p:sp>
      <p:sp>
        <p:nvSpPr>
          <p:cNvPr id="161" name="CustomShape 2"/>
          <p:cNvSpPr/>
          <p:nvPr/>
        </p:nvSpPr>
        <p:spPr>
          <a:xfrm>
            <a:off x="311760" y="1017720"/>
            <a:ext cx="8516880" cy="3547440"/>
          </a:xfrm>
          <a:prstGeom prst="rect">
            <a:avLst/>
          </a:prstGeom>
          <a:noFill/>
          <a:ln>
            <a:noFill/>
          </a:ln>
        </p:spPr>
        <p:style>
          <a:lnRef idx="0">
            <a:scrgbClr r="0" g="0" b="0"/>
          </a:lnRef>
          <a:fillRef idx="0">
            <a:scrgbClr r="0" g="0" b="0"/>
          </a:fillRef>
          <a:effectRef idx="0">
            <a:scrgbClr r="0" g="0" b="0"/>
          </a:effectRef>
          <a:fontRef idx="minor"/>
        </p:style>
      </p:sp>
      <p:pic>
        <p:nvPicPr>
          <p:cNvPr id="162" name="Picture 2"/>
          <p:cNvPicPr/>
          <p:nvPr/>
        </p:nvPicPr>
        <p:blipFill>
          <a:blip r:embed="rId2"/>
          <a:stretch/>
        </p:blipFill>
        <p:spPr>
          <a:xfrm>
            <a:off x="1143000" y="738000"/>
            <a:ext cx="6616080" cy="4311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311760" y="14760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Serial Terminal (BBB FTDI)</a:t>
            </a:r>
            <a:endParaRPr lang="en-US" sz="3000" b="0" strike="noStrike" spc="-1">
              <a:latin typeface="Arial"/>
            </a:endParaRPr>
          </a:p>
          <a:p>
            <a:pPr algn="ctr">
              <a:lnSpc>
                <a:spcPct val="100000"/>
              </a:lnSpc>
            </a:pPr>
            <a:endParaRPr lang="en-US" sz="3000" b="0" strike="noStrike" spc="-1">
              <a:latin typeface="Arial"/>
            </a:endParaRPr>
          </a:p>
        </p:txBody>
      </p:sp>
      <p:sp>
        <p:nvSpPr>
          <p:cNvPr id="164" name="CustomShape 2"/>
          <p:cNvSpPr/>
          <p:nvPr/>
        </p:nvSpPr>
        <p:spPr>
          <a:xfrm>
            <a:off x="311760" y="1017720"/>
            <a:ext cx="8516880" cy="3547440"/>
          </a:xfrm>
          <a:prstGeom prst="rect">
            <a:avLst/>
          </a:prstGeom>
          <a:noFill/>
          <a:ln>
            <a:noFill/>
          </a:ln>
        </p:spPr>
        <p:style>
          <a:lnRef idx="0">
            <a:scrgbClr r="0" g="0" b="0"/>
          </a:lnRef>
          <a:fillRef idx="0">
            <a:scrgbClr r="0" g="0" b="0"/>
          </a:fillRef>
          <a:effectRef idx="0">
            <a:scrgbClr r="0" g="0" b="0"/>
          </a:effectRef>
          <a:fontRef idx="minor"/>
        </p:style>
      </p:sp>
      <p:pic>
        <p:nvPicPr>
          <p:cNvPr id="165" name="Picture 2"/>
          <p:cNvPicPr/>
          <p:nvPr/>
        </p:nvPicPr>
        <p:blipFill>
          <a:blip r:embed="rId2"/>
          <a:stretch/>
        </p:blipFill>
        <p:spPr>
          <a:xfrm>
            <a:off x="1234440" y="744120"/>
            <a:ext cx="6616080" cy="4311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228600" y="20952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Features</a:t>
            </a:r>
            <a:endParaRPr lang="en-US" sz="3000" b="0" strike="noStrike" spc="-1">
              <a:latin typeface="Arial"/>
            </a:endParaRPr>
          </a:p>
          <a:p>
            <a:pPr algn="ctr">
              <a:lnSpc>
                <a:spcPct val="100000"/>
              </a:lnSpc>
            </a:pPr>
            <a:endParaRPr lang="en-US" sz="3000" b="0" strike="noStrike" spc="-1">
              <a:latin typeface="Arial"/>
            </a:endParaRPr>
          </a:p>
        </p:txBody>
      </p:sp>
      <p:sp>
        <p:nvSpPr>
          <p:cNvPr id="81"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82" name="CustomShape 3"/>
          <p:cNvSpPr/>
          <p:nvPr/>
        </p:nvSpPr>
        <p:spPr>
          <a:xfrm>
            <a:off x="341640" y="814680"/>
            <a:ext cx="8343360" cy="363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1.Logging serial TTL UART data up to 6.12 Mega bits/Sec Speed</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2.Reliable zUDP Communication built on top of UDP.</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ea typeface="DejaVu Sans"/>
              </a:rPr>
              <a:t>3.I2C/SPI/GPIO Communication.</a:t>
            </a:r>
            <a:endParaRPr lang="en-US" sz="1800" b="0" strike="noStrike" spc="-1">
              <a:latin typeface="Arial"/>
            </a:endParaRPr>
          </a:p>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r>
              <a:rPr lang="en-US" sz="1800" b="0" strike="noStrike" spc="-1">
                <a:solidFill>
                  <a:srgbClr val="000000"/>
                </a:solidFill>
                <a:latin typeface="Arial"/>
                <a:ea typeface="DejaVu Sans"/>
              </a:rPr>
              <a:t>4. Credit card size board (Raspberry PI Enclosure may be used)</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ea typeface="DejaVu Sans"/>
              </a:rPr>
              <a:t>5. Communication library for Linux32/64/Windows platform.</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Arial"/>
                <a:ea typeface="DejaVu Sans"/>
              </a:rPr>
              <a:t>6.Sample open-source Qt (Windows/Linux), WPF (Windows) and Android support (please note that only qt/wpf/android application is open source, not low level communication library)</a:t>
            </a: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11760" y="14760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QT and “C” Console Sample (Open source)</a:t>
            </a:r>
            <a:endParaRPr lang="en-US" sz="3000" b="0" strike="noStrike" spc="-1">
              <a:latin typeface="Arial"/>
            </a:endParaRPr>
          </a:p>
          <a:p>
            <a:pPr algn="ctr">
              <a:lnSpc>
                <a:spcPct val="100000"/>
              </a:lnSpc>
            </a:pPr>
            <a:endParaRPr lang="en-US" sz="3000" b="0" strike="noStrike" spc="-1">
              <a:latin typeface="Arial"/>
            </a:endParaRPr>
          </a:p>
        </p:txBody>
      </p:sp>
      <p:sp>
        <p:nvSpPr>
          <p:cNvPr id="167" name="CustomShape 2"/>
          <p:cNvSpPr/>
          <p:nvPr/>
        </p:nvSpPr>
        <p:spPr>
          <a:xfrm>
            <a:off x="311760" y="1017720"/>
            <a:ext cx="8516880" cy="3547440"/>
          </a:xfrm>
          <a:prstGeom prst="rect">
            <a:avLst/>
          </a:prstGeom>
          <a:noFill/>
          <a:ln>
            <a:noFill/>
          </a:ln>
        </p:spPr>
        <p:style>
          <a:lnRef idx="0">
            <a:scrgbClr r="0" g="0" b="0"/>
          </a:lnRef>
          <a:fillRef idx="0">
            <a:scrgbClr r="0" g="0" b="0"/>
          </a:fillRef>
          <a:effectRef idx="0">
            <a:scrgbClr r="0" g="0" b="0"/>
          </a:effectRef>
          <a:fontRef idx="minor"/>
        </p:style>
      </p:sp>
      <p:pic>
        <p:nvPicPr>
          <p:cNvPr id="168" name="Picture 4"/>
          <p:cNvPicPr/>
          <p:nvPr/>
        </p:nvPicPr>
        <p:blipFill>
          <a:blip r:embed="rId2"/>
          <a:stretch/>
        </p:blipFill>
        <p:spPr>
          <a:xfrm>
            <a:off x="1262520" y="831960"/>
            <a:ext cx="6615720" cy="4310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311760" y="44496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Open source WPF Sample (Serial loopback)</a:t>
            </a:r>
            <a:endParaRPr lang="en-US" sz="3000" b="0" strike="noStrike" spc="-1">
              <a:latin typeface="Arial"/>
            </a:endParaRPr>
          </a:p>
          <a:p>
            <a:pPr algn="ctr">
              <a:lnSpc>
                <a:spcPct val="100000"/>
              </a:lnSpc>
            </a:pPr>
            <a:endParaRPr lang="en-US" sz="3000" b="0" strike="noStrike" spc="-1">
              <a:latin typeface="Arial"/>
            </a:endParaRPr>
          </a:p>
        </p:txBody>
      </p:sp>
      <p:sp>
        <p:nvSpPr>
          <p:cNvPr id="170" name="CustomShape 2"/>
          <p:cNvSpPr/>
          <p:nvPr/>
        </p:nvSpPr>
        <p:spPr>
          <a:xfrm>
            <a:off x="311760" y="1017720"/>
            <a:ext cx="8516880" cy="3547440"/>
          </a:xfrm>
          <a:prstGeom prst="rect">
            <a:avLst/>
          </a:prstGeom>
          <a:noFill/>
          <a:ln>
            <a:noFill/>
          </a:ln>
        </p:spPr>
        <p:style>
          <a:lnRef idx="0">
            <a:scrgbClr r="0" g="0" b="0"/>
          </a:lnRef>
          <a:fillRef idx="0">
            <a:scrgbClr r="0" g="0" b="0"/>
          </a:fillRef>
          <a:effectRef idx="0">
            <a:scrgbClr r="0" g="0" b="0"/>
          </a:effectRef>
          <a:fontRef idx="minor"/>
        </p:style>
      </p:sp>
      <p:pic>
        <p:nvPicPr>
          <p:cNvPr id="171" name="Picture 3"/>
          <p:cNvPicPr/>
          <p:nvPr/>
        </p:nvPicPr>
        <p:blipFill>
          <a:blip r:embed="rId2"/>
          <a:stretch/>
        </p:blipFill>
        <p:spPr>
          <a:xfrm>
            <a:off x="1905120" y="1078200"/>
            <a:ext cx="5104440" cy="3854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11760" y="44496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Open source WPF Sample (Serial loopback)</a:t>
            </a:r>
            <a:endParaRPr lang="en-US" sz="3000" b="0" strike="noStrike" spc="-1">
              <a:latin typeface="Arial"/>
            </a:endParaRPr>
          </a:p>
          <a:p>
            <a:pPr algn="ctr">
              <a:lnSpc>
                <a:spcPct val="100000"/>
              </a:lnSpc>
            </a:pPr>
            <a:endParaRPr lang="en-US" sz="3000" b="0" strike="noStrike" spc="-1">
              <a:latin typeface="Arial"/>
            </a:endParaRPr>
          </a:p>
        </p:txBody>
      </p:sp>
      <p:sp>
        <p:nvSpPr>
          <p:cNvPr id="173" name="CustomShape 2"/>
          <p:cNvSpPr/>
          <p:nvPr/>
        </p:nvSpPr>
        <p:spPr>
          <a:xfrm>
            <a:off x="311760" y="1017720"/>
            <a:ext cx="8516880" cy="3547440"/>
          </a:xfrm>
          <a:prstGeom prst="rect">
            <a:avLst/>
          </a:prstGeom>
          <a:noFill/>
          <a:ln>
            <a:noFill/>
          </a:ln>
        </p:spPr>
        <p:style>
          <a:lnRef idx="0">
            <a:scrgbClr r="0" g="0" b="0"/>
          </a:lnRef>
          <a:fillRef idx="0">
            <a:scrgbClr r="0" g="0" b="0"/>
          </a:fillRef>
          <a:effectRef idx="0">
            <a:scrgbClr r="0" g="0" b="0"/>
          </a:effectRef>
          <a:fontRef idx="minor"/>
        </p:style>
      </p:sp>
      <p:pic>
        <p:nvPicPr>
          <p:cNvPr id="174" name="Picture 2"/>
          <p:cNvPicPr/>
          <p:nvPr/>
        </p:nvPicPr>
        <p:blipFill>
          <a:blip r:embed="rId2"/>
          <a:stretch/>
        </p:blipFill>
        <p:spPr>
          <a:xfrm>
            <a:off x="2286000" y="1175040"/>
            <a:ext cx="4815720" cy="3879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311760" y="44496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0" strike="noStrike" spc="-1">
                <a:solidFill>
                  <a:srgbClr val="000000"/>
                </a:solidFill>
                <a:latin typeface="Oswald"/>
                <a:ea typeface="Oswald"/>
              </a:rPr>
              <a:t>Prerequisites</a:t>
            </a:r>
            <a:endParaRPr lang="en-US" sz="3000" b="0" strike="noStrike" spc="-1">
              <a:latin typeface="Arial"/>
            </a:endParaRPr>
          </a:p>
          <a:p>
            <a:pPr algn="ctr">
              <a:lnSpc>
                <a:spcPct val="100000"/>
              </a:lnSpc>
            </a:pPr>
            <a:endParaRPr lang="en-US" sz="3000" b="0" strike="noStrike" spc="-1">
              <a:latin typeface="Arial"/>
            </a:endParaRPr>
          </a:p>
        </p:txBody>
      </p:sp>
      <p:sp>
        <p:nvSpPr>
          <p:cNvPr id="176" name="CustomShape 2"/>
          <p:cNvSpPr/>
          <p:nvPr/>
        </p:nvSpPr>
        <p:spPr>
          <a:xfrm>
            <a:off x="311760" y="1017720"/>
            <a:ext cx="8516880" cy="354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5000">
              <a:lnSpc>
                <a:spcPct val="100000"/>
              </a:lnSpc>
              <a:buClr>
                <a:srgbClr val="000000"/>
              </a:buClr>
              <a:buFont typeface="Playfair Display"/>
              <a:buAutoNum type="arabicPeriod"/>
            </a:pPr>
            <a:r>
              <a:rPr lang="en-US" sz="1400" b="0" strike="noStrike" spc="-1">
                <a:solidFill>
                  <a:srgbClr val="000000"/>
                </a:solidFill>
                <a:latin typeface="Playfair Display"/>
                <a:ea typeface="Playfair Display"/>
              </a:rPr>
              <a:t>Ethernet cable </a:t>
            </a:r>
            <a:r>
              <a:rPr lang="en-US" sz="1400" b="1" strike="noStrike" spc="-1">
                <a:solidFill>
                  <a:srgbClr val="FF0000"/>
                </a:solidFill>
                <a:latin typeface="Playfair Display"/>
                <a:ea typeface="Playfair Display"/>
              </a:rPr>
              <a:t>RJ45</a:t>
            </a:r>
            <a:r>
              <a:rPr lang="en-US" sz="1400" b="0" strike="noStrike" spc="-1">
                <a:solidFill>
                  <a:srgbClr val="000000"/>
                </a:solidFill>
                <a:latin typeface="Playfair Display"/>
                <a:ea typeface="Playfair Display"/>
              </a:rPr>
              <a:t>.</a:t>
            </a:r>
            <a:endParaRPr lang="en-US" sz="1400" b="0" strike="noStrike" spc="-1">
              <a:latin typeface="Arial"/>
            </a:endParaRPr>
          </a:p>
          <a:p>
            <a:pPr marL="457200" indent="-225000">
              <a:lnSpc>
                <a:spcPct val="100000"/>
              </a:lnSpc>
              <a:buClr>
                <a:srgbClr val="000000"/>
              </a:buClr>
              <a:buFont typeface="Playfair Display"/>
              <a:buAutoNum type="arabicPeriod"/>
            </a:pPr>
            <a:r>
              <a:rPr lang="en-US" sz="1400" b="1" strike="noStrike" spc="-1">
                <a:solidFill>
                  <a:srgbClr val="FF0000"/>
                </a:solidFill>
                <a:latin typeface="Playfair Display"/>
                <a:ea typeface="Playfair Display"/>
              </a:rPr>
              <a:t>Micro USB</a:t>
            </a:r>
            <a:r>
              <a:rPr lang="en-US" sz="1400" b="0" strike="noStrike" spc="-1">
                <a:solidFill>
                  <a:srgbClr val="000000"/>
                </a:solidFill>
                <a:latin typeface="Playfair Display"/>
                <a:ea typeface="Playfair Display"/>
              </a:rPr>
              <a:t> power connector (</a:t>
            </a:r>
            <a:r>
              <a:rPr lang="en-US" sz="1400" b="1" strike="noStrike" spc="-1">
                <a:solidFill>
                  <a:srgbClr val="3C78D8"/>
                </a:solidFill>
                <a:latin typeface="Playfair Display"/>
                <a:ea typeface="Playfair Display"/>
              </a:rPr>
              <a:t>Typical Android phone charger will work</a:t>
            </a:r>
            <a:r>
              <a:rPr lang="en-US" sz="1400" b="0" strike="noStrike" spc="-1">
                <a:solidFill>
                  <a:srgbClr val="000000"/>
                </a:solidFill>
                <a:latin typeface="Playfair Display"/>
                <a:ea typeface="Playfair Display"/>
              </a:rPr>
              <a:t>)</a:t>
            </a:r>
            <a:endParaRPr lang="en-US" sz="1400" b="0" strike="noStrike" spc="-1">
              <a:latin typeface="Arial"/>
            </a:endParaRPr>
          </a:p>
          <a:p>
            <a:pPr marL="457200" indent="-225000">
              <a:lnSpc>
                <a:spcPct val="100000"/>
              </a:lnSpc>
              <a:buClr>
                <a:srgbClr val="000000"/>
              </a:buClr>
              <a:buFont typeface="Playfair Display"/>
              <a:buAutoNum type="arabicPeriod"/>
            </a:pPr>
            <a:r>
              <a:rPr lang="en-US" sz="1400" b="1" strike="noStrike" spc="-1">
                <a:solidFill>
                  <a:srgbClr val="FF0000"/>
                </a:solidFill>
                <a:latin typeface="Playfair Display"/>
                <a:ea typeface="Playfair Display"/>
              </a:rPr>
              <a:t>DHCP server</a:t>
            </a:r>
            <a:r>
              <a:rPr lang="en-US" sz="1400" b="0" strike="noStrike" spc="-1">
                <a:solidFill>
                  <a:srgbClr val="000000"/>
                </a:solidFill>
                <a:latin typeface="Playfair Display"/>
                <a:ea typeface="Playfair Display"/>
              </a:rPr>
              <a:t> where device can get </a:t>
            </a:r>
            <a:r>
              <a:rPr lang="en-US" sz="1400" b="1" strike="noStrike" spc="-1">
                <a:solidFill>
                  <a:srgbClr val="1155CC"/>
                </a:solidFill>
                <a:latin typeface="Playfair Display"/>
                <a:ea typeface="Playfair Display"/>
              </a:rPr>
              <a:t>iP address</a:t>
            </a:r>
            <a:r>
              <a:rPr lang="en-US" sz="1400" b="0" strike="noStrike" spc="-1">
                <a:solidFill>
                  <a:srgbClr val="000000"/>
                </a:solidFill>
                <a:latin typeface="Playfair Display"/>
                <a:ea typeface="Playfair Display"/>
              </a:rPr>
              <a:t>.</a:t>
            </a:r>
            <a:endParaRPr lang="en-US" sz="1400" b="0" strike="noStrike" spc="-1">
              <a:latin typeface="Arial"/>
            </a:endParaRPr>
          </a:p>
          <a:p>
            <a:pPr marL="457200" indent="-225000">
              <a:lnSpc>
                <a:spcPct val="100000"/>
              </a:lnSpc>
              <a:buClr>
                <a:srgbClr val="000000"/>
              </a:buClr>
              <a:buFont typeface="Playfair Display"/>
              <a:buAutoNum type="arabicPeriod"/>
            </a:pPr>
            <a:r>
              <a:rPr lang="en-US" sz="1400" b="0" strike="noStrike" spc="-1">
                <a:solidFill>
                  <a:srgbClr val="000000"/>
                </a:solidFill>
                <a:latin typeface="Playfair Display"/>
                <a:ea typeface="Playfair Display"/>
              </a:rPr>
              <a:t>Network connected Linux/Windows computer with same DHCP server.</a:t>
            </a:r>
            <a:endParaRPr lang="en-US" sz="1400" b="0" strike="noStrike" spc="-1">
              <a:latin typeface="Arial"/>
            </a:endParaRPr>
          </a:p>
          <a:p>
            <a:pPr marL="457200" indent="-225000">
              <a:lnSpc>
                <a:spcPct val="100000"/>
              </a:lnSpc>
              <a:buClr>
                <a:srgbClr val="000000"/>
              </a:buClr>
              <a:buFont typeface="Playfair Display"/>
              <a:buAutoNum type="arabicPeriod"/>
            </a:pPr>
            <a:r>
              <a:rPr lang="en-US" sz="1400" b="0" strike="noStrike" spc="-1">
                <a:solidFill>
                  <a:srgbClr val="000000"/>
                </a:solidFill>
                <a:latin typeface="Playfair Display"/>
                <a:ea typeface="Playfair Display"/>
              </a:rPr>
              <a:t>Few connection cable (some small cables are supplied)</a:t>
            </a:r>
            <a:endParaRPr lang="en-US" sz="1400" b="0" strike="noStrike" spc="-1">
              <a:latin typeface="Arial"/>
            </a:endParaRPr>
          </a:p>
          <a:p>
            <a:pPr>
              <a:lnSpc>
                <a:spcPct val="100000"/>
              </a:lnSpc>
            </a:pPr>
            <a:r>
              <a:rPr lang="en-US" sz="1800" b="0" strike="noStrike" spc="-1">
                <a:solidFill>
                  <a:srgbClr val="000000"/>
                </a:solidFill>
                <a:latin typeface="Playfair Display"/>
                <a:ea typeface="Playfair Display"/>
              </a:rPr>
              <a:t> </a:t>
            </a:r>
            <a:r>
              <a:rPr lang="en-US" sz="1200" b="0" strike="noStrike" spc="-1">
                <a:solidFill>
                  <a:srgbClr val="000000"/>
                </a:solidFill>
                <a:latin typeface="Playfair Display"/>
                <a:ea typeface="Playfair Display"/>
              </a:rPr>
              <a:t>Open box and connect to USB cable, one LED should turn On as soon as power is applied. Connect ethernet cable to router and hardware. Start Linux/Windows computer and launch following GUI application. </a:t>
            </a:r>
            <a:r>
              <a:rPr lang="en-US" sz="1200" b="1" strike="noStrike" spc="-1">
                <a:solidFill>
                  <a:srgbClr val="FF0000"/>
                </a:solidFill>
                <a:latin typeface="Playfair Display"/>
                <a:ea typeface="Playfair Display"/>
              </a:rPr>
              <a:t>Device broadcasts its IP address</a:t>
            </a:r>
            <a:r>
              <a:rPr lang="en-US" sz="1200" b="0" strike="noStrike" spc="-1">
                <a:solidFill>
                  <a:srgbClr val="000000"/>
                </a:solidFill>
                <a:latin typeface="Playfair Display"/>
                <a:ea typeface="Playfair Display"/>
              </a:rPr>
              <a:t> once every </a:t>
            </a:r>
            <a:r>
              <a:rPr lang="en-US" sz="1200" b="1" strike="noStrike" spc="-1">
                <a:solidFill>
                  <a:srgbClr val="FF0000"/>
                </a:solidFill>
                <a:latin typeface="Playfair Display"/>
                <a:ea typeface="Playfair Display"/>
              </a:rPr>
              <a:t>5 seconds</a:t>
            </a:r>
            <a:r>
              <a:rPr lang="en-US" sz="1200" b="0" strike="noStrike" spc="-1">
                <a:solidFill>
                  <a:srgbClr val="000000"/>
                </a:solidFill>
                <a:latin typeface="Playfair Display"/>
                <a:ea typeface="Playfair Display"/>
              </a:rPr>
              <a:t>. PC application captures broadcast packet and autoconnect.</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311760" y="44496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000" b="0" strike="noStrike" spc="-1">
                <a:solidFill>
                  <a:srgbClr val="000000"/>
                </a:solidFill>
                <a:latin typeface="Oswald"/>
                <a:ea typeface="Oswald"/>
              </a:rPr>
              <a:t>Major Milestones(Past 3 years)</a:t>
            </a:r>
            <a:endParaRPr lang="en-US" sz="3000" b="0" strike="noStrike" spc="-1">
              <a:latin typeface="Arial"/>
            </a:endParaRPr>
          </a:p>
          <a:p>
            <a:pPr algn="ctr">
              <a:lnSpc>
                <a:spcPct val="100000"/>
              </a:lnSpc>
            </a:pPr>
            <a:endParaRPr lang="en-US" sz="3000" b="0" strike="noStrike" spc="-1">
              <a:latin typeface="Arial"/>
            </a:endParaRPr>
          </a:p>
        </p:txBody>
      </p:sp>
      <p:sp>
        <p:nvSpPr>
          <p:cNvPr id="178" name="CustomShape 2"/>
          <p:cNvSpPr/>
          <p:nvPr/>
        </p:nvSpPr>
        <p:spPr>
          <a:xfrm>
            <a:off x="311760" y="1017720"/>
            <a:ext cx="8516880" cy="3547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28960">
              <a:lnSpc>
                <a:spcPct val="100000"/>
              </a:lnSpc>
            </a:pPr>
            <a:r>
              <a:rPr lang="en-US" sz="1400" b="0" strike="noStrike" spc="-1">
                <a:solidFill>
                  <a:srgbClr val="FF0000"/>
                </a:solidFill>
                <a:latin typeface="Playfair Display"/>
                <a:ea typeface="Playfair Display"/>
              </a:rPr>
              <a:t>Completed milestones</a:t>
            </a:r>
            <a:endParaRPr lang="en-US" sz="1400" b="0" strike="noStrike" spc="-1">
              <a:latin typeface="Arial"/>
            </a:endParaRPr>
          </a:p>
          <a:p>
            <a:pPr marL="228960">
              <a:lnSpc>
                <a:spcPct val="100000"/>
              </a:lnSpc>
            </a:pPr>
            <a:endParaRPr lang="en-US" sz="1400" b="0" strike="noStrike" spc="-1">
              <a:latin typeface="Arial"/>
            </a:endParaRPr>
          </a:p>
          <a:p>
            <a:pPr marL="457200" indent="-225000">
              <a:lnSpc>
                <a:spcPct val="100000"/>
              </a:lnSpc>
              <a:buClr>
                <a:srgbClr val="000000"/>
              </a:buClr>
              <a:buFont typeface="Playfair Display"/>
              <a:buAutoNum type="arabicPeriod"/>
            </a:pPr>
            <a:r>
              <a:rPr lang="en-US" sz="1400" b="0" strike="noStrike" spc="-1">
                <a:solidFill>
                  <a:srgbClr val="000000"/>
                </a:solidFill>
                <a:latin typeface="Playfair Display"/>
                <a:ea typeface="Playfair Display"/>
              </a:rPr>
              <a:t>Hardware design and testing (Completed/Fully Tested Manufactured in small quantity)</a:t>
            </a:r>
            <a:endParaRPr lang="en-US" sz="1400" b="0" strike="noStrike" spc="-1">
              <a:latin typeface="Arial"/>
            </a:endParaRPr>
          </a:p>
          <a:p>
            <a:pPr marL="457200" indent="-225000">
              <a:lnSpc>
                <a:spcPct val="100000"/>
              </a:lnSpc>
              <a:buClr>
                <a:srgbClr val="000000"/>
              </a:buClr>
              <a:buFont typeface="Playfair Display"/>
              <a:buAutoNum type="arabicPeriod"/>
            </a:pPr>
            <a:r>
              <a:rPr lang="en-US" sz="1400" b="0" strike="noStrike" spc="-1">
                <a:solidFill>
                  <a:srgbClr val="000000"/>
                </a:solidFill>
                <a:latin typeface="Playfair Display"/>
                <a:ea typeface="DejaVu Sans"/>
              </a:rPr>
              <a:t>Stable C++ DLL Library with .Net wrapper to be used anywhere.</a:t>
            </a:r>
            <a:endParaRPr lang="en-US" sz="1400" b="0" strike="noStrike" spc="-1">
              <a:latin typeface="Arial"/>
            </a:endParaRPr>
          </a:p>
          <a:p>
            <a:pPr marL="457200" indent="-225000">
              <a:lnSpc>
                <a:spcPct val="100000"/>
              </a:lnSpc>
              <a:buClr>
                <a:srgbClr val="000000"/>
              </a:buClr>
              <a:buFont typeface="Playfair Display"/>
              <a:buAutoNum type="arabicPeriod"/>
            </a:pPr>
            <a:r>
              <a:rPr lang="en-US" sz="1400" b="0" strike="noStrike" spc="-1">
                <a:solidFill>
                  <a:srgbClr val="000000"/>
                </a:solidFill>
                <a:latin typeface="Playfair Display"/>
                <a:ea typeface="Playfair Display"/>
              </a:rPr>
              <a:t>Embedded TCP/IP firmware design.  (Completed and testing/improvements)</a:t>
            </a:r>
            <a:endParaRPr lang="en-US" sz="1400" b="0" strike="noStrike" spc="-1">
              <a:latin typeface="Arial"/>
            </a:endParaRPr>
          </a:p>
          <a:p>
            <a:pPr marL="457200" indent="-225000">
              <a:lnSpc>
                <a:spcPct val="100000"/>
              </a:lnSpc>
              <a:buClr>
                <a:srgbClr val="000000"/>
              </a:buClr>
              <a:buFont typeface="Playfair Display"/>
              <a:buAutoNum type="arabicPeriod"/>
            </a:pPr>
            <a:r>
              <a:rPr lang="en-US" sz="1400" b="0" strike="noStrike" spc="-1">
                <a:solidFill>
                  <a:srgbClr val="000000"/>
                </a:solidFill>
                <a:latin typeface="Playfair Display"/>
                <a:ea typeface="Playfair Display"/>
              </a:rPr>
              <a:t>PC Application fully complete (Enhancements and bug fix are under progress)</a:t>
            </a:r>
            <a:endParaRPr lang="en-US" sz="1400" b="0" strike="noStrike" spc="-1">
              <a:latin typeface="Arial"/>
            </a:endParaRPr>
          </a:p>
          <a:p>
            <a:pPr marL="457200" indent="-225000">
              <a:lnSpc>
                <a:spcPct val="100000"/>
              </a:lnSpc>
              <a:buClr>
                <a:srgbClr val="000000"/>
              </a:buClr>
              <a:buFont typeface="Playfair Display"/>
              <a:buAutoNum type="arabicPeriod"/>
            </a:pPr>
            <a:r>
              <a:rPr lang="en-US" sz="1400" b="0" strike="noStrike" spc="-1">
                <a:solidFill>
                  <a:srgbClr val="000000"/>
                </a:solidFill>
                <a:latin typeface="Playfair Display"/>
                <a:ea typeface="DejaVu Sans"/>
              </a:rPr>
              <a:t>Bootloader for field firmware upgrade in place. (Bootloader so reliable it we prefer to use bootloader over programmer)</a:t>
            </a:r>
            <a:endParaRPr lang="en-US" sz="1400" b="0" strike="noStrike" spc="-1">
              <a:latin typeface="Arial"/>
            </a:endParaRPr>
          </a:p>
          <a:p>
            <a:pPr>
              <a:lnSpc>
                <a:spcPct val="100000"/>
              </a:lnSpc>
            </a:pPr>
            <a:endParaRPr lang="en-US" sz="1400" b="0" strike="noStrike" spc="-1">
              <a:latin typeface="Arial"/>
            </a:endParaRPr>
          </a:p>
          <a:p>
            <a:pPr marL="228960">
              <a:lnSpc>
                <a:spcPct val="100000"/>
              </a:lnSpc>
            </a:pPr>
            <a:r>
              <a:rPr lang="en-US" sz="1400" b="0" strike="noStrike" spc="-1">
                <a:solidFill>
                  <a:srgbClr val="FF0000"/>
                </a:solidFill>
                <a:latin typeface="Playfair Display"/>
                <a:ea typeface="Playfair Display"/>
              </a:rPr>
              <a:t>Risk and Challenges </a:t>
            </a:r>
            <a:endParaRPr lang="en-US" sz="1400" b="0" strike="noStrike" spc="-1">
              <a:latin typeface="Arial"/>
            </a:endParaRPr>
          </a:p>
          <a:p>
            <a:pPr marL="228960">
              <a:lnSpc>
                <a:spcPct val="100000"/>
              </a:lnSpc>
            </a:pPr>
            <a:endParaRPr lang="en-US" sz="1400" b="0" strike="noStrike" spc="-1">
              <a:latin typeface="Arial"/>
            </a:endParaRPr>
          </a:p>
          <a:p>
            <a:pPr marL="457200" indent="-225000">
              <a:lnSpc>
                <a:spcPct val="100000"/>
              </a:lnSpc>
              <a:buClr>
                <a:srgbClr val="000000"/>
              </a:buClr>
              <a:buFont typeface="Playfair Display"/>
              <a:buAutoNum type="arabicPeriod"/>
            </a:pPr>
            <a:r>
              <a:rPr lang="en-US" sz="1400" b="0" strike="noStrike" spc="-1">
                <a:solidFill>
                  <a:srgbClr val="000000"/>
                </a:solidFill>
                <a:latin typeface="Playfair Display"/>
                <a:ea typeface="Playfair Display"/>
              </a:rPr>
              <a:t>Number of quantities board are contingent on ordered quantity ( Lead time may change schedule of delivery)</a:t>
            </a:r>
            <a:endParaRPr lang="en-US" sz="1400" b="0" strike="noStrike" spc="-1">
              <a:latin typeface="Arial"/>
            </a:endParaRPr>
          </a:p>
          <a:p>
            <a:pPr marL="457200" indent="-225000">
              <a:lnSpc>
                <a:spcPct val="100000"/>
              </a:lnSpc>
              <a:buClr>
                <a:srgbClr val="000000"/>
              </a:buClr>
              <a:buFont typeface="Playfair Display"/>
              <a:buAutoNum type="arabicPeriod"/>
            </a:pPr>
            <a:r>
              <a:rPr lang="en-US" sz="1400" b="0" strike="noStrike" spc="-1">
                <a:solidFill>
                  <a:srgbClr val="000000"/>
                </a:solidFill>
                <a:latin typeface="Playfair Display"/>
                <a:ea typeface="DejaVu Sans"/>
              </a:rPr>
              <a:t>I2C/ADC/DAC and CAN library in progress.</a:t>
            </a:r>
            <a:endParaRPr lang="en-US" sz="1400" b="0" strike="noStrike" spc="-1">
              <a:latin typeface="Arial"/>
            </a:endParaRPr>
          </a:p>
          <a:p>
            <a:pPr>
              <a:lnSpc>
                <a:spcPct val="100000"/>
              </a:lnSpc>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338760" y="20952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Credit card size 85x54mm</a:t>
            </a:r>
            <a:endParaRPr lang="en-US" sz="3000" b="0" strike="noStrike" spc="-1">
              <a:latin typeface="Arial"/>
            </a:endParaRPr>
          </a:p>
        </p:txBody>
      </p:sp>
      <p:pic>
        <p:nvPicPr>
          <p:cNvPr id="84" name="Picture 1"/>
          <p:cNvPicPr/>
          <p:nvPr/>
        </p:nvPicPr>
        <p:blipFill>
          <a:blip r:embed="rId2"/>
          <a:stretch/>
        </p:blipFill>
        <p:spPr>
          <a:xfrm>
            <a:off x="1752480" y="1047600"/>
            <a:ext cx="5165640" cy="3561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2"/>
          <p:cNvPicPr/>
          <p:nvPr/>
        </p:nvPicPr>
        <p:blipFill>
          <a:blip r:embed="rId2"/>
          <a:stretch/>
        </p:blipFill>
        <p:spPr>
          <a:xfrm>
            <a:off x="5486400" y="895320"/>
            <a:ext cx="2185920" cy="3012840"/>
          </a:xfrm>
          <a:prstGeom prst="rect">
            <a:avLst/>
          </a:prstGeom>
          <a:ln>
            <a:noFill/>
          </a:ln>
        </p:spPr>
      </p:pic>
      <p:sp>
        <p:nvSpPr>
          <p:cNvPr id="86" name="CustomShape 1"/>
          <p:cNvSpPr/>
          <p:nvPr/>
        </p:nvSpPr>
        <p:spPr>
          <a:xfrm>
            <a:off x="338760" y="20952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Credit card size 85x54mm (</a:t>
            </a:r>
            <a:r>
              <a:rPr lang="en-US" sz="2000" b="0" strike="noStrike" spc="-1">
                <a:solidFill>
                  <a:srgbClr val="000000"/>
                </a:solidFill>
                <a:latin typeface="Oswald"/>
                <a:ea typeface="Oswald"/>
              </a:rPr>
              <a:t>fits Raspberry Enclosure</a:t>
            </a:r>
            <a:r>
              <a:rPr lang="en-US" sz="3000" b="0" strike="noStrike" spc="-1">
                <a:solidFill>
                  <a:srgbClr val="000000"/>
                </a:solidFill>
                <a:latin typeface="Arial"/>
                <a:ea typeface="DejaVu Sans"/>
              </a:rPr>
              <a:t>)</a:t>
            </a:r>
            <a:endParaRPr lang="en-US" sz="3000" b="0" strike="noStrike" spc="-1">
              <a:latin typeface="Arial"/>
            </a:endParaRPr>
          </a:p>
        </p:txBody>
      </p:sp>
      <p:sp>
        <p:nvSpPr>
          <p:cNvPr id="87" name="CustomShape 2"/>
          <p:cNvSpPr/>
          <p:nvPr/>
        </p:nvSpPr>
        <p:spPr>
          <a:xfrm>
            <a:off x="760320" y="3943440"/>
            <a:ext cx="7124040" cy="785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4800" b="0" strike="noStrike" spc="-1">
                <a:solidFill>
                  <a:srgbClr val="FF0000"/>
                </a:solidFill>
                <a:latin typeface="Arial"/>
                <a:ea typeface="DejaVu Sans"/>
              </a:rPr>
              <a:t>Just for size comparison</a:t>
            </a:r>
            <a:endParaRPr lang="en-US" sz="4800" b="0" strike="noStrike" spc="-1">
              <a:latin typeface="Arial"/>
            </a:endParaRPr>
          </a:p>
        </p:txBody>
      </p:sp>
      <p:pic>
        <p:nvPicPr>
          <p:cNvPr id="88" name="Picture 1"/>
          <p:cNvPicPr/>
          <p:nvPr/>
        </p:nvPicPr>
        <p:blipFill>
          <a:blip r:embed="rId3"/>
          <a:stretch/>
        </p:blipFill>
        <p:spPr>
          <a:xfrm>
            <a:off x="1676520" y="1327680"/>
            <a:ext cx="3429720" cy="231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311760" y="44496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4A86E8"/>
                </a:solidFill>
                <a:latin typeface="Oswald"/>
                <a:ea typeface="Oswald"/>
              </a:rPr>
              <a:t>Connector</a:t>
            </a:r>
            <a:endParaRPr lang="en-US" sz="3000" b="0" strike="noStrike" spc="-1">
              <a:latin typeface="Arial"/>
            </a:endParaRPr>
          </a:p>
          <a:p>
            <a:pPr>
              <a:lnSpc>
                <a:spcPct val="100000"/>
              </a:lnSpc>
            </a:pPr>
            <a:endParaRPr lang="en-US" sz="3000" b="0" strike="noStrike" spc="-1">
              <a:latin typeface="Arial"/>
            </a:endParaRPr>
          </a:p>
          <a:p>
            <a:pPr algn="ctr">
              <a:lnSpc>
                <a:spcPct val="100000"/>
              </a:lnSpc>
            </a:pPr>
            <a:endParaRPr lang="en-US" sz="3000" b="0" strike="noStrike" spc="-1">
              <a:latin typeface="Arial"/>
            </a:endParaRPr>
          </a:p>
        </p:txBody>
      </p:sp>
      <p:sp>
        <p:nvSpPr>
          <p:cNvPr id="90"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5000">
              <a:lnSpc>
                <a:spcPct val="115000"/>
              </a:lnSpc>
              <a:buClr>
                <a:srgbClr val="000000"/>
              </a:buClr>
              <a:buFont typeface="Playfair Display"/>
              <a:buAutoNum type="alphaUcPeriod"/>
            </a:pPr>
            <a:r>
              <a:rPr lang="en-US" sz="1800" b="0" strike="noStrike" spc="-1">
                <a:solidFill>
                  <a:srgbClr val="000000"/>
                </a:solidFill>
                <a:latin typeface="Playfair Display"/>
                <a:ea typeface="Playfair Display"/>
              </a:rPr>
              <a:t> Credit card size board just like raspberry PI, it may be accommodated in raspberry PI enclosure. (Middle PIN Ground)</a:t>
            </a:r>
            <a:endParaRPr lang="en-US" sz="1800" b="0" strike="noStrike" spc="-1">
              <a:latin typeface="Arial"/>
            </a:endParaRPr>
          </a:p>
        </p:txBody>
      </p:sp>
      <p:sp>
        <p:nvSpPr>
          <p:cNvPr id="91" name="CustomShape 3"/>
          <p:cNvSpPr/>
          <p:nvPr/>
        </p:nvSpPr>
        <p:spPr>
          <a:xfrm>
            <a:off x="544680" y="3298320"/>
            <a:ext cx="1129320" cy="404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a:solidFill>
                  <a:srgbClr val="FF0000"/>
                </a:solidFill>
                <a:latin typeface="Arial"/>
                <a:ea typeface="Arial"/>
              </a:rPr>
              <a:t>LED Array</a:t>
            </a:r>
            <a:endParaRPr lang="en-US" sz="1400" b="0" strike="noStrike" spc="-1">
              <a:latin typeface="Arial"/>
            </a:endParaRPr>
          </a:p>
        </p:txBody>
      </p:sp>
      <p:sp>
        <p:nvSpPr>
          <p:cNvPr id="92" name="CustomShape 4"/>
          <p:cNvSpPr/>
          <p:nvPr/>
        </p:nvSpPr>
        <p:spPr>
          <a:xfrm>
            <a:off x="7038360" y="2863440"/>
            <a:ext cx="1685520" cy="48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a:solidFill>
                  <a:srgbClr val="FF0000"/>
                </a:solidFill>
                <a:latin typeface="Arial"/>
                <a:ea typeface="Arial"/>
              </a:rPr>
              <a:t>SD Card (Master)</a:t>
            </a:r>
            <a:endParaRPr lang="en-US" sz="1400" b="0" strike="noStrike" spc="-1">
              <a:latin typeface="Arial"/>
            </a:endParaRPr>
          </a:p>
        </p:txBody>
      </p:sp>
      <p:sp>
        <p:nvSpPr>
          <p:cNvPr id="93" name="CustomShape 5"/>
          <p:cNvSpPr/>
          <p:nvPr/>
        </p:nvSpPr>
        <p:spPr>
          <a:xfrm>
            <a:off x="6039720" y="1738080"/>
            <a:ext cx="2200320" cy="238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900" b="1" strike="noStrike" spc="-1">
                <a:solidFill>
                  <a:srgbClr val="FF0000"/>
                </a:solidFill>
                <a:latin typeface="Arial"/>
                <a:ea typeface="Arial"/>
              </a:rPr>
              <a:t>Micro USB just for power supply</a:t>
            </a:r>
            <a:endParaRPr lang="en-US" sz="900" b="0" strike="noStrike" spc="-1">
              <a:latin typeface="Arial"/>
            </a:endParaRPr>
          </a:p>
        </p:txBody>
      </p:sp>
      <p:sp>
        <p:nvSpPr>
          <p:cNvPr id="94" name="CustomShape 6"/>
          <p:cNvSpPr/>
          <p:nvPr/>
        </p:nvSpPr>
        <p:spPr>
          <a:xfrm>
            <a:off x="6161400" y="4141440"/>
            <a:ext cx="601560" cy="222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600" b="1" strike="noStrike" spc="-1">
                <a:solidFill>
                  <a:srgbClr val="FF0000"/>
                </a:solidFill>
                <a:latin typeface="Arial"/>
                <a:ea typeface="Arial"/>
              </a:rPr>
              <a:t>Reset button</a:t>
            </a:r>
            <a:endParaRPr lang="en-US" sz="600" b="0" strike="noStrike" spc="-1">
              <a:latin typeface="Arial"/>
            </a:endParaRPr>
          </a:p>
        </p:txBody>
      </p:sp>
      <p:sp>
        <p:nvSpPr>
          <p:cNvPr id="95" name="CustomShape 7"/>
          <p:cNvSpPr/>
          <p:nvPr/>
        </p:nvSpPr>
        <p:spPr>
          <a:xfrm>
            <a:off x="2779200" y="1702080"/>
            <a:ext cx="1756800" cy="251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200" b="1" strike="noStrike" spc="-1">
                <a:solidFill>
                  <a:srgbClr val="FF0000"/>
                </a:solidFill>
                <a:latin typeface="Arial"/>
                <a:ea typeface="Arial"/>
              </a:rPr>
              <a:t>DAC Ch1/Ch2</a:t>
            </a:r>
            <a:endParaRPr lang="en-US" sz="1200" b="0" strike="noStrike" spc="-1">
              <a:latin typeface="Arial"/>
            </a:endParaRPr>
          </a:p>
        </p:txBody>
      </p:sp>
      <p:sp>
        <p:nvSpPr>
          <p:cNvPr id="96" name="CustomShape 8"/>
          <p:cNvSpPr/>
          <p:nvPr/>
        </p:nvSpPr>
        <p:spPr>
          <a:xfrm>
            <a:off x="732240" y="3718800"/>
            <a:ext cx="978840" cy="533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200" b="1" strike="noStrike" spc="-1">
                <a:solidFill>
                  <a:srgbClr val="FF0000"/>
                </a:solidFill>
                <a:latin typeface="Arial"/>
                <a:ea typeface="Arial"/>
              </a:rPr>
              <a:t>I2C SDA</a:t>
            </a:r>
            <a:endParaRPr lang="en-US" sz="1200" b="0" strike="noStrike" spc="-1">
              <a:latin typeface="Arial"/>
            </a:endParaRPr>
          </a:p>
          <a:p>
            <a:pPr>
              <a:lnSpc>
                <a:spcPct val="100000"/>
              </a:lnSpc>
            </a:pPr>
            <a:r>
              <a:rPr lang="en-US" sz="1200" b="1" strike="noStrike" spc="-1">
                <a:solidFill>
                  <a:srgbClr val="FF0000"/>
                </a:solidFill>
                <a:latin typeface="Arial"/>
                <a:ea typeface="Arial"/>
              </a:rPr>
              <a:t>I2C SCL</a:t>
            </a:r>
            <a:endParaRPr lang="en-US" sz="1200" b="0" strike="noStrike" spc="-1">
              <a:latin typeface="Arial"/>
            </a:endParaRPr>
          </a:p>
          <a:p>
            <a:pPr>
              <a:lnSpc>
                <a:spcPct val="100000"/>
              </a:lnSpc>
            </a:pPr>
            <a:endParaRPr lang="en-US" sz="1200" b="0" strike="noStrike" spc="-1">
              <a:latin typeface="Arial"/>
            </a:endParaRPr>
          </a:p>
        </p:txBody>
      </p:sp>
      <p:sp>
        <p:nvSpPr>
          <p:cNvPr id="97" name="CustomShape 9"/>
          <p:cNvSpPr/>
          <p:nvPr/>
        </p:nvSpPr>
        <p:spPr>
          <a:xfrm>
            <a:off x="371160" y="3055320"/>
            <a:ext cx="1468800" cy="251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200" b="1" strike="noStrike" spc="-1">
                <a:solidFill>
                  <a:srgbClr val="FF0000"/>
                </a:solidFill>
                <a:latin typeface="Arial"/>
                <a:ea typeface="DejaVu Sans"/>
              </a:rPr>
              <a:t>4 Analog Channel </a:t>
            </a:r>
            <a:endParaRPr lang="en-US" sz="1200" b="0" strike="noStrike" spc="-1">
              <a:latin typeface="Arial"/>
            </a:endParaRPr>
          </a:p>
        </p:txBody>
      </p:sp>
      <p:sp>
        <p:nvSpPr>
          <p:cNvPr id="98" name="CustomShape 10"/>
          <p:cNvSpPr/>
          <p:nvPr/>
        </p:nvSpPr>
        <p:spPr>
          <a:xfrm>
            <a:off x="7140240" y="2302920"/>
            <a:ext cx="1349280" cy="369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000" b="1" strike="noStrike" spc="-1">
                <a:solidFill>
                  <a:srgbClr val="FF0000"/>
                </a:solidFill>
                <a:latin typeface="Arial"/>
                <a:ea typeface="Arial"/>
              </a:rPr>
              <a:t>nRF24L01 Header</a:t>
            </a:r>
            <a:endParaRPr lang="en-US" sz="1000" b="0" strike="noStrike" spc="-1">
              <a:latin typeface="Arial"/>
            </a:endParaRPr>
          </a:p>
        </p:txBody>
      </p:sp>
      <p:sp>
        <p:nvSpPr>
          <p:cNvPr id="99" name="CustomShape 11"/>
          <p:cNvSpPr/>
          <p:nvPr/>
        </p:nvSpPr>
        <p:spPr>
          <a:xfrm>
            <a:off x="2132640" y="4535280"/>
            <a:ext cx="1675800" cy="404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1" strike="noStrike" spc="-1">
                <a:solidFill>
                  <a:srgbClr val="0070C0"/>
                </a:solidFill>
                <a:latin typeface="Arial"/>
                <a:ea typeface="Arial"/>
              </a:rPr>
              <a:t>Console UAR1 Qt</a:t>
            </a:r>
            <a:endParaRPr lang="en-US" sz="1400" b="0" strike="noStrike" spc="-1">
              <a:latin typeface="Arial"/>
            </a:endParaRPr>
          </a:p>
        </p:txBody>
      </p:sp>
      <p:sp>
        <p:nvSpPr>
          <p:cNvPr id="100" name="CustomShape 12"/>
          <p:cNvSpPr/>
          <p:nvPr/>
        </p:nvSpPr>
        <p:spPr>
          <a:xfrm>
            <a:off x="3796200" y="4444200"/>
            <a:ext cx="1675800" cy="404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1" strike="noStrike" spc="-1">
                <a:solidFill>
                  <a:srgbClr val="0070C0"/>
                </a:solidFill>
                <a:latin typeface="Arial"/>
                <a:ea typeface="Arial"/>
              </a:rPr>
              <a:t>Console UAR2 Qt</a:t>
            </a:r>
            <a:endParaRPr lang="en-US" sz="1400" b="0" strike="noStrike" spc="-1">
              <a:latin typeface="Arial"/>
            </a:endParaRPr>
          </a:p>
        </p:txBody>
      </p:sp>
      <p:pic>
        <p:nvPicPr>
          <p:cNvPr id="102" name="Picture 39"/>
          <p:cNvPicPr/>
          <p:nvPr/>
        </p:nvPicPr>
        <p:blipFill>
          <a:blip r:embed="rId2"/>
          <a:stretch/>
        </p:blipFill>
        <p:spPr>
          <a:xfrm>
            <a:off x="2658240" y="2013480"/>
            <a:ext cx="3474000" cy="2395080"/>
          </a:xfrm>
          <a:prstGeom prst="rect">
            <a:avLst/>
          </a:prstGeom>
          <a:ln>
            <a:noFill/>
          </a:ln>
        </p:spPr>
      </p:pic>
      <p:sp>
        <p:nvSpPr>
          <p:cNvPr id="103" name="CustomShape 14"/>
          <p:cNvSpPr/>
          <p:nvPr/>
        </p:nvSpPr>
        <p:spPr>
          <a:xfrm flipH="1" flipV="1">
            <a:off x="1438200" y="3517920"/>
            <a:ext cx="2433240" cy="77040"/>
          </a:xfrm>
          <a:custGeom>
            <a:avLst/>
            <a:gdLst/>
            <a:ahLst/>
            <a:cxnLst/>
            <a:rect l="l" t="t" r="r" b="b"/>
            <a:pathLst>
              <a:path w="21600" h="21600">
                <a:moveTo>
                  <a:pt x="0" y="0"/>
                </a:moveTo>
                <a:lnTo>
                  <a:pt x="21600" y="21600"/>
                </a:lnTo>
              </a:path>
            </a:pathLst>
          </a:custGeom>
          <a:noFill/>
          <a:ln w="28440">
            <a:solidFill>
              <a:srgbClr val="00FF00"/>
            </a:solidFill>
            <a:round/>
            <a:tailEnd type="triangle" w="lg" len="lg"/>
          </a:ln>
        </p:spPr>
        <p:style>
          <a:lnRef idx="0">
            <a:scrgbClr r="0" g="0" b="0"/>
          </a:lnRef>
          <a:fillRef idx="0">
            <a:scrgbClr r="0" g="0" b="0"/>
          </a:fillRef>
          <a:effectRef idx="0">
            <a:scrgbClr r="0" g="0" b="0"/>
          </a:effectRef>
          <a:fontRef idx="minor"/>
        </p:style>
      </p:sp>
      <p:sp>
        <p:nvSpPr>
          <p:cNvPr id="104" name="CustomShape 15"/>
          <p:cNvSpPr/>
          <p:nvPr/>
        </p:nvSpPr>
        <p:spPr>
          <a:xfrm>
            <a:off x="5755320" y="2647080"/>
            <a:ext cx="1282320" cy="398520"/>
          </a:xfrm>
          <a:custGeom>
            <a:avLst/>
            <a:gdLst/>
            <a:ahLst/>
            <a:cxnLst/>
            <a:rect l="l" t="t" r="r" b="b"/>
            <a:pathLst>
              <a:path w="21600" h="21600">
                <a:moveTo>
                  <a:pt x="0" y="0"/>
                </a:moveTo>
                <a:lnTo>
                  <a:pt x="21600" y="21600"/>
                </a:lnTo>
              </a:path>
            </a:pathLst>
          </a:custGeom>
          <a:noFill/>
          <a:ln w="28440">
            <a:solidFill>
              <a:srgbClr val="00FF00"/>
            </a:solidFill>
            <a:round/>
            <a:tailEnd type="triangle" w="lg" len="lg"/>
          </a:ln>
        </p:spPr>
        <p:style>
          <a:lnRef idx="0">
            <a:scrgbClr r="0" g="0" b="0"/>
          </a:lnRef>
          <a:fillRef idx="0">
            <a:scrgbClr r="0" g="0" b="0"/>
          </a:fillRef>
          <a:effectRef idx="0">
            <a:scrgbClr r="0" g="0" b="0"/>
          </a:effectRef>
          <a:fontRef idx="minor"/>
        </p:style>
      </p:sp>
      <p:sp>
        <p:nvSpPr>
          <p:cNvPr id="105" name="CustomShape 16"/>
          <p:cNvSpPr/>
          <p:nvPr/>
        </p:nvSpPr>
        <p:spPr>
          <a:xfrm>
            <a:off x="6972120" y="3317040"/>
            <a:ext cx="1685520" cy="48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400" b="0" strike="noStrike" spc="-1">
                <a:solidFill>
                  <a:srgbClr val="FF0000"/>
                </a:solidFill>
                <a:latin typeface="Arial"/>
                <a:ea typeface="Arial"/>
              </a:rPr>
              <a:t>SD Card (Master)</a:t>
            </a:r>
            <a:endParaRPr lang="en-US" sz="1400" b="0" strike="noStrike" spc="-1">
              <a:latin typeface="Arial"/>
            </a:endParaRPr>
          </a:p>
        </p:txBody>
      </p:sp>
      <p:sp>
        <p:nvSpPr>
          <p:cNvPr id="106" name="CustomShape 17"/>
          <p:cNvSpPr/>
          <p:nvPr/>
        </p:nvSpPr>
        <p:spPr>
          <a:xfrm flipV="1">
            <a:off x="5867280" y="3364200"/>
            <a:ext cx="1170360" cy="45000"/>
          </a:xfrm>
          <a:custGeom>
            <a:avLst/>
            <a:gdLst/>
            <a:ahLst/>
            <a:cxnLst/>
            <a:rect l="l" t="t" r="r" b="b"/>
            <a:pathLst>
              <a:path w="21600" h="21600">
                <a:moveTo>
                  <a:pt x="0" y="0"/>
                </a:moveTo>
                <a:lnTo>
                  <a:pt x="21600" y="21600"/>
                </a:lnTo>
              </a:path>
            </a:pathLst>
          </a:custGeom>
          <a:noFill/>
          <a:ln w="28440">
            <a:solidFill>
              <a:srgbClr val="00FF00"/>
            </a:solidFill>
            <a:round/>
            <a:tailEnd type="triangle" w="lg" len="lg"/>
          </a:ln>
        </p:spPr>
        <p:style>
          <a:lnRef idx="0">
            <a:scrgbClr r="0" g="0" b="0"/>
          </a:lnRef>
          <a:fillRef idx="0">
            <a:scrgbClr r="0" g="0" b="0"/>
          </a:fillRef>
          <a:effectRef idx="0">
            <a:scrgbClr r="0" g="0" b="0"/>
          </a:effectRef>
          <a:fontRef idx="minor"/>
        </p:style>
      </p:sp>
      <p:sp>
        <p:nvSpPr>
          <p:cNvPr id="107" name="CustomShape 18"/>
          <p:cNvSpPr/>
          <p:nvPr/>
        </p:nvSpPr>
        <p:spPr>
          <a:xfrm>
            <a:off x="3872880" y="2446560"/>
            <a:ext cx="3267000" cy="45000"/>
          </a:xfrm>
          <a:custGeom>
            <a:avLst/>
            <a:gdLst/>
            <a:ahLst/>
            <a:cxnLst/>
            <a:rect l="l" t="t" r="r" b="b"/>
            <a:pathLst>
              <a:path w="21600" h="21600">
                <a:moveTo>
                  <a:pt x="0" y="0"/>
                </a:moveTo>
                <a:lnTo>
                  <a:pt x="21600" y="21600"/>
                </a:lnTo>
              </a:path>
            </a:pathLst>
          </a:custGeom>
          <a:noFill/>
          <a:ln w="28440">
            <a:solidFill>
              <a:srgbClr val="00FF00"/>
            </a:solidFill>
            <a:round/>
            <a:tailEnd type="triangle" w="lg" len="lg"/>
          </a:ln>
        </p:spPr>
        <p:style>
          <a:lnRef idx="0">
            <a:scrgbClr r="0" g="0" b="0"/>
          </a:lnRef>
          <a:fillRef idx="0">
            <a:scrgbClr r="0" g="0" b="0"/>
          </a:fillRef>
          <a:effectRef idx="0">
            <a:scrgbClr r="0" g="0" b="0"/>
          </a:effectRef>
          <a:fontRef idx="minor"/>
        </p:style>
      </p:sp>
      <p:sp>
        <p:nvSpPr>
          <p:cNvPr id="108" name="CustomShape 19"/>
          <p:cNvSpPr/>
          <p:nvPr/>
        </p:nvSpPr>
        <p:spPr>
          <a:xfrm flipH="1" flipV="1">
            <a:off x="3808440" y="1953360"/>
            <a:ext cx="228600" cy="348120"/>
          </a:xfrm>
          <a:custGeom>
            <a:avLst/>
            <a:gdLst/>
            <a:ahLst/>
            <a:cxnLst/>
            <a:rect l="l" t="t" r="r" b="b"/>
            <a:pathLst>
              <a:path w="21600" h="21600">
                <a:moveTo>
                  <a:pt x="0" y="0"/>
                </a:moveTo>
                <a:lnTo>
                  <a:pt x="21600" y="21600"/>
                </a:lnTo>
              </a:path>
            </a:pathLst>
          </a:custGeom>
          <a:noFill/>
          <a:ln w="28440">
            <a:solidFill>
              <a:srgbClr val="00FF00"/>
            </a:solidFill>
            <a:round/>
            <a:tailEnd type="triangle" w="lg" len="lg"/>
          </a:ln>
        </p:spPr>
        <p:style>
          <a:lnRef idx="0">
            <a:scrgbClr r="0" g="0" b="0"/>
          </a:lnRef>
          <a:fillRef idx="0">
            <a:scrgbClr r="0" g="0" b="0"/>
          </a:fillRef>
          <a:effectRef idx="0">
            <a:scrgbClr r="0" g="0" b="0"/>
          </a:effectRef>
          <a:fontRef idx="minor"/>
        </p:style>
      </p:sp>
      <p:sp>
        <p:nvSpPr>
          <p:cNvPr id="109" name="CustomShape 20"/>
          <p:cNvSpPr/>
          <p:nvPr/>
        </p:nvSpPr>
        <p:spPr>
          <a:xfrm flipH="1">
            <a:off x="1711080" y="3181320"/>
            <a:ext cx="1182960" cy="45000"/>
          </a:xfrm>
          <a:custGeom>
            <a:avLst/>
            <a:gdLst/>
            <a:ahLst/>
            <a:cxnLst/>
            <a:rect l="l" t="t" r="r" b="b"/>
            <a:pathLst>
              <a:path w="21600" h="21600">
                <a:moveTo>
                  <a:pt x="0" y="0"/>
                </a:moveTo>
                <a:lnTo>
                  <a:pt x="21600" y="21600"/>
                </a:lnTo>
              </a:path>
            </a:pathLst>
          </a:custGeom>
          <a:noFill/>
          <a:ln w="28440">
            <a:solidFill>
              <a:srgbClr val="00FF00"/>
            </a:solidFill>
            <a:round/>
            <a:tailEnd type="triangle" w="lg" len="lg"/>
          </a:ln>
        </p:spPr>
        <p:style>
          <a:lnRef idx="0">
            <a:scrgbClr r="0" g="0" b="0"/>
          </a:lnRef>
          <a:fillRef idx="0">
            <a:scrgbClr r="0" g="0" b="0"/>
          </a:fillRef>
          <a:effectRef idx="0">
            <a:scrgbClr r="0" g="0" b="0"/>
          </a:effectRef>
          <a:fontRef idx="minor"/>
        </p:style>
      </p:sp>
      <p:sp>
        <p:nvSpPr>
          <p:cNvPr id="110" name="CustomShape 21"/>
          <p:cNvSpPr/>
          <p:nvPr/>
        </p:nvSpPr>
        <p:spPr>
          <a:xfrm flipH="1">
            <a:off x="1438200" y="3894480"/>
            <a:ext cx="1402200" cy="124560"/>
          </a:xfrm>
          <a:custGeom>
            <a:avLst/>
            <a:gdLst/>
            <a:ahLst/>
            <a:cxnLst/>
            <a:rect l="l" t="t" r="r" b="b"/>
            <a:pathLst>
              <a:path w="21600" h="21600">
                <a:moveTo>
                  <a:pt x="0" y="0"/>
                </a:moveTo>
                <a:lnTo>
                  <a:pt x="21600" y="21600"/>
                </a:lnTo>
              </a:path>
            </a:pathLst>
          </a:custGeom>
          <a:noFill/>
          <a:ln w="28440">
            <a:solidFill>
              <a:srgbClr val="00FF00"/>
            </a:solidFill>
            <a:round/>
            <a:tailEnd type="triangle" w="lg" len="lg"/>
          </a:ln>
        </p:spPr>
        <p:style>
          <a:lnRef idx="0">
            <a:scrgbClr r="0" g="0" b="0"/>
          </a:lnRef>
          <a:fillRef idx="0">
            <a:scrgbClr r="0" g="0" b="0"/>
          </a:fillRef>
          <a:effectRef idx="0">
            <a:scrgbClr r="0" g="0" b="0"/>
          </a:effectRef>
          <a:fontRef idx="minor"/>
        </p:style>
      </p:sp>
      <p:sp>
        <p:nvSpPr>
          <p:cNvPr id="111" name="CustomShape 22"/>
          <p:cNvSpPr/>
          <p:nvPr/>
        </p:nvSpPr>
        <p:spPr>
          <a:xfrm flipH="1" flipV="1">
            <a:off x="1711080" y="2256480"/>
            <a:ext cx="1363320" cy="45000"/>
          </a:xfrm>
          <a:custGeom>
            <a:avLst/>
            <a:gdLst/>
            <a:ahLst/>
            <a:cxnLst/>
            <a:rect l="l" t="t" r="r" b="b"/>
            <a:pathLst>
              <a:path w="21600" h="21600">
                <a:moveTo>
                  <a:pt x="0" y="0"/>
                </a:moveTo>
                <a:lnTo>
                  <a:pt x="21600" y="21600"/>
                </a:lnTo>
              </a:path>
            </a:pathLst>
          </a:custGeom>
          <a:noFill/>
          <a:ln w="28440">
            <a:solidFill>
              <a:srgbClr val="00FF00"/>
            </a:solidFill>
            <a:round/>
            <a:tailEnd type="triangle" w="lg" len="lg"/>
          </a:ln>
        </p:spPr>
        <p:style>
          <a:lnRef idx="0">
            <a:scrgbClr r="0" g="0" b="0"/>
          </a:lnRef>
          <a:fillRef idx="0">
            <a:scrgbClr r="0" g="0" b="0"/>
          </a:fillRef>
          <a:effectRef idx="0">
            <a:scrgbClr r="0" g="0" b="0"/>
          </a:effectRef>
          <a:fontRef idx="minor"/>
        </p:style>
      </p:sp>
      <p:sp>
        <p:nvSpPr>
          <p:cNvPr id="112" name="CustomShape 23"/>
          <p:cNvSpPr/>
          <p:nvPr/>
        </p:nvSpPr>
        <p:spPr>
          <a:xfrm>
            <a:off x="267480" y="1878840"/>
            <a:ext cx="1443600" cy="567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1200" b="1" strike="noStrike" spc="-1">
                <a:solidFill>
                  <a:srgbClr val="FF0000"/>
                </a:solidFill>
                <a:latin typeface="Arial"/>
                <a:ea typeface="DejaVu Sans"/>
              </a:rPr>
              <a:t>802.1x esp8266 Wireless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228600" y="28584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How to join WiFi Network (Windows Machine) ??</a:t>
            </a:r>
            <a:endParaRPr lang="en-US" sz="3000" b="0" strike="noStrike" spc="-1">
              <a:latin typeface="Arial"/>
            </a:endParaRPr>
          </a:p>
          <a:p>
            <a:pPr algn="ctr">
              <a:lnSpc>
                <a:spcPct val="100000"/>
              </a:lnSpc>
            </a:pPr>
            <a:endParaRPr lang="en-US" sz="3000" b="0" strike="noStrike" spc="-1">
              <a:latin typeface="Arial"/>
            </a:endParaRPr>
          </a:p>
          <a:p>
            <a:pPr>
              <a:lnSpc>
                <a:spcPct val="100000"/>
              </a:lnSpc>
            </a:pPr>
            <a:r>
              <a:rPr lang="en-US" sz="1800" b="0" strike="noStrike" spc="-1">
                <a:solidFill>
                  <a:srgbClr val="000000"/>
                </a:solidFill>
                <a:latin typeface="Arial"/>
                <a:ea typeface="DejaVu Sans"/>
              </a:rPr>
              <a:t>Connect USB cable to board and Windows PC, please make a note of new com port. (COM17), as you will need it for configuring wifi.</a:t>
            </a:r>
            <a:endParaRPr lang="en-US" sz="1800" b="0" strike="noStrike" spc="-1">
              <a:latin typeface="Arial"/>
            </a:endParaRPr>
          </a:p>
        </p:txBody>
      </p:sp>
      <p:sp>
        <p:nvSpPr>
          <p:cNvPr id="114"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115" name="CustomShape 3"/>
          <p:cNvSpPr/>
          <p:nvPr/>
        </p:nvSpPr>
        <p:spPr>
          <a:xfrm>
            <a:off x="7625880" y="4425480"/>
            <a:ext cx="1473480" cy="569160"/>
          </a:xfrm>
          <a:prstGeom prst="rect">
            <a:avLst/>
          </a:prstGeom>
          <a:noFill/>
          <a:ln>
            <a:noFill/>
          </a:ln>
        </p:spPr>
        <p:style>
          <a:lnRef idx="0">
            <a:scrgbClr r="0" g="0" b="0"/>
          </a:lnRef>
          <a:fillRef idx="0">
            <a:scrgbClr r="0" g="0" b="0"/>
          </a:fillRef>
          <a:effectRef idx="0">
            <a:scrgbClr r="0" g="0" b="0"/>
          </a:effectRef>
          <a:fontRef idx="minor"/>
        </p:style>
      </p:sp>
      <p:sp>
        <p:nvSpPr>
          <p:cNvPr id="116" name="CustomShape 4"/>
          <p:cNvSpPr/>
          <p:nvPr/>
        </p:nvSpPr>
        <p:spPr>
          <a:xfrm>
            <a:off x="938520" y="1014480"/>
            <a:ext cx="7263360" cy="363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17" name="Picture 2"/>
          <p:cNvPicPr/>
          <p:nvPr/>
        </p:nvPicPr>
        <p:blipFill>
          <a:blip r:embed="rId2"/>
          <a:stretch/>
        </p:blipFill>
        <p:spPr>
          <a:xfrm>
            <a:off x="4389120" y="2193840"/>
            <a:ext cx="3933000" cy="28803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228600" y="28584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How to join WiFi Network (Windows Machine) ??</a:t>
            </a:r>
            <a:endParaRPr lang="en-US" sz="3000" b="0" strike="noStrike" spc="-1">
              <a:latin typeface="Arial"/>
            </a:endParaRPr>
          </a:p>
          <a:p>
            <a:pPr algn="ctr">
              <a:lnSpc>
                <a:spcPct val="100000"/>
              </a:lnSpc>
            </a:pPr>
            <a:endParaRPr lang="en-US" sz="3000" b="0" strike="noStrike" spc="-1">
              <a:latin typeface="Arial"/>
            </a:endParaRPr>
          </a:p>
          <a:p>
            <a:pPr>
              <a:lnSpc>
                <a:spcPct val="100000"/>
              </a:lnSpc>
            </a:pPr>
            <a:r>
              <a:rPr lang="en-US" sz="1800" b="0" strike="noStrike" spc="-1">
                <a:solidFill>
                  <a:srgbClr val="000000"/>
                </a:solidFill>
                <a:latin typeface="Arial"/>
                <a:ea typeface="DejaVu Sans"/>
              </a:rPr>
              <a:t>Use PUTTY.exe/HyperTerminal or TeraTerm to open this port, type help</a:t>
            </a:r>
            <a:endParaRPr lang="en-US" sz="1800" b="0" strike="noStrike" spc="-1">
              <a:latin typeface="Arial"/>
            </a:endParaRPr>
          </a:p>
        </p:txBody>
      </p:sp>
      <p:sp>
        <p:nvSpPr>
          <p:cNvPr id="119"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120" name="CustomShape 3"/>
          <p:cNvSpPr/>
          <p:nvPr/>
        </p:nvSpPr>
        <p:spPr>
          <a:xfrm>
            <a:off x="7625880" y="4425480"/>
            <a:ext cx="1473480" cy="569160"/>
          </a:xfrm>
          <a:prstGeom prst="rect">
            <a:avLst/>
          </a:prstGeom>
          <a:noFill/>
          <a:ln>
            <a:noFill/>
          </a:ln>
        </p:spPr>
        <p:style>
          <a:lnRef idx="0">
            <a:scrgbClr r="0" g="0" b="0"/>
          </a:lnRef>
          <a:fillRef idx="0">
            <a:scrgbClr r="0" g="0" b="0"/>
          </a:fillRef>
          <a:effectRef idx="0">
            <a:scrgbClr r="0" g="0" b="0"/>
          </a:effectRef>
          <a:fontRef idx="minor"/>
        </p:style>
      </p:sp>
      <p:sp>
        <p:nvSpPr>
          <p:cNvPr id="121" name="CustomShape 4"/>
          <p:cNvSpPr/>
          <p:nvPr/>
        </p:nvSpPr>
        <p:spPr>
          <a:xfrm>
            <a:off x="938520" y="1014480"/>
            <a:ext cx="7263360" cy="363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22" name="Picture 2"/>
          <p:cNvPicPr/>
          <p:nvPr/>
        </p:nvPicPr>
        <p:blipFill>
          <a:blip r:embed="rId2"/>
          <a:stretch/>
        </p:blipFill>
        <p:spPr>
          <a:xfrm>
            <a:off x="533520" y="1846800"/>
            <a:ext cx="3066480" cy="2842560"/>
          </a:xfrm>
          <a:prstGeom prst="rect">
            <a:avLst/>
          </a:prstGeom>
          <a:ln>
            <a:noFill/>
          </a:ln>
        </p:spPr>
      </p:pic>
      <p:pic>
        <p:nvPicPr>
          <p:cNvPr id="123" name="Picture 4"/>
          <p:cNvPicPr/>
          <p:nvPr/>
        </p:nvPicPr>
        <p:blipFill>
          <a:blip r:embed="rId3"/>
          <a:stretch/>
        </p:blipFill>
        <p:spPr>
          <a:xfrm>
            <a:off x="3962520" y="1765800"/>
            <a:ext cx="4133160" cy="2756880"/>
          </a:xfrm>
          <a:prstGeom prst="rect">
            <a:avLst/>
          </a:prstGeom>
          <a:ln>
            <a:noFill/>
          </a:ln>
        </p:spPr>
      </p:pic>
      <p:sp>
        <p:nvSpPr>
          <p:cNvPr id="124" name="CustomShape 5"/>
          <p:cNvSpPr/>
          <p:nvPr/>
        </p:nvSpPr>
        <p:spPr>
          <a:xfrm>
            <a:off x="348120" y="1512000"/>
            <a:ext cx="8457480" cy="24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50" b="0" strike="noStrike" spc="-1">
                <a:solidFill>
                  <a:srgbClr val="FF0000"/>
                </a:solidFill>
                <a:latin typeface="Arial"/>
                <a:ea typeface="DejaVu Sans"/>
              </a:rPr>
              <a:t>Please refer for AT Commands https://www.espressif.com/sites/default/files/documentation/4a-esp8266_at_instruction_set_en.pdf</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228600" y="28584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a:solidFill>
                  <a:srgbClr val="000000"/>
                </a:solidFill>
                <a:latin typeface="Oswald"/>
                <a:ea typeface="Oswald"/>
              </a:rPr>
              <a:t>How to join WiFi Network (Windows Machine) ??</a:t>
            </a:r>
            <a:endParaRPr lang="en-US" sz="3000" b="0" strike="noStrike" spc="-1">
              <a:latin typeface="Arial"/>
            </a:endParaRPr>
          </a:p>
          <a:p>
            <a:pPr algn="ctr">
              <a:lnSpc>
                <a:spcPct val="100000"/>
              </a:lnSpc>
            </a:pPr>
            <a:endParaRPr lang="en-US" sz="3000" b="0" strike="noStrike" spc="-1">
              <a:latin typeface="Arial"/>
            </a:endParaRPr>
          </a:p>
          <a:p>
            <a:pPr>
              <a:lnSpc>
                <a:spcPct val="100000"/>
              </a:lnSpc>
            </a:pPr>
            <a:r>
              <a:rPr lang="en-US" sz="1800" b="0" strike="noStrike" spc="-1">
                <a:solidFill>
                  <a:srgbClr val="000000"/>
                </a:solidFill>
                <a:latin typeface="Arial"/>
                <a:ea typeface="DejaVu Sans"/>
              </a:rPr>
              <a:t>Use PUTTY.exe/HyperTerminal or TeraTerm to open this port, type help</a:t>
            </a:r>
            <a:endParaRPr lang="en-US" sz="1800" b="0" strike="noStrike" spc="-1">
              <a:latin typeface="Arial"/>
            </a:endParaRPr>
          </a:p>
        </p:txBody>
      </p:sp>
      <p:sp>
        <p:nvSpPr>
          <p:cNvPr id="126"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127" name="CustomShape 3"/>
          <p:cNvSpPr/>
          <p:nvPr/>
        </p:nvSpPr>
        <p:spPr>
          <a:xfrm>
            <a:off x="7625880" y="4425480"/>
            <a:ext cx="1473480" cy="569160"/>
          </a:xfrm>
          <a:prstGeom prst="rect">
            <a:avLst/>
          </a:prstGeom>
          <a:noFill/>
          <a:ln>
            <a:noFill/>
          </a:ln>
        </p:spPr>
        <p:style>
          <a:lnRef idx="0">
            <a:scrgbClr r="0" g="0" b="0"/>
          </a:lnRef>
          <a:fillRef idx="0">
            <a:scrgbClr r="0" g="0" b="0"/>
          </a:fillRef>
          <a:effectRef idx="0">
            <a:scrgbClr r="0" g="0" b="0"/>
          </a:effectRef>
          <a:fontRef idx="minor"/>
        </p:style>
      </p:sp>
      <p:sp>
        <p:nvSpPr>
          <p:cNvPr id="128" name="CustomShape 4"/>
          <p:cNvSpPr/>
          <p:nvPr/>
        </p:nvSpPr>
        <p:spPr>
          <a:xfrm>
            <a:off x="938520" y="1014480"/>
            <a:ext cx="7263360" cy="363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29" name="CustomShape 5"/>
          <p:cNvSpPr/>
          <p:nvPr/>
        </p:nvSpPr>
        <p:spPr>
          <a:xfrm>
            <a:off x="348120" y="1512000"/>
            <a:ext cx="8457480" cy="56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50" b="0" strike="noStrike" spc="-1">
                <a:solidFill>
                  <a:srgbClr val="FF0000"/>
                </a:solidFill>
                <a:latin typeface="Arial"/>
                <a:ea typeface="DejaVu Sans"/>
              </a:rPr>
              <a:t>For example AT+CWLAP command will scan all WiFi Network,  AT+CWJAP,”Asea”,”lammu” to join a network wherte Asea is name of accesspoint and lammu is password. All AT commands run which are applicable to ESP8266, (Please do not change default baud rate or communication setting  which is 115200 bps)</a:t>
            </a:r>
            <a:endParaRPr lang="en-US" sz="1050" b="0" strike="noStrike" spc="-1">
              <a:latin typeface="Arial"/>
            </a:endParaRPr>
          </a:p>
        </p:txBody>
      </p:sp>
      <p:pic>
        <p:nvPicPr>
          <p:cNvPr id="130" name="Picture 2"/>
          <p:cNvPicPr/>
          <p:nvPr/>
        </p:nvPicPr>
        <p:blipFill>
          <a:blip r:embed="rId2"/>
          <a:stretch/>
        </p:blipFill>
        <p:spPr>
          <a:xfrm>
            <a:off x="3429000" y="2038320"/>
            <a:ext cx="4133160" cy="2756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228600" y="285840"/>
            <a:ext cx="8516880" cy="569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0" strike="noStrike" spc="-1" dirty="0">
                <a:solidFill>
                  <a:srgbClr val="000000"/>
                </a:solidFill>
                <a:latin typeface="Oswald"/>
                <a:ea typeface="Oswald"/>
              </a:rPr>
              <a:t>How to join </a:t>
            </a:r>
            <a:r>
              <a:rPr lang="en-US" sz="3000" b="0" strike="noStrike" spc="-1" dirty="0" err="1">
                <a:solidFill>
                  <a:srgbClr val="000000"/>
                </a:solidFill>
                <a:latin typeface="Oswald"/>
                <a:ea typeface="Oswald"/>
              </a:rPr>
              <a:t>WiFi</a:t>
            </a:r>
            <a:r>
              <a:rPr lang="en-US" sz="3000" b="0" strike="noStrike" spc="-1" dirty="0">
                <a:solidFill>
                  <a:srgbClr val="000000"/>
                </a:solidFill>
                <a:latin typeface="Oswald"/>
                <a:ea typeface="Oswald"/>
              </a:rPr>
              <a:t> Network (Linux Machine) ??</a:t>
            </a:r>
            <a:endParaRPr lang="en-US" sz="3000" b="0" strike="noStrike" spc="-1" dirty="0">
              <a:latin typeface="Arial"/>
            </a:endParaRPr>
          </a:p>
          <a:p>
            <a:pPr algn="ctr">
              <a:lnSpc>
                <a:spcPct val="100000"/>
              </a:lnSpc>
            </a:pPr>
            <a:endParaRPr lang="en-US" sz="3000" b="0" strike="noStrike" spc="-1" dirty="0">
              <a:latin typeface="Arial"/>
            </a:endParaRPr>
          </a:p>
          <a:p>
            <a:pPr>
              <a:lnSpc>
                <a:spcPct val="100000"/>
              </a:lnSpc>
            </a:pPr>
            <a:r>
              <a:rPr lang="en-US" sz="1800" b="0" strike="noStrike" spc="-1" dirty="0">
                <a:solidFill>
                  <a:srgbClr val="000000"/>
                </a:solidFill>
                <a:latin typeface="Arial"/>
                <a:ea typeface="DejaVu Sans"/>
              </a:rPr>
              <a:t>Open a Linux command prompt and connect board with micro USB cable, type </a:t>
            </a:r>
            <a:r>
              <a:rPr lang="en-US" sz="1800" b="0" strike="noStrike" spc="-1" dirty="0" err="1">
                <a:solidFill>
                  <a:srgbClr val="000000"/>
                </a:solidFill>
                <a:latin typeface="Arial"/>
                <a:ea typeface="DejaVu Sans"/>
              </a:rPr>
              <a:t>dmesg</a:t>
            </a:r>
            <a:r>
              <a:rPr lang="en-US" sz="1800" b="0" strike="noStrike" spc="-1" dirty="0">
                <a:solidFill>
                  <a:srgbClr val="000000"/>
                </a:solidFill>
                <a:latin typeface="Arial"/>
                <a:ea typeface="DejaVu Sans"/>
              </a:rPr>
              <a:t> on console </a:t>
            </a:r>
            <a:r>
              <a:rPr lang="en-US" sz="1800" b="0" strike="noStrike" spc="-1" dirty="0" err="1">
                <a:solidFill>
                  <a:srgbClr val="000000"/>
                </a:solidFill>
                <a:latin typeface="Arial"/>
                <a:ea typeface="DejaVu Sans"/>
              </a:rPr>
              <a:t>prompt,as</a:t>
            </a:r>
            <a:r>
              <a:rPr lang="en-US" sz="1800" b="0" strike="noStrike" spc="-1" dirty="0">
                <a:solidFill>
                  <a:srgbClr val="000000"/>
                </a:solidFill>
                <a:latin typeface="Arial"/>
                <a:ea typeface="DejaVu Sans"/>
              </a:rPr>
              <a:t> shown in pic </a:t>
            </a:r>
            <a:r>
              <a:rPr lang="en-US" sz="1800" b="0" strike="noStrike" spc="-1" dirty="0" smtClean="0">
                <a:solidFill>
                  <a:srgbClr val="000000"/>
                </a:solidFill>
                <a:latin typeface="Arial"/>
                <a:ea typeface="DejaVu Sans"/>
              </a:rPr>
              <a:t>below, </a:t>
            </a:r>
            <a:endParaRPr lang="en-US" sz="1800" b="0" strike="noStrike" spc="-1" dirty="0">
              <a:latin typeface="Arial"/>
            </a:endParaRPr>
          </a:p>
        </p:txBody>
      </p:sp>
      <p:sp>
        <p:nvSpPr>
          <p:cNvPr id="132" name="CustomShape 2"/>
          <p:cNvSpPr/>
          <p:nvPr/>
        </p:nvSpPr>
        <p:spPr>
          <a:xfrm>
            <a:off x="311760" y="1017720"/>
            <a:ext cx="8516880" cy="4056480"/>
          </a:xfrm>
          <a:prstGeom prst="rect">
            <a:avLst/>
          </a:prstGeom>
          <a:noFill/>
          <a:ln>
            <a:noFill/>
          </a:ln>
        </p:spPr>
        <p:style>
          <a:lnRef idx="0">
            <a:scrgbClr r="0" g="0" b="0"/>
          </a:lnRef>
          <a:fillRef idx="0">
            <a:scrgbClr r="0" g="0" b="0"/>
          </a:fillRef>
          <a:effectRef idx="0">
            <a:scrgbClr r="0" g="0" b="0"/>
          </a:effectRef>
          <a:fontRef idx="minor"/>
        </p:style>
      </p:sp>
      <p:sp>
        <p:nvSpPr>
          <p:cNvPr id="133" name="CustomShape 3"/>
          <p:cNvSpPr/>
          <p:nvPr/>
        </p:nvSpPr>
        <p:spPr>
          <a:xfrm>
            <a:off x="7625880" y="4425480"/>
            <a:ext cx="1473480" cy="569160"/>
          </a:xfrm>
          <a:prstGeom prst="rect">
            <a:avLst/>
          </a:prstGeom>
          <a:noFill/>
          <a:ln>
            <a:noFill/>
          </a:ln>
        </p:spPr>
        <p:style>
          <a:lnRef idx="0">
            <a:scrgbClr r="0" g="0" b="0"/>
          </a:lnRef>
          <a:fillRef idx="0">
            <a:scrgbClr r="0" g="0" b="0"/>
          </a:fillRef>
          <a:effectRef idx="0">
            <a:scrgbClr r="0" g="0" b="0"/>
          </a:effectRef>
          <a:fontRef idx="minor"/>
        </p:style>
      </p:sp>
      <p:sp>
        <p:nvSpPr>
          <p:cNvPr id="134" name="CustomShape 4"/>
          <p:cNvSpPr/>
          <p:nvPr/>
        </p:nvSpPr>
        <p:spPr>
          <a:xfrm>
            <a:off x="938520" y="1014480"/>
            <a:ext cx="7263360" cy="363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869" y="2047116"/>
            <a:ext cx="4267200" cy="2598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895" y="1881071"/>
            <a:ext cx="4346723" cy="2930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TotalTime>
  <Words>942</Words>
  <Application>Microsoft Office PowerPoint</Application>
  <PresentationFormat>On-screen Show (16:9)</PresentationFormat>
  <Paragraphs>161</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Task Prototype System V1</dc:title>
  <dc:subject/>
  <dc:creator>vs</dc:creator>
  <dc:description/>
  <cp:lastModifiedBy>vs</cp:lastModifiedBy>
  <cp:revision>103</cp:revision>
  <dcterms:modified xsi:type="dcterms:W3CDTF">2018-05-28T23:58:02Z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ies>
</file>