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1.jpeg" ContentType="image/jpeg"/>
  <Override PartName="/ppt/media/image20.jpeg" ContentType="image/jpeg"/>
  <Override PartName="/ppt/media/image19.jpeg" ContentType="image/jpeg"/>
  <Override PartName="/ppt/media/image18.jpeg" ContentType="image/jpeg"/>
  <Override PartName="/ppt/media/image5.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7.png" ContentType="image/pn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16.png" ContentType="image/png"/>
  <Override PartName="/ppt/media/image10.png" ContentType="image/png"/>
  <Override PartName="/ppt/media/image12.png" ContentType="image/png"/>
  <Override PartName="/ppt/media/image13.png" ContentType="image/png"/>
  <Override PartName="/ppt/media/image1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e71c"/>
        </a:solidFill>
      </p:bgPr>
    </p:bg>
    <p:spTree>
      <p:nvGrpSpPr>
        <p:cNvPr id="1" name=""/>
        <p:cNvGrpSpPr/>
        <p:nvPr/>
      </p:nvGrpSpPr>
      <p:grpSpPr>
        <a:xfrm>
          <a:off x="0" y="0"/>
          <a:ext cx="0" cy="0"/>
          <a:chOff x="0" y="0"/>
          <a:chExt cx="0" cy="0"/>
        </a:xfrm>
      </p:grpSpPr>
      <p:sp>
        <p:nvSpPr>
          <p:cNvPr id="0" name="CustomShape 1"/>
          <p:cNvSpPr/>
          <p:nvPr/>
        </p:nvSpPr>
        <p:spPr>
          <a:xfrm>
            <a:off x="4286160" y="0"/>
            <a:ext cx="68400" cy="5139360"/>
          </a:xfrm>
          <a:prstGeom prst="rect">
            <a:avLst/>
          </a:prstGeom>
          <a:solidFill>
            <a:schemeClr val="dk2"/>
          </a:solidFill>
          <a:ln>
            <a:noFill/>
          </a:ln>
        </p:spPr>
        <p:style>
          <a:lnRef idx="0"/>
          <a:fillRef idx="0"/>
          <a:effectRef idx="0"/>
          <a:fontRef idx="minor"/>
        </p:style>
      </p:sp>
      <p:sp>
        <p:nvSpPr>
          <p:cNvPr id="1" name="CustomShape 2"/>
          <p:cNvSpPr/>
          <p:nvPr/>
        </p:nvSpPr>
        <p:spPr>
          <a:xfrm>
            <a:off x="4358520" y="0"/>
            <a:ext cx="3849120" cy="5139360"/>
          </a:xfrm>
          <a:prstGeom prst="rect">
            <a:avLst/>
          </a:prstGeom>
          <a:solidFill>
            <a:schemeClr val="accent5"/>
          </a:solidFill>
          <a:ln>
            <a:noFill/>
          </a:ln>
        </p:spPr>
        <p:style>
          <a:lnRef idx="0"/>
          <a:fillRef idx="0"/>
          <a:effectRef idx="0"/>
          <a:fontRef idx="minor"/>
        </p:style>
      </p:sp>
      <p:sp>
        <p:nvSpPr>
          <p:cNvPr id="2" name="PlaceHolder 3"/>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000000"/>
                </a:solidFill>
                <a:latin typeface="Arial"/>
              </a:rPr>
              <a:t>Click </a:t>
            </a:r>
            <a:r>
              <a:rPr b="0" lang="en-US" sz="1800" spc="-1" strike="noStrike">
                <a:solidFill>
                  <a:srgbClr val="000000"/>
                </a:solidFill>
                <a:latin typeface="Arial"/>
              </a:rPr>
              <a:t>to edit </a:t>
            </a:r>
            <a:r>
              <a:rPr b="0" lang="en-US" sz="1800" spc="-1" strike="noStrike">
                <a:solidFill>
                  <a:srgbClr val="000000"/>
                </a:solidFill>
                <a:latin typeface="Arial"/>
              </a:rPr>
              <a:t>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forma</a:t>
            </a:r>
            <a:r>
              <a:rPr b="0" lang="en-US" sz="1800" spc="-1" strike="noStrike">
                <a:solidFill>
                  <a:srgbClr val="000000"/>
                </a:solidFill>
                <a:latin typeface="Arial"/>
              </a:rPr>
              <a:t>t</a:t>
            </a:r>
            <a:endParaRPr b="0" lang="en-US" sz="1800" spc="-1" strike="noStrike">
              <a:solidFill>
                <a:srgbClr val="000000"/>
              </a:solidFill>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51000" y="971640"/>
            <a:ext cx="8451720" cy="2594160"/>
          </a:xfrm>
          <a:prstGeom prst="rect">
            <a:avLst/>
          </a:prstGeom>
          <a:solidFill>
            <a:srgbClr val="ffffff"/>
          </a:solidFill>
          <a:ln>
            <a:noFill/>
          </a:ln>
        </p:spPr>
        <p:style>
          <a:lnRef idx="0"/>
          <a:fillRef idx="0"/>
          <a:effectRef idx="0"/>
          <a:fontRef idx="minor"/>
        </p:style>
        <p:txBody>
          <a:bodyPr lIns="90000" rIns="90000" tIns="91440" bIns="91440" anchor="ctr"/>
          <a:p>
            <a:pPr algn="ctr">
              <a:lnSpc>
                <a:spcPct val="100000"/>
              </a:lnSpc>
            </a:pPr>
            <a:r>
              <a:rPr b="1" lang="en-US" sz="4000" spc="-1" strike="noStrike">
                <a:solidFill>
                  <a:srgbClr val="7030a0"/>
                </a:solidFill>
                <a:latin typeface="Playfair Display"/>
                <a:ea typeface="Playfair Display"/>
              </a:rPr>
              <a:t>I2C/UART/DAC/GPIO over 802.1x WiFi</a:t>
            </a:r>
            <a:endParaRPr b="0" lang="en-US" sz="4000" spc="-1" strike="noStrike">
              <a:latin typeface="Arial"/>
            </a:endParaRPr>
          </a:p>
          <a:p>
            <a:pPr algn="ctr">
              <a:lnSpc>
                <a:spcPct val="100000"/>
              </a:lnSpc>
            </a:pPr>
            <a:r>
              <a:rPr b="1" lang="en-US" sz="2800" spc="-1" strike="noStrike">
                <a:solidFill>
                  <a:srgbClr val="c00000"/>
                </a:solidFill>
                <a:latin typeface="Playfair Display"/>
                <a:ea typeface="Playfair Display"/>
              </a:rPr>
              <a:t>WPF/Qt4.8 </a:t>
            </a:r>
            <a:r>
              <a:rPr b="1" lang="en-US" sz="2800" spc="-1" strike="noStrike">
                <a:solidFill>
                  <a:srgbClr val="ffc000"/>
                </a:solidFill>
                <a:latin typeface="Playfair Display"/>
                <a:ea typeface="Playfair Display"/>
              </a:rPr>
              <a:t>Open source Linux/Windows/Android(under progress)</a:t>
            </a:r>
            <a:endParaRPr b="0" lang="en-US" sz="2800" spc="-1" strike="noStrike">
              <a:latin typeface="Arial"/>
            </a:endParaRPr>
          </a:p>
        </p:txBody>
      </p:sp>
      <p:sp>
        <p:nvSpPr>
          <p:cNvPr id="79" name="CustomShape 2"/>
          <p:cNvSpPr/>
          <p:nvPr/>
        </p:nvSpPr>
        <p:spPr>
          <a:xfrm>
            <a:off x="345960" y="3580920"/>
            <a:ext cx="8456760" cy="1201680"/>
          </a:xfrm>
          <a:prstGeom prst="rect">
            <a:avLst/>
          </a:prstGeom>
          <a:solidFill>
            <a:srgbClr val="000000"/>
          </a:solidFill>
          <a:ln>
            <a:noFill/>
          </a:ln>
        </p:spPr>
        <p:style>
          <a:lnRef idx="0"/>
          <a:fillRef idx="0"/>
          <a:effectRef idx="0"/>
          <a:fontRef idx="minor"/>
        </p:style>
        <p:txBody>
          <a:bodyPr lIns="90000" rIns="90000" tIns="91440" bIns="91440" anchor="ctr"/>
          <a:p>
            <a:pPr algn="ctr">
              <a:lnSpc>
                <a:spcPct val="100000"/>
              </a:lnSpc>
            </a:pPr>
            <a:r>
              <a:rPr b="1" lang="en-US" sz="2400" spc="-1" strike="noStrike">
                <a:solidFill>
                  <a:srgbClr val="ffffff"/>
                </a:solidFill>
                <a:latin typeface="Montserrat"/>
                <a:ea typeface="Montserrat"/>
              </a:rPr>
              <a:t> </a:t>
            </a:r>
            <a:r>
              <a:rPr b="1" lang="en-US" sz="2400" spc="-1" strike="noStrike">
                <a:solidFill>
                  <a:srgbClr val="ffffff"/>
                </a:solidFill>
                <a:latin typeface="Montserrat"/>
                <a:ea typeface="Montserrat"/>
              </a:rPr>
              <a:t>Easy Ethernet&lt;&gt;Serial Bridge&lt;&gt;I2C&lt;&gt;RS485</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DejaVu Sans"/>
              </a:rPr>
              <a:t>Type Help on console prompt</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37" name="CustomShape 2"/>
          <p:cNvSpPr/>
          <p:nvPr/>
        </p:nvSpPr>
        <p:spPr>
          <a:xfrm>
            <a:off x="311760" y="1017720"/>
            <a:ext cx="8516520" cy="4056120"/>
          </a:xfrm>
          <a:prstGeom prst="rect">
            <a:avLst/>
          </a:prstGeom>
          <a:noFill/>
          <a:ln>
            <a:noFill/>
          </a:ln>
        </p:spPr>
        <p:style>
          <a:lnRef idx="0"/>
          <a:fillRef idx="0"/>
          <a:effectRef idx="0"/>
          <a:fontRef idx="minor"/>
        </p:style>
      </p:sp>
      <p:sp>
        <p:nvSpPr>
          <p:cNvPr id="138" name="CustomShape 3"/>
          <p:cNvSpPr/>
          <p:nvPr/>
        </p:nvSpPr>
        <p:spPr>
          <a:xfrm>
            <a:off x="7625880" y="4425480"/>
            <a:ext cx="1473120" cy="568800"/>
          </a:xfrm>
          <a:prstGeom prst="rect">
            <a:avLst/>
          </a:prstGeom>
          <a:noFill/>
          <a:ln>
            <a:noFill/>
          </a:ln>
        </p:spPr>
        <p:style>
          <a:lnRef idx="0"/>
          <a:fillRef idx="0"/>
          <a:effectRef idx="0"/>
          <a:fontRef idx="minor"/>
        </p:style>
      </p:sp>
      <p:sp>
        <p:nvSpPr>
          <p:cNvPr id="139"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40" name="Picture 3" descr=""/>
          <p:cNvPicPr/>
          <p:nvPr/>
        </p:nvPicPr>
        <p:blipFill>
          <a:blip r:embed="rId1"/>
          <a:stretch/>
        </p:blipFill>
        <p:spPr>
          <a:xfrm>
            <a:off x="1143000" y="977760"/>
            <a:ext cx="6629040" cy="39402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join WiFi Network (Linux Machine)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You can use picocom or other terminal picocom /dev/ttyACM1 --b 115200</a:t>
            </a:r>
            <a:endParaRPr b="0" lang="en-US" sz="1800" spc="-1" strike="noStrike">
              <a:latin typeface="Arial"/>
            </a:endParaRPr>
          </a:p>
          <a:p>
            <a:pPr>
              <a:lnSpc>
                <a:spcPct val="100000"/>
              </a:lnSpc>
            </a:pPr>
            <a:r>
              <a:rPr b="1" lang="en-US" sz="1800" spc="-1" strike="noStrike">
                <a:solidFill>
                  <a:srgbClr val="ce181e"/>
                </a:solidFill>
                <a:latin typeface="Arial"/>
                <a:ea typeface="DejaVu Sans"/>
              </a:rPr>
              <a:t>AT+CIFSR</a:t>
            </a:r>
            <a:r>
              <a:rPr b="0" lang="en-US" sz="1800" spc="-1" strike="noStrike">
                <a:solidFill>
                  <a:srgbClr val="000000"/>
                </a:solidFill>
                <a:latin typeface="Arial"/>
                <a:ea typeface="DejaVu Sans"/>
              </a:rPr>
              <a:t> lets you view ip address once you join network successfully.</a:t>
            </a:r>
            <a:endParaRPr b="0" lang="en-US" sz="1800" spc="-1" strike="noStrike">
              <a:latin typeface="Arial"/>
            </a:endParaRPr>
          </a:p>
          <a:p>
            <a:pPr>
              <a:lnSpc>
                <a:spcPct val="100000"/>
              </a:lnSpc>
            </a:pPr>
            <a:r>
              <a:rPr b="0" lang="en-US" sz="1800" spc="-1" strike="noStrike">
                <a:solidFill>
                  <a:srgbClr val="000000"/>
                </a:solidFill>
                <a:latin typeface="Arial"/>
                <a:ea typeface="DejaVu Sans"/>
              </a:rPr>
              <a:t>For AT+ commands reference please refer esp8266 manual.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2" name="CustomShape 2"/>
          <p:cNvSpPr/>
          <p:nvPr/>
        </p:nvSpPr>
        <p:spPr>
          <a:xfrm>
            <a:off x="311760" y="1017720"/>
            <a:ext cx="8516520" cy="4056120"/>
          </a:xfrm>
          <a:prstGeom prst="rect">
            <a:avLst/>
          </a:prstGeom>
          <a:noFill/>
          <a:ln>
            <a:noFill/>
          </a:ln>
        </p:spPr>
        <p:style>
          <a:lnRef idx="0"/>
          <a:fillRef idx="0"/>
          <a:effectRef idx="0"/>
          <a:fontRef idx="minor"/>
        </p:style>
      </p:sp>
      <p:sp>
        <p:nvSpPr>
          <p:cNvPr id="143" name="CustomShape 3"/>
          <p:cNvSpPr/>
          <p:nvPr/>
        </p:nvSpPr>
        <p:spPr>
          <a:xfrm>
            <a:off x="7625880" y="4425480"/>
            <a:ext cx="1473120" cy="568800"/>
          </a:xfrm>
          <a:prstGeom prst="rect">
            <a:avLst/>
          </a:prstGeom>
          <a:noFill/>
          <a:ln>
            <a:noFill/>
          </a:ln>
        </p:spPr>
        <p:style>
          <a:lnRef idx="0"/>
          <a:fillRef idx="0"/>
          <a:effectRef idx="0"/>
          <a:fontRef idx="minor"/>
        </p:style>
      </p:sp>
      <p:sp>
        <p:nvSpPr>
          <p:cNvPr id="144"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45" name="Picture 139" descr=""/>
          <p:cNvPicPr/>
          <p:nvPr/>
        </p:nvPicPr>
        <p:blipFill>
          <a:blip r:embed="rId1"/>
          <a:stretch/>
        </p:blipFill>
        <p:spPr>
          <a:xfrm>
            <a:off x="365760" y="2590920"/>
            <a:ext cx="4389120" cy="2346840"/>
          </a:xfrm>
          <a:prstGeom prst="rect">
            <a:avLst/>
          </a:prstGeom>
          <a:ln>
            <a:noFill/>
          </a:ln>
        </p:spPr>
      </p:pic>
      <p:pic>
        <p:nvPicPr>
          <p:cNvPr id="146" name="Picture 140" descr=""/>
          <p:cNvPicPr/>
          <p:nvPr/>
        </p:nvPicPr>
        <p:blipFill>
          <a:blip r:embed="rId2"/>
          <a:stretch/>
        </p:blipFill>
        <p:spPr>
          <a:xfrm>
            <a:off x="5165280" y="2561040"/>
            <a:ext cx="3521520" cy="22852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Learn if device connected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Please issue a rebooot after you successfully join wireless network.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Once device joins WiFi user can see using AT+ command, BLUE LED will </a:t>
            </a:r>
            <a:r>
              <a:rPr b="0" lang="en-US" sz="1800" spc="-1" strike="noStrike">
                <a:solidFill>
                  <a:srgbClr val="ce181e"/>
                </a:solidFill>
                <a:latin typeface="Arial"/>
                <a:ea typeface="DejaVu Sans"/>
              </a:rPr>
              <a:t>start blinking</a:t>
            </a:r>
            <a:r>
              <a:rPr b="0" lang="en-US" sz="1800" spc="-1" strike="noStrike">
                <a:solidFill>
                  <a:srgbClr val="000000"/>
                </a:solidFill>
                <a:latin typeface="Arial"/>
                <a:ea typeface="DejaVu Sans"/>
              </a:rPr>
              <a:t> as firmware broadcasts IP Address.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48" name="CustomShape 2"/>
          <p:cNvSpPr/>
          <p:nvPr/>
        </p:nvSpPr>
        <p:spPr>
          <a:xfrm>
            <a:off x="311760" y="1017720"/>
            <a:ext cx="8516520" cy="4056120"/>
          </a:xfrm>
          <a:prstGeom prst="rect">
            <a:avLst/>
          </a:prstGeom>
          <a:noFill/>
          <a:ln>
            <a:noFill/>
          </a:ln>
        </p:spPr>
        <p:style>
          <a:lnRef idx="0"/>
          <a:fillRef idx="0"/>
          <a:effectRef idx="0"/>
          <a:fontRef idx="minor"/>
        </p:style>
      </p:sp>
      <p:sp>
        <p:nvSpPr>
          <p:cNvPr id="149" name="CustomShape 3"/>
          <p:cNvSpPr/>
          <p:nvPr/>
        </p:nvSpPr>
        <p:spPr>
          <a:xfrm>
            <a:off x="7625880" y="4425480"/>
            <a:ext cx="1473120" cy="568800"/>
          </a:xfrm>
          <a:prstGeom prst="rect">
            <a:avLst/>
          </a:prstGeom>
          <a:noFill/>
          <a:ln>
            <a:noFill/>
          </a:ln>
        </p:spPr>
        <p:style>
          <a:lnRef idx="0"/>
          <a:fillRef idx="0"/>
          <a:effectRef idx="0"/>
          <a:fontRef idx="minor"/>
        </p:style>
      </p:sp>
      <p:sp>
        <p:nvSpPr>
          <p:cNvPr id="150"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Windows app</a:t>
            </a:r>
            <a:endParaRPr b="0" lang="en-US" sz="3000" spc="-1" strike="noStrike">
              <a:latin typeface="Arial"/>
            </a:endParaRPr>
          </a:p>
          <a:p>
            <a:pPr algn="ctr">
              <a:lnSpc>
                <a:spcPct val="100000"/>
              </a:lnSpc>
            </a:pPr>
            <a:endParaRPr b="0" lang="en-US" sz="3000" spc="-1" strike="noStrike">
              <a:latin typeface="Arial"/>
            </a:endParaRPr>
          </a:p>
        </p:txBody>
      </p:sp>
      <p:sp>
        <p:nvSpPr>
          <p:cNvPr id="152" name="CustomShape 2"/>
          <p:cNvSpPr/>
          <p:nvPr/>
        </p:nvSpPr>
        <p:spPr>
          <a:xfrm>
            <a:off x="311760" y="1017720"/>
            <a:ext cx="8516520" cy="4056120"/>
          </a:xfrm>
          <a:prstGeom prst="rect">
            <a:avLst/>
          </a:prstGeom>
          <a:noFill/>
          <a:ln>
            <a:noFill/>
          </a:ln>
        </p:spPr>
        <p:style>
          <a:lnRef idx="0"/>
          <a:fillRef idx="0"/>
          <a:effectRef idx="0"/>
          <a:fontRef idx="minor"/>
        </p:style>
      </p:sp>
      <p:sp>
        <p:nvSpPr>
          <p:cNvPr id="153" name="CustomShape 3"/>
          <p:cNvSpPr/>
          <p:nvPr/>
        </p:nvSpPr>
        <p:spPr>
          <a:xfrm>
            <a:off x="7625880" y="4425480"/>
            <a:ext cx="1473120" cy="568800"/>
          </a:xfrm>
          <a:prstGeom prst="rect">
            <a:avLst/>
          </a:prstGeom>
          <a:noFill/>
          <a:ln>
            <a:noFill/>
          </a:ln>
        </p:spPr>
        <p:style>
          <a:lnRef idx="0"/>
          <a:fillRef idx="0"/>
          <a:effectRef idx="0"/>
          <a:fontRef idx="minor"/>
        </p:style>
      </p:sp>
      <p:pic>
        <p:nvPicPr>
          <p:cNvPr id="154" name="Picture 2" descr=""/>
          <p:cNvPicPr/>
          <p:nvPr/>
        </p:nvPicPr>
        <p:blipFill>
          <a:blip r:embed="rId1"/>
          <a:stretch/>
        </p:blipFill>
        <p:spPr>
          <a:xfrm>
            <a:off x="152280" y="2343240"/>
            <a:ext cx="3021480" cy="2185560"/>
          </a:xfrm>
          <a:prstGeom prst="rect">
            <a:avLst/>
          </a:prstGeom>
          <a:ln>
            <a:noFill/>
          </a:ln>
        </p:spPr>
      </p:pic>
      <p:sp>
        <p:nvSpPr>
          <p:cNvPr id="155" name="CustomShape 4"/>
          <p:cNvSpPr/>
          <p:nvPr/>
        </p:nvSpPr>
        <p:spPr>
          <a:xfrm>
            <a:off x="500760" y="1123920"/>
            <a:ext cx="857664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DejaVu Sans"/>
              </a:rPr>
              <a:t>When device connected it can be accessed by sample app or console app.First run</a:t>
            </a:r>
            <a:endParaRPr b="0" lang="en-US" sz="1800" spc="-1" strike="noStrike">
              <a:latin typeface="Arial"/>
            </a:endParaRPr>
          </a:p>
          <a:p>
            <a:pPr>
              <a:lnSpc>
                <a:spcPct val="100000"/>
              </a:lnSpc>
            </a:pPr>
            <a:r>
              <a:rPr b="0" lang="en-US" sz="1800" spc="-1" strike="noStrike">
                <a:solidFill>
                  <a:srgbClr val="000000"/>
                </a:solidFill>
                <a:latin typeface="Arial"/>
                <a:ea typeface="DejaVu Sans"/>
              </a:rPr>
              <a:t>On windows os it shows a popup message, please unblock port 5555 and 5683</a:t>
            </a:r>
            <a:endParaRPr b="0" lang="en-US" sz="1800" spc="-1" strike="noStrike">
              <a:latin typeface="Arial"/>
            </a:endParaRPr>
          </a:p>
          <a:p>
            <a:pPr>
              <a:lnSpc>
                <a:spcPct val="100000"/>
              </a:lnSpc>
            </a:pPr>
            <a:r>
              <a:rPr b="0" lang="en-US" sz="1800" spc="-1" strike="noStrike">
                <a:solidFill>
                  <a:srgbClr val="000000"/>
                </a:solidFill>
                <a:latin typeface="Arial"/>
                <a:ea typeface="DejaVu Sans"/>
              </a:rPr>
              <a:t>CoAP port. </a:t>
            </a:r>
            <a:endParaRPr b="0" lang="en-US" sz="1800" spc="-1" strike="noStrike">
              <a:latin typeface="Arial"/>
            </a:endParaRPr>
          </a:p>
        </p:txBody>
      </p:sp>
      <p:pic>
        <p:nvPicPr>
          <p:cNvPr id="156" name="Picture 2" descr=""/>
          <p:cNvPicPr/>
          <p:nvPr/>
        </p:nvPicPr>
        <p:blipFill>
          <a:blip r:embed="rId2"/>
          <a:stretch/>
        </p:blipFill>
        <p:spPr>
          <a:xfrm>
            <a:off x="3581280" y="1902240"/>
            <a:ext cx="4973400" cy="31716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APDS9960 RGB Gesture/Sensor via Wireless</a:t>
            </a:r>
            <a:endParaRPr b="0" lang="en-US" sz="3000" spc="-1" strike="noStrike">
              <a:latin typeface="Arial"/>
            </a:endParaRPr>
          </a:p>
          <a:p>
            <a:pPr algn="ctr">
              <a:lnSpc>
                <a:spcPct val="100000"/>
              </a:lnSpc>
            </a:pPr>
            <a:endParaRPr b="0" lang="en-US" sz="3000" spc="-1" strike="noStrike">
              <a:latin typeface="Arial"/>
            </a:endParaRPr>
          </a:p>
        </p:txBody>
      </p:sp>
      <p:sp>
        <p:nvSpPr>
          <p:cNvPr id="158" name="CustomShape 2"/>
          <p:cNvSpPr/>
          <p:nvPr/>
        </p:nvSpPr>
        <p:spPr>
          <a:xfrm>
            <a:off x="311760" y="1017720"/>
            <a:ext cx="8516520" cy="4056120"/>
          </a:xfrm>
          <a:prstGeom prst="rect">
            <a:avLst/>
          </a:prstGeom>
          <a:noFill/>
          <a:ln>
            <a:noFill/>
          </a:ln>
        </p:spPr>
        <p:style>
          <a:lnRef idx="0"/>
          <a:fillRef idx="0"/>
          <a:effectRef idx="0"/>
          <a:fontRef idx="minor"/>
        </p:style>
      </p:sp>
      <p:sp>
        <p:nvSpPr>
          <p:cNvPr id="159" name="CustomShape 3"/>
          <p:cNvSpPr/>
          <p:nvPr/>
        </p:nvSpPr>
        <p:spPr>
          <a:xfrm>
            <a:off x="7625880" y="4425480"/>
            <a:ext cx="1473120" cy="568800"/>
          </a:xfrm>
          <a:prstGeom prst="rect">
            <a:avLst/>
          </a:prstGeom>
          <a:noFill/>
          <a:ln>
            <a:noFill/>
          </a:ln>
        </p:spPr>
        <p:style>
          <a:lnRef idx="0"/>
          <a:fillRef idx="0"/>
          <a:effectRef idx="0"/>
          <a:fontRef idx="minor"/>
        </p:style>
      </p:sp>
      <p:pic>
        <p:nvPicPr>
          <p:cNvPr id="160" name="Picture 2" descr=""/>
          <p:cNvPicPr/>
          <p:nvPr/>
        </p:nvPicPr>
        <p:blipFill>
          <a:blip r:embed="rId1"/>
          <a:stretch/>
        </p:blipFill>
        <p:spPr>
          <a:xfrm>
            <a:off x="311760" y="2419200"/>
            <a:ext cx="2376000" cy="1831680"/>
          </a:xfrm>
          <a:prstGeom prst="rect">
            <a:avLst/>
          </a:prstGeom>
          <a:ln>
            <a:noFill/>
          </a:ln>
        </p:spPr>
      </p:pic>
      <p:pic>
        <p:nvPicPr>
          <p:cNvPr id="161" name="Picture 4" descr=""/>
          <p:cNvPicPr/>
          <p:nvPr/>
        </p:nvPicPr>
        <p:blipFill>
          <a:blip r:embed="rId2"/>
          <a:stretch/>
        </p:blipFill>
        <p:spPr>
          <a:xfrm>
            <a:off x="2971800" y="1276200"/>
            <a:ext cx="5676480" cy="36198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Samples Provided</a:t>
            </a:r>
            <a:endParaRPr b="0" lang="en-US" sz="3000" spc="-1" strike="noStrike">
              <a:latin typeface="Arial"/>
            </a:endParaRPr>
          </a:p>
          <a:p>
            <a:pPr algn="ctr">
              <a:lnSpc>
                <a:spcPct val="100000"/>
              </a:lnSpc>
            </a:pPr>
            <a:endParaRPr b="0" lang="en-US" sz="3000" spc="-1" strike="noStrike">
              <a:latin typeface="Arial"/>
            </a:endParaRPr>
          </a:p>
        </p:txBody>
      </p:sp>
      <p:sp>
        <p:nvSpPr>
          <p:cNvPr id="163" name="CustomShape 2"/>
          <p:cNvSpPr/>
          <p:nvPr/>
        </p:nvSpPr>
        <p:spPr>
          <a:xfrm>
            <a:off x="311760" y="1017720"/>
            <a:ext cx="8516520" cy="4056120"/>
          </a:xfrm>
          <a:prstGeom prst="rect">
            <a:avLst/>
          </a:prstGeom>
          <a:noFill/>
          <a:ln>
            <a:noFill/>
          </a:ln>
        </p:spPr>
        <p:style>
          <a:lnRef idx="0"/>
          <a:fillRef idx="0"/>
          <a:effectRef idx="0"/>
          <a:fontRef idx="minor"/>
        </p:style>
      </p:sp>
      <p:sp>
        <p:nvSpPr>
          <p:cNvPr id="164" name="CustomShape 3"/>
          <p:cNvSpPr/>
          <p:nvPr/>
        </p:nvSpPr>
        <p:spPr>
          <a:xfrm>
            <a:off x="7625880" y="4425480"/>
            <a:ext cx="1473120" cy="568800"/>
          </a:xfrm>
          <a:prstGeom prst="rect">
            <a:avLst/>
          </a:prstGeom>
          <a:noFill/>
          <a:ln>
            <a:noFill/>
          </a:ln>
        </p:spPr>
        <p:style>
          <a:lnRef idx="0"/>
          <a:fillRef idx="0"/>
          <a:effectRef idx="0"/>
          <a:fontRef idx="minor"/>
        </p:style>
      </p:sp>
      <p:sp>
        <p:nvSpPr>
          <p:cNvPr id="165"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1.Qt4.8 Serial Console with example serial terminal beagle bone black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2.Qt4.8 I2C Scanning and reading device.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3.Qt4.8 nRF2401 I2C/SPI Communication.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4. Virtual LED ( No Real Light Emitting Diode, PC Apps shows LED glowing)</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11760" y="8928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What is this Ethernet Serial Port </a:t>
            </a:r>
            <a:endParaRPr b="0" lang="en-US" sz="3000" spc="-1" strike="noStrike">
              <a:latin typeface="Arial"/>
            </a:endParaRPr>
          </a:p>
        </p:txBody>
      </p:sp>
      <p:sp>
        <p:nvSpPr>
          <p:cNvPr id="167" name="CustomShape 2"/>
          <p:cNvSpPr/>
          <p:nvPr/>
        </p:nvSpPr>
        <p:spPr>
          <a:xfrm>
            <a:off x="358200" y="662040"/>
            <a:ext cx="8516520" cy="4370760"/>
          </a:xfrm>
          <a:prstGeom prst="rect">
            <a:avLst/>
          </a:prstGeom>
          <a:noFill/>
          <a:ln>
            <a:noFill/>
          </a:ln>
        </p:spPr>
        <p:style>
          <a:lnRef idx="0"/>
          <a:fillRef idx="0"/>
          <a:effectRef idx="0"/>
          <a:fontRef idx="minor"/>
        </p:style>
        <p:txBody>
          <a:bodyPr lIns="90000" rIns="90000" tIns="91440" bIns="91440"/>
          <a:p>
            <a:pPr>
              <a:lnSpc>
                <a:spcPct val="100000"/>
              </a:lnSpc>
            </a:pPr>
            <a:r>
              <a:rPr b="1" lang="en-US" sz="800" spc="-1" strike="noStrike">
                <a:solidFill>
                  <a:srgbClr val="1155cc"/>
                </a:solidFill>
                <a:latin typeface="Playfair Display"/>
                <a:ea typeface="Playfair Display"/>
              </a:rPr>
              <a:t>FTDI TTL 3.3 V Cable</a:t>
            </a:r>
            <a:endParaRPr b="0" lang="en-US" sz="800" spc="-1" strike="noStrike">
              <a:latin typeface="Arial"/>
            </a:endParaRPr>
          </a:p>
          <a:p>
            <a:pPr>
              <a:lnSpc>
                <a:spcPct val="100000"/>
              </a:lnSpc>
            </a:pPr>
            <a:endParaRPr b="0" lang="en-US" sz="800" spc="-1" strike="noStrike">
              <a:latin typeface="Arial"/>
            </a:endParaRPr>
          </a:p>
        </p:txBody>
      </p:sp>
      <p:pic>
        <p:nvPicPr>
          <p:cNvPr id="168" name="Picture 2" descr=""/>
          <p:cNvPicPr/>
          <p:nvPr/>
        </p:nvPicPr>
        <p:blipFill>
          <a:blip r:embed="rId1"/>
          <a:stretch/>
        </p:blipFill>
        <p:spPr>
          <a:xfrm>
            <a:off x="1806120" y="784440"/>
            <a:ext cx="605520" cy="438840"/>
          </a:xfrm>
          <a:prstGeom prst="rect">
            <a:avLst/>
          </a:prstGeom>
          <a:ln>
            <a:noFill/>
          </a:ln>
        </p:spPr>
      </p:pic>
      <p:sp>
        <p:nvSpPr>
          <p:cNvPr id="169" name="CustomShape 3"/>
          <p:cNvSpPr/>
          <p:nvPr/>
        </p:nvSpPr>
        <p:spPr>
          <a:xfrm>
            <a:off x="3200400" y="1581120"/>
            <a:ext cx="9140040" cy="453240"/>
          </a:xfrm>
          <a:prstGeom prst="rect">
            <a:avLst/>
          </a:prstGeom>
          <a:noFill/>
          <a:ln>
            <a:noFill/>
          </a:ln>
        </p:spPr>
        <p:style>
          <a:lnRef idx="0"/>
          <a:fillRef idx="0"/>
          <a:effectRef idx="0"/>
          <a:fontRef idx="minor"/>
        </p:style>
      </p:sp>
      <p:graphicFrame>
        <p:nvGraphicFramePr>
          <p:cNvPr id="170" name="Table 4"/>
          <p:cNvGraphicFramePr/>
          <p:nvPr/>
        </p:nvGraphicFramePr>
        <p:xfrm>
          <a:off x="838080" y="1352520"/>
          <a:ext cx="7543080" cy="3242160"/>
        </p:xfrm>
        <a:graphic>
          <a:graphicData uri="http://schemas.openxmlformats.org/drawingml/2006/table">
            <a:tbl>
              <a:tblPr/>
              <a:tblGrid>
                <a:gridCol w="2031840"/>
                <a:gridCol w="2031840"/>
                <a:gridCol w="3479760"/>
              </a:tblGrid>
              <a:tr h="288720">
                <a:tc>
                  <a:txBody>
                    <a:bodyPr/>
                    <a:p>
                      <a:pPr algn="ctr">
                        <a:lnSpc>
                          <a:spcPct val="100000"/>
                        </a:lnSpc>
                      </a:pPr>
                      <a:r>
                        <a:rPr b="1" lang="en-US" sz="1400" spc="-1" strike="noStrike">
                          <a:solidFill>
                            <a:srgbClr val="ffffff"/>
                          </a:solidFill>
                          <a:latin typeface="Arial"/>
                          <a:ea typeface="Arial"/>
                        </a:rPr>
                        <a:t>FTDI TTL Cable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p>
                      <a:pPr algn="ctr">
                        <a:lnSpc>
                          <a:spcPct val="100000"/>
                        </a:lnSpc>
                      </a:pPr>
                      <a:r>
                        <a:rPr b="1" lang="en-US" sz="1400" spc="-1" strike="noStrike">
                          <a:solidFill>
                            <a:srgbClr val="eb1e95"/>
                          </a:solidFill>
                          <a:latin typeface="Arial"/>
                          <a:ea typeface="Arial"/>
                        </a:rPr>
                        <a:t> </a:t>
                      </a:r>
                      <a:r>
                        <a:rPr b="1" lang="en-US" sz="1400" spc="-1" strike="noStrike">
                          <a:solidFill>
                            <a:srgbClr val="eb1e95"/>
                          </a:solidFill>
                          <a:latin typeface="Arial"/>
                          <a:ea typeface="Arial"/>
                        </a:rPr>
                        <a:t>Parameter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p>
                      <a:pPr algn="ctr">
                        <a:lnSpc>
                          <a:spcPct val="100000"/>
                        </a:lnSpc>
                      </a:pPr>
                      <a:r>
                        <a:rPr b="1" lang="en-US" sz="1400" spc="-1" strike="noStrike">
                          <a:solidFill>
                            <a:srgbClr val="ffffff"/>
                          </a:solidFill>
                          <a:latin typeface="Arial"/>
                          <a:ea typeface="Arial"/>
                        </a:rPr>
                        <a:t>Wireless Serial Port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r>
              <a:tr h="288720">
                <a:tc>
                  <a:txBody>
                    <a:bodyPr/>
                    <a:p>
                      <a:pPr algn="ctr">
                        <a:lnSpc>
                          <a:spcPct val="100000"/>
                        </a:lnSpc>
                      </a:pPr>
                      <a:r>
                        <a:rPr b="0" lang="en-US" sz="1400" spc="-1" strike="noStrike">
                          <a:solidFill>
                            <a:srgbClr val="000000"/>
                          </a:solidFill>
                          <a:latin typeface="Arial"/>
                          <a:ea typeface="Arial"/>
                        </a:rPr>
                        <a:t>Single comport</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Number of ports</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2 TTL RS232 + 1 RS485</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r>
              <a:tr h="288720">
                <a:tc>
                  <a:txBody>
                    <a:bodyPr/>
                    <a:p>
                      <a:pPr algn="ctr">
                        <a:lnSpc>
                          <a:spcPct val="100000"/>
                        </a:lnSpc>
                      </a:pPr>
                      <a:r>
                        <a:rPr b="0" lang="en-US" sz="1400" spc="-1" strike="noStrike">
                          <a:solidFill>
                            <a:srgbClr val="000000"/>
                          </a:solidFill>
                          <a:latin typeface="Arial"/>
                          <a:ea typeface="Arial"/>
                        </a:rPr>
                        <a:t>0.921600MBPS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eb1e95"/>
                          </a:solidFill>
                          <a:latin typeface="Arial"/>
                          <a:ea typeface="Arial"/>
                        </a:rPr>
                        <a:t>Max Baud Rate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000000"/>
                          </a:solidFill>
                          <a:latin typeface="Arial"/>
                          <a:ea typeface="Arial"/>
                        </a:rPr>
                        <a:t>6.5MBPS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288720">
                <a:tc>
                  <a:txBody>
                    <a:bodyPr/>
                    <a:p>
                      <a:pPr algn="ctr">
                        <a:lnSpc>
                          <a:spcPct val="100000"/>
                        </a:lnSpc>
                      </a:pPr>
                      <a:r>
                        <a:rPr b="0" lang="en-US" sz="1400" spc="-1" strike="noStrike">
                          <a:solidFill>
                            <a:srgbClr val="000000"/>
                          </a:solidFill>
                          <a:latin typeface="Arial"/>
                          <a:ea typeface="Arial"/>
                        </a:rPr>
                        <a:t>No</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Fractional baud rate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Yes </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288720">
                <a:tc>
                  <a:txBody>
                    <a:bodyPr/>
                    <a:p>
                      <a:pPr algn="ctr">
                        <a:lnSpc>
                          <a:spcPct val="100000"/>
                        </a:lnSpc>
                      </a:pPr>
                      <a:r>
                        <a:rPr b="0" lang="en-US" sz="1400" spc="-1" strike="noStrike">
                          <a:latin typeface="Arial"/>
                        </a:rPr>
                        <a:t>Full throttle Data </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Yes </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latin typeface="Arial"/>
                        </a:rPr>
                        <a:t>NO (Depends upon signal strength)  </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485640">
                <a:tc>
                  <a:txBody>
                    <a:bodyPr/>
                    <a:p>
                      <a:pPr algn="ctr">
                        <a:lnSpc>
                          <a:spcPct val="100000"/>
                        </a:lnSpc>
                      </a:pPr>
                      <a:r>
                        <a:rPr b="0" lang="en-US" sz="1400" spc="-1" strike="noStrike">
                          <a:solidFill>
                            <a:srgbClr val="000000"/>
                          </a:solidFill>
                          <a:latin typeface="Arial"/>
                          <a:ea typeface="Arial"/>
                        </a:rPr>
                        <a:t>Close source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eb1e95"/>
                          </a:solidFill>
                          <a:latin typeface="Arial"/>
                          <a:ea typeface="Arial"/>
                        </a:rPr>
                        <a:t>Windows Driver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000000"/>
                          </a:solidFill>
                          <a:latin typeface="Arial"/>
                          <a:ea typeface="Arial"/>
                        </a:rPr>
                        <a:t>(Qt/WPF open source sample app with library provided)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736560">
                <a:tc>
                  <a:txBody>
                    <a:bodyPr/>
                    <a:p>
                      <a:pPr algn="ctr">
                        <a:lnSpc>
                          <a:spcPct val="100000"/>
                        </a:lnSpc>
                      </a:pPr>
                      <a:r>
                        <a:rPr b="0" lang="en-US" sz="1400" spc="-1" strike="noStrike">
                          <a:solidFill>
                            <a:srgbClr val="000000"/>
                          </a:solidFill>
                          <a:latin typeface="Arial"/>
                          <a:ea typeface="Arial"/>
                        </a:rPr>
                        <a:t>Open source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Linux Driver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(Qt open source sample app with Qt4 library provided for ARM/Intel Ubuntu)</a:t>
                      </a:r>
                      <a:endParaRPr b="0" lang="en-US" sz="1400" spc="-1" strike="noStrike">
                        <a:latin typeface="Arial"/>
                      </a:endParaRPr>
                    </a:p>
                    <a:p>
                      <a:pPr algn="ctr">
                        <a:lnSpc>
                          <a:spcPct val="100000"/>
                        </a:lnSpc>
                      </a:pP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288720">
                <a:tc>
                  <a:txBody>
                    <a:bodyPr/>
                    <a:p>
                      <a:pPr algn="ctr">
                        <a:lnSpc>
                          <a:spcPct val="100000"/>
                        </a:lnSpc>
                      </a:pPr>
                      <a:r>
                        <a:rPr b="0" lang="en-US" sz="1400" spc="-1" strike="noStrike">
                          <a:solidFill>
                            <a:srgbClr val="000000"/>
                          </a:solidFill>
                          <a:latin typeface="Arial"/>
                          <a:ea typeface="Arial"/>
                        </a:rPr>
                        <a:t>N/A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eb1e95"/>
                          </a:solidFill>
                          <a:latin typeface="Arial"/>
                          <a:ea typeface="Arial"/>
                        </a:rPr>
                        <a:t>Simultaneous port IO</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000000"/>
                          </a:solidFill>
                          <a:latin typeface="Arial"/>
                          <a:ea typeface="Arial"/>
                        </a:rPr>
                        <a:t>Yes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287640">
                <a:tc>
                  <a:txBody>
                    <a:bodyPr/>
                    <a:p>
                      <a:pPr algn="ctr">
                        <a:lnSpc>
                          <a:spcPct val="100000"/>
                        </a:lnSpc>
                      </a:pPr>
                      <a:r>
                        <a:rPr b="0" lang="en-US" sz="1400" spc="-1" strike="noStrike">
                          <a:solidFill>
                            <a:srgbClr val="000000"/>
                          </a:solidFill>
                          <a:latin typeface="Arial"/>
                          <a:ea typeface="Arial"/>
                        </a:rPr>
                        <a:t>N/A USB power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Power supply needed</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Micro USB power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bl>
          </a:graphicData>
        </a:graphic>
      </p:graphicFrame>
      <p:pic>
        <p:nvPicPr>
          <p:cNvPr id="171" name="Picture 7" descr=""/>
          <p:cNvPicPr/>
          <p:nvPr/>
        </p:nvPicPr>
        <p:blipFill>
          <a:blip r:embed="rId2"/>
          <a:stretch/>
        </p:blipFill>
        <p:spPr>
          <a:xfrm>
            <a:off x="6172200" y="743040"/>
            <a:ext cx="883080" cy="6084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1760" y="8928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What is this Ethernet Serial Port</a:t>
            </a:r>
            <a:endParaRPr b="0" lang="en-US" sz="3000" spc="-1" strike="noStrike">
              <a:latin typeface="Arial"/>
            </a:endParaRPr>
          </a:p>
        </p:txBody>
      </p:sp>
      <p:sp>
        <p:nvSpPr>
          <p:cNvPr id="173" name="CustomShape 2"/>
          <p:cNvSpPr/>
          <p:nvPr/>
        </p:nvSpPr>
        <p:spPr>
          <a:xfrm>
            <a:off x="358200" y="662040"/>
            <a:ext cx="8516520" cy="4370760"/>
          </a:xfrm>
          <a:prstGeom prst="rect">
            <a:avLst/>
          </a:prstGeom>
          <a:noFill/>
          <a:ln>
            <a:noFill/>
          </a:ln>
        </p:spPr>
        <p:style>
          <a:lnRef idx="0"/>
          <a:fillRef idx="0"/>
          <a:effectRef idx="0"/>
          <a:fontRef idx="minor"/>
        </p:style>
      </p:sp>
      <p:pic>
        <p:nvPicPr>
          <p:cNvPr id="174" name="Picture 2" descr=""/>
          <p:cNvPicPr/>
          <p:nvPr/>
        </p:nvPicPr>
        <p:blipFill>
          <a:blip r:embed="rId1"/>
          <a:stretch/>
        </p:blipFill>
        <p:spPr>
          <a:xfrm>
            <a:off x="1806120" y="784440"/>
            <a:ext cx="605520" cy="438840"/>
          </a:xfrm>
          <a:prstGeom prst="rect">
            <a:avLst/>
          </a:prstGeom>
          <a:ln>
            <a:noFill/>
          </a:ln>
        </p:spPr>
      </p:pic>
      <p:sp>
        <p:nvSpPr>
          <p:cNvPr id="175" name="CustomShape 3"/>
          <p:cNvSpPr/>
          <p:nvPr/>
        </p:nvSpPr>
        <p:spPr>
          <a:xfrm>
            <a:off x="3200400" y="1581120"/>
            <a:ext cx="9140040" cy="453240"/>
          </a:xfrm>
          <a:prstGeom prst="rect">
            <a:avLst/>
          </a:prstGeom>
          <a:noFill/>
          <a:ln>
            <a:noFill/>
          </a:ln>
        </p:spPr>
        <p:style>
          <a:lnRef idx="0"/>
          <a:fillRef idx="0"/>
          <a:effectRef idx="0"/>
          <a:fontRef idx="minor"/>
        </p:style>
      </p:sp>
      <p:graphicFrame>
        <p:nvGraphicFramePr>
          <p:cNvPr id="176" name="Table 4"/>
          <p:cNvGraphicFramePr/>
          <p:nvPr/>
        </p:nvGraphicFramePr>
        <p:xfrm>
          <a:off x="1219320" y="1253520"/>
          <a:ext cx="7162200" cy="2593440"/>
        </p:xfrm>
        <a:graphic>
          <a:graphicData uri="http://schemas.openxmlformats.org/drawingml/2006/table">
            <a:tbl>
              <a:tblPr/>
              <a:tblGrid>
                <a:gridCol w="2031840"/>
                <a:gridCol w="2031840"/>
                <a:gridCol w="3098880"/>
              </a:tblGrid>
              <a:tr h="352080">
                <a:tc>
                  <a:txBody>
                    <a:bodyPr/>
                    <a:p>
                      <a:pPr algn="ctr">
                        <a:lnSpc>
                          <a:spcPct val="100000"/>
                        </a:lnSpc>
                      </a:pPr>
                      <a:r>
                        <a:rPr b="1" lang="en-US" sz="1400" spc="-1" strike="noStrike">
                          <a:solidFill>
                            <a:srgbClr val="ffffff"/>
                          </a:solidFill>
                          <a:latin typeface="Arial"/>
                          <a:ea typeface="Arial"/>
                        </a:rPr>
                        <a:t>FTDI TTL Cable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p>
                      <a:pPr algn="ctr">
                        <a:lnSpc>
                          <a:spcPct val="100000"/>
                        </a:lnSpc>
                      </a:pPr>
                      <a:r>
                        <a:rPr b="1" lang="en-US" sz="1400" spc="-1" strike="noStrike">
                          <a:solidFill>
                            <a:srgbClr val="eb1e95"/>
                          </a:solidFill>
                          <a:latin typeface="Arial"/>
                          <a:ea typeface="Arial"/>
                        </a:rPr>
                        <a:t> </a:t>
                      </a:r>
                      <a:r>
                        <a:rPr b="1" lang="en-US" sz="1400" spc="-1" strike="noStrike">
                          <a:solidFill>
                            <a:srgbClr val="eb1e95"/>
                          </a:solidFill>
                          <a:latin typeface="Arial"/>
                          <a:ea typeface="Arial"/>
                        </a:rPr>
                        <a:t>Parameter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p>
                      <a:pPr algn="ctr">
                        <a:lnSpc>
                          <a:spcPct val="100000"/>
                        </a:lnSpc>
                      </a:pPr>
                      <a:r>
                        <a:rPr b="1" lang="en-US" sz="1400" spc="-1" strike="noStrike">
                          <a:solidFill>
                            <a:srgbClr val="ffffff"/>
                          </a:solidFill>
                          <a:latin typeface="Arial"/>
                          <a:ea typeface="Arial"/>
                        </a:rPr>
                        <a:t>Ethernet Serial Port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r>
              <a:tr h="352080">
                <a:tc>
                  <a:txBody>
                    <a:bodyPr/>
                    <a:p>
                      <a:pPr algn="ctr">
                        <a:lnSpc>
                          <a:spcPct val="100000"/>
                        </a:lnSpc>
                      </a:pPr>
                      <a:r>
                        <a:rPr b="0" lang="en-US" sz="1400" spc="-1" strike="noStrike">
                          <a:solidFill>
                            <a:srgbClr val="000000"/>
                          </a:solidFill>
                          <a:latin typeface="Arial"/>
                          <a:ea typeface="Arial"/>
                        </a:rPr>
                        <a:t>Easy basic setup</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Setup complexity</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Easy basic setup Windows/Linux</a:t>
                      </a:r>
                      <a:endParaRPr b="0" lang="en-US" sz="14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r>
              <a:tr h="352080">
                <a:tc>
                  <a:txBody>
                    <a:bodyPr/>
                    <a:p>
                      <a:pPr algn="ctr">
                        <a:lnSpc>
                          <a:spcPct val="100000"/>
                        </a:lnSpc>
                      </a:pPr>
                      <a:r>
                        <a:rPr b="0" lang="en-US" sz="1400" spc="-1" strike="noStrike">
                          <a:solidFill>
                            <a:srgbClr val="000000"/>
                          </a:solidFill>
                          <a:latin typeface="Arial"/>
                          <a:ea typeface="Arial"/>
                        </a:rPr>
                        <a:t>Yes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eb1e95"/>
                          </a:solidFill>
                          <a:latin typeface="Arial"/>
                          <a:ea typeface="Arial"/>
                        </a:rPr>
                        <a:t>Standard COM Port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000000"/>
                          </a:solidFill>
                          <a:latin typeface="Arial"/>
                          <a:ea typeface="Arial"/>
                        </a:rPr>
                        <a:t>No</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352080">
                <a:tc>
                  <a:txBody>
                    <a:bodyPr/>
                    <a:p>
                      <a:pPr algn="ctr">
                        <a:lnSpc>
                          <a:spcPct val="100000"/>
                        </a:lnSpc>
                      </a:pPr>
                      <a:r>
                        <a:rPr b="0" lang="en-US" sz="1400" spc="-1" strike="noStrike">
                          <a:solidFill>
                            <a:srgbClr val="000000"/>
                          </a:solidFill>
                          <a:latin typeface="Arial"/>
                          <a:ea typeface="Arial"/>
                        </a:rPr>
                        <a:t>USB Cable Length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Cable length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WiFi (No limit)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498960">
                <a:tc>
                  <a:txBody>
                    <a:bodyPr/>
                    <a:p>
                      <a:pPr algn="ctr">
                        <a:lnSpc>
                          <a:spcPct val="100000"/>
                        </a:lnSpc>
                      </a:pPr>
                      <a:r>
                        <a:rPr b="0" lang="en-US" sz="1400" spc="-1" strike="noStrike">
                          <a:solidFill>
                            <a:srgbClr val="000000"/>
                          </a:solidFill>
                          <a:latin typeface="Arial"/>
                          <a:ea typeface="Arial"/>
                        </a:rPr>
                        <a:t>N/A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eb1e95"/>
                          </a:solidFill>
                          <a:latin typeface="Arial"/>
                          <a:ea typeface="Arial"/>
                        </a:rPr>
                        <a:t>Recording of data into hardware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p>
                      <a:pPr algn="ctr">
                        <a:lnSpc>
                          <a:spcPct val="100000"/>
                        </a:lnSpc>
                      </a:pPr>
                      <a:r>
                        <a:rPr b="0" lang="en-US" sz="1400" spc="-1" strike="noStrike">
                          <a:solidFill>
                            <a:srgbClr val="000000"/>
                          </a:solidFill>
                          <a:latin typeface="Arial"/>
                          <a:ea typeface="Arial"/>
                        </a:rPr>
                        <a:t>Can be dumped into SD card for analysis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341640">
                <a:tc>
                  <a:txBody>
                    <a:bodyPr/>
                    <a:p>
                      <a:pPr algn="ctr">
                        <a:lnSpc>
                          <a:spcPct val="100000"/>
                        </a:lnSpc>
                      </a:pPr>
                      <a:r>
                        <a:rPr b="0" lang="en-US" sz="1400" spc="-1" strike="noStrike">
                          <a:solidFill>
                            <a:srgbClr val="000000"/>
                          </a:solidFill>
                          <a:latin typeface="Arial"/>
                          <a:ea typeface="Arial"/>
                        </a:rPr>
                        <a: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eb1e95"/>
                          </a:solidFill>
                          <a:latin typeface="Arial"/>
                          <a:ea typeface="Arial"/>
                        </a:rPr>
                        <a:t>Field firmware upgrade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400" spc="-1" strike="noStrike">
                          <a:solidFill>
                            <a:srgbClr val="000000"/>
                          </a:solidFill>
                          <a:latin typeface="Arial"/>
                          <a:ea typeface="Arial"/>
                        </a:rPr>
                        <a:t>Yes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344880">
                <a:tc>
                  <a:txBody>
                    <a:bodyPr/>
                    <a:p>
                      <a:pPr algn="ctr">
                        <a:lnSpc>
                          <a:spcPct val="100000"/>
                        </a:lnSpc>
                      </a:pPr>
                      <a:r>
                        <a:rPr b="0" lang="en-US" sz="1800" spc="-1" strike="noStrike">
                          <a:solidFill>
                            <a:srgbClr val="000000"/>
                          </a:solidFill>
                          <a:latin typeface="Arial"/>
                        </a:rPr>
                        <a:t>USB Cable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800" spc="-1" strike="noStrike">
                          <a:solidFill>
                            <a:srgbClr val="eb1e95"/>
                          </a:solidFill>
                          <a:latin typeface="Arial"/>
                          <a:ea typeface="Arial"/>
                        </a:rPr>
                        <a:t>Physical size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p>
                      <a:pPr algn="ctr">
                        <a:lnSpc>
                          <a:spcPct val="100000"/>
                        </a:lnSpc>
                      </a:pPr>
                      <a:r>
                        <a:rPr b="0" lang="en-US" sz="1800" spc="-1" strike="noStrike">
                          <a:solidFill>
                            <a:srgbClr val="000000"/>
                          </a:solidFill>
                          <a:latin typeface="Arial"/>
                        </a:rPr>
                        <a:t>Raspberry size board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bl>
          </a:graphicData>
        </a:graphic>
      </p:graphicFrame>
      <p:sp>
        <p:nvSpPr>
          <p:cNvPr id="177" name="CustomShape 5"/>
          <p:cNvSpPr/>
          <p:nvPr/>
        </p:nvSpPr>
        <p:spPr>
          <a:xfrm>
            <a:off x="990720" y="3943440"/>
            <a:ext cx="7463520" cy="299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78" name="CustomShape 6"/>
          <p:cNvSpPr/>
          <p:nvPr/>
        </p:nvSpPr>
        <p:spPr>
          <a:xfrm>
            <a:off x="1219320" y="3935160"/>
            <a:ext cx="716148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eb1e95"/>
                </a:solidFill>
                <a:latin typeface="Arial"/>
                <a:ea typeface="Arial"/>
              </a:rPr>
              <a:t>Open licensed source GUI </a:t>
            </a:r>
            <a:endParaRPr b="0" lang="en-US" sz="1800" spc="-1" strike="noStrike">
              <a:latin typeface="Arial"/>
            </a:endParaRPr>
          </a:p>
          <a:p>
            <a:pPr algn="ctr">
              <a:lnSpc>
                <a:spcPct val="100000"/>
              </a:lnSpc>
            </a:pPr>
            <a:r>
              <a:rPr b="1" lang="en-US" sz="1800" spc="-1" strike="noStrike">
                <a:solidFill>
                  <a:srgbClr val="1b75bc"/>
                </a:solidFill>
                <a:latin typeface="Arial"/>
                <a:ea typeface="Arial"/>
              </a:rPr>
              <a:t>https://github.com/natashaiwscope/iot_hw</a:t>
            </a:r>
            <a:endParaRPr b="0" lang="en-US" sz="1800" spc="-1" strike="noStrike">
              <a:latin typeface="Arial"/>
            </a:endParaRPr>
          </a:p>
        </p:txBody>
      </p:sp>
      <p:pic>
        <p:nvPicPr>
          <p:cNvPr id="179" name="Picture 9" descr=""/>
          <p:cNvPicPr/>
          <p:nvPr/>
        </p:nvPicPr>
        <p:blipFill>
          <a:blip r:embed="rId2"/>
          <a:stretch/>
        </p:blipFill>
        <p:spPr>
          <a:xfrm>
            <a:off x="6248520" y="667440"/>
            <a:ext cx="806760" cy="5558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11760" y="14760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Serial Terminal Open BeagleBone Black FTDI)</a:t>
            </a:r>
            <a:endParaRPr b="0" lang="en-US" sz="3000" spc="-1" strike="noStrike">
              <a:latin typeface="Arial"/>
            </a:endParaRPr>
          </a:p>
          <a:p>
            <a:pPr algn="ctr">
              <a:lnSpc>
                <a:spcPct val="100000"/>
              </a:lnSpc>
            </a:pPr>
            <a:endParaRPr b="0" lang="en-US" sz="3000" spc="-1" strike="noStrike">
              <a:latin typeface="Arial"/>
            </a:endParaRPr>
          </a:p>
        </p:txBody>
      </p:sp>
      <p:sp>
        <p:nvSpPr>
          <p:cNvPr id="181" name="CustomShape 2"/>
          <p:cNvSpPr/>
          <p:nvPr/>
        </p:nvSpPr>
        <p:spPr>
          <a:xfrm>
            <a:off x="311760" y="1017720"/>
            <a:ext cx="8516520" cy="3547080"/>
          </a:xfrm>
          <a:prstGeom prst="rect">
            <a:avLst/>
          </a:prstGeom>
          <a:noFill/>
          <a:ln>
            <a:noFill/>
          </a:ln>
        </p:spPr>
        <p:style>
          <a:lnRef idx="0"/>
          <a:fillRef idx="0"/>
          <a:effectRef idx="0"/>
          <a:fontRef idx="minor"/>
        </p:style>
      </p:sp>
      <p:pic>
        <p:nvPicPr>
          <p:cNvPr id="182" name="Picture 2" descr=""/>
          <p:cNvPicPr/>
          <p:nvPr/>
        </p:nvPicPr>
        <p:blipFill>
          <a:blip r:embed="rId1"/>
          <a:stretch/>
        </p:blipFill>
        <p:spPr>
          <a:xfrm>
            <a:off x="1143000" y="738000"/>
            <a:ext cx="6615720" cy="43106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11760" y="14760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Serial Terminal (BBB FTDI)</a:t>
            </a:r>
            <a:endParaRPr b="0" lang="en-US" sz="3000" spc="-1" strike="noStrike">
              <a:latin typeface="Arial"/>
            </a:endParaRPr>
          </a:p>
          <a:p>
            <a:pPr algn="ctr">
              <a:lnSpc>
                <a:spcPct val="100000"/>
              </a:lnSpc>
            </a:pPr>
            <a:endParaRPr b="0" lang="en-US" sz="3000" spc="-1" strike="noStrike">
              <a:latin typeface="Arial"/>
            </a:endParaRPr>
          </a:p>
        </p:txBody>
      </p:sp>
      <p:sp>
        <p:nvSpPr>
          <p:cNvPr id="184" name="CustomShape 2"/>
          <p:cNvSpPr/>
          <p:nvPr/>
        </p:nvSpPr>
        <p:spPr>
          <a:xfrm>
            <a:off x="311760" y="1017720"/>
            <a:ext cx="8516520" cy="3547080"/>
          </a:xfrm>
          <a:prstGeom prst="rect">
            <a:avLst/>
          </a:prstGeom>
          <a:noFill/>
          <a:ln>
            <a:noFill/>
          </a:ln>
        </p:spPr>
        <p:style>
          <a:lnRef idx="0"/>
          <a:fillRef idx="0"/>
          <a:effectRef idx="0"/>
          <a:fontRef idx="minor"/>
        </p:style>
      </p:sp>
      <p:pic>
        <p:nvPicPr>
          <p:cNvPr id="185" name="Picture 2" descr=""/>
          <p:cNvPicPr/>
          <p:nvPr/>
        </p:nvPicPr>
        <p:blipFill>
          <a:blip r:embed="rId1"/>
          <a:stretch/>
        </p:blipFill>
        <p:spPr>
          <a:xfrm>
            <a:off x="1234440" y="744120"/>
            <a:ext cx="6615720" cy="43106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28600" y="20952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Features</a:t>
            </a:r>
            <a:endParaRPr b="0" lang="en-US" sz="3000" spc="-1" strike="noStrike">
              <a:latin typeface="Arial"/>
            </a:endParaRPr>
          </a:p>
          <a:p>
            <a:pPr algn="ctr">
              <a:lnSpc>
                <a:spcPct val="100000"/>
              </a:lnSpc>
            </a:pPr>
            <a:endParaRPr b="0" lang="en-US" sz="3000" spc="-1" strike="noStrike">
              <a:latin typeface="Arial"/>
            </a:endParaRPr>
          </a:p>
        </p:txBody>
      </p:sp>
      <p:sp>
        <p:nvSpPr>
          <p:cNvPr id="81" name="CustomShape 2"/>
          <p:cNvSpPr/>
          <p:nvPr/>
        </p:nvSpPr>
        <p:spPr>
          <a:xfrm>
            <a:off x="311760" y="1017720"/>
            <a:ext cx="8516520" cy="4056120"/>
          </a:xfrm>
          <a:prstGeom prst="rect">
            <a:avLst/>
          </a:prstGeom>
          <a:noFill/>
          <a:ln>
            <a:noFill/>
          </a:ln>
        </p:spPr>
        <p:style>
          <a:lnRef idx="0"/>
          <a:fillRef idx="0"/>
          <a:effectRef idx="0"/>
          <a:fontRef idx="minor"/>
        </p:style>
      </p:sp>
      <p:sp>
        <p:nvSpPr>
          <p:cNvPr id="82" name="CustomShape 3"/>
          <p:cNvSpPr/>
          <p:nvPr/>
        </p:nvSpPr>
        <p:spPr>
          <a:xfrm>
            <a:off x="341640" y="814680"/>
            <a:ext cx="834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1.Logging serial TTL UART data up to 6.12 Mega bits/Sec Speed</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2.Reliable zUDP Communication built on top of UDP.</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3.I2C/SPI/GPIO Communication.</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4. Credit card size board (Raspberry PI Enclosure may be used)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5. Communication library for Linux32/64/Windows platform.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6.Sample open-source Qt (Windows/Linux), WPF (Windows) and Android support (please note that only qt/wpf/android application is open source, not low level communication library)</a:t>
            </a:r>
            <a:endParaRPr b="0" lang="en-US" sz="1800" spc="-1" strike="noStrike">
              <a:latin typeface="Arial"/>
            </a:endParaRPr>
          </a:p>
          <a:p>
            <a:pPr>
              <a:lnSpc>
                <a:spcPct val="100000"/>
              </a:lnSpc>
            </a:pP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11760" y="14760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QT and “C” Console Sample (Open source)</a:t>
            </a:r>
            <a:endParaRPr b="0" lang="en-US" sz="3000" spc="-1" strike="noStrike">
              <a:latin typeface="Arial"/>
            </a:endParaRPr>
          </a:p>
          <a:p>
            <a:pPr algn="ctr">
              <a:lnSpc>
                <a:spcPct val="100000"/>
              </a:lnSpc>
            </a:pPr>
            <a:endParaRPr b="0" lang="en-US" sz="3000" spc="-1" strike="noStrike">
              <a:latin typeface="Arial"/>
            </a:endParaRPr>
          </a:p>
        </p:txBody>
      </p:sp>
      <p:sp>
        <p:nvSpPr>
          <p:cNvPr id="187" name="CustomShape 2"/>
          <p:cNvSpPr/>
          <p:nvPr/>
        </p:nvSpPr>
        <p:spPr>
          <a:xfrm>
            <a:off x="311760" y="1017720"/>
            <a:ext cx="8516520" cy="3547080"/>
          </a:xfrm>
          <a:prstGeom prst="rect">
            <a:avLst/>
          </a:prstGeom>
          <a:noFill/>
          <a:ln>
            <a:noFill/>
          </a:ln>
        </p:spPr>
        <p:style>
          <a:lnRef idx="0"/>
          <a:fillRef idx="0"/>
          <a:effectRef idx="0"/>
          <a:fontRef idx="minor"/>
        </p:style>
      </p:sp>
      <p:pic>
        <p:nvPicPr>
          <p:cNvPr id="188" name="Picture 4" descr=""/>
          <p:cNvPicPr/>
          <p:nvPr/>
        </p:nvPicPr>
        <p:blipFill>
          <a:blip r:embed="rId1"/>
          <a:stretch/>
        </p:blipFill>
        <p:spPr>
          <a:xfrm>
            <a:off x="1262520" y="831960"/>
            <a:ext cx="6615360" cy="43102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11760" y="44496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Open source WPF Sample (Serial loopback)</a:t>
            </a:r>
            <a:endParaRPr b="0" lang="en-US" sz="3000" spc="-1" strike="noStrike">
              <a:latin typeface="Arial"/>
            </a:endParaRPr>
          </a:p>
          <a:p>
            <a:pPr algn="ctr">
              <a:lnSpc>
                <a:spcPct val="100000"/>
              </a:lnSpc>
            </a:pPr>
            <a:endParaRPr b="0" lang="en-US" sz="3000" spc="-1" strike="noStrike">
              <a:latin typeface="Arial"/>
            </a:endParaRPr>
          </a:p>
        </p:txBody>
      </p:sp>
      <p:sp>
        <p:nvSpPr>
          <p:cNvPr id="190" name="CustomShape 2"/>
          <p:cNvSpPr/>
          <p:nvPr/>
        </p:nvSpPr>
        <p:spPr>
          <a:xfrm>
            <a:off x="311760" y="1017720"/>
            <a:ext cx="8516520" cy="3547080"/>
          </a:xfrm>
          <a:prstGeom prst="rect">
            <a:avLst/>
          </a:prstGeom>
          <a:noFill/>
          <a:ln>
            <a:noFill/>
          </a:ln>
        </p:spPr>
        <p:style>
          <a:lnRef idx="0"/>
          <a:fillRef idx="0"/>
          <a:effectRef idx="0"/>
          <a:fontRef idx="minor"/>
        </p:style>
      </p:sp>
      <p:pic>
        <p:nvPicPr>
          <p:cNvPr id="191" name="Picture 3" descr=""/>
          <p:cNvPicPr/>
          <p:nvPr/>
        </p:nvPicPr>
        <p:blipFill>
          <a:blip r:embed="rId1"/>
          <a:stretch/>
        </p:blipFill>
        <p:spPr>
          <a:xfrm>
            <a:off x="1905120" y="1078200"/>
            <a:ext cx="5104080" cy="385416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11760" y="44496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Open source WPF Sample (Serial loopback)</a:t>
            </a:r>
            <a:endParaRPr b="0" lang="en-US" sz="3000" spc="-1" strike="noStrike">
              <a:latin typeface="Arial"/>
            </a:endParaRPr>
          </a:p>
          <a:p>
            <a:pPr algn="ctr">
              <a:lnSpc>
                <a:spcPct val="100000"/>
              </a:lnSpc>
            </a:pPr>
            <a:endParaRPr b="0" lang="en-US" sz="3000" spc="-1" strike="noStrike">
              <a:latin typeface="Arial"/>
            </a:endParaRPr>
          </a:p>
        </p:txBody>
      </p:sp>
      <p:sp>
        <p:nvSpPr>
          <p:cNvPr id="193" name="CustomShape 2"/>
          <p:cNvSpPr/>
          <p:nvPr/>
        </p:nvSpPr>
        <p:spPr>
          <a:xfrm>
            <a:off x="311760" y="1017720"/>
            <a:ext cx="8516520" cy="3547080"/>
          </a:xfrm>
          <a:prstGeom prst="rect">
            <a:avLst/>
          </a:prstGeom>
          <a:noFill/>
          <a:ln>
            <a:noFill/>
          </a:ln>
        </p:spPr>
        <p:style>
          <a:lnRef idx="0"/>
          <a:fillRef idx="0"/>
          <a:effectRef idx="0"/>
          <a:fontRef idx="minor"/>
        </p:style>
      </p:sp>
      <p:pic>
        <p:nvPicPr>
          <p:cNvPr id="194" name="Picture 2" descr=""/>
          <p:cNvPicPr/>
          <p:nvPr/>
        </p:nvPicPr>
        <p:blipFill>
          <a:blip r:embed="rId1"/>
          <a:stretch/>
        </p:blipFill>
        <p:spPr>
          <a:xfrm>
            <a:off x="2286000" y="1175040"/>
            <a:ext cx="4815360" cy="38786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11760" y="444960"/>
            <a:ext cx="8516520" cy="56880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000000"/>
                </a:solidFill>
                <a:latin typeface="Oswald"/>
                <a:ea typeface="Oswald"/>
              </a:rPr>
              <a:t>Prerequisites</a:t>
            </a:r>
            <a:endParaRPr b="0" lang="en-US" sz="3000" spc="-1" strike="noStrike">
              <a:latin typeface="Arial"/>
            </a:endParaRPr>
          </a:p>
          <a:p>
            <a:pPr algn="ctr">
              <a:lnSpc>
                <a:spcPct val="100000"/>
              </a:lnSpc>
            </a:pPr>
            <a:endParaRPr b="0" lang="en-US" sz="3000" spc="-1" strike="noStrike">
              <a:latin typeface="Arial"/>
            </a:endParaRPr>
          </a:p>
        </p:txBody>
      </p:sp>
      <p:sp>
        <p:nvSpPr>
          <p:cNvPr id="196" name="CustomShape 2"/>
          <p:cNvSpPr/>
          <p:nvPr/>
        </p:nvSpPr>
        <p:spPr>
          <a:xfrm>
            <a:off x="311760" y="1017720"/>
            <a:ext cx="8516520" cy="3547080"/>
          </a:xfrm>
          <a:prstGeom prst="rect">
            <a:avLst/>
          </a:prstGeom>
          <a:noFill/>
          <a:ln>
            <a:noFill/>
          </a:ln>
        </p:spPr>
        <p:style>
          <a:lnRef idx="0"/>
          <a:fillRef idx="0"/>
          <a:effectRef idx="0"/>
          <a:fontRef idx="minor"/>
        </p:style>
        <p:txBody>
          <a:bodyPr lIns="90000" rIns="90000" tIns="91440" bIns="91440"/>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Ethernet cable </a:t>
            </a:r>
            <a:r>
              <a:rPr b="1" lang="en-US" sz="1400" spc="-1" strike="noStrike">
                <a:solidFill>
                  <a:srgbClr val="ff0000"/>
                </a:solidFill>
                <a:latin typeface="Playfair Display"/>
                <a:ea typeface="Playfair Display"/>
              </a:rPr>
              <a:t>RJ45</a:t>
            </a:r>
            <a:r>
              <a:rPr b="0" lang="en-US" sz="1400" spc="-1" strike="noStrike">
                <a:solidFill>
                  <a:srgbClr val="000000"/>
                </a:solidFill>
                <a:latin typeface="Playfair Display"/>
                <a:ea typeface="Playfair Display"/>
              </a:rPr>
              <a:t>.</a:t>
            </a:r>
            <a:endParaRPr b="0" lang="en-US" sz="1400" spc="-1" strike="noStrike">
              <a:latin typeface="Arial"/>
            </a:endParaRPr>
          </a:p>
          <a:p>
            <a:pPr marL="457200" indent="-224640">
              <a:lnSpc>
                <a:spcPct val="100000"/>
              </a:lnSpc>
              <a:buClr>
                <a:srgbClr val="000000"/>
              </a:buClr>
              <a:buFont typeface="Playfair Display"/>
              <a:buAutoNum type="arabicPeriod"/>
            </a:pPr>
            <a:r>
              <a:rPr b="1" lang="en-US" sz="1400" spc="-1" strike="noStrike">
                <a:solidFill>
                  <a:srgbClr val="ff0000"/>
                </a:solidFill>
                <a:latin typeface="Playfair Display"/>
                <a:ea typeface="Playfair Display"/>
              </a:rPr>
              <a:t>Micro USB</a:t>
            </a:r>
            <a:r>
              <a:rPr b="0" lang="en-US" sz="1400" spc="-1" strike="noStrike">
                <a:solidFill>
                  <a:srgbClr val="000000"/>
                </a:solidFill>
                <a:latin typeface="Playfair Display"/>
                <a:ea typeface="Playfair Display"/>
              </a:rPr>
              <a:t> power connector (</a:t>
            </a:r>
            <a:r>
              <a:rPr b="1" lang="en-US" sz="1400" spc="-1" strike="noStrike">
                <a:solidFill>
                  <a:srgbClr val="3c78d8"/>
                </a:solidFill>
                <a:latin typeface="Playfair Display"/>
                <a:ea typeface="Playfair Display"/>
              </a:rPr>
              <a:t>Typical Android phone charger will work</a:t>
            </a:r>
            <a:r>
              <a:rPr b="0" lang="en-US" sz="1400" spc="-1" strike="noStrike">
                <a:solidFill>
                  <a:srgbClr val="000000"/>
                </a:solidFill>
                <a:latin typeface="Playfair Display"/>
                <a:ea typeface="Playfair Display"/>
              </a:rPr>
              <a:t>)</a:t>
            </a:r>
            <a:endParaRPr b="0" lang="en-US" sz="1400" spc="-1" strike="noStrike">
              <a:latin typeface="Arial"/>
            </a:endParaRPr>
          </a:p>
          <a:p>
            <a:pPr marL="457200" indent="-224640">
              <a:lnSpc>
                <a:spcPct val="100000"/>
              </a:lnSpc>
              <a:buClr>
                <a:srgbClr val="000000"/>
              </a:buClr>
              <a:buFont typeface="Playfair Display"/>
              <a:buAutoNum type="arabicPeriod"/>
            </a:pPr>
            <a:r>
              <a:rPr b="1" lang="en-US" sz="1400" spc="-1" strike="noStrike">
                <a:solidFill>
                  <a:srgbClr val="ff0000"/>
                </a:solidFill>
                <a:latin typeface="Playfair Display"/>
                <a:ea typeface="Playfair Display"/>
              </a:rPr>
              <a:t>DHCP server</a:t>
            </a:r>
            <a:r>
              <a:rPr b="0" lang="en-US" sz="1400" spc="-1" strike="noStrike">
                <a:solidFill>
                  <a:srgbClr val="000000"/>
                </a:solidFill>
                <a:latin typeface="Playfair Display"/>
                <a:ea typeface="Playfair Display"/>
              </a:rPr>
              <a:t> where device can get </a:t>
            </a:r>
            <a:r>
              <a:rPr b="1" lang="en-US" sz="1400" spc="-1" strike="noStrike">
                <a:solidFill>
                  <a:srgbClr val="1155cc"/>
                </a:solidFill>
                <a:latin typeface="Playfair Display"/>
                <a:ea typeface="Playfair Display"/>
              </a:rPr>
              <a:t>iP address</a:t>
            </a:r>
            <a:r>
              <a:rPr b="0" lang="en-US" sz="1400" spc="-1" strike="noStrike">
                <a:solidFill>
                  <a:srgbClr val="000000"/>
                </a:solidFill>
                <a:latin typeface="Playfair Display"/>
                <a:ea typeface="Playfair Display"/>
              </a:rPr>
              <a:t>.</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Network connected Linux/Windows computer with same DHCP server.</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Few connection cable (some small cables are supplied)</a:t>
            </a:r>
            <a:endParaRPr b="0" lang="en-US" sz="1400" spc="-1" strike="noStrike">
              <a:latin typeface="Arial"/>
            </a:endParaRPr>
          </a:p>
          <a:p>
            <a:pPr>
              <a:lnSpc>
                <a:spcPct val="100000"/>
              </a:lnSpc>
            </a:pPr>
            <a:r>
              <a:rPr b="0" lang="en-US" sz="1800" spc="-1" strike="noStrike">
                <a:solidFill>
                  <a:srgbClr val="000000"/>
                </a:solidFill>
                <a:latin typeface="Playfair Display"/>
                <a:ea typeface="Playfair Display"/>
              </a:rPr>
              <a:t> </a:t>
            </a:r>
            <a:r>
              <a:rPr b="0" lang="en-US" sz="1200" spc="-1" strike="noStrike">
                <a:solidFill>
                  <a:srgbClr val="000000"/>
                </a:solidFill>
                <a:latin typeface="Playfair Display"/>
                <a:ea typeface="Playfair Display"/>
              </a:rPr>
              <a:t>Open box and connect to USB cable, one LED should turn On as soon as power is applied. Connect ethernet cable to router and hardware. Start Linux/Windows computer and launch following GUI application. </a:t>
            </a:r>
            <a:r>
              <a:rPr b="1" lang="en-US" sz="1200" spc="-1" strike="noStrike">
                <a:solidFill>
                  <a:srgbClr val="ff0000"/>
                </a:solidFill>
                <a:latin typeface="Playfair Display"/>
                <a:ea typeface="Playfair Display"/>
              </a:rPr>
              <a:t>Device broadcasts its IP address</a:t>
            </a:r>
            <a:r>
              <a:rPr b="0" lang="en-US" sz="1200" spc="-1" strike="noStrike">
                <a:solidFill>
                  <a:srgbClr val="000000"/>
                </a:solidFill>
                <a:latin typeface="Playfair Display"/>
                <a:ea typeface="Playfair Display"/>
              </a:rPr>
              <a:t> once every </a:t>
            </a:r>
            <a:r>
              <a:rPr b="1" lang="en-US" sz="1200" spc="-1" strike="noStrike">
                <a:solidFill>
                  <a:srgbClr val="ff0000"/>
                </a:solidFill>
                <a:latin typeface="Playfair Display"/>
                <a:ea typeface="Playfair Display"/>
              </a:rPr>
              <a:t>5 seconds</a:t>
            </a:r>
            <a:r>
              <a:rPr b="0" lang="en-US" sz="1200" spc="-1" strike="noStrike">
                <a:solidFill>
                  <a:srgbClr val="000000"/>
                </a:solidFill>
                <a:latin typeface="Playfair Display"/>
                <a:ea typeface="Playfair Display"/>
              </a:rPr>
              <a:t>. PC application captures broadcast packet and autoconnect.</a:t>
            </a:r>
            <a:endParaRPr b="0" lang="en-US" sz="1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11760" y="444960"/>
            <a:ext cx="8516520" cy="56880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000000"/>
                </a:solidFill>
                <a:latin typeface="Oswald"/>
                <a:ea typeface="Oswald"/>
              </a:rPr>
              <a:t>Major Milestones(Past 3 years)</a:t>
            </a:r>
            <a:endParaRPr b="0" lang="en-US" sz="3000" spc="-1" strike="noStrike">
              <a:latin typeface="Arial"/>
            </a:endParaRPr>
          </a:p>
          <a:p>
            <a:pPr algn="ctr">
              <a:lnSpc>
                <a:spcPct val="100000"/>
              </a:lnSpc>
            </a:pPr>
            <a:endParaRPr b="0" lang="en-US" sz="3000" spc="-1" strike="noStrike">
              <a:latin typeface="Arial"/>
            </a:endParaRPr>
          </a:p>
        </p:txBody>
      </p:sp>
      <p:sp>
        <p:nvSpPr>
          <p:cNvPr id="198" name="CustomShape 2"/>
          <p:cNvSpPr/>
          <p:nvPr/>
        </p:nvSpPr>
        <p:spPr>
          <a:xfrm>
            <a:off x="311760" y="1017720"/>
            <a:ext cx="8516520" cy="3547080"/>
          </a:xfrm>
          <a:prstGeom prst="rect">
            <a:avLst/>
          </a:prstGeom>
          <a:noFill/>
          <a:ln>
            <a:noFill/>
          </a:ln>
        </p:spPr>
        <p:style>
          <a:lnRef idx="0"/>
          <a:fillRef idx="0"/>
          <a:effectRef idx="0"/>
          <a:fontRef idx="minor"/>
        </p:style>
        <p:txBody>
          <a:bodyPr lIns="90000" rIns="90000" tIns="91440" bIns="91440"/>
          <a:p>
            <a:pPr marL="228960">
              <a:lnSpc>
                <a:spcPct val="100000"/>
              </a:lnSpc>
            </a:pPr>
            <a:r>
              <a:rPr b="0" lang="en-US" sz="1400" spc="-1" strike="noStrike">
                <a:solidFill>
                  <a:srgbClr val="ff0000"/>
                </a:solidFill>
                <a:latin typeface="Playfair Display"/>
                <a:ea typeface="Playfair Display"/>
              </a:rPr>
              <a:t>Completed milestones</a:t>
            </a:r>
            <a:endParaRPr b="0" lang="en-US" sz="1400" spc="-1" strike="noStrike">
              <a:latin typeface="Arial"/>
            </a:endParaRPr>
          </a:p>
          <a:p>
            <a:pPr marL="228960">
              <a:lnSpc>
                <a:spcPct val="100000"/>
              </a:lnSpc>
            </a:pP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Hardware design and testing (Completed/Fully Tested Manufactured in small quantity)</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DejaVu Sans"/>
              </a:rPr>
              <a:t>Stable C++ DLL Library with .Net wrapper to be used anywhere.</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Embedded TCP/IP firmware design.  (Completed and testing/improvements)</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PC Application fully complete (Enhancements and bug fix are under progress)</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DejaVu Sans"/>
              </a:rPr>
              <a:t>Bootloader for field firmware upgrade in place. (Bootloader so reliable it we prefer to use bootloader over programmer)</a:t>
            </a:r>
            <a:endParaRPr b="0" lang="en-US" sz="1400" spc="-1" strike="noStrike">
              <a:latin typeface="Arial"/>
            </a:endParaRPr>
          </a:p>
          <a:p>
            <a:pPr>
              <a:lnSpc>
                <a:spcPct val="100000"/>
              </a:lnSpc>
            </a:pPr>
            <a:endParaRPr b="0" lang="en-US" sz="1400" spc="-1" strike="noStrike">
              <a:latin typeface="Arial"/>
            </a:endParaRPr>
          </a:p>
          <a:p>
            <a:pPr marL="228960">
              <a:lnSpc>
                <a:spcPct val="100000"/>
              </a:lnSpc>
            </a:pPr>
            <a:r>
              <a:rPr b="0" lang="en-US" sz="1400" spc="-1" strike="noStrike">
                <a:solidFill>
                  <a:srgbClr val="ff0000"/>
                </a:solidFill>
                <a:latin typeface="Playfair Display"/>
                <a:ea typeface="Playfair Display"/>
              </a:rPr>
              <a:t>Risk and Challenges </a:t>
            </a:r>
            <a:endParaRPr b="0" lang="en-US" sz="1400" spc="-1" strike="noStrike">
              <a:latin typeface="Arial"/>
            </a:endParaRPr>
          </a:p>
          <a:p>
            <a:pPr marL="228960">
              <a:lnSpc>
                <a:spcPct val="100000"/>
              </a:lnSpc>
            </a:pP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Playfair Display"/>
              </a:rPr>
              <a:t>Number of quantities board are contingent on ordered quantity ( Lead time may change schedule of delivery)</a:t>
            </a:r>
            <a:endParaRPr b="0" lang="en-US" sz="1400" spc="-1" strike="noStrike">
              <a:latin typeface="Arial"/>
            </a:endParaRPr>
          </a:p>
          <a:p>
            <a:pPr marL="457200" indent="-224640">
              <a:lnSpc>
                <a:spcPct val="100000"/>
              </a:lnSpc>
              <a:buClr>
                <a:srgbClr val="000000"/>
              </a:buClr>
              <a:buFont typeface="Playfair Display"/>
              <a:buAutoNum type="arabicPeriod"/>
            </a:pPr>
            <a:r>
              <a:rPr b="0" lang="en-US" sz="1400" spc="-1" strike="noStrike">
                <a:solidFill>
                  <a:srgbClr val="000000"/>
                </a:solidFill>
                <a:latin typeface="Playfair Display"/>
                <a:ea typeface="DejaVu Sans"/>
              </a:rPr>
              <a:t>I2C/ADC/DAC and CAN library in progress.</a:t>
            </a:r>
            <a:endParaRPr b="0" lang="en-US" sz="1400" spc="-1" strike="noStrike">
              <a:latin typeface="Arial"/>
            </a:endParaRPr>
          </a:p>
          <a:p>
            <a:pPr>
              <a:lnSpc>
                <a:spcPct val="100000"/>
              </a:lnSpc>
            </a:pPr>
            <a:endParaRPr b="0" lang="en-US"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38760" y="20952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Credit card size 85x54mm</a:t>
            </a:r>
            <a:endParaRPr b="0" lang="en-US" sz="3000" spc="-1" strike="noStrike">
              <a:latin typeface="Arial"/>
            </a:endParaRPr>
          </a:p>
        </p:txBody>
      </p:sp>
      <p:pic>
        <p:nvPicPr>
          <p:cNvPr id="84" name="Picture 1" descr=""/>
          <p:cNvPicPr/>
          <p:nvPr/>
        </p:nvPicPr>
        <p:blipFill>
          <a:blip r:embed="rId1"/>
          <a:stretch/>
        </p:blipFill>
        <p:spPr>
          <a:xfrm>
            <a:off x="1752480" y="1047600"/>
            <a:ext cx="5165280" cy="35611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2" descr=""/>
          <p:cNvPicPr/>
          <p:nvPr/>
        </p:nvPicPr>
        <p:blipFill>
          <a:blip r:embed="rId1"/>
          <a:stretch/>
        </p:blipFill>
        <p:spPr>
          <a:xfrm>
            <a:off x="5486400" y="895320"/>
            <a:ext cx="2185560" cy="3012480"/>
          </a:xfrm>
          <a:prstGeom prst="rect">
            <a:avLst/>
          </a:prstGeom>
          <a:ln>
            <a:noFill/>
          </a:ln>
        </p:spPr>
      </p:pic>
      <p:sp>
        <p:nvSpPr>
          <p:cNvPr id="86" name="CustomShape 1"/>
          <p:cNvSpPr/>
          <p:nvPr/>
        </p:nvSpPr>
        <p:spPr>
          <a:xfrm>
            <a:off x="338760" y="20952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Credit card size 85x54mm (</a:t>
            </a:r>
            <a:r>
              <a:rPr b="0" lang="en-US" sz="2000" spc="-1" strike="noStrike">
                <a:solidFill>
                  <a:srgbClr val="000000"/>
                </a:solidFill>
                <a:latin typeface="Oswald"/>
                <a:ea typeface="Oswald"/>
              </a:rPr>
              <a:t>fits Raspberry Enclosure</a:t>
            </a:r>
            <a:r>
              <a:rPr b="0" lang="en-US" sz="3000" spc="-1" strike="noStrike">
                <a:solidFill>
                  <a:srgbClr val="000000"/>
                </a:solidFill>
                <a:latin typeface="Arial"/>
                <a:ea typeface="DejaVu Sans"/>
              </a:rPr>
              <a:t>)</a:t>
            </a:r>
            <a:endParaRPr b="0" lang="en-US" sz="3000" spc="-1" strike="noStrike">
              <a:latin typeface="Arial"/>
            </a:endParaRPr>
          </a:p>
        </p:txBody>
      </p:sp>
      <p:sp>
        <p:nvSpPr>
          <p:cNvPr id="87" name="CustomShape 2"/>
          <p:cNvSpPr/>
          <p:nvPr/>
        </p:nvSpPr>
        <p:spPr>
          <a:xfrm>
            <a:off x="760320" y="3943440"/>
            <a:ext cx="7123680" cy="784800"/>
          </a:xfrm>
          <a:prstGeom prst="rect">
            <a:avLst/>
          </a:prstGeom>
          <a:noFill/>
          <a:ln>
            <a:noFill/>
          </a:ln>
        </p:spPr>
        <p:style>
          <a:lnRef idx="0"/>
          <a:fillRef idx="0"/>
          <a:effectRef idx="0"/>
          <a:fontRef idx="minor"/>
        </p:style>
        <p:txBody>
          <a:bodyPr lIns="90000" rIns="90000" tIns="91440" bIns="91440"/>
          <a:p>
            <a:pPr>
              <a:lnSpc>
                <a:spcPct val="100000"/>
              </a:lnSpc>
            </a:pPr>
            <a:r>
              <a:rPr b="0" lang="en-US" sz="4800" spc="-1" strike="noStrike">
                <a:solidFill>
                  <a:srgbClr val="ff0000"/>
                </a:solidFill>
                <a:latin typeface="Arial"/>
                <a:ea typeface="DejaVu Sans"/>
              </a:rPr>
              <a:t>Just for size comparison</a:t>
            </a:r>
            <a:endParaRPr b="0" lang="en-US" sz="4800" spc="-1" strike="noStrike">
              <a:latin typeface="Arial"/>
            </a:endParaRPr>
          </a:p>
        </p:txBody>
      </p:sp>
      <p:pic>
        <p:nvPicPr>
          <p:cNvPr id="88" name="Picture 1" descr=""/>
          <p:cNvPicPr/>
          <p:nvPr/>
        </p:nvPicPr>
        <p:blipFill>
          <a:blip r:embed="rId2"/>
          <a:stretch/>
        </p:blipFill>
        <p:spPr>
          <a:xfrm>
            <a:off x="1676520" y="1327680"/>
            <a:ext cx="3429360" cy="23137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4496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4a86e8"/>
                </a:solidFill>
                <a:latin typeface="Oswald"/>
                <a:ea typeface="Oswald"/>
              </a:rPr>
              <a:t>Connector</a:t>
            </a:r>
            <a:endParaRPr b="0" lang="en-US" sz="3000" spc="-1" strike="noStrike">
              <a:latin typeface="Arial"/>
            </a:endParaRPr>
          </a:p>
          <a:p>
            <a:pPr>
              <a:lnSpc>
                <a:spcPct val="100000"/>
              </a:lnSpc>
            </a:pPr>
            <a:endParaRPr b="0" lang="en-US" sz="3000" spc="-1" strike="noStrike">
              <a:latin typeface="Arial"/>
            </a:endParaRPr>
          </a:p>
          <a:p>
            <a:pPr algn="ctr">
              <a:lnSpc>
                <a:spcPct val="100000"/>
              </a:lnSpc>
            </a:pPr>
            <a:endParaRPr b="0" lang="en-US" sz="3000" spc="-1" strike="noStrike">
              <a:latin typeface="Arial"/>
            </a:endParaRPr>
          </a:p>
        </p:txBody>
      </p:sp>
      <p:sp>
        <p:nvSpPr>
          <p:cNvPr id="90" name="CustomShape 2"/>
          <p:cNvSpPr/>
          <p:nvPr/>
        </p:nvSpPr>
        <p:spPr>
          <a:xfrm>
            <a:off x="311760" y="1017720"/>
            <a:ext cx="8516520" cy="4056120"/>
          </a:xfrm>
          <a:prstGeom prst="rect">
            <a:avLst/>
          </a:prstGeom>
          <a:noFill/>
          <a:ln>
            <a:noFill/>
          </a:ln>
        </p:spPr>
        <p:style>
          <a:lnRef idx="0"/>
          <a:fillRef idx="0"/>
          <a:effectRef idx="0"/>
          <a:fontRef idx="minor"/>
        </p:style>
        <p:txBody>
          <a:bodyPr lIns="90000" rIns="90000" tIns="91440" bIns="91440"/>
          <a:p>
            <a:pPr marL="457200" indent="-224640">
              <a:lnSpc>
                <a:spcPct val="115000"/>
              </a:lnSpc>
              <a:buClr>
                <a:srgbClr val="000000"/>
              </a:buClr>
              <a:buFont typeface="Playfair Display"/>
              <a:buAutoNum type="alphaUcPeriod"/>
            </a:pPr>
            <a:r>
              <a:rPr b="0" lang="en-US" sz="1800" spc="-1" strike="noStrike">
                <a:solidFill>
                  <a:srgbClr val="000000"/>
                </a:solidFill>
                <a:latin typeface="Playfair Display"/>
                <a:ea typeface="Playfair Display"/>
              </a:rPr>
              <a:t> </a:t>
            </a:r>
            <a:r>
              <a:rPr b="0" lang="en-US" sz="1800" spc="-1" strike="noStrike">
                <a:solidFill>
                  <a:srgbClr val="000000"/>
                </a:solidFill>
                <a:latin typeface="Playfair Display"/>
                <a:ea typeface="Playfair Display"/>
              </a:rPr>
              <a:t>Credit card size board just like raspberry PI, it may be accommodated in raspberry PI enclosure. (Middle PIN Ground)</a:t>
            </a:r>
            <a:endParaRPr b="0" lang="en-US" sz="1800" spc="-1" strike="noStrike">
              <a:latin typeface="Arial"/>
            </a:endParaRPr>
          </a:p>
        </p:txBody>
      </p:sp>
      <p:sp>
        <p:nvSpPr>
          <p:cNvPr id="91" name="CustomShape 3"/>
          <p:cNvSpPr/>
          <p:nvPr/>
        </p:nvSpPr>
        <p:spPr>
          <a:xfrm>
            <a:off x="544680" y="3298320"/>
            <a:ext cx="1128960" cy="4039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LED Array</a:t>
            </a:r>
            <a:endParaRPr b="0" lang="en-US" sz="1400" spc="-1" strike="noStrike">
              <a:latin typeface="Arial"/>
            </a:endParaRPr>
          </a:p>
        </p:txBody>
      </p:sp>
      <p:sp>
        <p:nvSpPr>
          <p:cNvPr id="92" name="CustomShape 4"/>
          <p:cNvSpPr/>
          <p:nvPr/>
        </p:nvSpPr>
        <p:spPr>
          <a:xfrm>
            <a:off x="7038360" y="2863440"/>
            <a:ext cx="1685160" cy="479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SD Card (Master)</a:t>
            </a:r>
            <a:endParaRPr b="0" lang="en-US" sz="1400" spc="-1" strike="noStrike">
              <a:latin typeface="Arial"/>
            </a:endParaRPr>
          </a:p>
        </p:txBody>
      </p:sp>
      <p:sp>
        <p:nvSpPr>
          <p:cNvPr id="93" name="CustomShape 5"/>
          <p:cNvSpPr/>
          <p:nvPr/>
        </p:nvSpPr>
        <p:spPr>
          <a:xfrm>
            <a:off x="6039720" y="1738080"/>
            <a:ext cx="2199960" cy="238320"/>
          </a:xfrm>
          <a:prstGeom prst="rect">
            <a:avLst/>
          </a:prstGeom>
          <a:noFill/>
          <a:ln>
            <a:noFill/>
          </a:ln>
        </p:spPr>
        <p:style>
          <a:lnRef idx="0"/>
          <a:fillRef idx="0"/>
          <a:effectRef idx="0"/>
          <a:fontRef idx="minor"/>
        </p:style>
        <p:txBody>
          <a:bodyPr lIns="90000" rIns="90000" tIns="91440" bIns="91440"/>
          <a:p>
            <a:pPr>
              <a:lnSpc>
                <a:spcPct val="100000"/>
              </a:lnSpc>
            </a:pPr>
            <a:r>
              <a:rPr b="1" lang="en-US" sz="900" spc="-1" strike="noStrike">
                <a:solidFill>
                  <a:srgbClr val="ff0000"/>
                </a:solidFill>
                <a:latin typeface="Arial"/>
                <a:ea typeface="Arial"/>
              </a:rPr>
              <a:t>Micro USB just for power supply</a:t>
            </a:r>
            <a:endParaRPr b="0" lang="en-US" sz="900" spc="-1" strike="noStrike">
              <a:latin typeface="Arial"/>
            </a:endParaRPr>
          </a:p>
        </p:txBody>
      </p:sp>
      <p:sp>
        <p:nvSpPr>
          <p:cNvPr id="94" name="CustomShape 6"/>
          <p:cNvSpPr/>
          <p:nvPr/>
        </p:nvSpPr>
        <p:spPr>
          <a:xfrm>
            <a:off x="6161400" y="4141440"/>
            <a:ext cx="601200" cy="222120"/>
          </a:xfrm>
          <a:prstGeom prst="rect">
            <a:avLst/>
          </a:prstGeom>
          <a:noFill/>
          <a:ln>
            <a:noFill/>
          </a:ln>
        </p:spPr>
        <p:style>
          <a:lnRef idx="0"/>
          <a:fillRef idx="0"/>
          <a:effectRef idx="0"/>
          <a:fontRef idx="minor"/>
        </p:style>
        <p:txBody>
          <a:bodyPr lIns="90000" rIns="90000" tIns="91440" bIns="91440"/>
          <a:p>
            <a:pPr>
              <a:lnSpc>
                <a:spcPct val="100000"/>
              </a:lnSpc>
            </a:pPr>
            <a:r>
              <a:rPr b="1" lang="en-US" sz="600" spc="-1" strike="noStrike">
                <a:solidFill>
                  <a:srgbClr val="ff0000"/>
                </a:solidFill>
                <a:latin typeface="Arial"/>
                <a:ea typeface="Arial"/>
              </a:rPr>
              <a:t>Reset button</a:t>
            </a:r>
            <a:endParaRPr b="0" lang="en-US" sz="600" spc="-1" strike="noStrike">
              <a:latin typeface="Arial"/>
            </a:endParaRPr>
          </a:p>
        </p:txBody>
      </p:sp>
      <p:sp>
        <p:nvSpPr>
          <p:cNvPr id="95" name="CustomShape 7"/>
          <p:cNvSpPr/>
          <p:nvPr/>
        </p:nvSpPr>
        <p:spPr>
          <a:xfrm>
            <a:off x="2779200" y="1702080"/>
            <a:ext cx="1756440" cy="250920"/>
          </a:xfrm>
          <a:prstGeom prst="rect">
            <a:avLst/>
          </a:prstGeom>
          <a:noFill/>
          <a:ln>
            <a:noFill/>
          </a:ln>
        </p:spPr>
        <p:style>
          <a:lnRef idx="0"/>
          <a:fillRef idx="0"/>
          <a:effectRef idx="0"/>
          <a:fontRef idx="minor"/>
        </p:style>
        <p:txBody>
          <a:bodyPr lIns="90000" rIns="90000" tIns="91440" bIns="91440"/>
          <a:p>
            <a:pPr>
              <a:lnSpc>
                <a:spcPct val="100000"/>
              </a:lnSpc>
            </a:pPr>
            <a:r>
              <a:rPr b="1" lang="en-US" sz="1200" spc="-1" strike="noStrike">
                <a:solidFill>
                  <a:srgbClr val="ff0000"/>
                </a:solidFill>
                <a:latin typeface="Arial"/>
                <a:ea typeface="Arial"/>
              </a:rPr>
              <a:t>DAC Ch1/Ch2</a:t>
            </a:r>
            <a:endParaRPr b="0" lang="en-US" sz="1200" spc="-1" strike="noStrike">
              <a:latin typeface="Arial"/>
            </a:endParaRPr>
          </a:p>
        </p:txBody>
      </p:sp>
      <p:sp>
        <p:nvSpPr>
          <p:cNvPr id="96" name="CustomShape 8"/>
          <p:cNvSpPr/>
          <p:nvPr/>
        </p:nvSpPr>
        <p:spPr>
          <a:xfrm>
            <a:off x="732240" y="3718800"/>
            <a:ext cx="978480" cy="533160"/>
          </a:xfrm>
          <a:prstGeom prst="rect">
            <a:avLst/>
          </a:prstGeom>
          <a:noFill/>
          <a:ln>
            <a:noFill/>
          </a:ln>
        </p:spPr>
        <p:style>
          <a:lnRef idx="0"/>
          <a:fillRef idx="0"/>
          <a:effectRef idx="0"/>
          <a:fontRef idx="minor"/>
        </p:style>
        <p:txBody>
          <a:bodyPr lIns="90000" rIns="90000" tIns="91440" bIns="91440"/>
          <a:p>
            <a:pPr>
              <a:lnSpc>
                <a:spcPct val="100000"/>
              </a:lnSpc>
            </a:pPr>
            <a:r>
              <a:rPr b="1" lang="en-US" sz="1200" spc="-1" strike="noStrike">
                <a:solidFill>
                  <a:srgbClr val="ff0000"/>
                </a:solidFill>
                <a:latin typeface="Arial"/>
                <a:ea typeface="Arial"/>
              </a:rPr>
              <a:t>I2C SDA</a:t>
            </a:r>
            <a:endParaRPr b="0" lang="en-US" sz="1200" spc="-1" strike="noStrike">
              <a:latin typeface="Arial"/>
            </a:endParaRPr>
          </a:p>
          <a:p>
            <a:pPr>
              <a:lnSpc>
                <a:spcPct val="100000"/>
              </a:lnSpc>
            </a:pPr>
            <a:r>
              <a:rPr b="1" lang="en-US" sz="1200" spc="-1" strike="noStrike">
                <a:solidFill>
                  <a:srgbClr val="ff0000"/>
                </a:solidFill>
                <a:latin typeface="Arial"/>
                <a:ea typeface="Arial"/>
              </a:rPr>
              <a:t>I2C SCL</a:t>
            </a:r>
            <a:endParaRPr b="0" lang="en-US" sz="1200" spc="-1" strike="noStrike">
              <a:latin typeface="Arial"/>
            </a:endParaRPr>
          </a:p>
          <a:p>
            <a:pPr>
              <a:lnSpc>
                <a:spcPct val="100000"/>
              </a:lnSpc>
            </a:pPr>
            <a:endParaRPr b="0" lang="en-US" sz="1200" spc="-1" strike="noStrike">
              <a:latin typeface="Arial"/>
            </a:endParaRPr>
          </a:p>
        </p:txBody>
      </p:sp>
      <p:sp>
        <p:nvSpPr>
          <p:cNvPr id="97" name="CustomShape 9"/>
          <p:cNvSpPr/>
          <p:nvPr/>
        </p:nvSpPr>
        <p:spPr>
          <a:xfrm>
            <a:off x="371160" y="3055320"/>
            <a:ext cx="1468440" cy="250920"/>
          </a:xfrm>
          <a:prstGeom prst="rect">
            <a:avLst/>
          </a:prstGeom>
          <a:noFill/>
          <a:ln>
            <a:noFill/>
          </a:ln>
        </p:spPr>
        <p:style>
          <a:lnRef idx="0"/>
          <a:fillRef idx="0"/>
          <a:effectRef idx="0"/>
          <a:fontRef idx="minor"/>
        </p:style>
        <p:txBody>
          <a:bodyPr lIns="90000" rIns="90000" tIns="91440" bIns="91440"/>
          <a:p>
            <a:pPr>
              <a:lnSpc>
                <a:spcPct val="100000"/>
              </a:lnSpc>
            </a:pPr>
            <a:r>
              <a:rPr b="1" lang="en-US" sz="1200" spc="-1" strike="noStrike">
                <a:solidFill>
                  <a:srgbClr val="ff0000"/>
                </a:solidFill>
                <a:latin typeface="Arial"/>
                <a:ea typeface="DejaVu Sans"/>
              </a:rPr>
              <a:t>4 Analog Channel </a:t>
            </a:r>
            <a:endParaRPr b="0" lang="en-US" sz="1200" spc="-1" strike="noStrike">
              <a:latin typeface="Arial"/>
            </a:endParaRPr>
          </a:p>
        </p:txBody>
      </p:sp>
      <p:sp>
        <p:nvSpPr>
          <p:cNvPr id="98" name="CustomShape 10"/>
          <p:cNvSpPr/>
          <p:nvPr/>
        </p:nvSpPr>
        <p:spPr>
          <a:xfrm>
            <a:off x="7140240" y="2302920"/>
            <a:ext cx="1348920" cy="369360"/>
          </a:xfrm>
          <a:prstGeom prst="rect">
            <a:avLst/>
          </a:prstGeom>
          <a:noFill/>
          <a:ln>
            <a:noFill/>
          </a:ln>
        </p:spPr>
        <p:style>
          <a:lnRef idx="0"/>
          <a:fillRef idx="0"/>
          <a:effectRef idx="0"/>
          <a:fontRef idx="minor"/>
        </p:style>
        <p:txBody>
          <a:bodyPr lIns="90000" rIns="90000" tIns="91440" bIns="91440"/>
          <a:p>
            <a:pPr>
              <a:lnSpc>
                <a:spcPct val="100000"/>
              </a:lnSpc>
            </a:pPr>
            <a:r>
              <a:rPr b="1" lang="en-US" sz="1000" spc="-1" strike="noStrike">
                <a:solidFill>
                  <a:srgbClr val="ff0000"/>
                </a:solidFill>
                <a:latin typeface="Arial"/>
                <a:ea typeface="Arial"/>
              </a:rPr>
              <a:t>nRF24L01 Header</a:t>
            </a:r>
            <a:endParaRPr b="0" lang="en-US" sz="1000" spc="-1" strike="noStrike">
              <a:latin typeface="Arial"/>
            </a:endParaRPr>
          </a:p>
        </p:txBody>
      </p:sp>
      <p:sp>
        <p:nvSpPr>
          <p:cNvPr id="99" name="CustomShape 11"/>
          <p:cNvSpPr/>
          <p:nvPr/>
        </p:nvSpPr>
        <p:spPr>
          <a:xfrm>
            <a:off x="2132640" y="4535280"/>
            <a:ext cx="1675440" cy="40392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0070c0"/>
                </a:solidFill>
                <a:latin typeface="Arial"/>
                <a:ea typeface="Arial"/>
              </a:rPr>
              <a:t>Console UAR1 Qt</a:t>
            </a:r>
            <a:endParaRPr b="0" lang="en-US" sz="1400" spc="-1" strike="noStrike">
              <a:latin typeface="Arial"/>
            </a:endParaRPr>
          </a:p>
        </p:txBody>
      </p:sp>
      <p:sp>
        <p:nvSpPr>
          <p:cNvPr id="100" name="CustomShape 12"/>
          <p:cNvSpPr/>
          <p:nvPr/>
        </p:nvSpPr>
        <p:spPr>
          <a:xfrm>
            <a:off x="3796200" y="4444200"/>
            <a:ext cx="1675440" cy="40392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0070c0"/>
                </a:solidFill>
                <a:latin typeface="Arial"/>
                <a:ea typeface="Arial"/>
              </a:rPr>
              <a:t>Console UAR2 Qt</a:t>
            </a:r>
            <a:endParaRPr b="0" lang="en-US" sz="1400" spc="-1" strike="noStrike">
              <a:latin typeface="Arial"/>
            </a:endParaRPr>
          </a:p>
        </p:txBody>
      </p:sp>
      <p:pic>
        <p:nvPicPr>
          <p:cNvPr id="101" name="Picture 39" descr=""/>
          <p:cNvPicPr/>
          <p:nvPr/>
        </p:nvPicPr>
        <p:blipFill>
          <a:blip r:embed="rId1"/>
          <a:stretch/>
        </p:blipFill>
        <p:spPr>
          <a:xfrm>
            <a:off x="2658240" y="2013480"/>
            <a:ext cx="3473640" cy="2394720"/>
          </a:xfrm>
          <a:prstGeom prst="rect">
            <a:avLst/>
          </a:prstGeom>
          <a:ln>
            <a:noFill/>
          </a:ln>
        </p:spPr>
      </p:pic>
      <p:sp>
        <p:nvSpPr>
          <p:cNvPr id="102" name="CustomShape 13"/>
          <p:cNvSpPr/>
          <p:nvPr/>
        </p:nvSpPr>
        <p:spPr>
          <a:xfrm flipH="1" flipV="1">
            <a:off x="1438200" y="3517200"/>
            <a:ext cx="2432880" cy="7668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3" name="CustomShape 14"/>
          <p:cNvSpPr/>
          <p:nvPr/>
        </p:nvSpPr>
        <p:spPr>
          <a:xfrm>
            <a:off x="5755320" y="2647080"/>
            <a:ext cx="1281960" cy="39816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4" name="CustomShape 15"/>
          <p:cNvSpPr/>
          <p:nvPr/>
        </p:nvSpPr>
        <p:spPr>
          <a:xfrm>
            <a:off x="6972120" y="3317040"/>
            <a:ext cx="1685160" cy="479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SD Card (Master)</a:t>
            </a:r>
            <a:endParaRPr b="0" lang="en-US" sz="1400" spc="-1" strike="noStrike">
              <a:latin typeface="Arial"/>
            </a:endParaRPr>
          </a:p>
        </p:txBody>
      </p:sp>
      <p:sp>
        <p:nvSpPr>
          <p:cNvPr id="105" name="CustomShape 16"/>
          <p:cNvSpPr/>
          <p:nvPr/>
        </p:nvSpPr>
        <p:spPr>
          <a:xfrm flipV="1">
            <a:off x="5867280" y="3319560"/>
            <a:ext cx="1170000" cy="4464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6" name="CustomShape 17"/>
          <p:cNvSpPr/>
          <p:nvPr/>
        </p:nvSpPr>
        <p:spPr>
          <a:xfrm>
            <a:off x="3872880" y="2446560"/>
            <a:ext cx="3266640" cy="4464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7" name="CustomShape 18"/>
          <p:cNvSpPr/>
          <p:nvPr/>
        </p:nvSpPr>
        <p:spPr>
          <a:xfrm flipH="1" flipV="1">
            <a:off x="3808440" y="1953360"/>
            <a:ext cx="228240" cy="34776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8" name="CustomShape 19"/>
          <p:cNvSpPr/>
          <p:nvPr/>
        </p:nvSpPr>
        <p:spPr>
          <a:xfrm flipH="1">
            <a:off x="1710360" y="3181320"/>
            <a:ext cx="1182600" cy="4464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09" name="CustomShape 20"/>
          <p:cNvSpPr/>
          <p:nvPr/>
        </p:nvSpPr>
        <p:spPr>
          <a:xfrm flipH="1">
            <a:off x="1438200" y="3894480"/>
            <a:ext cx="1401840" cy="12420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10" name="CustomShape 21"/>
          <p:cNvSpPr/>
          <p:nvPr/>
        </p:nvSpPr>
        <p:spPr>
          <a:xfrm flipH="1" flipV="1">
            <a:off x="1711080" y="2256480"/>
            <a:ext cx="1362960" cy="44640"/>
          </a:xfrm>
          <a:custGeom>
            <a:avLst/>
            <a:gdLst/>
            <a:ahLst/>
            <a:rect l="l" t="t" r="r" b="b"/>
            <a:pathLst>
              <a:path w="21600" h="21600">
                <a:moveTo>
                  <a:pt x="0" y="0"/>
                </a:moveTo>
                <a:lnTo>
                  <a:pt x="21600" y="21600"/>
                </a:lnTo>
              </a:path>
            </a:pathLst>
          </a:custGeom>
          <a:noFill/>
          <a:ln w="28440">
            <a:solidFill>
              <a:srgbClr val="00ff00"/>
            </a:solidFill>
            <a:round/>
            <a:tailEnd len="lg" type="triangle" w="lg"/>
          </a:ln>
        </p:spPr>
        <p:style>
          <a:lnRef idx="0"/>
          <a:fillRef idx="0"/>
          <a:effectRef idx="0"/>
          <a:fontRef idx="minor"/>
        </p:style>
      </p:sp>
      <p:sp>
        <p:nvSpPr>
          <p:cNvPr id="111" name="CustomShape 22"/>
          <p:cNvSpPr/>
          <p:nvPr/>
        </p:nvSpPr>
        <p:spPr>
          <a:xfrm>
            <a:off x="267480" y="1878840"/>
            <a:ext cx="1443240" cy="566640"/>
          </a:xfrm>
          <a:prstGeom prst="rect">
            <a:avLst/>
          </a:prstGeom>
          <a:noFill/>
          <a:ln>
            <a:noFill/>
          </a:ln>
        </p:spPr>
        <p:style>
          <a:lnRef idx="0"/>
          <a:fillRef idx="0"/>
          <a:effectRef idx="0"/>
          <a:fontRef idx="minor"/>
        </p:style>
        <p:txBody>
          <a:bodyPr lIns="90000" rIns="90000" tIns="91440" bIns="91440"/>
          <a:p>
            <a:pPr>
              <a:lnSpc>
                <a:spcPct val="100000"/>
              </a:lnSpc>
            </a:pPr>
            <a:r>
              <a:rPr b="1" lang="en-US" sz="1200" spc="-1" strike="noStrike">
                <a:solidFill>
                  <a:srgbClr val="ff0000"/>
                </a:solidFill>
                <a:latin typeface="Arial"/>
                <a:ea typeface="DejaVu Sans"/>
              </a:rPr>
              <a:t>802.1x esp8266 Wireless</a:t>
            </a: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join WiFi Network (Windows Machine)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Connect USB cable to board and Windows PC, please make a note of new com port. (COM17), as you will need it for configuring wifi.</a:t>
            </a:r>
            <a:endParaRPr b="0" lang="en-US" sz="1800" spc="-1" strike="noStrike">
              <a:latin typeface="Arial"/>
            </a:endParaRPr>
          </a:p>
        </p:txBody>
      </p:sp>
      <p:sp>
        <p:nvSpPr>
          <p:cNvPr id="113" name="CustomShape 2"/>
          <p:cNvSpPr/>
          <p:nvPr/>
        </p:nvSpPr>
        <p:spPr>
          <a:xfrm>
            <a:off x="311760" y="1017720"/>
            <a:ext cx="8516520" cy="4056120"/>
          </a:xfrm>
          <a:prstGeom prst="rect">
            <a:avLst/>
          </a:prstGeom>
          <a:noFill/>
          <a:ln>
            <a:noFill/>
          </a:ln>
        </p:spPr>
        <p:style>
          <a:lnRef idx="0"/>
          <a:fillRef idx="0"/>
          <a:effectRef idx="0"/>
          <a:fontRef idx="minor"/>
        </p:style>
      </p:sp>
      <p:sp>
        <p:nvSpPr>
          <p:cNvPr id="114" name="CustomShape 3"/>
          <p:cNvSpPr/>
          <p:nvPr/>
        </p:nvSpPr>
        <p:spPr>
          <a:xfrm>
            <a:off x="7625880" y="4425480"/>
            <a:ext cx="1473120" cy="568800"/>
          </a:xfrm>
          <a:prstGeom prst="rect">
            <a:avLst/>
          </a:prstGeom>
          <a:noFill/>
          <a:ln>
            <a:noFill/>
          </a:ln>
        </p:spPr>
        <p:style>
          <a:lnRef idx="0"/>
          <a:fillRef idx="0"/>
          <a:effectRef idx="0"/>
          <a:fontRef idx="minor"/>
        </p:style>
      </p:sp>
      <p:sp>
        <p:nvSpPr>
          <p:cNvPr id="115"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16" name="Picture 2" descr=""/>
          <p:cNvPicPr/>
          <p:nvPr/>
        </p:nvPicPr>
        <p:blipFill>
          <a:blip r:embed="rId1"/>
          <a:stretch/>
        </p:blipFill>
        <p:spPr>
          <a:xfrm>
            <a:off x="4389120" y="2193840"/>
            <a:ext cx="3932640" cy="2880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join WiFi Network (Windows Machine)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Use PUTTY.exe/HyperTerminal or TeraTerm to open this port, type help</a:t>
            </a:r>
            <a:endParaRPr b="0" lang="en-US" sz="1800" spc="-1" strike="noStrike">
              <a:latin typeface="Arial"/>
            </a:endParaRPr>
          </a:p>
        </p:txBody>
      </p:sp>
      <p:sp>
        <p:nvSpPr>
          <p:cNvPr id="118" name="CustomShape 2"/>
          <p:cNvSpPr/>
          <p:nvPr/>
        </p:nvSpPr>
        <p:spPr>
          <a:xfrm>
            <a:off x="311760" y="1017720"/>
            <a:ext cx="8516520" cy="4056120"/>
          </a:xfrm>
          <a:prstGeom prst="rect">
            <a:avLst/>
          </a:prstGeom>
          <a:noFill/>
          <a:ln>
            <a:noFill/>
          </a:ln>
        </p:spPr>
        <p:style>
          <a:lnRef idx="0"/>
          <a:fillRef idx="0"/>
          <a:effectRef idx="0"/>
          <a:fontRef idx="minor"/>
        </p:style>
      </p:sp>
      <p:sp>
        <p:nvSpPr>
          <p:cNvPr id="119" name="CustomShape 3"/>
          <p:cNvSpPr/>
          <p:nvPr/>
        </p:nvSpPr>
        <p:spPr>
          <a:xfrm>
            <a:off x="7625880" y="4425480"/>
            <a:ext cx="1473120" cy="568800"/>
          </a:xfrm>
          <a:prstGeom prst="rect">
            <a:avLst/>
          </a:prstGeom>
          <a:noFill/>
          <a:ln>
            <a:noFill/>
          </a:ln>
        </p:spPr>
        <p:style>
          <a:lnRef idx="0"/>
          <a:fillRef idx="0"/>
          <a:effectRef idx="0"/>
          <a:fontRef idx="minor"/>
        </p:style>
      </p:sp>
      <p:sp>
        <p:nvSpPr>
          <p:cNvPr id="120"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21" name="Picture 2" descr=""/>
          <p:cNvPicPr/>
          <p:nvPr/>
        </p:nvPicPr>
        <p:blipFill>
          <a:blip r:embed="rId1"/>
          <a:stretch/>
        </p:blipFill>
        <p:spPr>
          <a:xfrm>
            <a:off x="533520" y="1846800"/>
            <a:ext cx="3066120" cy="2842200"/>
          </a:xfrm>
          <a:prstGeom prst="rect">
            <a:avLst/>
          </a:prstGeom>
          <a:ln>
            <a:noFill/>
          </a:ln>
        </p:spPr>
      </p:pic>
      <p:pic>
        <p:nvPicPr>
          <p:cNvPr id="122" name="Picture 4" descr=""/>
          <p:cNvPicPr/>
          <p:nvPr/>
        </p:nvPicPr>
        <p:blipFill>
          <a:blip r:embed="rId2"/>
          <a:stretch/>
        </p:blipFill>
        <p:spPr>
          <a:xfrm>
            <a:off x="3962520" y="1765800"/>
            <a:ext cx="4132800" cy="2756520"/>
          </a:xfrm>
          <a:prstGeom prst="rect">
            <a:avLst/>
          </a:prstGeom>
          <a:ln>
            <a:noFill/>
          </a:ln>
        </p:spPr>
      </p:pic>
      <p:sp>
        <p:nvSpPr>
          <p:cNvPr id="123" name="CustomShape 5"/>
          <p:cNvSpPr/>
          <p:nvPr/>
        </p:nvSpPr>
        <p:spPr>
          <a:xfrm>
            <a:off x="348120" y="1512000"/>
            <a:ext cx="8457120" cy="24948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ff0000"/>
                </a:solidFill>
                <a:latin typeface="Arial"/>
                <a:ea typeface="DejaVu Sans"/>
              </a:rPr>
              <a:t>Please refer for AT Commands https://www.espressif.com/sites/default/files/documentation/4a-esp8266_at_instruction_set_en.pdf</a:t>
            </a:r>
            <a:endParaRPr b="0" lang="en-US" sz="105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join WiFi Network (Windows Machine)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Use PUTTY.exe/HyperTerminal or TeraTerm to open this port, type help</a:t>
            </a:r>
            <a:endParaRPr b="0" lang="en-US" sz="1800" spc="-1" strike="noStrike">
              <a:latin typeface="Arial"/>
            </a:endParaRPr>
          </a:p>
        </p:txBody>
      </p:sp>
      <p:sp>
        <p:nvSpPr>
          <p:cNvPr id="125" name="CustomShape 2"/>
          <p:cNvSpPr/>
          <p:nvPr/>
        </p:nvSpPr>
        <p:spPr>
          <a:xfrm>
            <a:off x="311760" y="1017720"/>
            <a:ext cx="8516520" cy="4056120"/>
          </a:xfrm>
          <a:prstGeom prst="rect">
            <a:avLst/>
          </a:prstGeom>
          <a:noFill/>
          <a:ln>
            <a:noFill/>
          </a:ln>
        </p:spPr>
        <p:style>
          <a:lnRef idx="0"/>
          <a:fillRef idx="0"/>
          <a:effectRef idx="0"/>
          <a:fontRef idx="minor"/>
        </p:style>
      </p:sp>
      <p:sp>
        <p:nvSpPr>
          <p:cNvPr id="126" name="CustomShape 3"/>
          <p:cNvSpPr/>
          <p:nvPr/>
        </p:nvSpPr>
        <p:spPr>
          <a:xfrm>
            <a:off x="7625880" y="4425480"/>
            <a:ext cx="1473120" cy="568800"/>
          </a:xfrm>
          <a:prstGeom prst="rect">
            <a:avLst/>
          </a:prstGeom>
          <a:noFill/>
          <a:ln>
            <a:noFill/>
          </a:ln>
        </p:spPr>
        <p:style>
          <a:lnRef idx="0"/>
          <a:fillRef idx="0"/>
          <a:effectRef idx="0"/>
          <a:fontRef idx="minor"/>
        </p:style>
      </p:sp>
      <p:sp>
        <p:nvSpPr>
          <p:cNvPr id="127"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28" name="CustomShape 5"/>
          <p:cNvSpPr/>
          <p:nvPr/>
        </p:nvSpPr>
        <p:spPr>
          <a:xfrm>
            <a:off x="548640" y="2194560"/>
            <a:ext cx="2834640" cy="137160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599d"/>
                </a:solidFill>
                <a:latin typeface="Arial"/>
                <a:ea typeface="DejaVu Sans"/>
              </a:rPr>
              <a:t>For example </a:t>
            </a:r>
            <a:r>
              <a:rPr b="1" lang="en-US" sz="1300" spc="-1" strike="noStrike">
                <a:solidFill>
                  <a:srgbClr val="ed1c24"/>
                </a:solidFill>
                <a:latin typeface="Arial"/>
                <a:ea typeface="DejaVu Sans"/>
              </a:rPr>
              <a:t>AT+CWLAP</a:t>
            </a:r>
            <a:r>
              <a:rPr b="1" lang="en-US" sz="1300" spc="-1" strike="noStrike">
                <a:solidFill>
                  <a:srgbClr val="00599d"/>
                </a:solidFill>
                <a:latin typeface="Arial"/>
                <a:ea typeface="DejaVu Sans"/>
              </a:rPr>
              <a:t> command will </a:t>
            </a:r>
            <a:r>
              <a:rPr b="1" lang="en-US" sz="1300" spc="-1" strike="noStrike">
                <a:solidFill>
                  <a:srgbClr val="ed1c24"/>
                </a:solidFill>
                <a:latin typeface="Arial"/>
                <a:ea typeface="DejaVu Sans"/>
              </a:rPr>
              <a:t>scan all WiFi Network</a:t>
            </a:r>
            <a:r>
              <a:rPr b="1" lang="en-US" sz="1300" spc="-1" strike="noStrike">
                <a:solidFill>
                  <a:srgbClr val="00599d"/>
                </a:solidFill>
                <a:latin typeface="Arial"/>
                <a:ea typeface="DejaVu Sans"/>
              </a:rPr>
              <a:t>,  </a:t>
            </a:r>
            <a:r>
              <a:rPr b="1" lang="en-US" sz="1300" spc="-1" strike="noStrike">
                <a:solidFill>
                  <a:srgbClr val="ed1c24"/>
                </a:solidFill>
                <a:latin typeface="Arial"/>
                <a:ea typeface="DejaVu Sans"/>
              </a:rPr>
              <a:t>AT+CWJAP,”Asea”,”lammu”</a:t>
            </a:r>
            <a:r>
              <a:rPr b="1" lang="en-US" sz="1300" spc="-1" strike="noStrike">
                <a:solidFill>
                  <a:srgbClr val="00599d"/>
                </a:solidFill>
                <a:latin typeface="Arial"/>
                <a:ea typeface="DejaVu Sans"/>
              </a:rPr>
              <a:t> to join a network wherte Asea is name of accesspoint and lammu is password. All AT commands run which are applicable to ESP8266, (Please do not change default baud rate for ESP8266 or communication setting  which is 115200 bps)</a:t>
            </a:r>
            <a:endParaRPr b="1" lang="en-US" sz="1300" spc="-1" strike="noStrike">
              <a:solidFill>
                <a:srgbClr val="00599d"/>
              </a:solidFill>
              <a:latin typeface="Arial"/>
            </a:endParaRPr>
          </a:p>
        </p:txBody>
      </p:sp>
      <p:pic>
        <p:nvPicPr>
          <p:cNvPr id="129" name="Picture 2" descr=""/>
          <p:cNvPicPr/>
          <p:nvPr/>
        </p:nvPicPr>
        <p:blipFill>
          <a:blip r:embed="rId1"/>
          <a:stretch/>
        </p:blipFill>
        <p:spPr>
          <a:xfrm>
            <a:off x="3913920" y="2089800"/>
            <a:ext cx="4132800" cy="2756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28600" y="285840"/>
            <a:ext cx="8516520" cy="56880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000" spc="-1" strike="noStrike">
                <a:solidFill>
                  <a:srgbClr val="000000"/>
                </a:solidFill>
                <a:latin typeface="Oswald"/>
                <a:ea typeface="Oswald"/>
              </a:rPr>
              <a:t>How to join WiFi Network (Linux Machine) ??</a:t>
            </a:r>
            <a:endParaRPr b="0" lang="en-US" sz="3000" spc="-1" strike="noStrike">
              <a:latin typeface="Arial"/>
            </a:endParaRPr>
          </a:p>
          <a:p>
            <a:pPr algn="ctr">
              <a:lnSpc>
                <a:spcPct val="100000"/>
              </a:lnSpc>
            </a:pPr>
            <a:endParaRPr b="0" lang="en-US" sz="3000" spc="-1" strike="noStrike">
              <a:latin typeface="Arial"/>
            </a:endParaRPr>
          </a:p>
          <a:p>
            <a:pPr>
              <a:lnSpc>
                <a:spcPct val="100000"/>
              </a:lnSpc>
            </a:pPr>
            <a:r>
              <a:rPr b="0" lang="en-US" sz="1800" spc="-1" strike="noStrike">
                <a:solidFill>
                  <a:srgbClr val="000000"/>
                </a:solidFill>
                <a:latin typeface="Arial"/>
                <a:ea typeface="DejaVu Sans"/>
              </a:rPr>
              <a:t>Open a Linux command prompt and connect board with micro USB cable, type dmesg on console prompt,as shown in pic below, </a:t>
            </a:r>
            <a:endParaRPr b="0" lang="en-US" sz="1800" spc="-1" strike="noStrike">
              <a:latin typeface="Arial"/>
            </a:endParaRPr>
          </a:p>
        </p:txBody>
      </p:sp>
      <p:sp>
        <p:nvSpPr>
          <p:cNvPr id="131" name="CustomShape 2"/>
          <p:cNvSpPr/>
          <p:nvPr/>
        </p:nvSpPr>
        <p:spPr>
          <a:xfrm>
            <a:off x="311760" y="1017720"/>
            <a:ext cx="8516520" cy="4056120"/>
          </a:xfrm>
          <a:prstGeom prst="rect">
            <a:avLst/>
          </a:prstGeom>
          <a:noFill/>
          <a:ln>
            <a:noFill/>
          </a:ln>
        </p:spPr>
        <p:style>
          <a:lnRef idx="0"/>
          <a:fillRef idx="0"/>
          <a:effectRef idx="0"/>
          <a:fontRef idx="minor"/>
        </p:style>
      </p:sp>
      <p:sp>
        <p:nvSpPr>
          <p:cNvPr id="132" name="CustomShape 3"/>
          <p:cNvSpPr/>
          <p:nvPr/>
        </p:nvSpPr>
        <p:spPr>
          <a:xfrm>
            <a:off x="7625880" y="4425480"/>
            <a:ext cx="1473120" cy="568800"/>
          </a:xfrm>
          <a:prstGeom prst="rect">
            <a:avLst/>
          </a:prstGeom>
          <a:noFill/>
          <a:ln>
            <a:noFill/>
          </a:ln>
        </p:spPr>
        <p:style>
          <a:lnRef idx="0"/>
          <a:fillRef idx="0"/>
          <a:effectRef idx="0"/>
          <a:fontRef idx="minor"/>
        </p:style>
      </p:sp>
      <p:sp>
        <p:nvSpPr>
          <p:cNvPr id="133" name="CustomShape 4"/>
          <p:cNvSpPr/>
          <p:nvPr/>
        </p:nvSpPr>
        <p:spPr>
          <a:xfrm>
            <a:off x="938520" y="1014480"/>
            <a:ext cx="7263000" cy="363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34" name="Picture 3" descr=""/>
          <p:cNvPicPr/>
          <p:nvPr/>
        </p:nvPicPr>
        <p:blipFill>
          <a:blip r:embed="rId1"/>
          <a:stretch/>
        </p:blipFill>
        <p:spPr>
          <a:xfrm>
            <a:off x="4694400" y="2339640"/>
            <a:ext cx="4266720" cy="2598120"/>
          </a:xfrm>
          <a:prstGeom prst="rect">
            <a:avLst/>
          </a:prstGeom>
          <a:ln>
            <a:noFill/>
          </a:ln>
        </p:spPr>
      </p:pic>
      <p:pic>
        <p:nvPicPr>
          <p:cNvPr id="135" name="Picture 4" descr=""/>
          <p:cNvPicPr/>
          <p:nvPr/>
        </p:nvPicPr>
        <p:blipFill>
          <a:blip r:embed="rId2"/>
          <a:stretch/>
        </p:blipFill>
        <p:spPr>
          <a:xfrm>
            <a:off x="308880" y="2560320"/>
            <a:ext cx="4346280" cy="22507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574</TotalTime>
  <Application>LibreOffice/6.0.3.2$Linux_X86_64 LibreOffice_project/00m0$Build-2</Application>
  <Words>942</Words>
  <Paragraphs>161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vs</dc:creator>
  <dc:description/>
  <dc:language>en-US</dc:language>
  <cp:lastModifiedBy/>
  <dcterms:modified xsi:type="dcterms:W3CDTF">2018-05-31T06:36:34Z</dcterms:modified>
  <cp:revision>107</cp:revision>
  <dc:subject/>
  <dc:title>Small Task Prototype System V1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