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Lst>
  <p:sldSz cy="5143500" cx="9144000"/>
  <p:notesSz cx="6858000" cy="9144000"/>
  <p:embeddedFontLst>
    <p:embeddedFont>
      <p:font typeface="Hind Madurai Light"/>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540786-3AF4-4251-9ECD-6FEBB250C09D}">
  <a:tblStyle styleId="{30540786-3AF4-4251-9ECD-6FEBB250C0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HindMaduraiLigh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indMadurai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2e90e85437_6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12e90e85437_6_0:notes"/>
          <p:cNvSpPr/>
          <p:nvPr>
            <p:ph idx="2" type="sldImg"/>
          </p:nvPr>
        </p:nvSpPr>
        <p:spPr>
          <a:xfrm>
            <a:off x="719667" y="685800"/>
            <a:ext cx="5418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B AI">
  <p:cSld name="TITLE_AND_BODY_1">
    <p:spTree>
      <p:nvGrpSpPr>
        <p:cNvPr id="50" name="Shape 50"/>
        <p:cNvGrpSpPr/>
        <p:nvPr/>
      </p:nvGrpSpPr>
      <p:grpSpPr>
        <a:xfrm>
          <a:off x="0" y="0"/>
          <a:ext cx="0" cy="0"/>
          <a:chOff x="0" y="0"/>
          <a:chExt cx="0" cy="0"/>
        </a:xfrm>
      </p:grpSpPr>
      <p:sp>
        <p:nvSpPr>
          <p:cNvPr id="51" name="Google Shape;51;p13"/>
          <p:cNvSpPr txBox="1"/>
          <p:nvPr>
            <p:ph idx="12" type="sldNum"/>
          </p:nvPr>
        </p:nvSpPr>
        <p:spPr>
          <a:xfrm>
            <a:off x="4419600" y="4630340"/>
            <a:ext cx="2133600" cy="273900"/>
          </a:xfrm>
          <a:prstGeom prst="rect">
            <a:avLst/>
          </a:prstGeom>
          <a:noFill/>
          <a:ln>
            <a:noFill/>
          </a:ln>
        </p:spPr>
        <p:txBody>
          <a:bodyPr anchorCtr="0" anchor="ctr" bIns="12025" lIns="12025" spcFirstLastPara="1" rIns="12025" wrap="square" tIns="12025">
            <a:normAutofit/>
          </a:bodyPr>
          <a:lstStyle>
            <a:lvl1pPr indent="0" lvl="0" marL="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1pPr>
            <a:lvl2pPr indent="0" lvl="1" marL="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2pPr>
            <a:lvl3pPr indent="0" lvl="2" marL="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3pPr>
            <a:lvl4pPr indent="0" lvl="3" marL="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4pPr>
            <a:lvl5pPr indent="0" lvl="4" marL="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5pPr>
            <a:lvl6pPr indent="0" lvl="5" marL="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6pPr>
            <a:lvl7pPr indent="0" lvl="6" marL="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7pPr>
            <a:lvl8pPr indent="0" lvl="7" marL="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8pPr>
            <a:lvl9pPr indent="0" lvl="8" marL="0" rtl="0" algn="r">
              <a:lnSpc>
                <a:spcPct val="100000"/>
              </a:lnSpc>
              <a:spcBef>
                <a:spcPts val="0"/>
              </a:spcBef>
              <a:spcAft>
                <a:spcPts val="0"/>
              </a:spcAft>
              <a:buClr>
                <a:srgbClr val="000000"/>
              </a:buClr>
              <a:buSzPts val="300"/>
              <a:buFont typeface="Calibri"/>
              <a:buNone/>
              <a:defRPr b="0" i="0" sz="300" u="none" cap="none" strike="noStrike">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55" name="Shape 55"/>
        <p:cNvGrpSpPr/>
        <p:nvPr/>
      </p:nvGrpSpPr>
      <p:grpSpPr>
        <a:xfrm>
          <a:off x="0" y="0"/>
          <a:ext cx="0" cy="0"/>
          <a:chOff x="0" y="0"/>
          <a:chExt cx="0" cy="0"/>
        </a:xfrm>
      </p:grpSpPr>
      <p:sp>
        <p:nvSpPr>
          <p:cNvPr id="56" name="Google Shape;56;p14"/>
          <p:cNvSpPr txBox="1"/>
          <p:nvPr/>
        </p:nvSpPr>
        <p:spPr>
          <a:xfrm>
            <a:off x="268975" y="192588"/>
            <a:ext cx="4082700" cy="261300"/>
          </a:xfrm>
          <a:prstGeom prst="rect">
            <a:avLst/>
          </a:prstGeom>
          <a:noFill/>
          <a:ln>
            <a:noFill/>
          </a:ln>
        </p:spPr>
        <p:txBody>
          <a:bodyPr anchorCtr="0" anchor="t" bIns="12025" lIns="12025" spcFirstLastPara="1" rIns="12025" wrap="square" tIns="12025">
            <a:noAutofit/>
          </a:bodyPr>
          <a:lstStyle/>
          <a:p>
            <a:pPr indent="0" lvl="0" marL="0" marR="0" rtl="0" algn="l">
              <a:lnSpc>
                <a:spcPct val="100000"/>
              </a:lnSpc>
              <a:spcBef>
                <a:spcPts val="0"/>
              </a:spcBef>
              <a:spcAft>
                <a:spcPts val="0"/>
              </a:spcAft>
              <a:buClr>
                <a:srgbClr val="000000"/>
              </a:buClr>
              <a:buSzPts val="1400"/>
              <a:buFont typeface="Arial"/>
              <a:buNone/>
            </a:pPr>
            <a:r>
              <a:rPr b="1" lang="en" sz="1200">
                <a:latin typeface="Avenir"/>
                <a:ea typeface="Avenir"/>
                <a:cs typeface="Avenir"/>
                <a:sym typeface="Avenir"/>
              </a:rPr>
              <a:t>Product Recommendation on Scraped Usage Data</a:t>
            </a:r>
            <a:endParaRPr b="1">
              <a:latin typeface="Avenir"/>
              <a:ea typeface="Avenir"/>
              <a:cs typeface="Avenir"/>
              <a:sym typeface="Avenir"/>
            </a:endParaRPr>
          </a:p>
        </p:txBody>
      </p:sp>
      <p:sp>
        <p:nvSpPr>
          <p:cNvPr id="57" name="Google Shape;57;p14"/>
          <p:cNvSpPr txBox="1"/>
          <p:nvPr/>
        </p:nvSpPr>
        <p:spPr>
          <a:xfrm>
            <a:off x="245174" y="882500"/>
            <a:ext cx="2671800" cy="134100"/>
          </a:xfrm>
          <a:prstGeom prst="rect">
            <a:avLst/>
          </a:prstGeom>
          <a:noFill/>
          <a:ln>
            <a:noFill/>
          </a:ln>
        </p:spPr>
        <p:txBody>
          <a:bodyPr anchorCtr="0" anchor="t" bIns="12025" lIns="12025" spcFirstLastPara="1" rIns="12025" wrap="square" tIns="12025">
            <a:noAutofit/>
          </a:bodyPr>
          <a:lstStyle/>
          <a:p>
            <a:pPr indent="0" lvl="0" marL="0" marR="0" rtl="0" algn="l">
              <a:lnSpc>
                <a:spcPct val="100000"/>
              </a:lnSpc>
              <a:spcBef>
                <a:spcPts val="0"/>
              </a:spcBef>
              <a:spcAft>
                <a:spcPts val="0"/>
              </a:spcAft>
              <a:buClr>
                <a:srgbClr val="000000"/>
              </a:buClr>
              <a:buSzPts val="900"/>
              <a:buFont typeface="Arial"/>
              <a:buNone/>
            </a:pPr>
            <a:r>
              <a:rPr lang="en" sz="1000">
                <a:solidFill>
                  <a:srgbClr val="003660"/>
                </a:solidFill>
                <a:latin typeface="Avenir"/>
                <a:ea typeface="Avenir"/>
                <a:cs typeface="Avenir"/>
                <a:sym typeface="Avenir"/>
              </a:rPr>
              <a:t>Project Description and Goal</a:t>
            </a:r>
            <a:endParaRPr sz="1000">
              <a:solidFill>
                <a:srgbClr val="00366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900"/>
              <a:buFont typeface="Arial"/>
              <a:buNone/>
            </a:pPr>
            <a:r>
              <a:t/>
            </a:r>
            <a:endParaRPr sz="900"/>
          </a:p>
        </p:txBody>
      </p:sp>
      <p:sp>
        <p:nvSpPr>
          <p:cNvPr id="58" name="Google Shape;58;p14"/>
          <p:cNvSpPr txBox="1"/>
          <p:nvPr/>
        </p:nvSpPr>
        <p:spPr>
          <a:xfrm>
            <a:off x="245175" y="3145275"/>
            <a:ext cx="2575200" cy="338700"/>
          </a:xfrm>
          <a:prstGeom prst="rect">
            <a:avLst/>
          </a:prstGeom>
          <a:noFill/>
          <a:ln>
            <a:noFill/>
          </a:ln>
        </p:spPr>
        <p:txBody>
          <a:bodyPr anchorCtr="0" anchor="t" bIns="12025" lIns="12025" spcFirstLastPara="1" rIns="12025" wrap="square" tIns="12025">
            <a:noAutofit/>
          </a:bodyPr>
          <a:lstStyle/>
          <a:p>
            <a:pPr indent="0" lvl="0" marL="0" marR="0" rtl="0" algn="l">
              <a:lnSpc>
                <a:spcPct val="100000"/>
              </a:lnSpc>
              <a:spcBef>
                <a:spcPts val="0"/>
              </a:spcBef>
              <a:spcAft>
                <a:spcPts val="0"/>
              </a:spcAft>
              <a:buClr>
                <a:srgbClr val="000000"/>
              </a:buClr>
              <a:buSzPts val="600"/>
              <a:buFont typeface="Arial"/>
              <a:buNone/>
            </a:pPr>
            <a:r>
              <a:rPr lang="en" sz="1000">
                <a:solidFill>
                  <a:srgbClr val="003660"/>
                </a:solidFill>
                <a:latin typeface="Avenir"/>
                <a:ea typeface="Avenir"/>
                <a:cs typeface="Avenir"/>
                <a:sym typeface="Avenir"/>
              </a:rPr>
              <a:t>Preparing Data for Collaborative Filtering</a:t>
            </a:r>
            <a:endParaRPr sz="1000">
              <a:solidFill>
                <a:srgbClr val="00366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600"/>
              <a:buFont typeface="Arial"/>
              <a:buNone/>
            </a:pPr>
            <a:r>
              <a:t/>
            </a:r>
            <a:endParaRPr sz="1000">
              <a:solidFill>
                <a:schemeClr val="dk1"/>
              </a:solidFill>
            </a:endParaRPr>
          </a:p>
          <a:p>
            <a:pPr indent="0" lvl="0" marL="0" marR="0" rtl="0" algn="l">
              <a:lnSpc>
                <a:spcPct val="100000"/>
              </a:lnSpc>
              <a:spcBef>
                <a:spcPts val="0"/>
              </a:spcBef>
              <a:spcAft>
                <a:spcPts val="0"/>
              </a:spcAft>
              <a:buClr>
                <a:srgbClr val="000000"/>
              </a:buClr>
              <a:buSzPts val="600"/>
              <a:buFont typeface="Arial"/>
              <a:buNone/>
            </a:pPr>
            <a:r>
              <a:t/>
            </a:r>
            <a:endParaRPr sz="400"/>
          </a:p>
        </p:txBody>
      </p:sp>
      <p:sp>
        <p:nvSpPr>
          <p:cNvPr id="59" name="Google Shape;59;p14"/>
          <p:cNvSpPr txBox="1"/>
          <p:nvPr/>
        </p:nvSpPr>
        <p:spPr>
          <a:xfrm>
            <a:off x="268975" y="463375"/>
            <a:ext cx="2707500" cy="193200"/>
          </a:xfrm>
          <a:prstGeom prst="rect">
            <a:avLst/>
          </a:prstGeom>
          <a:noFill/>
          <a:ln>
            <a:noFill/>
          </a:ln>
        </p:spPr>
        <p:txBody>
          <a:bodyPr anchorCtr="0" anchor="t" bIns="12025" lIns="12025" spcFirstLastPara="1" rIns="12025" wrap="square" tIns="12025">
            <a:noAutofit/>
          </a:bodyPr>
          <a:lstStyle/>
          <a:p>
            <a:pPr indent="0" lvl="0" marL="0" marR="0" rtl="0" algn="l">
              <a:lnSpc>
                <a:spcPct val="120000"/>
              </a:lnSpc>
              <a:spcBef>
                <a:spcPts val="0"/>
              </a:spcBef>
              <a:spcAft>
                <a:spcPts val="0"/>
              </a:spcAft>
              <a:buClr>
                <a:srgbClr val="000000"/>
              </a:buClr>
              <a:buSzPts val="600"/>
              <a:buFont typeface="Arial"/>
              <a:buNone/>
            </a:pPr>
            <a:r>
              <a:rPr lang="en" sz="700">
                <a:latin typeface="Avenir"/>
                <a:ea typeface="Avenir"/>
                <a:cs typeface="Avenir"/>
                <a:sym typeface="Avenir"/>
              </a:rPr>
              <a:t>Atherv Gole, Cristian Razo, Eric Cha, Natasha Leodjaja, Qimin Tao</a:t>
            </a:r>
            <a:endParaRPr sz="600">
              <a:latin typeface="Avenir"/>
              <a:ea typeface="Avenir"/>
              <a:cs typeface="Avenir"/>
              <a:sym typeface="Avenir"/>
            </a:endParaRPr>
          </a:p>
          <a:p>
            <a:pPr indent="0" lvl="0" marL="0" rtl="0" algn="l">
              <a:lnSpc>
                <a:spcPct val="120000"/>
              </a:lnSpc>
              <a:spcBef>
                <a:spcPts val="0"/>
              </a:spcBef>
              <a:spcAft>
                <a:spcPts val="0"/>
              </a:spcAft>
              <a:buClr>
                <a:srgbClr val="000000"/>
              </a:buClr>
              <a:buSzPts val="600"/>
              <a:buFont typeface="Arial"/>
              <a:buNone/>
            </a:pPr>
            <a:r>
              <a:t/>
            </a:r>
            <a:endParaRPr sz="400">
              <a:latin typeface="Avenir"/>
              <a:ea typeface="Avenir"/>
              <a:cs typeface="Avenir"/>
              <a:sym typeface="Avenir"/>
            </a:endParaRPr>
          </a:p>
          <a:p>
            <a:pPr indent="0" lvl="0" marL="0" marR="0" rtl="0" algn="l">
              <a:lnSpc>
                <a:spcPct val="120000"/>
              </a:lnSpc>
              <a:spcBef>
                <a:spcPts val="0"/>
              </a:spcBef>
              <a:spcAft>
                <a:spcPts val="0"/>
              </a:spcAft>
              <a:buClr>
                <a:srgbClr val="000000"/>
              </a:buClr>
              <a:buSzPts val="600"/>
              <a:buFont typeface="Arial"/>
              <a:buNone/>
            </a:pPr>
            <a:r>
              <a:t/>
            </a:r>
            <a:endParaRPr sz="400">
              <a:latin typeface="Avenir"/>
              <a:ea typeface="Avenir"/>
              <a:cs typeface="Avenir"/>
              <a:sym typeface="Avenir"/>
            </a:endParaRPr>
          </a:p>
        </p:txBody>
      </p:sp>
      <p:pic>
        <p:nvPicPr>
          <p:cNvPr id="60" name="Google Shape;60;p14"/>
          <p:cNvPicPr preferRelativeResize="0"/>
          <p:nvPr/>
        </p:nvPicPr>
        <p:blipFill>
          <a:blip r:embed="rId3">
            <a:alphaModFix/>
          </a:blip>
          <a:stretch>
            <a:fillRect/>
          </a:stretch>
        </p:blipFill>
        <p:spPr>
          <a:xfrm>
            <a:off x="6212225" y="250650"/>
            <a:ext cx="2575302" cy="193075"/>
          </a:xfrm>
          <a:prstGeom prst="rect">
            <a:avLst/>
          </a:prstGeom>
          <a:noFill/>
          <a:ln>
            <a:noFill/>
          </a:ln>
        </p:spPr>
      </p:pic>
      <p:sp>
        <p:nvSpPr>
          <p:cNvPr id="61" name="Google Shape;61;p14"/>
          <p:cNvSpPr txBox="1"/>
          <p:nvPr/>
        </p:nvSpPr>
        <p:spPr>
          <a:xfrm>
            <a:off x="6344502" y="901679"/>
            <a:ext cx="740700" cy="193200"/>
          </a:xfrm>
          <a:prstGeom prst="rect">
            <a:avLst/>
          </a:prstGeom>
          <a:noFill/>
          <a:ln>
            <a:noFill/>
          </a:ln>
        </p:spPr>
        <p:txBody>
          <a:bodyPr anchorCtr="0" anchor="t" bIns="12025" lIns="12025" spcFirstLastPara="1" rIns="12025" wrap="square" tIns="12025">
            <a:noAutofit/>
          </a:bodyPr>
          <a:lstStyle/>
          <a:p>
            <a:pPr indent="0" lvl="0" marL="0" marR="0" rtl="0" algn="l">
              <a:lnSpc>
                <a:spcPct val="100000"/>
              </a:lnSpc>
              <a:spcBef>
                <a:spcPts val="0"/>
              </a:spcBef>
              <a:spcAft>
                <a:spcPts val="0"/>
              </a:spcAft>
              <a:buClr>
                <a:srgbClr val="000000"/>
              </a:buClr>
              <a:buSzPts val="600"/>
              <a:buFont typeface="Arial"/>
              <a:buNone/>
            </a:pPr>
            <a:r>
              <a:rPr lang="en" sz="1000">
                <a:solidFill>
                  <a:srgbClr val="003660"/>
                </a:solidFill>
                <a:latin typeface="Avenir"/>
                <a:ea typeface="Avenir"/>
                <a:cs typeface="Avenir"/>
                <a:sym typeface="Avenir"/>
              </a:rPr>
              <a:t>Final Results</a:t>
            </a:r>
            <a:endParaRPr sz="1000">
              <a:solidFill>
                <a:srgbClr val="00366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600"/>
              <a:buFont typeface="Arial"/>
              <a:buNone/>
            </a:pPr>
            <a:r>
              <a:t/>
            </a:r>
            <a:endParaRPr sz="400">
              <a:solidFill>
                <a:srgbClr val="FEBC11"/>
              </a:solidFill>
              <a:latin typeface="Avenir"/>
              <a:ea typeface="Avenir"/>
              <a:cs typeface="Avenir"/>
              <a:sym typeface="Avenir"/>
            </a:endParaRPr>
          </a:p>
        </p:txBody>
      </p:sp>
      <p:sp>
        <p:nvSpPr>
          <p:cNvPr id="62" name="Google Shape;62;p14"/>
          <p:cNvSpPr txBox="1"/>
          <p:nvPr/>
        </p:nvSpPr>
        <p:spPr>
          <a:xfrm>
            <a:off x="3905449" y="-421900"/>
            <a:ext cx="670800" cy="134100"/>
          </a:xfrm>
          <a:prstGeom prst="rect">
            <a:avLst/>
          </a:prstGeom>
          <a:noFill/>
          <a:ln>
            <a:noFill/>
          </a:ln>
        </p:spPr>
        <p:txBody>
          <a:bodyPr anchorCtr="0" anchor="t" bIns="12025" lIns="12025" spcFirstLastPara="1" rIns="12025" wrap="square" tIns="12025">
            <a:noAutofit/>
          </a:bodyPr>
          <a:lstStyle/>
          <a:p>
            <a:pPr indent="0" lvl="0" marL="0" marR="0" rtl="0" algn="l">
              <a:lnSpc>
                <a:spcPct val="100000"/>
              </a:lnSpc>
              <a:spcBef>
                <a:spcPts val="0"/>
              </a:spcBef>
              <a:spcAft>
                <a:spcPts val="0"/>
              </a:spcAft>
              <a:buClr>
                <a:srgbClr val="000000"/>
              </a:buClr>
              <a:buSzPts val="900"/>
              <a:buFont typeface="Arial"/>
              <a:buNone/>
            </a:pPr>
            <a:r>
              <a:rPr lang="en" sz="1000">
                <a:solidFill>
                  <a:srgbClr val="003660"/>
                </a:solidFill>
                <a:latin typeface="Avenir"/>
                <a:ea typeface="Avenir"/>
                <a:cs typeface="Avenir"/>
                <a:sym typeface="Avenir"/>
              </a:rPr>
              <a:t>Data</a:t>
            </a:r>
            <a:endParaRPr sz="900">
              <a:solidFill>
                <a:srgbClr val="003660"/>
              </a:solidFill>
              <a:latin typeface="Avenir"/>
              <a:ea typeface="Avenir"/>
              <a:cs typeface="Avenir"/>
              <a:sym typeface="Avenir"/>
            </a:endParaRPr>
          </a:p>
        </p:txBody>
      </p:sp>
      <p:sp>
        <p:nvSpPr>
          <p:cNvPr id="63" name="Google Shape;63;p14"/>
          <p:cNvSpPr txBox="1"/>
          <p:nvPr/>
        </p:nvSpPr>
        <p:spPr>
          <a:xfrm>
            <a:off x="129225" y="831475"/>
            <a:ext cx="2903700" cy="1416000"/>
          </a:xfrm>
          <a:prstGeom prst="rect">
            <a:avLst/>
          </a:prstGeom>
          <a:noFill/>
          <a:ln>
            <a:noFill/>
          </a:ln>
        </p:spPr>
        <p:txBody>
          <a:bodyPr anchorCtr="0" anchor="t" bIns="91425" lIns="114300" spcFirstLastPara="1" rIns="91425" wrap="square" tIns="91425">
            <a:spAutoFit/>
          </a:bodyPr>
          <a:lstStyle/>
          <a:p>
            <a:pPr indent="0" lvl="0" marL="0" rtl="0" algn="l">
              <a:spcBef>
                <a:spcPts val="0"/>
              </a:spcBef>
              <a:spcAft>
                <a:spcPts val="0"/>
              </a:spcAft>
              <a:buNone/>
            </a:pPr>
            <a:r>
              <a:t/>
            </a:r>
            <a:endParaRPr sz="500">
              <a:solidFill>
                <a:srgbClr val="003660"/>
              </a:solidFill>
              <a:latin typeface="Avenir"/>
              <a:ea typeface="Avenir"/>
              <a:cs typeface="Avenir"/>
              <a:sym typeface="Avenir"/>
            </a:endParaRPr>
          </a:p>
          <a:p>
            <a:pPr indent="0" lvl="0" marL="0" rtl="0" algn="l">
              <a:spcBef>
                <a:spcPts val="0"/>
              </a:spcBef>
              <a:spcAft>
                <a:spcPts val="0"/>
              </a:spcAft>
              <a:buNone/>
            </a:pPr>
            <a:r>
              <a:t/>
            </a:r>
            <a:endParaRPr sz="500">
              <a:solidFill>
                <a:srgbClr val="000000"/>
              </a:solidFill>
              <a:latin typeface="Avenir"/>
              <a:ea typeface="Avenir"/>
              <a:cs typeface="Avenir"/>
              <a:sym typeface="Avenir"/>
            </a:endParaRPr>
          </a:p>
          <a:p>
            <a:pPr indent="-82550" lvl="0" marL="88900" rtl="0" algn="l">
              <a:spcBef>
                <a:spcPts val="0"/>
              </a:spcBef>
              <a:spcAft>
                <a:spcPts val="0"/>
              </a:spcAft>
              <a:buClr>
                <a:schemeClr val="dk1"/>
              </a:buClr>
              <a:buSzPts val="500"/>
              <a:buFont typeface="Avenir"/>
              <a:buChar char="●"/>
            </a:pPr>
            <a:r>
              <a:rPr lang="en" sz="500">
                <a:solidFill>
                  <a:schemeClr val="dk1"/>
                </a:solidFill>
                <a:latin typeface="Avenir"/>
                <a:ea typeface="Avenir"/>
                <a:cs typeface="Avenir"/>
                <a:sym typeface="Avenir"/>
              </a:rPr>
              <a:t>The primary goal of this project is to analyze patterns in product adoption to effectively engage with existing and/or potential customers. Our primary dataset consists of two large datasets regarding many companies’ qualities across the United States over a span of 20 years ranging from 2001 to the present.</a:t>
            </a:r>
            <a:endParaRPr sz="500">
              <a:solidFill>
                <a:schemeClr val="dk1"/>
              </a:solidFill>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We’re trying to predict future technology purchases based on products adopted by companies. Such that companies get to ask question like ‘Show Me Automotive Companies in Germany who HG Insights predicts is going to purchase SAP HANA’.</a:t>
            </a:r>
            <a:endParaRPr sz="500">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Two of the main features we used are ‘signal score’ which is a 1-3 score of how recently the product was observed, and ‘intensity’ which is a measure of how much a product is observed over time</a:t>
            </a:r>
            <a:endParaRPr sz="500">
              <a:latin typeface="Avenir"/>
              <a:ea typeface="Avenir"/>
              <a:cs typeface="Avenir"/>
              <a:sym typeface="Avenir"/>
            </a:endParaRPr>
          </a:p>
          <a:p>
            <a:pPr indent="0" lvl="0" marL="0" rtl="0" algn="l">
              <a:spcBef>
                <a:spcPts val="0"/>
              </a:spcBef>
              <a:spcAft>
                <a:spcPts val="0"/>
              </a:spcAft>
              <a:buNone/>
            </a:pPr>
            <a:r>
              <a:t/>
            </a:r>
            <a:endParaRPr b="1" sz="500">
              <a:latin typeface="Avenir"/>
              <a:ea typeface="Avenir"/>
              <a:cs typeface="Avenir"/>
              <a:sym typeface="Avenir"/>
            </a:endParaRPr>
          </a:p>
          <a:p>
            <a:pPr indent="0" lvl="0" marL="0" rtl="0" algn="l">
              <a:spcBef>
                <a:spcPts val="0"/>
              </a:spcBef>
              <a:spcAft>
                <a:spcPts val="0"/>
              </a:spcAft>
              <a:buNone/>
            </a:pPr>
            <a:r>
              <a:t/>
            </a:r>
            <a:endParaRPr sz="500">
              <a:latin typeface="Avenir"/>
              <a:ea typeface="Avenir"/>
              <a:cs typeface="Avenir"/>
              <a:sym typeface="Avenir"/>
            </a:endParaRPr>
          </a:p>
          <a:p>
            <a:pPr indent="0" lvl="0" marL="88900" rtl="0" algn="l">
              <a:spcBef>
                <a:spcPts val="0"/>
              </a:spcBef>
              <a:spcAft>
                <a:spcPts val="0"/>
              </a:spcAft>
              <a:buNone/>
            </a:pPr>
            <a:r>
              <a:t/>
            </a:r>
            <a:endParaRPr b="1" sz="500">
              <a:solidFill>
                <a:srgbClr val="000000"/>
              </a:solidFill>
              <a:latin typeface="Avenir"/>
              <a:ea typeface="Avenir"/>
              <a:cs typeface="Avenir"/>
              <a:sym typeface="Avenir"/>
            </a:endParaRPr>
          </a:p>
          <a:p>
            <a:pPr indent="0" lvl="0" marL="0" rtl="0" algn="l">
              <a:spcBef>
                <a:spcPts val="0"/>
              </a:spcBef>
              <a:spcAft>
                <a:spcPts val="0"/>
              </a:spcAft>
              <a:buNone/>
            </a:pPr>
            <a:r>
              <a:t/>
            </a:r>
            <a:endParaRPr sz="500">
              <a:solidFill>
                <a:srgbClr val="000000"/>
              </a:solidFill>
              <a:latin typeface="Avenir"/>
              <a:ea typeface="Avenir"/>
              <a:cs typeface="Avenir"/>
              <a:sym typeface="Avenir"/>
            </a:endParaRPr>
          </a:p>
        </p:txBody>
      </p:sp>
      <p:sp>
        <p:nvSpPr>
          <p:cNvPr id="64" name="Google Shape;64;p14"/>
          <p:cNvSpPr txBox="1"/>
          <p:nvPr/>
        </p:nvSpPr>
        <p:spPr>
          <a:xfrm>
            <a:off x="158125" y="2018388"/>
            <a:ext cx="3000000" cy="954300"/>
          </a:xfrm>
          <a:prstGeom prst="rect">
            <a:avLst/>
          </a:prstGeom>
          <a:noFill/>
          <a:ln>
            <a:noFill/>
          </a:ln>
        </p:spPr>
        <p:txBody>
          <a:bodyPr anchorCtr="0" anchor="t" bIns="91425" lIns="91425" spcFirstLastPara="1" rIns="91425" wrap="square" tIns="91425">
            <a:spAutoFit/>
          </a:bodyPr>
          <a:lstStyle/>
          <a:p>
            <a:pPr indent="-82550" lvl="0" marL="88900" rtl="0" algn="l">
              <a:spcBef>
                <a:spcPts val="0"/>
              </a:spcBef>
              <a:spcAft>
                <a:spcPts val="0"/>
              </a:spcAft>
              <a:buClr>
                <a:schemeClr val="dk1"/>
              </a:buClr>
              <a:buSzPts val="500"/>
              <a:buFont typeface="Avenir"/>
              <a:buChar char="●"/>
            </a:pPr>
            <a:r>
              <a:rPr lang="en" sz="500">
                <a:solidFill>
                  <a:schemeClr val="dk1"/>
                </a:solidFill>
                <a:latin typeface="Avenir"/>
                <a:ea typeface="Avenir"/>
                <a:cs typeface="Avenir"/>
                <a:sym typeface="Avenir"/>
              </a:rPr>
              <a:t>Data was provided to us by HG Insights. We were given two datasets: Install and time series which were scraped from companies’ job listings, product pages, etc.</a:t>
            </a:r>
            <a:endParaRPr sz="500">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The observations in the </a:t>
            </a:r>
            <a:r>
              <a:rPr i="1" lang="en" sz="500">
                <a:latin typeface="Avenir"/>
                <a:ea typeface="Avenir"/>
                <a:cs typeface="Avenir"/>
                <a:sym typeface="Avenir"/>
              </a:rPr>
              <a:t>‘install’</a:t>
            </a:r>
            <a:r>
              <a:rPr lang="en" sz="500">
                <a:latin typeface="Avenir"/>
                <a:ea typeface="Avenir"/>
                <a:cs typeface="Avenir"/>
                <a:sym typeface="Avenir"/>
              </a:rPr>
              <a:t> dataset were of a single </a:t>
            </a:r>
            <a:r>
              <a:rPr lang="en" sz="500">
                <a:latin typeface="Avenir"/>
                <a:ea typeface="Avenir"/>
                <a:cs typeface="Avenir"/>
                <a:sym typeface="Avenir"/>
              </a:rPr>
              <a:t>product</a:t>
            </a:r>
            <a:r>
              <a:rPr lang="en" sz="500">
                <a:latin typeface="Avenir"/>
                <a:ea typeface="Avenir"/>
                <a:cs typeface="Avenir"/>
                <a:sym typeface="Avenir"/>
              </a:rPr>
              <a:t> usage at a single company, as well as </a:t>
            </a:r>
            <a:r>
              <a:rPr lang="en" sz="500">
                <a:latin typeface="Avenir"/>
                <a:ea typeface="Avenir"/>
                <a:cs typeface="Avenir"/>
                <a:sym typeface="Avenir"/>
              </a:rPr>
              <a:t>auxiliary</a:t>
            </a:r>
            <a:r>
              <a:rPr lang="en" sz="500">
                <a:latin typeface="Avenir"/>
                <a:ea typeface="Avenir"/>
                <a:cs typeface="Avenir"/>
                <a:sym typeface="Avenir"/>
              </a:rPr>
              <a:t> company information like the industry, employee number range, etc.</a:t>
            </a:r>
            <a:endParaRPr sz="500">
              <a:solidFill>
                <a:schemeClr val="dk1"/>
              </a:solidFill>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i="1" lang="en" sz="500">
                <a:latin typeface="Avenir"/>
                <a:ea typeface="Avenir"/>
                <a:cs typeface="Avenir"/>
                <a:sym typeface="Avenir"/>
              </a:rPr>
              <a:t>Time Series Dataset:</a:t>
            </a:r>
            <a:r>
              <a:rPr lang="en" sz="500">
                <a:latin typeface="Avenir"/>
                <a:ea typeface="Avenir"/>
                <a:cs typeface="Avenir"/>
                <a:sym typeface="Avenir"/>
              </a:rPr>
              <a:t> product_hit_id, date, weighted_intensity</a:t>
            </a:r>
            <a:endParaRPr sz="500">
              <a:highlight>
                <a:schemeClr val="accent6"/>
              </a:highlight>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There were some missing values (~5% of the entire data) in our dataset. Due to the small number of missing observations, we dropped the NA values to have a fully intact dataset.</a:t>
            </a:r>
            <a:endParaRPr sz="500">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Since all the data is scraped, we expect to have some variance in actual vs. recorded usage of a product. Some products may be occasionally mentioned on a company’s web presence, but only to describe a task or to attract candidates.</a:t>
            </a:r>
            <a:endParaRPr sz="500">
              <a:latin typeface="Avenir"/>
              <a:ea typeface="Avenir"/>
              <a:cs typeface="Avenir"/>
              <a:sym typeface="Avenir"/>
            </a:endParaRPr>
          </a:p>
        </p:txBody>
      </p:sp>
      <p:sp>
        <p:nvSpPr>
          <p:cNvPr id="65" name="Google Shape;65;p14"/>
          <p:cNvSpPr txBox="1"/>
          <p:nvPr/>
        </p:nvSpPr>
        <p:spPr>
          <a:xfrm>
            <a:off x="3565681" y="885175"/>
            <a:ext cx="1246800" cy="90900"/>
          </a:xfrm>
          <a:prstGeom prst="rect">
            <a:avLst/>
          </a:prstGeom>
          <a:noFill/>
          <a:ln>
            <a:noFill/>
          </a:ln>
        </p:spPr>
        <p:txBody>
          <a:bodyPr anchorCtr="0" anchor="t" bIns="12025" lIns="12025" spcFirstLastPara="1" rIns="12025" wrap="square" tIns="12025">
            <a:noAutofit/>
          </a:bodyPr>
          <a:lstStyle/>
          <a:p>
            <a:pPr indent="0" lvl="0" marL="0" marR="0" rtl="0" algn="l">
              <a:lnSpc>
                <a:spcPct val="100000"/>
              </a:lnSpc>
              <a:spcBef>
                <a:spcPts val="0"/>
              </a:spcBef>
              <a:spcAft>
                <a:spcPts val="0"/>
              </a:spcAft>
              <a:buClr>
                <a:srgbClr val="000000"/>
              </a:buClr>
              <a:buSzPts val="600"/>
              <a:buFont typeface="Arial"/>
              <a:buNone/>
            </a:pPr>
            <a:r>
              <a:rPr lang="en" sz="1000">
                <a:solidFill>
                  <a:srgbClr val="003660"/>
                </a:solidFill>
                <a:latin typeface="Avenir"/>
                <a:ea typeface="Avenir"/>
                <a:cs typeface="Avenir"/>
                <a:sym typeface="Avenir"/>
              </a:rPr>
              <a:t>Methodology</a:t>
            </a:r>
            <a:endParaRPr sz="1000">
              <a:solidFill>
                <a:srgbClr val="00366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600"/>
              <a:buFont typeface="Arial"/>
              <a:buNone/>
            </a:pPr>
            <a:r>
              <a:t/>
            </a:r>
            <a:endParaRPr sz="400">
              <a:solidFill>
                <a:srgbClr val="003660"/>
              </a:solidFill>
              <a:latin typeface="Avenir"/>
              <a:ea typeface="Avenir"/>
              <a:cs typeface="Avenir"/>
              <a:sym typeface="Avenir"/>
            </a:endParaRPr>
          </a:p>
        </p:txBody>
      </p:sp>
      <p:sp>
        <p:nvSpPr>
          <p:cNvPr id="66" name="Google Shape;66;p14"/>
          <p:cNvSpPr txBox="1"/>
          <p:nvPr/>
        </p:nvSpPr>
        <p:spPr>
          <a:xfrm>
            <a:off x="6370950" y="3334726"/>
            <a:ext cx="873900" cy="90900"/>
          </a:xfrm>
          <a:prstGeom prst="rect">
            <a:avLst/>
          </a:prstGeom>
          <a:noFill/>
          <a:ln>
            <a:noFill/>
          </a:ln>
        </p:spPr>
        <p:txBody>
          <a:bodyPr anchorCtr="0" anchor="t" bIns="12025" lIns="12025" spcFirstLastPara="1" rIns="12025" wrap="square" tIns="12025">
            <a:noAutofit/>
          </a:bodyPr>
          <a:lstStyle/>
          <a:p>
            <a:pPr indent="0" lvl="0" marL="0" marR="0" rtl="0" algn="l">
              <a:lnSpc>
                <a:spcPct val="100000"/>
              </a:lnSpc>
              <a:spcBef>
                <a:spcPts val="0"/>
              </a:spcBef>
              <a:spcAft>
                <a:spcPts val="0"/>
              </a:spcAft>
              <a:buClr>
                <a:srgbClr val="000000"/>
              </a:buClr>
              <a:buSzPts val="600"/>
              <a:buFont typeface="Arial"/>
              <a:buNone/>
            </a:pPr>
            <a:r>
              <a:rPr lang="en" sz="1000">
                <a:solidFill>
                  <a:srgbClr val="003660"/>
                </a:solidFill>
                <a:latin typeface="Avenir"/>
                <a:ea typeface="Avenir"/>
                <a:cs typeface="Avenir"/>
                <a:sym typeface="Avenir"/>
              </a:rPr>
              <a:t>Conclusions</a:t>
            </a:r>
            <a:endParaRPr sz="1000">
              <a:solidFill>
                <a:srgbClr val="00366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600"/>
              <a:buFont typeface="Arial"/>
              <a:buNone/>
            </a:pPr>
            <a:r>
              <a:t/>
            </a:r>
            <a:endParaRPr sz="400">
              <a:solidFill>
                <a:srgbClr val="FEBC11"/>
              </a:solidFill>
              <a:latin typeface="Avenir"/>
              <a:ea typeface="Avenir"/>
              <a:cs typeface="Avenir"/>
              <a:sym typeface="Avenir"/>
            </a:endParaRPr>
          </a:p>
        </p:txBody>
      </p:sp>
      <p:sp>
        <p:nvSpPr>
          <p:cNvPr id="67" name="Google Shape;67;p14"/>
          <p:cNvSpPr txBox="1"/>
          <p:nvPr/>
        </p:nvSpPr>
        <p:spPr>
          <a:xfrm>
            <a:off x="6294750" y="3483175"/>
            <a:ext cx="2517900" cy="1493100"/>
          </a:xfrm>
          <a:prstGeom prst="rect">
            <a:avLst/>
          </a:prstGeom>
          <a:noFill/>
          <a:ln>
            <a:noFill/>
          </a:ln>
        </p:spPr>
        <p:txBody>
          <a:bodyPr anchorCtr="0" anchor="t" bIns="91425" lIns="91425" spcFirstLastPara="1" rIns="91425" wrap="square" tIns="91425">
            <a:spAutoFit/>
          </a:bodyPr>
          <a:lstStyle/>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User-item recommendation is difficult- conceptually and computationally</a:t>
            </a:r>
            <a:endParaRPr sz="500">
              <a:latin typeface="Avenir"/>
              <a:ea typeface="Avenir"/>
              <a:cs typeface="Avenir"/>
              <a:sym typeface="Avenir"/>
            </a:endParaRPr>
          </a:p>
          <a:p>
            <a:pPr indent="-82550" lvl="1" marL="177800" rtl="0" algn="l">
              <a:spcBef>
                <a:spcPts val="0"/>
              </a:spcBef>
              <a:spcAft>
                <a:spcPts val="0"/>
              </a:spcAft>
              <a:buClr>
                <a:srgbClr val="000000"/>
              </a:buClr>
              <a:buSzPts val="500"/>
              <a:buFont typeface="Avenir"/>
              <a:buChar char="○"/>
            </a:pPr>
            <a:r>
              <a:rPr lang="en" sz="500">
                <a:latin typeface="Avenir"/>
                <a:ea typeface="Avenir"/>
                <a:cs typeface="Avenir"/>
                <a:sym typeface="Avenir"/>
              </a:rPr>
              <a:t>Measuring user preferences can be difficult, and in our case, there are implicit business related reasons as to why a company selects a product.</a:t>
            </a:r>
            <a:endParaRPr sz="500">
              <a:latin typeface="Avenir"/>
              <a:ea typeface="Avenir"/>
              <a:cs typeface="Avenir"/>
              <a:sym typeface="Avenir"/>
            </a:endParaRPr>
          </a:p>
          <a:p>
            <a:pPr indent="-82550" lvl="1" marL="177800" rtl="0" algn="l">
              <a:spcBef>
                <a:spcPts val="0"/>
              </a:spcBef>
              <a:spcAft>
                <a:spcPts val="0"/>
              </a:spcAft>
              <a:buClr>
                <a:srgbClr val="000000"/>
              </a:buClr>
              <a:buSzPts val="500"/>
              <a:buFont typeface="Avenir"/>
              <a:buChar char="○"/>
            </a:pPr>
            <a:r>
              <a:rPr lang="en" sz="500">
                <a:latin typeface="Avenir"/>
                <a:ea typeface="Avenir"/>
                <a:cs typeface="Avenir"/>
                <a:sym typeface="Avenir"/>
              </a:rPr>
              <a:t>Runtime costs for training a model at the scale of which HG collects data can be very high.</a:t>
            </a:r>
            <a:endParaRPr sz="500">
              <a:latin typeface="Avenir"/>
              <a:ea typeface="Avenir"/>
              <a:cs typeface="Avenir"/>
              <a:sym typeface="Avenir"/>
            </a:endParaRPr>
          </a:p>
          <a:p>
            <a:pPr indent="0" lvl="0" marL="88900" rtl="0" algn="l">
              <a:spcBef>
                <a:spcPts val="0"/>
              </a:spcBef>
              <a:spcAft>
                <a:spcPts val="0"/>
              </a:spcAft>
              <a:buNone/>
            </a:pPr>
            <a:r>
              <a:t/>
            </a:r>
            <a:endParaRPr sz="500">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The general goal of the project is to understand whether we can provide relevant recommendations to companies based on the information that they make publicly available</a:t>
            </a:r>
            <a:endParaRPr sz="500">
              <a:latin typeface="Avenir"/>
              <a:ea typeface="Avenir"/>
              <a:cs typeface="Avenir"/>
              <a:sym typeface="Avenir"/>
            </a:endParaRPr>
          </a:p>
          <a:p>
            <a:pPr indent="0" lvl="0" marL="88900" rtl="0" algn="l">
              <a:spcBef>
                <a:spcPts val="0"/>
              </a:spcBef>
              <a:spcAft>
                <a:spcPts val="0"/>
              </a:spcAft>
              <a:buNone/>
            </a:pPr>
            <a:r>
              <a:t/>
            </a:r>
            <a:endParaRPr sz="500">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While user-item recommendations have been done many times before (most famously in the video streaming and e-commerce industries), the opportunity to explore those same strategies with very different data presented unique challenges.</a:t>
            </a:r>
            <a:endParaRPr sz="500">
              <a:solidFill>
                <a:srgbClr val="000000"/>
              </a:solidFill>
              <a:latin typeface="Avenir"/>
              <a:ea typeface="Avenir"/>
              <a:cs typeface="Avenir"/>
              <a:sym typeface="Avenir"/>
            </a:endParaRPr>
          </a:p>
          <a:p>
            <a:pPr indent="0" lvl="0" marL="0" rtl="0" algn="l">
              <a:spcBef>
                <a:spcPts val="0"/>
              </a:spcBef>
              <a:spcAft>
                <a:spcPts val="0"/>
              </a:spcAft>
              <a:buNone/>
            </a:pPr>
            <a:r>
              <a:t/>
            </a:r>
            <a:endParaRPr b="1" sz="500">
              <a:solidFill>
                <a:srgbClr val="000000"/>
              </a:solidFill>
              <a:latin typeface="Avenir"/>
              <a:ea typeface="Avenir"/>
              <a:cs typeface="Avenir"/>
              <a:sym typeface="Avenir"/>
            </a:endParaRPr>
          </a:p>
          <a:p>
            <a:pPr indent="0" lvl="0" marL="88900" rtl="0" algn="l">
              <a:spcBef>
                <a:spcPts val="0"/>
              </a:spcBef>
              <a:spcAft>
                <a:spcPts val="0"/>
              </a:spcAft>
              <a:buNone/>
            </a:pPr>
            <a:r>
              <a:t/>
            </a:r>
            <a:endParaRPr b="1" sz="500">
              <a:solidFill>
                <a:srgbClr val="000000"/>
              </a:solidFill>
              <a:latin typeface="Avenir"/>
              <a:ea typeface="Avenir"/>
              <a:cs typeface="Avenir"/>
              <a:sym typeface="Avenir"/>
            </a:endParaRPr>
          </a:p>
          <a:p>
            <a:pPr indent="0" lvl="0" marL="0" rtl="0" algn="l">
              <a:spcBef>
                <a:spcPts val="0"/>
              </a:spcBef>
              <a:spcAft>
                <a:spcPts val="0"/>
              </a:spcAft>
              <a:buNone/>
            </a:pPr>
            <a:r>
              <a:t/>
            </a:r>
            <a:endParaRPr sz="500">
              <a:solidFill>
                <a:srgbClr val="000000"/>
              </a:solidFill>
              <a:latin typeface="Avenir"/>
              <a:ea typeface="Avenir"/>
              <a:cs typeface="Avenir"/>
              <a:sym typeface="Avenir"/>
            </a:endParaRPr>
          </a:p>
        </p:txBody>
      </p:sp>
      <p:sp>
        <p:nvSpPr>
          <p:cNvPr id="68" name="Google Shape;68;p14"/>
          <p:cNvSpPr txBox="1"/>
          <p:nvPr/>
        </p:nvSpPr>
        <p:spPr>
          <a:xfrm>
            <a:off x="192775" y="589988"/>
            <a:ext cx="2328000" cy="2925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700">
                <a:solidFill>
                  <a:schemeClr val="dk1"/>
                </a:solidFill>
                <a:latin typeface="Avenir"/>
                <a:ea typeface="Avenir"/>
                <a:cs typeface="Avenir"/>
                <a:sym typeface="Avenir"/>
              </a:rPr>
              <a:t>Sponsors: </a:t>
            </a:r>
            <a:r>
              <a:rPr b="1" lang="en" sz="700">
                <a:solidFill>
                  <a:srgbClr val="1C4587"/>
                </a:solidFill>
                <a:latin typeface="Avenir"/>
                <a:ea typeface="Avenir"/>
                <a:cs typeface="Avenir"/>
                <a:sym typeface="Avenir"/>
              </a:rPr>
              <a:t>Rob Fox</a:t>
            </a:r>
            <a:r>
              <a:rPr lang="en" sz="700">
                <a:solidFill>
                  <a:schemeClr val="dk1"/>
                </a:solidFill>
                <a:latin typeface="Avenir"/>
                <a:ea typeface="Avenir"/>
                <a:cs typeface="Avenir"/>
                <a:sym typeface="Avenir"/>
              </a:rPr>
              <a:t>, </a:t>
            </a:r>
            <a:r>
              <a:rPr b="1" lang="en" sz="700">
                <a:solidFill>
                  <a:srgbClr val="1C4587"/>
                </a:solidFill>
                <a:latin typeface="Avenir"/>
                <a:ea typeface="Avenir"/>
                <a:cs typeface="Avenir"/>
                <a:sym typeface="Avenir"/>
              </a:rPr>
              <a:t>Lauren Wong, HG Insights</a:t>
            </a:r>
            <a:endParaRPr b="1" sz="700">
              <a:solidFill>
                <a:srgbClr val="1C4587"/>
              </a:solidFill>
              <a:latin typeface="Avenir"/>
              <a:ea typeface="Avenir"/>
              <a:cs typeface="Avenir"/>
              <a:sym typeface="Avenir"/>
            </a:endParaRPr>
          </a:p>
        </p:txBody>
      </p:sp>
      <p:sp>
        <p:nvSpPr>
          <p:cNvPr id="69" name="Google Shape;69;p14"/>
          <p:cNvSpPr txBox="1"/>
          <p:nvPr/>
        </p:nvSpPr>
        <p:spPr>
          <a:xfrm>
            <a:off x="6276300" y="1038525"/>
            <a:ext cx="2671800" cy="646500"/>
          </a:xfrm>
          <a:prstGeom prst="rect">
            <a:avLst/>
          </a:prstGeom>
          <a:noFill/>
          <a:ln>
            <a:noFill/>
          </a:ln>
        </p:spPr>
        <p:txBody>
          <a:bodyPr anchorCtr="0" anchor="t" bIns="91425" lIns="91425" spcFirstLastPara="1" rIns="91425" wrap="square" tIns="91425">
            <a:spAutoFit/>
          </a:bodyPr>
          <a:lstStyle/>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We found that we’re able to predict a company’s rating for a product with an RMSE of around ~0.88 and an MAE of around ~0.57 using Singular Value Decomposition and Baseline estimation methods.</a:t>
            </a:r>
            <a:endParaRPr sz="500">
              <a:latin typeface="Avenir"/>
              <a:ea typeface="Avenir"/>
              <a:cs typeface="Avenir"/>
              <a:sym typeface="Avenir"/>
            </a:endParaRPr>
          </a:p>
          <a:p>
            <a:pPr indent="0" lvl="0" marL="88900" rtl="0" algn="l">
              <a:spcBef>
                <a:spcPts val="0"/>
              </a:spcBef>
              <a:spcAft>
                <a:spcPts val="0"/>
              </a:spcAft>
              <a:buNone/>
            </a:pPr>
            <a:r>
              <a:t/>
            </a:r>
            <a:endParaRPr sz="500">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As seen in the figure below, RMSE approaches a minimum at around 1.3 million included rows of data.</a:t>
            </a:r>
            <a:endParaRPr sz="500">
              <a:latin typeface="Avenir"/>
              <a:ea typeface="Avenir"/>
              <a:cs typeface="Avenir"/>
              <a:sym typeface="Avenir"/>
            </a:endParaRPr>
          </a:p>
        </p:txBody>
      </p:sp>
      <p:sp>
        <p:nvSpPr>
          <p:cNvPr id="70" name="Google Shape;70;p14"/>
          <p:cNvSpPr txBox="1"/>
          <p:nvPr/>
        </p:nvSpPr>
        <p:spPr>
          <a:xfrm>
            <a:off x="6745850" y="3034875"/>
            <a:ext cx="2058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Figure. RMSE as more rows are included in the trainset.</a:t>
            </a:r>
            <a:endParaRPr sz="500"/>
          </a:p>
        </p:txBody>
      </p:sp>
      <p:pic>
        <p:nvPicPr>
          <p:cNvPr id="71" name="Google Shape;71;p14"/>
          <p:cNvPicPr preferRelativeResize="0"/>
          <p:nvPr/>
        </p:nvPicPr>
        <p:blipFill rotWithShape="1">
          <a:blip r:embed="rId4">
            <a:alphaModFix/>
          </a:blip>
          <a:srcRect b="12529" l="1920" r="-1920" t="22247"/>
          <a:stretch/>
        </p:blipFill>
        <p:spPr>
          <a:xfrm>
            <a:off x="7161175" y="518637"/>
            <a:ext cx="1730905" cy="338700"/>
          </a:xfrm>
          <a:prstGeom prst="rect">
            <a:avLst/>
          </a:prstGeom>
          <a:noFill/>
          <a:ln>
            <a:noFill/>
          </a:ln>
        </p:spPr>
      </p:pic>
      <p:graphicFrame>
        <p:nvGraphicFramePr>
          <p:cNvPr id="72" name="Google Shape;72;p14"/>
          <p:cNvGraphicFramePr/>
          <p:nvPr/>
        </p:nvGraphicFramePr>
        <p:xfrm>
          <a:off x="3804563" y="2290515"/>
          <a:ext cx="3000000" cy="3000000"/>
        </p:xfrm>
        <a:graphic>
          <a:graphicData uri="http://schemas.openxmlformats.org/drawingml/2006/table">
            <a:tbl>
              <a:tblPr>
                <a:noFill/>
                <a:tableStyleId>{30540786-3AF4-4251-9ECD-6FEBB250C09D}</a:tableStyleId>
              </a:tblPr>
              <a:tblGrid>
                <a:gridCol w="423100"/>
                <a:gridCol w="455875"/>
                <a:gridCol w="390325"/>
              </a:tblGrid>
              <a:tr h="172700">
                <a:tc>
                  <a:txBody>
                    <a:bodyPr/>
                    <a:lstStyle/>
                    <a:p>
                      <a:pPr indent="0" lvl="0" marL="0" rtl="0" algn="ctr">
                        <a:lnSpc>
                          <a:spcPct val="115000"/>
                        </a:lnSpc>
                        <a:spcBef>
                          <a:spcPts val="0"/>
                        </a:spcBef>
                        <a:spcAft>
                          <a:spcPts val="1200"/>
                        </a:spcAft>
                        <a:buClr>
                          <a:srgbClr val="000000"/>
                        </a:buClr>
                        <a:buSzPts val="1100"/>
                        <a:buFont typeface="Arial"/>
                        <a:buNone/>
                      </a:pPr>
                      <a:r>
                        <a:rPr b="1" lang="en" sz="600">
                          <a:solidFill>
                            <a:srgbClr val="434343"/>
                          </a:solidFill>
                          <a:latin typeface="Avenir"/>
                          <a:ea typeface="Avenir"/>
                          <a:cs typeface="Avenir"/>
                          <a:sym typeface="Avenir"/>
                        </a:rPr>
                        <a:t>Company</a:t>
                      </a:r>
                      <a:endParaRPr b="1" sz="600">
                        <a:solidFill>
                          <a:srgbClr val="434343"/>
                        </a:solidFill>
                        <a:latin typeface="Avenir"/>
                        <a:ea typeface="Avenir"/>
                        <a:cs typeface="Avenir"/>
                        <a:sym typeface="Avenir"/>
                      </a:endParaRPr>
                    </a:p>
                  </a:txBody>
                  <a:tcPr marT="0" marB="0" marR="0" marL="0"/>
                </a:tc>
                <a:tc>
                  <a:txBody>
                    <a:bodyPr/>
                    <a:lstStyle/>
                    <a:p>
                      <a:pPr indent="0" lvl="0" marL="0" rtl="0" algn="ctr">
                        <a:lnSpc>
                          <a:spcPct val="115000"/>
                        </a:lnSpc>
                        <a:spcBef>
                          <a:spcPts val="0"/>
                        </a:spcBef>
                        <a:spcAft>
                          <a:spcPts val="1200"/>
                        </a:spcAft>
                        <a:buClr>
                          <a:srgbClr val="000000"/>
                        </a:buClr>
                        <a:buSzPts val="1100"/>
                        <a:buFont typeface="Arial"/>
                        <a:buNone/>
                      </a:pPr>
                      <a:r>
                        <a:rPr b="1" lang="en" sz="600">
                          <a:solidFill>
                            <a:srgbClr val="434343"/>
                          </a:solidFill>
                          <a:latin typeface="Avenir"/>
                          <a:ea typeface="Avenir"/>
                          <a:cs typeface="Avenir"/>
                          <a:sym typeface="Avenir"/>
                        </a:rPr>
                        <a:t>Product</a:t>
                      </a:r>
                      <a:endParaRPr b="1" sz="600">
                        <a:solidFill>
                          <a:srgbClr val="434343"/>
                        </a:solidFill>
                        <a:latin typeface="Avenir"/>
                        <a:ea typeface="Avenir"/>
                        <a:cs typeface="Avenir"/>
                        <a:sym typeface="Avenir"/>
                      </a:endParaRPr>
                    </a:p>
                  </a:txBody>
                  <a:tcPr marT="0" marB="0" marR="0" marL="0"/>
                </a:tc>
                <a:tc>
                  <a:txBody>
                    <a:bodyPr/>
                    <a:lstStyle/>
                    <a:p>
                      <a:pPr indent="0" lvl="0" marL="0" rtl="0" algn="ctr">
                        <a:spcBef>
                          <a:spcPts val="0"/>
                        </a:spcBef>
                        <a:spcAft>
                          <a:spcPts val="0"/>
                        </a:spcAft>
                        <a:buNone/>
                      </a:pPr>
                      <a:r>
                        <a:rPr b="1" lang="en" sz="600">
                          <a:solidFill>
                            <a:srgbClr val="434343"/>
                          </a:solidFill>
                          <a:latin typeface="Avenir"/>
                          <a:ea typeface="Avenir"/>
                          <a:cs typeface="Avenir"/>
                          <a:sym typeface="Avenir"/>
                        </a:rPr>
                        <a:t>Rating</a:t>
                      </a:r>
                      <a:endParaRPr b="1" sz="600">
                        <a:solidFill>
                          <a:srgbClr val="434343"/>
                        </a:solidFill>
                        <a:latin typeface="Avenir"/>
                        <a:ea typeface="Avenir"/>
                        <a:cs typeface="Avenir"/>
                        <a:sym typeface="Avenir"/>
                      </a:endParaRPr>
                    </a:p>
                  </a:txBody>
                  <a:tcPr marT="0" marB="0" marR="0" marL="0"/>
                </a:tc>
              </a:tr>
              <a:tr h="153950">
                <a:tc>
                  <a:txBody>
                    <a:bodyPr/>
                    <a:lstStyle/>
                    <a:p>
                      <a:pPr indent="0" lvl="0" marL="0" rtl="0" algn="ctr">
                        <a:spcBef>
                          <a:spcPts val="0"/>
                        </a:spcBef>
                        <a:spcAft>
                          <a:spcPts val="0"/>
                        </a:spcAft>
                        <a:buNone/>
                      </a:pPr>
                      <a:r>
                        <a:rPr lang="en" sz="600">
                          <a:solidFill>
                            <a:srgbClr val="434343"/>
                          </a:solidFill>
                          <a:latin typeface="Avenir"/>
                          <a:ea typeface="Avenir"/>
                          <a:cs typeface="Avenir"/>
                          <a:sym typeface="Avenir"/>
                        </a:rPr>
                        <a:t>A</a:t>
                      </a:r>
                      <a:endParaRPr sz="600">
                        <a:solidFill>
                          <a:srgbClr val="434343"/>
                        </a:solidFill>
                        <a:latin typeface="Avenir"/>
                        <a:ea typeface="Avenir"/>
                        <a:cs typeface="Avenir"/>
                        <a:sym typeface="Avenir"/>
                      </a:endParaRPr>
                    </a:p>
                  </a:txBody>
                  <a:tcPr marT="0" marB="0" marR="0" marL="0"/>
                </a:tc>
                <a:tc>
                  <a:txBody>
                    <a:bodyPr/>
                    <a:lstStyle/>
                    <a:p>
                      <a:pPr indent="0" lvl="0" marL="0" rtl="0" algn="ctr">
                        <a:spcBef>
                          <a:spcPts val="0"/>
                        </a:spcBef>
                        <a:spcAft>
                          <a:spcPts val="0"/>
                        </a:spcAft>
                        <a:buNone/>
                      </a:pPr>
                      <a:r>
                        <a:rPr lang="en" sz="600">
                          <a:solidFill>
                            <a:srgbClr val="434343"/>
                          </a:solidFill>
                          <a:latin typeface="Avenir"/>
                          <a:ea typeface="Avenir"/>
                          <a:cs typeface="Avenir"/>
                          <a:sym typeface="Avenir"/>
                        </a:rPr>
                        <a:t>Quickbooks</a:t>
                      </a:r>
                      <a:endParaRPr sz="600">
                        <a:solidFill>
                          <a:srgbClr val="434343"/>
                        </a:solidFill>
                        <a:latin typeface="Avenir"/>
                        <a:ea typeface="Avenir"/>
                        <a:cs typeface="Avenir"/>
                        <a:sym typeface="Avenir"/>
                      </a:endParaRPr>
                    </a:p>
                  </a:txBody>
                  <a:tcPr marT="0" marB="0" marR="0" marL="0"/>
                </a:tc>
                <a:tc>
                  <a:txBody>
                    <a:bodyPr/>
                    <a:lstStyle/>
                    <a:p>
                      <a:pPr indent="0" lvl="0" marL="0" rtl="0" algn="ctr">
                        <a:spcBef>
                          <a:spcPts val="0"/>
                        </a:spcBef>
                        <a:spcAft>
                          <a:spcPts val="0"/>
                        </a:spcAft>
                        <a:buNone/>
                      </a:pPr>
                      <a:r>
                        <a:rPr lang="en" sz="600">
                          <a:solidFill>
                            <a:srgbClr val="434343"/>
                          </a:solidFill>
                          <a:latin typeface="Avenir"/>
                          <a:ea typeface="Avenir"/>
                          <a:cs typeface="Avenir"/>
                          <a:sym typeface="Avenir"/>
                        </a:rPr>
                        <a:t>4</a:t>
                      </a:r>
                      <a:endParaRPr sz="600">
                        <a:solidFill>
                          <a:srgbClr val="434343"/>
                        </a:solidFill>
                        <a:latin typeface="Avenir"/>
                        <a:ea typeface="Avenir"/>
                        <a:cs typeface="Avenir"/>
                        <a:sym typeface="Avenir"/>
                      </a:endParaRPr>
                    </a:p>
                  </a:txBody>
                  <a:tcPr marT="0" marB="0" marR="0" marL="0"/>
                </a:tc>
              </a:tr>
              <a:tr h="167475">
                <a:tc>
                  <a:txBody>
                    <a:bodyPr/>
                    <a:lstStyle/>
                    <a:p>
                      <a:pPr indent="0" lvl="0" marL="0" rtl="0" algn="ctr">
                        <a:spcBef>
                          <a:spcPts val="0"/>
                        </a:spcBef>
                        <a:spcAft>
                          <a:spcPts val="0"/>
                        </a:spcAft>
                        <a:buNone/>
                      </a:pPr>
                      <a:r>
                        <a:rPr lang="en" sz="600">
                          <a:solidFill>
                            <a:srgbClr val="434343"/>
                          </a:solidFill>
                          <a:latin typeface="Avenir"/>
                          <a:ea typeface="Avenir"/>
                          <a:cs typeface="Avenir"/>
                          <a:sym typeface="Avenir"/>
                        </a:rPr>
                        <a:t>A</a:t>
                      </a:r>
                      <a:endParaRPr sz="600">
                        <a:solidFill>
                          <a:srgbClr val="434343"/>
                        </a:solidFill>
                        <a:latin typeface="Avenir"/>
                        <a:ea typeface="Avenir"/>
                        <a:cs typeface="Avenir"/>
                        <a:sym typeface="Avenir"/>
                      </a:endParaRPr>
                    </a:p>
                  </a:txBody>
                  <a:tcPr marT="0" marB="0" marR="0" marL="0"/>
                </a:tc>
                <a:tc>
                  <a:txBody>
                    <a:bodyPr/>
                    <a:lstStyle/>
                    <a:p>
                      <a:pPr indent="0" lvl="0" marL="0" rtl="0" algn="ctr">
                        <a:spcBef>
                          <a:spcPts val="0"/>
                        </a:spcBef>
                        <a:spcAft>
                          <a:spcPts val="0"/>
                        </a:spcAft>
                        <a:buNone/>
                      </a:pPr>
                      <a:r>
                        <a:rPr lang="en" sz="600">
                          <a:solidFill>
                            <a:srgbClr val="434343"/>
                          </a:solidFill>
                          <a:latin typeface="Avenir"/>
                          <a:ea typeface="Avenir"/>
                          <a:cs typeface="Avenir"/>
                          <a:sym typeface="Avenir"/>
                        </a:rPr>
                        <a:t>jQuery</a:t>
                      </a:r>
                      <a:endParaRPr sz="600">
                        <a:solidFill>
                          <a:srgbClr val="434343"/>
                        </a:solidFill>
                        <a:latin typeface="Avenir"/>
                        <a:ea typeface="Avenir"/>
                        <a:cs typeface="Avenir"/>
                        <a:sym typeface="Avenir"/>
                      </a:endParaRPr>
                    </a:p>
                  </a:txBody>
                  <a:tcPr marT="0" marB="0" marR="0" marL="0"/>
                </a:tc>
                <a:tc>
                  <a:txBody>
                    <a:bodyPr/>
                    <a:lstStyle/>
                    <a:p>
                      <a:pPr indent="0" lvl="0" marL="0" rtl="0" algn="ctr">
                        <a:spcBef>
                          <a:spcPts val="0"/>
                        </a:spcBef>
                        <a:spcAft>
                          <a:spcPts val="0"/>
                        </a:spcAft>
                        <a:buNone/>
                      </a:pPr>
                      <a:r>
                        <a:rPr lang="en" sz="600">
                          <a:solidFill>
                            <a:srgbClr val="434343"/>
                          </a:solidFill>
                          <a:latin typeface="Avenir"/>
                          <a:ea typeface="Avenir"/>
                          <a:cs typeface="Avenir"/>
                          <a:sym typeface="Avenir"/>
                        </a:rPr>
                        <a:t>2</a:t>
                      </a:r>
                      <a:endParaRPr sz="600">
                        <a:solidFill>
                          <a:srgbClr val="434343"/>
                        </a:solidFill>
                        <a:latin typeface="Avenir"/>
                        <a:ea typeface="Avenir"/>
                        <a:cs typeface="Avenir"/>
                        <a:sym typeface="Avenir"/>
                      </a:endParaRPr>
                    </a:p>
                  </a:txBody>
                  <a:tcPr marT="0" marB="0" marR="0" marL="0"/>
                </a:tc>
              </a:tr>
            </a:tbl>
          </a:graphicData>
        </a:graphic>
      </p:graphicFrame>
      <p:sp>
        <p:nvSpPr>
          <p:cNvPr id="73" name="Google Shape;73;p14"/>
          <p:cNvSpPr/>
          <p:nvPr/>
        </p:nvSpPr>
        <p:spPr>
          <a:xfrm>
            <a:off x="4168815" y="3320050"/>
            <a:ext cx="448500" cy="373800"/>
          </a:xfrm>
          <a:prstGeom prst="cube">
            <a:avLst>
              <a:gd fmla="val 25000" name="adj"/>
            </a:avLst>
          </a:prstGeom>
          <a:solidFill>
            <a:srgbClr val="3D85C6"/>
          </a:solidFill>
          <a:ln cap="flat" cmpd="sng" w="9525">
            <a:solidFill>
              <a:srgbClr val="0C5FA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4643176" y="3321825"/>
            <a:ext cx="11319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500">
                <a:solidFill>
                  <a:srgbClr val="434343"/>
                </a:solidFill>
                <a:latin typeface="Hind Madurai Light"/>
                <a:ea typeface="Hind Madurai Light"/>
                <a:cs typeface="Hind Madurai Light"/>
                <a:sym typeface="Hind Madurai Light"/>
              </a:rPr>
              <a:t>Collaborative Filtering Model</a:t>
            </a:r>
            <a:endParaRPr i="1" sz="500">
              <a:solidFill>
                <a:srgbClr val="434343"/>
              </a:solidFill>
              <a:latin typeface="Hind Madurai Light"/>
              <a:ea typeface="Hind Madurai Light"/>
              <a:cs typeface="Hind Madurai Light"/>
              <a:sym typeface="Hind Madurai Light"/>
            </a:endParaRPr>
          </a:p>
        </p:txBody>
      </p:sp>
      <p:graphicFrame>
        <p:nvGraphicFramePr>
          <p:cNvPr id="75" name="Google Shape;75;p14"/>
          <p:cNvGraphicFramePr/>
          <p:nvPr/>
        </p:nvGraphicFramePr>
        <p:xfrm>
          <a:off x="3782050" y="4255697"/>
          <a:ext cx="3000000" cy="3000000"/>
        </p:xfrm>
        <a:graphic>
          <a:graphicData uri="http://schemas.openxmlformats.org/drawingml/2006/table">
            <a:tbl>
              <a:tblPr>
                <a:noFill/>
                <a:tableStyleId>{30540786-3AF4-4251-9ECD-6FEBB250C09D}</a:tableStyleId>
              </a:tblPr>
              <a:tblGrid>
                <a:gridCol w="407350"/>
                <a:gridCol w="407350"/>
                <a:gridCol w="407350"/>
              </a:tblGrid>
              <a:tr h="187275">
                <a:tc>
                  <a:txBody>
                    <a:bodyPr/>
                    <a:lstStyle/>
                    <a:p>
                      <a:pPr indent="0" lvl="0" marL="0" rtl="0" algn="ctr">
                        <a:lnSpc>
                          <a:spcPct val="115000"/>
                        </a:lnSpc>
                        <a:spcBef>
                          <a:spcPts val="0"/>
                        </a:spcBef>
                        <a:spcAft>
                          <a:spcPts val="1200"/>
                        </a:spcAft>
                        <a:buNone/>
                      </a:pPr>
                      <a:r>
                        <a:rPr b="1" lang="en" sz="600">
                          <a:solidFill>
                            <a:srgbClr val="434343"/>
                          </a:solidFill>
                          <a:latin typeface="Avenir"/>
                          <a:ea typeface="Avenir"/>
                          <a:cs typeface="Avenir"/>
                          <a:sym typeface="Avenir"/>
                        </a:rPr>
                        <a:t>Company</a:t>
                      </a:r>
                      <a:endParaRPr b="1" sz="600">
                        <a:solidFill>
                          <a:srgbClr val="434343"/>
                        </a:solidFill>
                        <a:latin typeface="Avenir"/>
                        <a:ea typeface="Avenir"/>
                        <a:cs typeface="Avenir"/>
                        <a:sym typeface="Avenir"/>
                      </a:endParaRPr>
                    </a:p>
                  </a:txBody>
                  <a:tcPr marT="9125" marB="9125" marR="0" marL="0"/>
                </a:tc>
                <a:tc>
                  <a:txBody>
                    <a:bodyPr/>
                    <a:lstStyle/>
                    <a:p>
                      <a:pPr indent="0" lvl="0" marL="0" rtl="0" algn="ctr">
                        <a:lnSpc>
                          <a:spcPct val="115000"/>
                        </a:lnSpc>
                        <a:spcBef>
                          <a:spcPts val="0"/>
                        </a:spcBef>
                        <a:spcAft>
                          <a:spcPts val="1200"/>
                        </a:spcAft>
                        <a:buNone/>
                      </a:pPr>
                      <a:r>
                        <a:rPr b="1" lang="en" sz="600">
                          <a:solidFill>
                            <a:srgbClr val="434343"/>
                          </a:solidFill>
                          <a:latin typeface="Avenir"/>
                          <a:ea typeface="Avenir"/>
                          <a:cs typeface="Avenir"/>
                          <a:sym typeface="Avenir"/>
                        </a:rPr>
                        <a:t>Product</a:t>
                      </a:r>
                      <a:endParaRPr b="1" sz="600">
                        <a:solidFill>
                          <a:srgbClr val="434343"/>
                        </a:solidFill>
                        <a:latin typeface="Avenir"/>
                        <a:ea typeface="Avenir"/>
                        <a:cs typeface="Avenir"/>
                        <a:sym typeface="Avenir"/>
                      </a:endParaRPr>
                    </a:p>
                  </a:txBody>
                  <a:tcPr marT="9125" marB="9125" marR="0" marL="0"/>
                </a:tc>
                <a:tc>
                  <a:txBody>
                    <a:bodyPr/>
                    <a:lstStyle/>
                    <a:p>
                      <a:pPr indent="0" lvl="0" marL="0" rtl="0" algn="ctr">
                        <a:spcBef>
                          <a:spcPts val="0"/>
                        </a:spcBef>
                        <a:spcAft>
                          <a:spcPts val="0"/>
                        </a:spcAft>
                        <a:buNone/>
                      </a:pPr>
                      <a:r>
                        <a:rPr lang="en" sz="600">
                          <a:solidFill>
                            <a:srgbClr val="434343"/>
                          </a:solidFill>
                          <a:latin typeface="Avenir"/>
                          <a:ea typeface="Avenir"/>
                          <a:cs typeface="Avenir"/>
                          <a:sym typeface="Avenir"/>
                        </a:rPr>
                        <a:t>Rating</a:t>
                      </a:r>
                      <a:endParaRPr sz="600">
                        <a:solidFill>
                          <a:srgbClr val="434343"/>
                        </a:solidFill>
                        <a:latin typeface="Avenir"/>
                        <a:ea typeface="Avenir"/>
                        <a:cs typeface="Avenir"/>
                        <a:sym typeface="Avenir"/>
                      </a:endParaRPr>
                    </a:p>
                    <a:p>
                      <a:pPr indent="0" lvl="0" marL="0" rtl="0" algn="ctr">
                        <a:spcBef>
                          <a:spcPts val="0"/>
                        </a:spcBef>
                        <a:spcAft>
                          <a:spcPts val="0"/>
                        </a:spcAft>
                        <a:buNone/>
                      </a:pPr>
                      <a:r>
                        <a:rPr lang="en" sz="600">
                          <a:solidFill>
                            <a:srgbClr val="434343"/>
                          </a:solidFill>
                          <a:latin typeface="Avenir"/>
                          <a:ea typeface="Avenir"/>
                          <a:cs typeface="Avenir"/>
                          <a:sym typeface="Avenir"/>
                        </a:rPr>
                        <a:t>(predicted)</a:t>
                      </a:r>
                      <a:endParaRPr sz="600">
                        <a:solidFill>
                          <a:srgbClr val="434343"/>
                        </a:solidFill>
                        <a:latin typeface="Avenir"/>
                        <a:ea typeface="Avenir"/>
                        <a:cs typeface="Avenir"/>
                        <a:sym typeface="Avenir"/>
                      </a:endParaRPr>
                    </a:p>
                  </a:txBody>
                  <a:tcPr marT="9125" marB="9125" marR="0" marL="0"/>
                </a:tc>
              </a:tr>
              <a:tr h="138825">
                <a:tc>
                  <a:txBody>
                    <a:bodyPr/>
                    <a:lstStyle/>
                    <a:p>
                      <a:pPr indent="0" lvl="0" marL="0" rtl="0" algn="ctr">
                        <a:spcBef>
                          <a:spcPts val="0"/>
                        </a:spcBef>
                        <a:spcAft>
                          <a:spcPts val="0"/>
                        </a:spcAft>
                        <a:buNone/>
                      </a:pPr>
                      <a:r>
                        <a:rPr lang="en" sz="600">
                          <a:solidFill>
                            <a:srgbClr val="434343"/>
                          </a:solidFill>
                          <a:latin typeface="Hind Madurai Light"/>
                          <a:ea typeface="Hind Madurai Light"/>
                          <a:cs typeface="Hind Madurai Light"/>
                          <a:sym typeface="Hind Madurai Light"/>
                        </a:rPr>
                        <a:t>A</a:t>
                      </a:r>
                      <a:endParaRPr sz="600">
                        <a:solidFill>
                          <a:srgbClr val="434343"/>
                        </a:solidFill>
                        <a:latin typeface="Hind Madurai Light"/>
                        <a:ea typeface="Hind Madurai Light"/>
                        <a:cs typeface="Hind Madurai Light"/>
                        <a:sym typeface="Hind Madurai Light"/>
                      </a:endParaRPr>
                    </a:p>
                  </a:txBody>
                  <a:tcPr marT="9125" marB="9125" marR="0" marL="0"/>
                </a:tc>
                <a:tc>
                  <a:txBody>
                    <a:bodyPr/>
                    <a:lstStyle/>
                    <a:p>
                      <a:pPr indent="0" lvl="0" marL="0" rtl="0" algn="ctr">
                        <a:spcBef>
                          <a:spcPts val="0"/>
                        </a:spcBef>
                        <a:spcAft>
                          <a:spcPts val="0"/>
                        </a:spcAft>
                        <a:buNone/>
                      </a:pPr>
                      <a:r>
                        <a:rPr lang="en" sz="600">
                          <a:solidFill>
                            <a:srgbClr val="434343"/>
                          </a:solidFill>
                          <a:latin typeface="Hind Madurai Light"/>
                          <a:ea typeface="Hind Madurai Light"/>
                          <a:cs typeface="Hind Madurai Light"/>
                          <a:sym typeface="Hind Madurai Light"/>
                        </a:rPr>
                        <a:t>Microsoft Excel</a:t>
                      </a:r>
                      <a:endParaRPr sz="600">
                        <a:solidFill>
                          <a:srgbClr val="434343"/>
                        </a:solidFill>
                        <a:latin typeface="Hind Madurai Light"/>
                        <a:ea typeface="Hind Madurai Light"/>
                        <a:cs typeface="Hind Madurai Light"/>
                        <a:sym typeface="Hind Madurai Light"/>
                      </a:endParaRPr>
                    </a:p>
                  </a:txBody>
                  <a:tcPr marT="9125" marB="9125" marR="0" marL="0"/>
                </a:tc>
                <a:tc>
                  <a:txBody>
                    <a:bodyPr/>
                    <a:lstStyle/>
                    <a:p>
                      <a:pPr indent="0" lvl="0" marL="0" rtl="0" algn="ctr">
                        <a:spcBef>
                          <a:spcPts val="0"/>
                        </a:spcBef>
                        <a:spcAft>
                          <a:spcPts val="0"/>
                        </a:spcAft>
                        <a:buNone/>
                      </a:pPr>
                      <a:r>
                        <a:rPr lang="en" sz="600">
                          <a:solidFill>
                            <a:srgbClr val="434343"/>
                          </a:solidFill>
                          <a:latin typeface="Hind Madurai Light"/>
                          <a:ea typeface="Hind Madurai Light"/>
                          <a:cs typeface="Hind Madurai Light"/>
                          <a:sym typeface="Hind Madurai Light"/>
                        </a:rPr>
                        <a:t>3.89</a:t>
                      </a:r>
                      <a:endParaRPr sz="600">
                        <a:solidFill>
                          <a:srgbClr val="434343"/>
                        </a:solidFill>
                        <a:latin typeface="Hind Madurai Light"/>
                        <a:ea typeface="Hind Madurai Light"/>
                        <a:cs typeface="Hind Madurai Light"/>
                        <a:sym typeface="Hind Madurai Light"/>
                      </a:endParaRPr>
                    </a:p>
                  </a:txBody>
                  <a:tcPr marT="9125" marB="9125" marR="0" marL="0"/>
                </a:tc>
              </a:tr>
              <a:tr h="138825">
                <a:tc>
                  <a:txBody>
                    <a:bodyPr/>
                    <a:lstStyle/>
                    <a:p>
                      <a:pPr indent="0" lvl="0" marL="0" rtl="0" algn="ctr">
                        <a:spcBef>
                          <a:spcPts val="0"/>
                        </a:spcBef>
                        <a:spcAft>
                          <a:spcPts val="0"/>
                        </a:spcAft>
                        <a:buNone/>
                      </a:pPr>
                      <a:r>
                        <a:rPr lang="en" sz="600">
                          <a:solidFill>
                            <a:srgbClr val="434343"/>
                          </a:solidFill>
                          <a:latin typeface="Hind Madurai Light"/>
                          <a:ea typeface="Hind Madurai Light"/>
                          <a:cs typeface="Hind Madurai Light"/>
                          <a:sym typeface="Hind Madurai Light"/>
                        </a:rPr>
                        <a:t>A</a:t>
                      </a:r>
                      <a:endParaRPr sz="600">
                        <a:solidFill>
                          <a:srgbClr val="434343"/>
                        </a:solidFill>
                        <a:latin typeface="Hind Madurai Light"/>
                        <a:ea typeface="Hind Madurai Light"/>
                        <a:cs typeface="Hind Madurai Light"/>
                        <a:sym typeface="Hind Madurai Light"/>
                      </a:endParaRPr>
                    </a:p>
                  </a:txBody>
                  <a:tcPr marT="9125" marB="9125" marR="0" marL="0"/>
                </a:tc>
                <a:tc>
                  <a:txBody>
                    <a:bodyPr/>
                    <a:lstStyle/>
                    <a:p>
                      <a:pPr indent="0" lvl="0" marL="0" rtl="0" algn="ctr">
                        <a:spcBef>
                          <a:spcPts val="0"/>
                        </a:spcBef>
                        <a:spcAft>
                          <a:spcPts val="0"/>
                        </a:spcAft>
                        <a:buNone/>
                      </a:pPr>
                      <a:r>
                        <a:rPr lang="en" sz="600">
                          <a:solidFill>
                            <a:srgbClr val="434343"/>
                          </a:solidFill>
                          <a:latin typeface="Hind Madurai Light"/>
                          <a:ea typeface="Hind Madurai Light"/>
                          <a:cs typeface="Hind Madurai Light"/>
                          <a:sym typeface="Hind Madurai Light"/>
                        </a:rPr>
                        <a:t>Java</a:t>
                      </a:r>
                      <a:endParaRPr sz="600">
                        <a:solidFill>
                          <a:srgbClr val="434343"/>
                        </a:solidFill>
                        <a:latin typeface="Hind Madurai Light"/>
                        <a:ea typeface="Hind Madurai Light"/>
                        <a:cs typeface="Hind Madurai Light"/>
                        <a:sym typeface="Hind Madurai Light"/>
                      </a:endParaRPr>
                    </a:p>
                  </a:txBody>
                  <a:tcPr marT="9125" marB="9125" marR="0" marL="0"/>
                </a:tc>
                <a:tc>
                  <a:txBody>
                    <a:bodyPr/>
                    <a:lstStyle/>
                    <a:p>
                      <a:pPr indent="0" lvl="0" marL="0" rtl="0" algn="ctr">
                        <a:spcBef>
                          <a:spcPts val="0"/>
                        </a:spcBef>
                        <a:spcAft>
                          <a:spcPts val="0"/>
                        </a:spcAft>
                        <a:buNone/>
                      </a:pPr>
                      <a:r>
                        <a:rPr lang="en" sz="600">
                          <a:solidFill>
                            <a:srgbClr val="434343"/>
                          </a:solidFill>
                          <a:latin typeface="Hind Madurai Light"/>
                          <a:ea typeface="Hind Madurai Light"/>
                          <a:cs typeface="Hind Madurai Light"/>
                          <a:sym typeface="Hind Madurai Light"/>
                        </a:rPr>
                        <a:t>1.87</a:t>
                      </a:r>
                      <a:endParaRPr sz="600">
                        <a:solidFill>
                          <a:srgbClr val="434343"/>
                        </a:solidFill>
                        <a:latin typeface="Hind Madurai Light"/>
                        <a:ea typeface="Hind Madurai Light"/>
                        <a:cs typeface="Hind Madurai Light"/>
                        <a:sym typeface="Hind Madurai Light"/>
                      </a:endParaRPr>
                    </a:p>
                  </a:txBody>
                  <a:tcPr marT="9125" marB="9125" marR="0" marL="0"/>
                </a:tc>
              </a:tr>
            </a:tbl>
          </a:graphicData>
        </a:graphic>
      </p:graphicFrame>
      <p:sp>
        <p:nvSpPr>
          <p:cNvPr id="76" name="Google Shape;76;p14"/>
          <p:cNvSpPr txBox="1"/>
          <p:nvPr/>
        </p:nvSpPr>
        <p:spPr>
          <a:xfrm>
            <a:off x="184575" y="3345275"/>
            <a:ext cx="2575200" cy="349800"/>
          </a:xfrm>
          <a:prstGeom prst="rect">
            <a:avLst/>
          </a:prstGeom>
          <a:noFill/>
          <a:ln>
            <a:noFill/>
          </a:ln>
        </p:spPr>
        <p:txBody>
          <a:bodyPr anchorCtr="0" anchor="t" bIns="91425" lIns="91425" spcFirstLastPara="1" rIns="91425" wrap="square" tIns="91425">
            <a:spAutoFit/>
          </a:bodyPr>
          <a:lstStyle/>
          <a:p>
            <a:pPr indent="0" lvl="0" marL="0" rtl="0" algn="l">
              <a:lnSpc>
                <a:spcPct val="6000"/>
              </a:lnSpc>
              <a:spcBef>
                <a:spcPts val="0"/>
              </a:spcBef>
              <a:spcAft>
                <a:spcPts val="0"/>
              </a:spcAft>
              <a:buNone/>
            </a:pPr>
            <a:r>
              <a:rPr b="1" lang="en" sz="600">
                <a:solidFill>
                  <a:srgbClr val="1C4587"/>
                </a:solidFill>
                <a:latin typeface="Avenir"/>
                <a:ea typeface="Avenir"/>
                <a:cs typeface="Avenir"/>
                <a:sym typeface="Avenir"/>
              </a:rPr>
              <a:t>Recency Penalty</a:t>
            </a:r>
            <a:r>
              <a:rPr lang="en" sz="600">
                <a:solidFill>
                  <a:srgbClr val="333333"/>
                </a:solidFill>
                <a:latin typeface="Avenir"/>
                <a:ea typeface="Avenir"/>
                <a:cs typeface="Avenir"/>
                <a:sym typeface="Avenir"/>
              </a:rPr>
              <a:t> = log(current year - most recent verification year)</a:t>
            </a:r>
            <a:endParaRPr sz="600">
              <a:solidFill>
                <a:srgbClr val="333333"/>
              </a:solidFill>
              <a:latin typeface="Avenir"/>
              <a:ea typeface="Avenir"/>
              <a:cs typeface="Avenir"/>
              <a:sym typeface="Avenir"/>
            </a:endParaRPr>
          </a:p>
          <a:p>
            <a:pPr indent="0" lvl="0" marL="0" rtl="0" algn="l">
              <a:lnSpc>
                <a:spcPct val="6000"/>
              </a:lnSpc>
              <a:spcBef>
                <a:spcPts val="1200"/>
              </a:spcBef>
              <a:spcAft>
                <a:spcPts val="1200"/>
              </a:spcAft>
              <a:buNone/>
            </a:pPr>
            <a:r>
              <a:t/>
            </a:r>
            <a:endParaRPr sz="600">
              <a:solidFill>
                <a:srgbClr val="333333"/>
              </a:solidFill>
              <a:latin typeface="Avenir"/>
              <a:ea typeface="Avenir"/>
              <a:cs typeface="Avenir"/>
              <a:sym typeface="Avenir"/>
            </a:endParaRPr>
          </a:p>
        </p:txBody>
      </p:sp>
      <p:pic>
        <p:nvPicPr>
          <p:cNvPr id="77" name="Google Shape;77;p14"/>
          <p:cNvPicPr preferRelativeResize="0"/>
          <p:nvPr/>
        </p:nvPicPr>
        <p:blipFill rotWithShape="1">
          <a:blip r:embed="rId5">
            <a:alphaModFix/>
          </a:blip>
          <a:srcRect b="6625" l="0" r="9616" t="5035"/>
          <a:stretch/>
        </p:blipFill>
        <p:spPr>
          <a:xfrm>
            <a:off x="308162" y="3517863"/>
            <a:ext cx="1175350" cy="772209"/>
          </a:xfrm>
          <a:prstGeom prst="rect">
            <a:avLst/>
          </a:prstGeom>
          <a:noFill/>
          <a:ln>
            <a:noFill/>
          </a:ln>
        </p:spPr>
      </p:pic>
      <p:pic>
        <p:nvPicPr>
          <p:cNvPr id="78" name="Google Shape;78;p14"/>
          <p:cNvPicPr preferRelativeResize="0"/>
          <p:nvPr/>
        </p:nvPicPr>
        <p:blipFill rotWithShape="1">
          <a:blip r:embed="rId6">
            <a:alphaModFix/>
          </a:blip>
          <a:srcRect b="5997" l="0" r="9239" t="0"/>
          <a:stretch/>
        </p:blipFill>
        <p:spPr>
          <a:xfrm>
            <a:off x="1569925" y="3502379"/>
            <a:ext cx="1175350" cy="803184"/>
          </a:xfrm>
          <a:prstGeom prst="rect">
            <a:avLst/>
          </a:prstGeom>
          <a:noFill/>
          <a:ln>
            <a:noFill/>
          </a:ln>
        </p:spPr>
      </p:pic>
      <p:sp>
        <p:nvSpPr>
          <p:cNvPr id="79" name="Google Shape;79;p14"/>
          <p:cNvSpPr txBox="1"/>
          <p:nvPr/>
        </p:nvSpPr>
        <p:spPr>
          <a:xfrm>
            <a:off x="158125" y="4381775"/>
            <a:ext cx="2328000" cy="190200"/>
          </a:xfrm>
          <a:prstGeom prst="rect">
            <a:avLst/>
          </a:prstGeom>
          <a:noFill/>
          <a:ln>
            <a:noFill/>
          </a:ln>
        </p:spPr>
        <p:txBody>
          <a:bodyPr anchorCtr="0" anchor="t" bIns="91425" lIns="91425" spcFirstLastPara="1" rIns="91425" wrap="square" tIns="91425">
            <a:spAutoFit/>
          </a:bodyPr>
          <a:lstStyle/>
          <a:p>
            <a:pPr indent="0" lvl="0" marL="0" rtl="0" algn="l">
              <a:lnSpc>
                <a:spcPct val="6000"/>
              </a:lnSpc>
              <a:spcBef>
                <a:spcPts val="0"/>
              </a:spcBef>
              <a:spcAft>
                <a:spcPts val="1200"/>
              </a:spcAft>
              <a:buClr>
                <a:schemeClr val="dk1"/>
              </a:buClr>
              <a:buSzPts val="1100"/>
              <a:buFont typeface="Arial"/>
              <a:buNone/>
            </a:pPr>
            <a:r>
              <a:rPr b="1" lang="en" sz="600">
                <a:solidFill>
                  <a:srgbClr val="1C4587"/>
                </a:solidFill>
                <a:latin typeface="Avenir"/>
                <a:ea typeface="Avenir"/>
                <a:cs typeface="Avenir"/>
                <a:sym typeface="Avenir"/>
              </a:rPr>
              <a:t>Aggregate Score</a:t>
            </a:r>
            <a:r>
              <a:rPr lang="en" sz="600">
                <a:solidFill>
                  <a:srgbClr val="333333"/>
                </a:solidFill>
                <a:latin typeface="Avenir"/>
                <a:ea typeface="Avenir"/>
                <a:cs typeface="Avenir"/>
                <a:sym typeface="Avenir"/>
              </a:rPr>
              <a:t> = </a:t>
            </a:r>
            <a:r>
              <a:rPr i="1" lang="en" sz="600">
                <a:solidFill>
                  <a:srgbClr val="333333"/>
                </a:solidFill>
                <a:latin typeface="Avenir"/>
                <a:ea typeface="Avenir"/>
                <a:cs typeface="Avenir"/>
                <a:sym typeface="Avenir"/>
              </a:rPr>
              <a:t>weighted intensity</a:t>
            </a:r>
            <a:r>
              <a:rPr lang="en" sz="600">
                <a:solidFill>
                  <a:srgbClr val="333333"/>
                </a:solidFill>
                <a:latin typeface="Avenir"/>
                <a:ea typeface="Avenir"/>
                <a:cs typeface="Avenir"/>
                <a:sym typeface="Avenir"/>
              </a:rPr>
              <a:t> </a:t>
            </a:r>
            <a:r>
              <a:rPr lang="en" sz="600">
                <a:solidFill>
                  <a:srgbClr val="202124"/>
                </a:solidFill>
                <a:latin typeface="Avenir"/>
                <a:ea typeface="Avenir"/>
                <a:cs typeface="Avenir"/>
                <a:sym typeface="Avenir"/>
              </a:rPr>
              <a:t>÷ </a:t>
            </a:r>
            <a:r>
              <a:rPr i="1" lang="en" sz="600">
                <a:solidFill>
                  <a:srgbClr val="202124"/>
                </a:solidFill>
                <a:latin typeface="Avenir"/>
                <a:ea typeface="Avenir"/>
                <a:cs typeface="Avenir"/>
                <a:sym typeface="Avenir"/>
              </a:rPr>
              <a:t>recency penalty</a:t>
            </a:r>
            <a:endParaRPr/>
          </a:p>
        </p:txBody>
      </p:sp>
      <p:sp>
        <p:nvSpPr>
          <p:cNvPr id="80" name="Google Shape;80;p14"/>
          <p:cNvSpPr txBox="1"/>
          <p:nvPr/>
        </p:nvSpPr>
        <p:spPr>
          <a:xfrm>
            <a:off x="210625" y="4457963"/>
            <a:ext cx="2671800" cy="569400"/>
          </a:xfrm>
          <a:prstGeom prst="rect">
            <a:avLst/>
          </a:prstGeom>
          <a:noFill/>
          <a:ln>
            <a:noFill/>
          </a:ln>
        </p:spPr>
        <p:txBody>
          <a:bodyPr anchorCtr="0" anchor="t" bIns="91425" lIns="57150" spcFirstLastPara="1" rIns="91425" wrap="square" tIns="91425">
            <a:spAutoFit/>
          </a:bodyPr>
          <a:lstStyle/>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In order to implement collaborative filtering, we wanted our data to resemble a user-ratings matrix. To do this, we created a rating-score that incorporates how recently used a product is and its weighted intensity value.</a:t>
            </a:r>
            <a:endParaRPr sz="500">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We then scaled the values and binned the scores 1-5 company-wise</a:t>
            </a:r>
            <a:r>
              <a:rPr lang="en" sz="500">
                <a:solidFill>
                  <a:schemeClr val="dk1"/>
                </a:solidFill>
                <a:latin typeface="Avenir"/>
                <a:ea typeface="Avenir"/>
                <a:cs typeface="Avenir"/>
                <a:sym typeface="Avenir"/>
              </a:rPr>
              <a:t> (to avoid penalizing companies with low overall product usage)</a:t>
            </a:r>
            <a:endParaRPr sz="500">
              <a:latin typeface="Avenir"/>
              <a:ea typeface="Avenir"/>
              <a:cs typeface="Avenir"/>
              <a:sym typeface="Avenir"/>
            </a:endParaRPr>
          </a:p>
        </p:txBody>
      </p:sp>
      <p:pic>
        <p:nvPicPr>
          <p:cNvPr id="81" name="Google Shape;81;p14"/>
          <p:cNvPicPr preferRelativeResize="0"/>
          <p:nvPr/>
        </p:nvPicPr>
        <p:blipFill rotWithShape="1">
          <a:blip r:embed="rId7">
            <a:alphaModFix/>
          </a:blip>
          <a:srcRect b="4061" l="0" r="0" t="10064"/>
          <a:stretch/>
        </p:blipFill>
        <p:spPr>
          <a:xfrm>
            <a:off x="6344500" y="1743164"/>
            <a:ext cx="2575200" cy="1240411"/>
          </a:xfrm>
          <a:prstGeom prst="rect">
            <a:avLst/>
          </a:prstGeom>
          <a:noFill/>
          <a:ln>
            <a:noFill/>
          </a:ln>
        </p:spPr>
      </p:pic>
      <p:sp>
        <p:nvSpPr>
          <p:cNvPr id="82" name="Google Shape;82;p14"/>
          <p:cNvSpPr txBox="1"/>
          <p:nvPr/>
        </p:nvSpPr>
        <p:spPr>
          <a:xfrm>
            <a:off x="3453675" y="1016588"/>
            <a:ext cx="2671800" cy="1185300"/>
          </a:xfrm>
          <a:prstGeom prst="rect">
            <a:avLst/>
          </a:prstGeom>
          <a:noFill/>
          <a:ln>
            <a:noFill/>
          </a:ln>
        </p:spPr>
        <p:txBody>
          <a:bodyPr anchorCtr="0" anchor="t" bIns="91425" lIns="91425" spcFirstLastPara="1" rIns="91425" wrap="square" tIns="91425">
            <a:spAutoFit/>
          </a:bodyPr>
          <a:lstStyle/>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Our best performing model to date is a collaborative filtering model with a Baseline or SVD estimator. With these methods, we were able to predict a company’s rating for a product with an average RMSE of ~0.88</a:t>
            </a:r>
            <a:endParaRPr sz="500">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To train and test these models, we used sklearn and scikit-surprise - a recommendation system library with prebuilt collaborative filtering methods.</a:t>
            </a:r>
            <a:endParaRPr sz="500">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While the results are promising, it’s important to remember that the predicted scores are based on our assumptions as to what metrics indicate a company’s effective product usage, those being the ‘intensity’ value, and the recency of a product’s usage. Collaborative filtering handles the rest by leveraging company similarity to predict product ratings.</a:t>
            </a:r>
            <a:endParaRPr sz="500">
              <a:latin typeface="Avenir"/>
              <a:ea typeface="Avenir"/>
              <a:cs typeface="Avenir"/>
              <a:sym typeface="Avenir"/>
            </a:endParaRPr>
          </a:p>
          <a:p>
            <a:pPr indent="-82550" lvl="0" marL="88900" rtl="0" algn="l">
              <a:spcBef>
                <a:spcPts val="0"/>
              </a:spcBef>
              <a:spcAft>
                <a:spcPts val="0"/>
              </a:spcAft>
              <a:buClr>
                <a:srgbClr val="000000"/>
              </a:buClr>
              <a:buSzPts val="500"/>
              <a:buFont typeface="Avenir"/>
              <a:buChar char="●"/>
            </a:pPr>
            <a:r>
              <a:rPr lang="en" sz="500">
                <a:latin typeface="Avenir"/>
                <a:ea typeface="Avenir"/>
                <a:cs typeface="Avenir"/>
                <a:sym typeface="Avenir"/>
              </a:rPr>
              <a:t>To include more features in our predictions, we’re working on a few boosting methods using company information like number of employees and revenue to layer onto our recommendations</a:t>
            </a:r>
            <a:endParaRPr sz="500">
              <a:latin typeface="Avenir"/>
              <a:ea typeface="Avenir"/>
              <a:cs typeface="Avenir"/>
              <a:sym typeface="Avenir"/>
            </a:endParaRPr>
          </a:p>
        </p:txBody>
      </p:sp>
      <p:sp>
        <p:nvSpPr>
          <p:cNvPr id="83" name="Google Shape;83;p14"/>
          <p:cNvSpPr txBox="1"/>
          <p:nvPr/>
        </p:nvSpPr>
        <p:spPr>
          <a:xfrm>
            <a:off x="245181" y="1913025"/>
            <a:ext cx="1246800" cy="90900"/>
          </a:xfrm>
          <a:prstGeom prst="rect">
            <a:avLst/>
          </a:prstGeom>
          <a:noFill/>
          <a:ln>
            <a:noFill/>
          </a:ln>
        </p:spPr>
        <p:txBody>
          <a:bodyPr anchorCtr="0" anchor="t" bIns="12025" lIns="12025" spcFirstLastPara="1" rIns="12025" wrap="square" tIns="12025">
            <a:noAutofit/>
          </a:bodyPr>
          <a:lstStyle/>
          <a:p>
            <a:pPr indent="0" lvl="0" marL="0" marR="0" rtl="0" algn="l">
              <a:lnSpc>
                <a:spcPct val="100000"/>
              </a:lnSpc>
              <a:spcBef>
                <a:spcPts val="0"/>
              </a:spcBef>
              <a:spcAft>
                <a:spcPts val="0"/>
              </a:spcAft>
              <a:buClr>
                <a:srgbClr val="000000"/>
              </a:buClr>
              <a:buSzPts val="600"/>
              <a:buFont typeface="Arial"/>
              <a:buNone/>
            </a:pPr>
            <a:r>
              <a:rPr lang="en" sz="1000">
                <a:solidFill>
                  <a:srgbClr val="003660"/>
                </a:solidFill>
                <a:latin typeface="Avenir"/>
                <a:ea typeface="Avenir"/>
                <a:cs typeface="Avenir"/>
                <a:sym typeface="Avenir"/>
              </a:rPr>
              <a:t>Data</a:t>
            </a:r>
            <a:endParaRPr sz="1000">
              <a:solidFill>
                <a:srgbClr val="003660"/>
              </a:solidFill>
              <a:latin typeface="Avenir"/>
              <a:ea typeface="Avenir"/>
              <a:cs typeface="Avenir"/>
              <a:sym typeface="Avenir"/>
            </a:endParaRPr>
          </a:p>
          <a:p>
            <a:pPr indent="0" lvl="0" marL="0" marR="0" rtl="0" algn="l">
              <a:lnSpc>
                <a:spcPct val="100000"/>
              </a:lnSpc>
              <a:spcBef>
                <a:spcPts val="0"/>
              </a:spcBef>
              <a:spcAft>
                <a:spcPts val="0"/>
              </a:spcAft>
              <a:buClr>
                <a:srgbClr val="000000"/>
              </a:buClr>
              <a:buSzPts val="600"/>
              <a:buFont typeface="Arial"/>
              <a:buNone/>
            </a:pPr>
            <a:r>
              <a:t/>
            </a:r>
            <a:endParaRPr sz="400">
              <a:solidFill>
                <a:srgbClr val="003660"/>
              </a:solidFill>
              <a:latin typeface="Avenir"/>
              <a:ea typeface="Avenir"/>
              <a:cs typeface="Avenir"/>
              <a:sym typeface="Avenir"/>
            </a:endParaRPr>
          </a:p>
        </p:txBody>
      </p:sp>
      <p:sp>
        <p:nvSpPr>
          <p:cNvPr id="84" name="Google Shape;84;p14"/>
          <p:cNvSpPr/>
          <p:nvPr/>
        </p:nvSpPr>
        <p:spPr>
          <a:xfrm>
            <a:off x="4351675" y="2907050"/>
            <a:ext cx="82800" cy="261600"/>
          </a:xfrm>
          <a:prstGeom prst="downArrow">
            <a:avLst>
              <a:gd fmla="val 50000" name="adj1"/>
              <a:gd fmla="val 50000" name="adj2"/>
            </a:avLst>
          </a:prstGeom>
          <a:solidFill>
            <a:srgbClr val="0C5FA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3660"/>
              </a:solidFill>
              <a:highlight>
                <a:srgbClr val="003660"/>
              </a:highlight>
            </a:endParaRPr>
          </a:p>
        </p:txBody>
      </p:sp>
      <p:sp>
        <p:nvSpPr>
          <p:cNvPr id="85" name="Google Shape;85;p14"/>
          <p:cNvSpPr/>
          <p:nvPr/>
        </p:nvSpPr>
        <p:spPr>
          <a:xfrm>
            <a:off x="4351675" y="3843975"/>
            <a:ext cx="82800" cy="261600"/>
          </a:xfrm>
          <a:prstGeom prst="downArrow">
            <a:avLst>
              <a:gd fmla="val 50000" name="adj1"/>
              <a:gd fmla="val 50000" name="adj2"/>
            </a:avLst>
          </a:prstGeom>
          <a:solidFill>
            <a:srgbClr val="0C5FA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3660"/>
              </a:solidFill>
              <a:highlight>
                <a:srgbClr val="00366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