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256" r:id="rId2"/>
    <p:sldId id="260" r:id="rId3"/>
    <p:sldId id="265" r:id="rId4"/>
    <p:sldId id="257" r:id="rId5"/>
    <p:sldId id="262" r:id="rId6"/>
    <p:sldId id="266" r:id="rId7"/>
    <p:sldId id="261" r:id="rId8"/>
    <p:sldId id="267" r:id="rId9"/>
    <p:sldId id="268" r:id="rId10"/>
    <p:sldId id="274" r:id="rId11"/>
    <p:sldId id="269" r:id="rId12"/>
    <p:sldId id="270" r:id="rId13"/>
    <p:sldId id="275" r:id="rId14"/>
    <p:sldId id="276" r:id="rId15"/>
    <p:sldId id="277" r:id="rId16"/>
    <p:sldId id="279" r:id="rId17"/>
    <p:sldId id="280" r:id="rId18"/>
    <p:sldId id="271" r:id="rId19"/>
    <p:sldId id="272" r:id="rId20"/>
  </p:sldIdLst>
  <p:sldSz cx="9144000" cy="5715000" type="screen16x1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77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989" y="-77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atasha\Desktop\&#1048;&#1055;\&#1074;&#1099;&#1089;&#1090;&#1091;&#1087;&#1083;&#1077;&#1085;&#1080;&#1077;\&#1080;&#1085;&#1092;%20&#1087;&#1088;&#1086;&#1076;&#1091;&#1082;&#1090;&#1099;\&#1055;&#1088;&#1080;&#1083;&#1086;&#1078;&#1077;&#1085;&#1080;&#1077;%201%20&#1076;&#1080;&#1072;&#1075;&#1088;&#1072;&#1084;&#1084;&#1072;%20&#1075;&#1072;&#1085;&#1090;&#1072;\&#1050;&#1085;&#1080;&#1075;&#1072;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/>
          <a:lstStyle/>
          <a:p>
            <a:pPr>
              <a:defRPr sz="1050"/>
            </a:pPr>
            <a:r>
              <a:rPr lang="ru-RU" sz="1050"/>
              <a:t>Визуальное представление графика работ, построенное согласно плану индивидуального проекта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40131938268029088"/>
          <c:y val="0.14601255169703586"/>
          <c:w val="0.40526554755540406"/>
          <c:h val="0.82091554947409284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'Дорожная карта'!$B$1</c:f>
              <c:strCache>
                <c:ptCount val="1"/>
                <c:pt idx="0">
                  <c:v>Дата начала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cat>
            <c:strRef>
              <c:f>'Дорожная карта'!$A$2:$A$16</c:f>
              <c:strCache>
                <c:ptCount val="15"/>
                <c:pt idx="0">
                  <c:v>Подготовительный этап: выбор темы, постановка цели и задач проекта</c:v>
                </c:pt>
                <c:pt idx="1">
                  <c:v>Подготовительный этап: составление плана реализации проекта</c:v>
                </c:pt>
                <c:pt idx="2">
                  <c:v>Аналитический этап: анализ имеющейся информации по выбранной теме</c:v>
                </c:pt>
                <c:pt idx="3">
                  <c:v>Аналитический этап: поиск информационных источников</c:v>
                </c:pt>
                <c:pt idx="4">
                  <c:v>Аналитический этап: сбор и изучение информации</c:v>
                </c:pt>
                <c:pt idx="5">
                  <c:v>Аналитический этап: поиск оптимального способа достижения цели проекта (анализ альтернативных решений), построение алгоритма деятельности</c:v>
                </c:pt>
                <c:pt idx="6">
                  <c:v>Аналитический этап: анализ ресурсов</c:v>
                </c:pt>
                <c:pt idx="7">
                  <c:v>Практический этап: изучение программного обеспечения для разработки информационного продукта</c:v>
                </c:pt>
                <c:pt idx="8">
                  <c:v>Практический этап: разработка информационного продукта</c:v>
                </c:pt>
                <c:pt idx="9">
                  <c:v>Практический этап: тестирование  и анализ информационного продукта</c:v>
                </c:pt>
                <c:pt idx="10">
                  <c:v>Практический этап: описание алгоритма разработки информационного продукта</c:v>
                </c:pt>
                <c:pt idx="11">
                  <c:v>Практический этап: лингвистическое оформление текстового документа индивидуального проекта</c:v>
                </c:pt>
                <c:pt idx="12">
                  <c:v>Презентационный этап: подготовка презентационных материалов</c:v>
                </c:pt>
                <c:pt idx="13">
                  <c:v>Презентационный этап: анализ результатов выполнения проекта</c:v>
                </c:pt>
                <c:pt idx="14">
                  <c:v>Презентационный этап: презентация проекта и рефлексия</c:v>
                </c:pt>
              </c:strCache>
            </c:strRef>
          </c:cat>
          <c:val>
            <c:numRef>
              <c:f>'Дорожная карта'!$B$2:$B$16</c:f>
              <c:numCache>
                <c:formatCode>m/d/yyyy</c:formatCode>
                <c:ptCount val="15"/>
                <c:pt idx="0">
                  <c:v>45551</c:v>
                </c:pt>
                <c:pt idx="1">
                  <c:v>45558</c:v>
                </c:pt>
                <c:pt idx="2">
                  <c:v>45562</c:v>
                </c:pt>
                <c:pt idx="3">
                  <c:v>45566</c:v>
                </c:pt>
                <c:pt idx="4">
                  <c:v>45573</c:v>
                </c:pt>
                <c:pt idx="5">
                  <c:v>45580</c:v>
                </c:pt>
                <c:pt idx="6">
                  <c:v>45587</c:v>
                </c:pt>
                <c:pt idx="7">
                  <c:v>45593</c:v>
                </c:pt>
                <c:pt idx="8">
                  <c:v>45607</c:v>
                </c:pt>
                <c:pt idx="9">
                  <c:v>45670</c:v>
                </c:pt>
                <c:pt idx="10">
                  <c:v>45691</c:v>
                </c:pt>
                <c:pt idx="11">
                  <c:v>45712</c:v>
                </c:pt>
                <c:pt idx="12">
                  <c:v>45726</c:v>
                </c:pt>
                <c:pt idx="13">
                  <c:v>45771</c:v>
                </c:pt>
                <c:pt idx="14">
                  <c:v>45803</c:v>
                </c:pt>
              </c:numCache>
            </c:numRef>
          </c:val>
        </c:ser>
        <c:ser>
          <c:idx val="1"/>
          <c:order val="1"/>
          <c:tx>
            <c:v>Длительность</c:v>
          </c:tx>
          <c:spPr>
            <a:solidFill>
              <a:srgbClr val="C00000"/>
            </a:solidFill>
          </c:spPr>
          <c:invertIfNegative val="0"/>
          <c:dLbls>
            <c:dLbl>
              <c:idx val="8"/>
              <c:layout>
                <c:manualLayout>
                  <c:x val="3.1602137218689159E-2"/>
                  <c:y val="4.7347027671970321E-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9"/>
              <c:layout>
                <c:manualLayout>
                  <c:x val="2.5091635087913684E-2"/>
                  <c:y val="3.0067729923083653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0"/>
              <c:layout>
                <c:manualLayout>
                  <c:x val="1.7444087090517462E-2"/>
                  <c:y val="6.0133092494785911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3"/>
              <c:layout>
                <c:manualLayout>
                  <c:x val="2.5874003334812663E-2"/>
                  <c:y val="3.0065362571702258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800"/>
                </a:pPr>
                <a:endParaRPr lang="ru-RU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'Дорожная карта'!$A$2:$A$16</c:f>
              <c:strCache>
                <c:ptCount val="15"/>
                <c:pt idx="0">
                  <c:v>Подготовительный этап: выбор темы, постановка цели и задач проекта</c:v>
                </c:pt>
                <c:pt idx="1">
                  <c:v>Подготовительный этап: составление плана реализации проекта</c:v>
                </c:pt>
                <c:pt idx="2">
                  <c:v>Аналитический этап: анализ имеющейся информации по выбранной теме</c:v>
                </c:pt>
                <c:pt idx="3">
                  <c:v>Аналитический этап: поиск информационных источников</c:v>
                </c:pt>
                <c:pt idx="4">
                  <c:v>Аналитический этап: сбор и изучение информации</c:v>
                </c:pt>
                <c:pt idx="5">
                  <c:v>Аналитический этап: поиск оптимального способа достижения цели проекта (анализ альтернативных решений), построение алгоритма деятельности</c:v>
                </c:pt>
                <c:pt idx="6">
                  <c:v>Аналитический этап: анализ ресурсов</c:v>
                </c:pt>
                <c:pt idx="7">
                  <c:v>Практический этап: изучение программного обеспечения для разработки информационного продукта</c:v>
                </c:pt>
                <c:pt idx="8">
                  <c:v>Практический этап: разработка информационного продукта</c:v>
                </c:pt>
                <c:pt idx="9">
                  <c:v>Практический этап: тестирование  и анализ информационного продукта</c:v>
                </c:pt>
                <c:pt idx="10">
                  <c:v>Практический этап: описание алгоритма разработки информационного продукта</c:v>
                </c:pt>
                <c:pt idx="11">
                  <c:v>Практический этап: лингвистическое оформление текстового документа индивидуального проекта</c:v>
                </c:pt>
                <c:pt idx="12">
                  <c:v>Презентационный этап: подготовка презентационных материалов</c:v>
                </c:pt>
                <c:pt idx="13">
                  <c:v>Презентационный этап: анализ результатов выполнения проекта</c:v>
                </c:pt>
                <c:pt idx="14">
                  <c:v>Презентационный этап: презентация проекта и рефлексия</c:v>
                </c:pt>
              </c:strCache>
            </c:strRef>
          </c:cat>
          <c:val>
            <c:numRef>
              <c:f>'Дорожная карта'!$D$2:$D$16</c:f>
              <c:numCache>
                <c:formatCode>General</c:formatCode>
                <c:ptCount val="15"/>
                <c:pt idx="0">
                  <c:v>7</c:v>
                </c:pt>
                <c:pt idx="1">
                  <c:v>4</c:v>
                </c:pt>
                <c:pt idx="2">
                  <c:v>4</c:v>
                </c:pt>
                <c:pt idx="3">
                  <c:v>7</c:v>
                </c:pt>
                <c:pt idx="4">
                  <c:v>7</c:v>
                </c:pt>
                <c:pt idx="5">
                  <c:v>7</c:v>
                </c:pt>
                <c:pt idx="6">
                  <c:v>6</c:v>
                </c:pt>
                <c:pt idx="7">
                  <c:v>14</c:v>
                </c:pt>
                <c:pt idx="8">
                  <c:v>49</c:v>
                </c:pt>
                <c:pt idx="9">
                  <c:v>21</c:v>
                </c:pt>
                <c:pt idx="10">
                  <c:v>21</c:v>
                </c:pt>
                <c:pt idx="11">
                  <c:v>14</c:v>
                </c:pt>
                <c:pt idx="12">
                  <c:v>14</c:v>
                </c:pt>
                <c:pt idx="13">
                  <c:v>32</c:v>
                </c:pt>
                <c:pt idx="14">
                  <c:v>14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5478528"/>
        <c:axId val="147404416"/>
      </c:barChart>
      <c:catAx>
        <c:axId val="155478528"/>
        <c:scaling>
          <c:orientation val="maxMin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600"/>
            </a:pPr>
            <a:endParaRPr lang="ru-RU"/>
          </a:p>
        </c:txPr>
        <c:crossAx val="147404416"/>
        <c:crosses val="autoZero"/>
        <c:auto val="1"/>
        <c:lblAlgn val="ctr"/>
        <c:lblOffset val="100"/>
        <c:noMultiLvlLbl val="0"/>
      </c:catAx>
      <c:valAx>
        <c:axId val="147404416"/>
        <c:scaling>
          <c:orientation val="minMax"/>
        </c:scaling>
        <c:delete val="0"/>
        <c:axPos val="t"/>
        <c:majorGridlines/>
        <c:numFmt formatCode="m/d/yyyy" sourceLinked="1"/>
        <c:majorTickMark val="out"/>
        <c:minorTickMark val="none"/>
        <c:tickLblPos val="nextTo"/>
        <c:txPr>
          <a:bodyPr/>
          <a:lstStyle/>
          <a:p>
            <a:pPr>
              <a:defRPr sz="400" b="1"/>
            </a:pPr>
            <a:endParaRPr lang="ru-RU"/>
          </a:p>
        </c:txPr>
        <c:crossAx val="15547852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AD31B-C9DC-459D-BFEE-73FBEF996708}" type="datetimeFigureOut">
              <a:rPr lang="ru-RU" smtClean="0"/>
              <a:t>08.11.2024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25A5F-0430-415E-A548-6F540A7E60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5776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A25A5F-0430-415E-A548-6F540A7E60E8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5633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254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2095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46304" y="5326381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2349500"/>
            <a:ext cx="6400800" cy="14605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512A0-543C-4BF3-8FBF-3C17417F3AC2}" type="datetime1">
              <a:rPr lang="ru-RU" smtClean="0"/>
              <a:t>08.11.2024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155448" y="20167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52400" y="12700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Овал 12"/>
          <p:cNvSpPr/>
          <p:nvPr/>
        </p:nvSpPr>
        <p:spPr>
          <a:xfrm>
            <a:off x="4267200" y="1762760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4361688" y="1841500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4343400" y="1832875"/>
            <a:ext cx="457200" cy="367771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E5A0091-734E-4307-8897-0C6395966FEC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85800" y="317500"/>
            <a:ext cx="7772400" cy="14605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4302B-1375-4810-8BBF-DD651A46AC01}" type="datetime1">
              <a:rPr lang="ru-RU" smtClean="0"/>
              <a:t>08.11.2024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0091-734E-4307-8897-0C6395966FEC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7010400" y="0"/>
            <a:ext cx="21336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9144000" cy="12954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46304" y="5326381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2400" y="12954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 rot="5400000">
            <a:off x="4542282" y="2731770"/>
            <a:ext cx="520446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6839712" y="2438136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6934200" y="2516876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15912" y="2508251"/>
            <a:ext cx="457200" cy="367771"/>
          </a:xfrm>
        </p:spPr>
        <p:txBody>
          <a:bodyPr/>
          <a:lstStyle/>
          <a:p>
            <a:fld id="{9E5A0091-734E-4307-8897-0C6395966FEC}" type="slidenum">
              <a:rPr lang="ru-RU" smtClean="0"/>
              <a:t>‹#›</a:t>
            </a:fld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04800" y="254000"/>
            <a:ext cx="6553200" cy="4851138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ED5A8-5766-4CFD-937E-D47E7F44C31B}" type="datetime1">
              <a:rPr lang="ru-RU" smtClean="0"/>
              <a:t>08.11.2024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91400" y="254001"/>
            <a:ext cx="1447800" cy="4876271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7BCE-76CD-470D-B9AC-9F9DDF727CF7}" type="datetime1">
              <a:rPr lang="ru-RU" smtClean="0"/>
              <a:t>08.11.2024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61688" y="855310"/>
            <a:ext cx="457200" cy="367771"/>
          </a:xfrm>
        </p:spPr>
        <p:txBody>
          <a:bodyPr/>
          <a:lstStyle/>
          <a:p>
            <a:fld id="{9E5A0091-734E-4307-8897-0C6395966FEC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301752" y="1272540"/>
            <a:ext cx="8503920" cy="3810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15875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152400" y="1905000"/>
            <a:ext cx="8833104" cy="254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5448" y="118627"/>
            <a:ext cx="8833104" cy="178308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8426" y="2286000"/>
            <a:ext cx="6480174" cy="1394354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6304" y="5326381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152400" y="12700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F82D4-E436-4749-A72E-46D366174587}" type="datetime1">
              <a:rPr lang="ru-RU" smtClean="0"/>
              <a:t>08.11.2024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52400" y="20320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4267200" y="1762760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4361688" y="1841500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43400" y="1832875"/>
            <a:ext cx="457200" cy="367771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E5A0091-734E-4307-8897-0C6395966FEC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4500"/>
            <a:ext cx="7772400" cy="1270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190500"/>
            <a:ext cx="8534400" cy="63246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91200" y="5341620"/>
            <a:ext cx="3044952" cy="304800"/>
          </a:xfrm>
        </p:spPr>
        <p:txBody>
          <a:bodyPr/>
          <a:lstStyle/>
          <a:p>
            <a:fld id="{3C23011C-8C7E-453D-8E59-F5914A47FCB1}" type="datetime1">
              <a:rPr lang="ru-RU" smtClean="0"/>
              <a:t>08.11.2024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0091-734E-4307-8897-0C6395966FEC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 flipV="1">
            <a:off x="4563081" y="1313044"/>
            <a:ext cx="8921" cy="4016298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бъект 9"/>
          <p:cNvSpPr>
            <a:spLocks noGrp="1"/>
          </p:cNvSpPr>
          <p:nvPr>
            <p:ph sz="half" idx="1"/>
          </p:nvPr>
        </p:nvSpPr>
        <p:spPr>
          <a:xfrm>
            <a:off x="301752" y="1143000"/>
            <a:ext cx="4038600" cy="3901440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Объект 11"/>
          <p:cNvSpPr>
            <a:spLocks noGrp="1"/>
          </p:cNvSpPr>
          <p:nvPr>
            <p:ph sz="half" idx="2"/>
          </p:nvPr>
        </p:nvSpPr>
        <p:spPr>
          <a:xfrm>
            <a:off x="4800600" y="1143000"/>
            <a:ext cx="4038600" cy="3901440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flipV="1">
            <a:off x="4572000" y="1833563"/>
            <a:ext cx="0" cy="3489960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white">
          <a:xfrm>
            <a:off x="0" y="0"/>
            <a:ext cx="9144000" cy="1206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white">
          <a:xfrm>
            <a:off x="899160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152400" y="1143000"/>
            <a:ext cx="8833104" cy="7620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5923" y="5326380"/>
            <a:ext cx="8833104" cy="25908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1752" y="1270000"/>
            <a:ext cx="4040188" cy="610812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91331" y="1270000"/>
            <a:ext cx="4041775" cy="60960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B0AC-102A-448C-9DBE-FD2AD3D0407F}" type="datetime1">
              <a:rPr lang="ru-RU" smtClean="0"/>
              <a:t>08.11.2024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4800" y="5341620"/>
            <a:ext cx="3581400" cy="304800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52400" y="10668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152400" y="12954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Объект 23"/>
          <p:cNvSpPr>
            <a:spLocks noGrp="1"/>
          </p:cNvSpPr>
          <p:nvPr>
            <p:ph sz="quarter" idx="2"/>
          </p:nvPr>
        </p:nvSpPr>
        <p:spPr>
          <a:xfrm>
            <a:off x="301752" y="2059486"/>
            <a:ext cx="4041648" cy="3182003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Объект 25"/>
          <p:cNvSpPr>
            <a:spLocks noGrp="1"/>
          </p:cNvSpPr>
          <p:nvPr>
            <p:ph sz="quarter" idx="4"/>
          </p:nvPr>
        </p:nvSpPr>
        <p:spPr>
          <a:xfrm>
            <a:off x="4800600" y="2059486"/>
            <a:ext cx="4038600" cy="31851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Овал 24"/>
          <p:cNvSpPr/>
          <p:nvPr/>
        </p:nvSpPr>
        <p:spPr>
          <a:xfrm>
            <a:off x="4267200" y="796697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Овал 26"/>
          <p:cNvSpPr/>
          <p:nvPr/>
        </p:nvSpPr>
        <p:spPr>
          <a:xfrm>
            <a:off x="4361688" y="875437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4343400" y="868680"/>
            <a:ext cx="457200" cy="367771"/>
          </a:xfrm>
        </p:spPr>
        <p:txBody>
          <a:bodyPr/>
          <a:lstStyle>
            <a:lvl1pPr algn="ctr">
              <a:defRPr/>
            </a:lvl1pPr>
          </a:lstStyle>
          <a:p>
            <a:fld id="{9E5A0091-734E-4307-8897-0C6395966FEC}" type="slidenum">
              <a:rPr lang="ru-RU" smtClean="0"/>
              <a:t>‹#›</a:t>
            </a:fld>
            <a:endParaRPr lang="ru-RU"/>
          </a:p>
        </p:txBody>
      </p:sp>
      <p:sp>
        <p:nvSpPr>
          <p:cNvPr id="23" name="Заголовок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4A8E6-BDD4-49E3-A087-9AE618AB4A8C}" type="datetime1">
              <a:rPr lang="ru-RU" smtClean="0"/>
              <a:t>08.11.2024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4343400" y="863350"/>
            <a:ext cx="457200" cy="367771"/>
          </a:xfrm>
        </p:spPr>
        <p:txBody>
          <a:bodyPr/>
          <a:lstStyle/>
          <a:p>
            <a:fld id="{9E5A0091-734E-4307-8897-0C6395966F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9144000" cy="12954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899160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46304" y="5326381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152400" y="13208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E30D0-A62C-4AF1-B3A5-C002CE4D3276}" type="datetime1">
              <a:rPr lang="ru-RU" smtClean="0"/>
              <a:t>08.11.2024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267200" y="5270500"/>
            <a:ext cx="609600" cy="36777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E5A0091-734E-4307-8897-0C6395966F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152400" y="127000"/>
            <a:ext cx="8833104" cy="2540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9906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152400" y="508000"/>
            <a:ext cx="2743200" cy="48895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2362200" cy="8255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381000" y="1651000"/>
            <a:ext cx="2362200" cy="3454136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2700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152400" y="4445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Объект 19"/>
          <p:cNvSpPr>
            <a:spLocks noGrp="1"/>
          </p:cNvSpPr>
          <p:nvPr>
            <p:ph sz="quarter" idx="1"/>
          </p:nvPr>
        </p:nvSpPr>
        <p:spPr>
          <a:xfrm>
            <a:off x="3124200" y="571500"/>
            <a:ext cx="5638800" cy="45085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1295400" y="190500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1389888" y="269240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260615"/>
            <a:ext cx="457200" cy="367771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E5A0091-734E-4307-8897-0C6395966FEC}" type="slidenum">
              <a:rPr lang="ru-RU" smtClean="0"/>
              <a:t>‹#›</a:t>
            </a:fld>
            <a:endParaRPr lang="ru-RU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149352" y="5323655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E999-7D55-42B1-9DC0-76734228AF81}" type="datetime1">
              <a:rPr lang="ru-RU" smtClean="0"/>
              <a:t>08.11.2024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5342373"/>
            <a:ext cx="3383280" cy="304800"/>
          </a:xfrm>
        </p:spPr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ая соединительная линия 20"/>
          <p:cNvSpPr>
            <a:spLocks noChangeShapeType="1"/>
          </p:cNvSpPr>
          <p:nvPr/>
        </p:nvSpPr>
        <p:spPr bwMode="auto">
          <a:xfrm>
            <a:off x="152400" y="4445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899160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152400" y="127000"/>
            <a:ext cx="8833104" cy="25146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152400" y="508000"/>
            <a:ext cx="2743200" cy="48895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52400" y="12954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Овал 11"/>
          <p:cNvSpPr/>
          <p:nvPr/>
        </p:nvSpPr>
        <p:spPr>
          <a:xfrm>
            <a:off x="1295400" y="190500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1389888" y="269240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260615"/>
            <a:ext cx="457200" cy="367771"/>
          </a:xfrm>
        </p:spPr>
        <p:txBody>
          <a:bodyPr/>
          <a:lstStyle/>
          <a:p>
            <a:fld id="{9E5A0091-734E-4307-8897-0C6395966FEC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75" y="4191000"/>
            <a:ext cx="5867400" cy="10160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000375" y="508000"/>
            <a:ext cx="5867400" cy="35560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81000" y="825500"/>
            <a:ext cx="2438400" cy="43815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149352" y="5323655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88152" y="5337487"/>
            <a:ext cx="3044952" cy="304800"/>
          </a:xfrm>
        </p:spPr>
        <p:txBody>
          <a:bodyPr/>
          <a:lstStyle/>
          <a:p>
            <a:fld id="{84ADF091-D3E1-42B9-AA8F-19CBBD11B987}" type="datetime1">
              <a:rPr lang="ru-RU" smtClean="0"/>
              <a:t>08.11.2024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5342373"/>
            <a:ext cx="3584448" cy="30480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5588000"/>
            <a:ext cx="9144000" cy="127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16114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0"/>
            <a:ext cx="152400" cy="5715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49352" y="5323655"/>
            <a:ext cx="8833104" cy="257969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791200" y="5337487"/>
            <a:ext cx="3044952" cy="3048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37CF0C4B-A454-4A71-873A-08FA1164EF4F}" type="datetime1">
              <a:rPr lang="ru-RU" smtClean="0"/>
              <a:t>08.11.2024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04800" y="5342373"/>
            <a:ext cx="3581400" cy="3048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29540"/>
            <a:ext cx="8833104" cy="545592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52400" y="106395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4267200" y="796697"/>
            <a:ext cx="609600" cy="5080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4361688" y="875437"/>
            <a:ext cx="420624" cy="35052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4343400" y="866812"/>
            <a:ext cx="457200" cy="367771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E5A0091-734E-4307-8897-0C6395966FEC}" type="slidenum">
              <a:rPr lang="ru-RU" smtClean="0"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301752" y="190500"/>
            <a:ext cx="8534400" cy="6324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301752" y="1270000"/>
            <a:ext cx="8534400" cy="38328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1520" y="481236"/>
            <a:ext cx="8640960" cy="1152748"/>
          </a:xfrm>
        </p:spPr>
        <p:txBody>
          <a:bodyPr>
            <a:noAutofit/>
          </a:bodyPr>
          <a:lstStyle/>
          <a:p>
            <a:r>
              <a:rPr lang="ru-RU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Особенности реализации индивидуального проекта по информатике с использованием интерактивных цифровых инструментов</a:t>
            </a:r>
            <a:endParaRPr lang="ru-RU" sz="2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 descr="http://school33pk.ru/uploads/posts/2020-11/1606454262_40b6b62c2dbbe3e1e5c5ee920fa5333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591" y="2304418"/>
            <a:ext cx="6048672" cy="302433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588224" y="4544862"/>
            <a:ext cx="23762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/>
              <a:t>Докладчик: </a:t>
            </a:r>
            <a:r>
              <a:rPr lang="ru-RU" sz="1100" dirty="0" err="1" smtClean="0"/>
              <a:t>Шандригоз</a:t>
            </a:r>
            <a:r>
              <a:rPr lang="ru-RU" sz="1100" dirty="0" smtClean="0"/>
              <a:t> Н.Н., преподаватель информатики ГОУ СПО «Тираспольский техникум информатики и права»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387133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0091-734E-4307-8897-0C6395966FEC}" type="slidenum">
              <a:rPr lang="ru-RU" smtClean="0"/>
              <a:t>10</a:t>
            </a:fld>
            <a:endParaRPr lang="ru-RU"/>
          </a:p>
        </p:txBody>
      </p:sp>
      <p:graphicFrame>
        <p:nvGraphicFramePr>
          <p:cNvPr id="4" name="Диаграмм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545168"/>
              </p:ext>
            </p:extLst>
          </p:nvPr>
        </p:nvGraphicFramePr>
        <p:xfrm>
          <a:off x="179512" y="193204"/>
          <a:ext cx="8784976" cy="5112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5490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0091-734E-4307-8897-0C6395966FEC}" type="slidenum">
              <a:rPr lang="ru-RU" smtClean="0"/>
              <a:t>11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51398" y="337220"/>
            <a:ext cx="84249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/>
              <a:t>Этап 2 - </a:t>
            </a:r>
            <a:r>
              <a:rPr lang="ru-RU" sz="2000" b="1" dirty="0" err="1" smtClean="0"/>
              <a:t>ресурсообеспечение</a:t>
            </a:r>
            <a:r>
              <a:rPr lang="ru-RU" sz="2000" b="1" dirty="0"/>
              <a:t>, </a:t>
            </a:r>
            <a:r>
              <a:rPr lang="ru-RU" sz="2000" b="1" dirty="0" err="1"/>
              <a:t>оспособление</a:t>
            </a:r>
            <a:r>
              <a:rPr lang="ru-RU" sz="2000" b="1" dirty="0"/>
              <a:t> </a:t>
            </a:r>
            <a:r>
              <a:rPr lang="ru-RU" sz="2000" b="1" dirty="0" smtClean="0"/>
              <a:t>и </a:t>
            </a:r>
            <a:r>
              <a:rPr lang="ru-RU" sz="2000" b="1" dirty="0"/>
              <a:t>исследование</a:t>
            </a:r>
            <a:endParaRPr lang="ru-R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489348"/>
            <a:ext cx="763284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 smtClean="0"/>
              <a:t>интернет-источники</a:t>
            </a:r>
            <a:r>
              <a:rPr lang="ru-RU" sz="2000" dirty="0"/>
              <a:t>, информационные </a:t>
            </a:r>
            <a:r>
              <a:rPr lang="ru-RU" sz="2000" dirty="0" smtClean="0"/>
              <a:t>источники;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 smtClean="0"/>
              <a:t>текстовые процессоры;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 smtClean="0"/>
              <a:t>системы </a:t>
            </a:r>
            <a:r>
              <a:rPr lang="ru-RU" sz="2000" dirty="0"/>
              <a:t>контроля </a:t>
            </a:r>
            <a:r>
              <a:rPr lang="ru-RU" sz="2000" dirty="0" smtClean="0"/>
              <a:t>версий;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 smtClean="0"/>
              <a:t>онлайн-сервис </a:t>
            </a:r>
            <a:r>
              <a:rPr lang="en-US" sz="2000" dirty="0" smtClean="0"/>
              <a:t>Miro</a:t>
            </a:r>
            <a:r>
              <a:rPr lang="ru-RU" sz="2000" dirty="0" smtClean="0"/>
              <a:t>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000" dirty="0" smtClean="0"/>
              <a:t>цифровой инструмент  для </a:t>
            </a:r>
            <a:r>
              <a:rPr lang="ru-RU" sz="2000" dirty="0" err="1" smtClean="0"/>
              <a:t>инфографики</a:t>
            </a:r>
            <a:r>
              <a:rPr lang="ru-RU" sz="2000" dirty="0" smtClean="0"/>
              <a:t> </a:t>
            </a:r>
            <a:r>
              <a:rPr lang="en-US" sz="2000" dirty="0" err="1" smtClean="0"/>
              <a:t>Canva</a:t>
            </a: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375528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0091-734E-4307-8897-0C6395966FEC}" type="slidenum">
              <a:rPr lang="ru-RU" smtClean="0"/>
              <a:t>12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121196"/>
            <a:ext cx="86409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/>
              <a:t>Этап 3 - реализация </a:t>
            </a:r>
            <a:r>
              <a:rPr lang="ru-RU" sz="2000" b="1" dirty="0"/>
              <a:t>практической части индивидуального </a:t>
            </a:r>
            <a:r>
              <a:rPr lang="ru-RU" sz="2000" b="1" dirty="0" smtClean="0"/>
              <a:t>проекта (разработка информационного продукта и описание алгоритма работы)</a:t>
            </a:r>
            <a:endParaRPr lang="ru-R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136859"/>
            <a:ext cx="85689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ru-RU" dirty="0"/>
              <a:t>офисные приложения </a:t>
            </a:r>
            <a:r>
              <a:rPr lang="ru-RU" dirty="0" smtClean="0"/>
              <a:t>(</a:t>
            </a:r>
            <a:r>
              <a:rPr lang="en-US" dirty="0" smtClean="0"/>
              <a:t>MS Office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– </a:t>
            </a:r>
            <a:r>
              <a:rPr lang="en-US" dirty="0"/>
              <a:t>MS Word</a:t>
            </a:r>
            <a:r>
              <a:rPr lang="ru-RU" dirty="0"/>
              <a:t>, </a:t>
            </a:r>
            <a:r>
              <a:rPr lang="en-US" dirty="0"/>
              <a:t>MS PowerPoint</a:t>
            </a:r>
            <a:r>
              <a:rPr lang="ru-RU" dirty="0"/>
              <a:t>, </a:t>
            </a:r>
            <a:r>
              <a:rPr lang="en-US" dirty="0" smtClean="0"/>
              <a:t>MS Publisher</a:t>
            </a:r>
            <a:r>
              <a:rPr lang="ru-RU" dirty="0" smtClean="0"/>
              <a:t>, </a:t>
            </a:r>
            <a:r>
              <a:rPr lang="en-US" dirty="0" smtClean="0"/>
              <a:t>MS Excel</a:t>
            </a:r>
            <a:r>
              <a:rPr lang="ru-RU" dirty="0" smtClean="0"/>
              <a:t>,</a:t>
            </a:r>
            <a:r>
              <a:rPr lang="en-US" dirty="0" smtClean="0"/>
              <a:t> MS Access</a:t>
            </a:r>
            <a:r>
              <a:rPr lang="ru-RU" dirty="0"/>
              <a:t>;</a:t>
            </a:r>
            <a:endParaRPr lang="en-US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ru-RU" dirty="0" smtClean="0"/>
              <a:t>офисные приложения  (</a:t>
            </a:r>
            <a:r>
              <a:rPr lang="en-US" dirty="0" smtClean="0"/>
              <a:t>LibreOffice</a:t>
            </a:r>
            <a:r>
              <a:rPr lang="ru-RU" dirty="0" smtClean="0"/>
              <a:t>) - </a:t>
            </a:r>
            <a:r>
              <a:rPr lang="en-US" dirty="0"/>
              <a:t>‎LibreOffice </a:t>
            </a:r>
            <a:r>
              <a:rPr lang="en-US" dirty="0" smtClean="0"/>
              <a:t>Writer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en-US" dirty="0"/>
              <a:t>‎LibreOffice </a:t>
            </a:r>
            <a:r>
              <a:rPr lang="en-US" dirty="0" err="1" smtClean="0"/>
              <a:t>Calc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en-US" dirty="0"/>
              <a:t>‎LibreOffice </a:t>
            </a:r>
            <a:r>
              <a:rPr lang="en-US" dirty="0" smtClean="0"/>
              <a:t>Base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en-US" dirty="0"/>
              <a:t>‎LibreOffice </a:t>
            </a:r>
            <a:r>
              <a:rPr lang="en-US" dirty="0" smtClean="0"/>
              <a:t>Draw</a:t>
            </a:r>
            <a:r>
              <a:rPr lang="ru-RU" dirty="0" smtClean="0"/>
              <a:t>;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/>
              <a:t>онлайн-сервис </a:t>
            </a:r>
            <a:r>
              <a:rPr lang="en-US" dirty="0" smtClean="0"/>
              <a:t>Miro</a:t>
            </a:r>
            <a:r>
              <a:rPr lang="ru-RU" dirty="0" smtClean="0"/>
              <a:t>;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/>
              <a:t>цифровой инструмент  для </a:t>
            </a:r>
            <a:r>
              <a:rPr lang="ru-RU" dirty="0" err="1"/>
              <a:t>инфографики</a:t>
            </a:r>
            <a:r>
              <a:rPr lang="ru-RU" dirty="0"/>
              <a:t> </a:t>
            </a:r>
            <a:r>
              <a:rPr lang="ru-RU" dirty="0" smtClean="0"/>
              <a:t>;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 smtClean="0"/>
              <a:t>инструмент для создания интерактивной презентации в режиме онлайн – </a:t>
            </a:r>
            <a:r>
              <a:rPr lang="en-US" dirty="0" smtClean="0"/>
              <a:t>Prezi</a:t>
            </a:r>
            <a:r>
              <a:rPr lang="ru-RU" dirty="0" smtClean="0"/>
              <a:t>;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 smtClean="0"/>
              <a:t>графические редакторы - </a:t>
            </a:r>
            <a:r>
              <a:rPr lang="en-US" dirty="0" smtClean="0"/>
              <a:t>Adobe </a:t>
            </a:r>
            <a:r>
              <a:rPr lang="en-US" dirty="0"/>
              <a:t>Photoshop</a:t>
            </a:r>
            <a:r>
              <a:rPr lang="ru-RU" dirty="0"/>
              <a:t>, 3</a:t>
            </a:r>
            <a:r>
              <a:rPr lang="en-US" dirty="0"/>
              <a:t>D Max</a:t>
            </a:r>
            <a:r>
              <a:rPr lang="ru-RU" dirty="0"/>
              <a:t>, САПР – Компас 3</a:t>
            </a:r>
            <a:r>
              <a:rPr lang="en-US" dirty="0" smtClean="0"/>
              <a:t>D</a:t>
            </a:r>
            <a:r>
              <a:rPr lang="ru-RU" dirty="0" smtClean="0"/>
              <a:t>;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 smtClean="0"/>
              <a:t>робототехнические платформы - </a:t>
            </a:r>
            <a:r>
              <a:rPr lang="ru-RU" dirty="0" err="1"/>
              <a:t>LegoSpike</a:t>
            </a:r>
            <a:r>
              <a:rPr lang="ru-RU" dirty="0"/>
              <a:t>, </a:t>
            </a:r>
            <a:r>
              <a:rPr lang="ru-RU" dirty="0" err="1" smtClean="0"/>
              <a:t>Arduino</a:t>
            </a:r>
            <a:r>
              <a:rPr lang="ru-RU" dirty="0" smtClean="0"/>
              <a:t>;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/>
              <a:t>онлайн-сервис для разработки интерфейсов и </a:t>
            </a:r>
            <a:r>
              <a:rPr lang="ru-RU" dirty="0" err="1"/>
              <a:t>прототипирования</a:t>
            </a:r>
            <a:r>
              <a:rPr lang="ru-RU" dirty="0"/>
              <a:t> с возможностью организации совместной работы в режиме реального </a:t>
            </a:r>
            <a:r>
              <a:rPr lang="ru-RU" dirty="0" smtClean="0"/>
              <a:t>времени – </a:t>
            </a:r>
            <a:r>
              <a:rPr lang="en-US" dirty="0" err="1" smtClean="0"/>
              <a:t>Figma</a:t>
            </a:r>
            <a:r>
              <a:rPr lang="ru-RU" dirty="0" smtClean="0"/>
              <a:t>;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 smtClean="0"/>
              <a:t>экосистемы </a:t>
            </a:r>
            <a:r>
              <a:rPr lang="en-US" dirty="0"/>
              <a:t>MS Visual Studio</a:t>
            </a:r>
            <a:r>
              <a:rPr lang="ru-RU" dirty="0"/>
              <a:t> </a:t>
            </a:r>
            <a:r>
              <a:rPr lang="ru-RU" dirty="0" smtClean="0"/>
              <a:t>и </a:t>
            </a:r>
            <a:r>
              <a:rPr lang="en-US" dirty="0"/>
              <a:t>MS Visual Studio </a:t>
            </a:r>
            <a:r>
              <a:rPr lang="en-US" dirty="0" smtClean="0"/>
              <a:t>Code</a:t>
            </a:r>
            <a:r>
              <a:rPr lang="ru-RU" dirty="0" smtClean="0"/>
              <a:t>;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 smtClean="0"/>
              <a:t>системы контроля версий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368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0091-734E-4307-8897-0C6395966FEC}" type="slidenum">
              <a:rPr lang="ru-RU" smtClean="0"/>
              <a:t>13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1" b="9318"/>
          <a:stretch/>
        </p:blipFill>
        <p:spPr bwMode="auto">
          <a:xfrm>
            <a:off x="1235286" y="716424"/>
            <a:ext cx="6692900" cy="4589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251520" y="193204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smtClean="0"/>
              <a:t>Информационный продукт индивидуального проекта в виде схемы </a:t>
            </a:r>
            <a:r>
              <a:rPr lang="ru-RU" sz="1400" dirty="0"/>
              <a:t>магистрально-модульного принципа построения компьютера в </a:t>
            </a:r>
            <a:r>
              <a:rPr lang="en-US" sz="1400" dirty="0"/>
              <a:t>MS Word</a:t>
            </a:r>
            <a:r>
              <a:rPr lang="ru-RU" sz="1400" dirty="0"/>
              <a:t> с использованием графических объектов </a:t>
            </a:r>
          </a:p>
        </p:txBody>
      </p:sp>
    </p:spTree>
    <p:extLst>
      <p:ext uri="{BB962C8B-B14F-4D97-AF65-F5344CB8AC3E}">
        <p14:creationId xmlns:p14="http://schemas.microsoft.com/office/powerpoint/2010/main" val="67278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0091-734E-4307-8897-0C6395966FEC}" type="slidenum">
              <a:rPr lang="ru-RU" smtClean="0"/>
              <a:t>14</a:t>
            </a:fld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0" y="705971"/>
            <a:ext cx="5969000" cy="457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9552" y="121196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Информационный продукт индивидуального проекта в виде  буклета </a:t>
            </a:r>
            <a:r>
              <a:rPr lang="ru-RU" sz="1600" dirty="0"/>
              <a:t>по занимательной информатике с использованием </a:t>
            </a:r>
            <a:r>
              <a:rPr lang="en-US" sz="1600" dirty="0"/>
              <a:t>MS Publisher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71990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0091-734E-4307-8897-0C6395966FEC}" type="slidenum">
              <a:rPr lang="ru-RU" smtClean="0"/>
              <a:t>15</a:t>
            </a:fld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841276"/>
            <a:ext cx="7997924" cy="4417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3528" y="193204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 smtClean="0"/>
              <a:t>Информационный продукт индивидуального проекта в виде </a:t>
            </a:r>
            <a:r>
              <a:rPr lang="ru-RU" sz="1400" b="1" dirty="0"/>
              <a:t>интерактивный кроссворд по основным понятиям электронных таблиц с использованием </a:t>
            </a:r>
            <a:r>
              <a:rPr lang="en-US" sz="1400" b="1" dirty="0"/>
              <a:t>MS Excel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50853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17"/>
          <a:stretch/>
        </p:blipFill>
        <p:spPr bwMode="auto">
          <a:xfrm>
            <a:off x="107504" y="131642"/>
            <a:ext cx="8928992" cy="54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0091-734E-4307-8897-0C6395966FEC}" type="slidenum">
              <a:rPr lang="ru-RU" smtClean="0"/>
              <a:t>16</a:t>
            </a:fld>
            <a:endParaRPr lang="ru-RU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361556"/>
            <a:ext cx="46291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718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0091-734E-4307-8897-0C6395966FEC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046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0091-734E-4307-8897-0C6395966FEC}" type="slidenum">
              <a:rPr lang="ru-RU" smtClean="0"/>
              <a:t>18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683568" y="193204"/>
            <a:ext cx="77048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/>
              <a:t>Этап 4 - рефлексия </a:t>
            </a:r>
            <a:r>
              <a:rPr lang="ru-RU" sz="2000" b="1" dirty="0"/>
              <a:t>и защита индивидуального проекта</a:t>
            </a:r>
            <a:endParaRPr lang="ru-RU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1849388"/>
            <a:ext cx="813690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dirty="0" smtClean="0"/>
              <a:t>инструменты </a:t>
            </a:r>
            <a:r>
              <a:rPr lang="ru-RU" dirty="0"/>
              <a:t>для создания презентаций и материалов </a:t>
            </a:r>
            <a:r>
              <a:rPr lang="ru-RU" i="1" dirty="0" smtClean="0"/>
              <a:t>- </a:t>
            </a:r>
            <a:r>
              <a:rPr lang="en-US" dirty="0" smtClean="0"/>
              <a:t>MS </a:t>
            </a:r>
            <a:r>
              <a:rPr lang="en-US" dirty="0"/>
              <a:t>PowerPoint</a:t>
            </a:r>
            <a:r>
              <a:rPr lang="ru-RU" dirty="0"/>
              <a:t>, </a:t>
            </a:r>
            <a:r>
              <a:rPr lang="en-US" dirty="0"/>
              <a:t>Prezi</a:t>
            </a:r>
            <a:r>
              <a:rPr lang="ru-RU" dirty="0"/>
              <a:t>, </a:t>
            </a:r>
            <a:r>
              <a:rPr lang="en-US" dirty="0" err="1"/>
              <a:t>Figma</a:t>
            </a:r>
            <a:r>
              <a:rPr lang="ru-RU" dirty="0"/>
              <a:t>, </a:t>
            </a:r>
            <a:r>
              <a:rPr lang="en-US" dirty="0" err="1" smtClean="0"/>
              <a:t>Canva</a:t>
            </a:r>
            <a:r>
              <a:rPr lang="ru-RU" dirty="0" smtClean="0"/>
              <a:t>;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dirty="0" smtClean="0"/>
              <a:t>инструменты для анкетирования и рефлексии – </a:t>
            </a:r>
            <a:r>
              <a:rPr lang="en-US" dirty="0" smtClean="0"/>
              <a:t>Google Forms;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dirty="0" smtClean="0"/>
              <a:t>портфолио индивидуального проекта (текстовый документ, информационный продукт, презентация) – </a:t>
            </a:r>
            <a:r>
              <a:rPr lang="en-US" dirty="0" smtClean="0"/>
              <a:t>LMS Moodle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429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0091-734E-4307-8897-0C6395966FEC}" type="slidenum">
              <a:rPr lang="ru-RU" smtClean="0"/>
              <a:t>19</a:t>
            </a:fld>
            <a:endParaRPr lang="ru-RU"/>
          </a:p>
        </p:txBody>
      </p:sp>
      <p:pic>
        <p:nvPicPr>
          <p:cNvPr id="2050" name="Picture 2" descr="Инструменты управления проектами: ТОП-10 самых используемых програм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1196"/>
            <a:ext cx="8784976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8091" y="3836002"/>
            <a:ext cx="41044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 smtClean="0"/>
              <a:t>асинхронная связь;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 smtClean="0"/>
              <a:t>меньше управления;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 smtClean="0"/>
              <a:t>больше внимания к результатам;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 smtClean="0"/>
              <a:t>в авангарде аналитика;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 smtClean="0"/>
              <a:t>удаленный формат работы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436096" y="121196"/>
            <a:ext cx="3528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Как цифровая трансформация изменяет управление проектами?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70077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0091-734E-4307-8897-0C6395966FEC}" type="slidenum">
              <a:rPr lang="ru-RU" smtClean="0"/>
              <a:t>2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22554" y="1357560"/>
            <a:ext cx="8496944" cy="206210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r"/>
            <a:r>
              <a:rPr lang="ru-RU" sz="3600" b="1" dirty="0">
                <a:solidFill>
                  <a:srgbClr val="47777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"Единственный путь, ведущий к знаниям, - это деятельность".</a:t>
            </a:r>
          </a:p>
          <a:p>
            <a:pPr algn="r"/>
            <a:endParaRPr lang="ru-RU" sz="2800" b="1" dirty="0" smtClean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ru-RU" sz="28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Бернард </a:t>
            </a:r>
            <a:r>
              <a:rPr lang="ru-RU" sz="28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Шоу</a:t>
            </a:r>
          </a:p>
        </p:txBody>
      </p:sp>
    </p:spTree>
    <p:extLst>
      <p:ext uri="{BB962C8B-B14F-4D97-AF65-F5344CB8AC3E}">
        <p14:creationId xmlns:p14="http://schemas.microsoft.com/office/powerpoint/2010/main" val="314522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0091-734E-4307-8897-0C6395966FEC}" type="slidenum">
              <a:rPr lang="ru-RU" smtClean="0"/>
              <a:t>3</a:t>
            </a:fld>
            <a:endParaRPr lang="ru-RU"/>
          </a:p>
        </p:txBody>
      </p:sp>
      <p:pic>
        <p:nvPicPr>
          <p:cNvPr id="5122" name="Picture 2" descr="Проектное мышление: системность мыслей и действий, приводящая к результату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057300"/>
            <a:ext cx="7620000" cy="410445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611560" y="193204"/>
            <a:ext cx="777686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ru-RU" sz="28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Проектное мышление: системность мыслей и действий, приводящая к результату</a:t>
            </a:r>
          </a:p>
        </p:txBody>
      </p:sp>
    </p:spTree>
    <p:extLst>
      <p:ext uri="{BB962C8B-B14F-4D97-AF65-F5344CB8AC3E}">
        <p14:creationId xmlns:p14="http://schemas.microsoft.com/office/powerpoint/2010/main" val="232930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4brain.ru/blog/wp-content/uploads/2021/12/%D0%9A%D0%BE%D0%BD%D1%86%D0%B5%D0%BF%D1%86%D0%B8%D1%8F-%D0%BF%D1%80%D0%BE%D0%B5%D0%BA%D1%82%D0%BD%D0%BE%D0%B3%D0%BE-%D0%BC%D1%8B%D1%88%D0%BB%D0%B5%D0%BD%D0%B8%D1%8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1845"/>
            <a:ext cx="8928992" cy="547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0091-734E-4307-8897-0C6395966FEC}" type="slidenum">
              <a:rPr lang="ru-RU" smtClean="0"/>
              <a:t>4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55574" y="265212"/>
            <a:ext cx="23281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/>
              <a:t>Методика управления проектами </a:t>
            </a:r>
            <a:r>
              <a:rPr lang="en-US" b="1" dirty="0"/>
              <a:t>Dragon Dreaming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6181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0091-734E-4307-8897-0C6395966FEC}" type="slidenum">
              <a:rPr lang="ru-RU" smtClean="0"/>
              <a:t>5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409228"/>
            <a:ext cx="8208912" cy="4616648"/>
          </a:xfrm>
          <a:prstGeom prst="rect">
            <a:avLst/>
          </a:prstGeom>
        </p:spPr>
        <p:style>
          <a:lnRef idx="0">
            <a:scrgbClr r="0" g="0" b="0"/>
          </a:lnRef>
          <a:fillRef idx="1002">
            <a:schemeClr val="lt1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8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Индивидуальный проект </a:t>
            </a:r>
            <a:r>
              <a:rPr lang="ru-RU" sz="24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это целенаправленно организованная </a:t>
            </a:r>
            <a:r>
              <a:rPr lang="ru-RU" sz="24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работу студентов под руководством преподавателя по актуальной проблеме, реализуя учебно-познавательную, поисковую, творческую и научно-исследовательскую деятельность, предусматривающую конкретные цели и задачи, методы и формы работы</a:t>
            </a:r>
          </a:p>
        </p:txBody>
      </p:sp>
    </p:spTree>
    <p:extLst>
      <p:ext uri="{BB962C8B-B14F-4D97-AF65-F5344CB8AC3E}">
        <p14:creationId xmlns:p14="http://schemas.microsoft.com/office/powerpoint/2010/main" val="211688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0091-734E-4307-8897-0C6395966FEC}" type="slidenum">
              <a:rPr lang="ru-RU" smtClean="0"/>
              <a:t>6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265212"/>
            <a:ext cx="828092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Коммуникационные 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цифровые </a:t>
            </a:r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инструменты  </a:t>
            </a:r>
          </a:p>
          <a:p>
            <a:pPr algn="ctr"/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для 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организационно-методического сопровождения реализации индивидуального </a:t>
            </a:r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проекта</a:t>
            </a:r>
            <a:endParaRPr lang="ru-RU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1489348"/>
            <a:ext cx="856895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dirty="0"/>
              <a:t>средства/ресурсы системы управления обучения </a:t>
            </a:r>
            <a:r>
              <a:rPr lang="en-US" dirty="0"/>
              <a:t>Moodle</a:t>
            </a:r>
            <a:r>
              <a:rPr lang="ru-RU" dirty="0"/>
              <a:t> </a:t>
            </a:r>
            <a:r>
              <a:rPr lang="ru-RU" i="1" dirty="0"/>
              <a:t>(форум, электронная почта, чат, внутри каждого курса обмен вложенными файлами и личными сообщениями</a:t>
            </a:r>
            <a:r>
              <a:rPr lang="ru-RU" i="1" dirty="0" smtClean="0"/>
              <a:t>);</a:t>
            </a:r>
            <a:endParaRPr lang="ru-RU" i="1" dirty="0"/>
          </a:p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dirty="0"/>
              <a:t>платформы для видеоконференций </a:t>
            </a:r>
            <a:r>
              <a:rPr lang="ru-RU" dirty="0" smtClean="0"/>
              <a:t> </a:t>
            </a:r>
            <a:r>
              <a:rPr lang="ru-RU" i="1" dirty="0" smtClean="0"/>
              <a:t>(</a:t>
            </a:r>
            <a:r>
              <a:rPr lang="ru-RU" i="1" dirty="0" err="1"/>
              <a:t>Zoom</a:t>
            </a:r>
            <a:r>
              <a:rPr lang="ru-RU" i="1" dirty="0"/>
              <a:t>, </a:t>
            </a:r>
            <a:r>
              <a:rPr lang="ru-RU" i="1" dirty="0" err="1"/>
              <a:t>Google</a:t>
            </a:r>
            <a:r>
              <a:rPr lang="ru-RU" i="1" dirty="0"/>
              <a:t> </a:t>
            </a:r>
            <a:r>
              <a:rPr lang="ru-RU" i="1" dirty="0" err="1"/>
              <a:t>Meet</a:t>
            </a:r>
            <a:r>
              <a:rPr lang="ru-RU" i="1" dirty="0"/>
              <a:t>);</a:t>
            </a:r>
          </a:p>
          <a:p>
            <a:pPr marL="285750" lvl="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dirty="0"/>
              <a:t>программное обеспечение для удаленного доступа, удаленного управления и удаленного обслуживания компьютеров и других конечных устройств </a:t>
            </a:r>
            <a:r>
              <a:rPr lang="ru-RU" i="1" dirty="0"/>
              <a:t>(платформы </a:t>
            </a:r>
            <a:r>
              <a:rPr lang="ru-RU" i="1" dirty="0" err="1"/>
              <a:t>TeamViewer</a:t>
            </a:r>
            <a:r>
              <a:rPr lang="ru-RU" i="1" dirty="0"/>
              <a:t>, </a:t>
            </a:r>
            <a:r>
              <a:rPr lang="ru-RU" i="1" dirty="0" err="1"/>
              <a:t>AnyDesk</a:t>
            </a:r>
            <a:r>
              <a:rPr lang="ru-RU" i="1" dirty="0"/>
              <a:t>);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ru-RU" dirty="0"/>
              <a:t>системы контроля версий  </a:t>
            </a:r>
            <a:r>
              <a:rPr lang="ru-RU" i="1" dirty="0" smtClean="0"/>
              <a:t>(</a:t>
            </a:r>
            <a:r>
              <a:rPr lang="en-US" i="1" dirty="0" smtClean="0"/>
              <a:t>GitHub Desktop, </a:t>
            </a:r>
            <a:r>
              <a:rPr lang="ru-RU" i="1" dirty="0" err="1" smtClean="0"/>
              <a:t>GitHub</a:t>
            </a:r>
            <a:r>
              <a:rPr lang="ru-RU" i="1" dirty="0" smtClean="0"/>
              <a:t>)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417192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0091-734E-4307-8897-0C6395966FEC}" type="slidenum">
              <a:rPr lang="ru-RU" smtClean="0"/>
              <a:t>7</a:t>
            </a:fld>
            <a:endParaRPr lang="ru-RU"/>
          </a:p>
        </p:txBody>
      </p:sp>
      <p:pic>
        <p:nvPicPr>
          <p:cNvPr id="3074" name="Picture 2" descr="Чему может научить проектное мышление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02"/>
          <a:stretch/>
        </p:blipFill>
        <p:spPr bwMode="auto">
          <a:xfrm>
            <a:off x="251520" y="218628"/>
            <a:ext cx="8640959" cy="502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208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0091-734E-4307-8897-0C6395966FEC}" type="slidenum">
              <a:rPr lang="ru-RU" smtClean="0"/>
              <a:t>8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971600" y="193204"/>
            <a:ext cx="75608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/>
              <a:t>Этап 1 - целеполагание </a:t>
            </a:r>
            <a:r>
              <a:rPr lang="ru-RU" sz="2000" b="1" dirty="0"/>
              <a:t>индивидуального проекта и </a:t>
            </a:r>
            <a:r>
              <a:rPr lang="ru-RU" sz="2000" b="1" dirty="0" smtClean="0"/>
              <a:t>концептуализация </a:t>
            </a:r>
            <a:r>
              <a:rPr lang="ru-RU" sz="2000" b="1" dirty="0"/>
              <a:t>исследования</a:t>
            </a:r>
            <a:endParaRPr lang="ru-RU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24" r="8192" b="5739"/>
          <a:stretch/>
        </p:blipFill>
        <p:spPr bwMode="auto">
          <a:xfrm>
            <a:off x="323528" y="901090"/>
            <a:ext cx="8460432" cy="4332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63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A0091-734E-4307-8897-0C6395966FEC}" type="slidenum">
              <a:rPr lang="ru-RU" smtClean="0"/>
              <a:t>9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193204"/>
            <a:ext cx="84969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/>
              <a:t>Этап 1 - целеполагание индивидуального проекта и концептуализация исследования</a:t>
            </a:r>
            <a:endParaRPr lang="ru-RU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141734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ru-RU" dirty="0" smtClean="0"/>
              <a:t>Алгоритм действий:</a:t>
            </a:r>
            <a:endParaRPr lang="en-US" dirty="0" smtClean="0"/>
          </a:p>
          <a:p>
            <a:pPr marL="285750" indent="-285750" algn="just" fontAlgn="base">
              <a:buFont typeface="Wingdings" panose="05000000000000000000" pitchFamily="2" charset="2"/>
              <a:buChar char="Ø"/>
            </a:pPr>
            <a:r>
              <a:rPr lang="ru-RU" dirty="0" smtClean="0"/>
              <a:t>создать </a:t>
            </a:r>
            <a:r>
              <a:rPr lang="ru-RU" dirty="0"/>
              <a:t>список задач;</a:t>
            </a:r>
          </a:p>
          <a:p>
            <a:pPr marL="285750" indent="-285750" algn="just" fontAlgn="base">
              <a:buFont typeface="Wingdings" panose="05000000000000000000" pitchFamily="2" charset="2"/>
              <a:buChar char="Ø"/>
            </a:pPr>
            <a:r>
              <a:rPr lang="ru-RU" dirty="0"/>
              <a:t>написать даты их начала и завершения;</a:t>
            </a:r>
          </a:p>
          <a:p>
            <a:pPr marL="285750" indent="-285750" algn="just" fontAlgn="base">
              <a:buFont typeface="Wingdings" panose="05000000000000000000" pitchFamily="2" charset="2"/>
              <a:buChar char="Ø"/>
            </a:pPr>
            <a:r>
              <a:rPr lang="ru-RU" dirty="0"/>
              <a:t>нарисовать график;</a:t>
            </a:r>
          </a:p>
          <a:p>
            <a:pPr marL="285750" indent="-285750" algn="just" fontAlgn="base">
              <a:buFont typeface="Wingdings" panose="05000000000000000000" pitchFamily="2" charset="2"/>
              <a:buChar char="Ø"/>
            </a:pPr>
            <a:r>
              <a:rPr lang="ru-RU" dirty="0"/>
              <a:t>разместить на нём задачи и отметить даты;</a:t>
            </a:r>
          </a:p>
          <a:p>
            <a:pPr marL="285750" indent="-285750" algn="just" fontAlgn="base">
              <a:buFont typeface="Wingdings" panose="05000000000000000000" pitchFamily="2" charset="2"/>
              <a:buChar char="Ø"/>
            </a:pPr>
            <a:r>
              <a:rPr lang="ru-RU" dirty="0"/>
              <a:t>составить расписание;</a:t>
            </a:r>
          </a:p>
          <a:p>
            <a:pPr marL="285750" indent="-285750" algn="just" fontAlgn="base">
              <a:buFont typeface="Wingdings" panose="05000000000000000000" pitchFamily="2" charset="2"/>
              <a:buChar char="Ø"/>
            </a:pPr>
            <a:r>
              <a:rPr lang="ru-RU" dirty="0"/>
              <a:t>поделиться проектом с членами команды;</a:t>
            </a:r>
          </a:p>
          <a:p>
            <a:pPr marL="285750" indent="-285750" algn="just" fontAlgn="base">
              <a:buFont typeface="Wingdings" panose="05000000000000000000" pitchFamily="2" charset="2"/>
              <a:buChar char="Ø"/>
            </a:pPr>
            <a:r>
              <a:rPr lang="ru-RU" dirty="0"/>
              <a:t>проанализировать получившуюся диаграмму.</a:t>
            </a:r>
          </a:p>
        </p:txBody>
      </p:sp>
      <p:pic>
        <p:nvPicPr>
          <p:cNvPr id="1026" name="Picture 2" descr="https://skillbox.ru/upload/setka_images/07145207042022_9b1b4fc58c403dffa0ddb775b182f73cd64bb26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248" y="1548502"/>
            <a:ext cx="3960440" cy="3159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503548" y="4855551"/>
            <a:ext cx="81369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https://blog.ganttpro.com/ru/kak-postroit-diagrammu-ganta-v-excel/</a:t>
            </a:r>
            <a:endParaRPr lang="ru-RU" sz="16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23528" y="841276"/>
            <a:ext cx="84969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/>
              <a:t>Диаграмма </a:t>
            </a:r>
            <a:r>
              <a:rPr lang="ru-RU" sz="1600" dirty="0" err="1"/>
              <a:t>Ганта</a:t>
            </a:r>
            <a:r>
              <a:rPr lang="ru-RU" sz="1600" dirty="0"/>
              <a:t> — это визуальное представление графика работ, построенное согласно плану </a:t>
            </a:r>
            <a:r>
              <a:rPr lang="ru-RU" sz="1600" dirty="0" smtClean="0"/>
              <a:t>проекта (</a:t>
            </a:r>
            <a:r>
              <a:rPr lang="en-US" sz="1600" dirty="0"/>
              <a:t>MS </a:t>
            </a:r>
            <a:r>
              <a:rPr lang="en-US" sz="1600" dirty="0" smtClean="0"/>
              <a:t>Excel</a:t>
            </a:r>
            <a:r>
              <a:rPr lang="ru-RU" sz="1600" dirty="0" smtClean="0"/>
              <a:t>, </a:t>
            </a:r>
            <a:r>
              <a:rPr lang="en-US" sz="1600" dirty="0"/>
              <a:t>MS </a:t>
            </a:r>
            <a:r>
              <a:rPr lang="en-US" sz="1600" dirty="0" smtClean="0"/>
              <a:t>Project</a:t>
            </a:r>
            <a:r>
              <a:rPr lang="ru-RU" sz="1600" dirty="0" smtClean="0"/>
              <a:t>, онлайн-конструктор </a:t>
            </a:r>
            <a:r>
              <a:rPr lang="en-US" sz="1600" dirty="0" smtClean="0"/>
              <a:t>Miro</a:t>
            </a:r>
            <a:r>
              <a:rPr lang="ru-RU" sz="1600" dirty="0" smtClean="0"/>
              <a:t>)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63587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фициальная">
  <a:themeElements>
    <a:clrScheme name="Официальная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Официальная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Официальная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606</TotalTime>
  <Words>515</Words>
  <Application>Microsoft Office PowerPoint</Application>
  <PresentationFormat>Экран (16:10)</PresentationFormat>
  <Paragraphs>80</Paragraphs>
  <Slides>19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Официальная</vt:lpstr>
      <vt:lpstr>Особенности реализации индивидуального проекта по информатике с использованием интерактивных цифровых инструментов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Natasha</dc:creator>
  <cp:lastModifiedBy>Natasha</cp:lastModifiedBy>
  <cp:revision>35</cp:revision>
  <dcterms:created xsi:type="dcterms:W3CDTF">2024-10-18T05:39:32Z</dcterms:created>
  <dcterms:modified xsi:type="dcterms:W3CDTF">2024-11-08T08:20:15Z</dcterms:modified>
</cp:coreProperties>
</file>