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65" r:id="rId4"/>
    <p:sldId id="257" r:id="rId5"/>
    <p:sldId id="262" r:id="rId6"/>
    <p:sldId id="281" r:id="rId7"/>
    <p:sldId id="261" r:id="rId8"/>
    <p:sldId id="267" r:id="rId9"/>
    <p:sldId id="268" r:id="rId10"/>
    <p:sldId id="274" r:id="rId11"/>
    <p:sldId id="269" r:id="rId12"/>
    <p:sldId id="270" r:id="rId13"/>
    <p:sldId id="275" r:id="rId14"/>
    <p:sldId id="276" r:id="rId15"/>
    <p:sldId id="277" r:id="rId16"/>
    <p:sldId id="280" r:id="rId17"/>
    <p:sldId id="279" r:id="rId18"/>
    <p:sldId id="271" r:id="rId19"/>
    <p:sldId id="282" r:id="rId20"/>
    <p:sldId id="272" r:id="rId21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89" y="-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sha\Desktop\&#1048;&#1055;\&#1074;&#1099;&#1089;&#1090;&#1091;&#1087;&#1083;&#1077;&#1085;&#1080;&#1077;\&#1080;&#1085;&#1092;%20&#1087;&#1088;&#1086;&#1076;&#1091;&#1082;&#1090;&#1099;\&#1055;&#1088;&#1080;&#1083;&#1086;&#1078;&#1077;&#1085;&#1080;&#1077;%201%20&#1076;&#1080;&#1072;&#1075;&#1088;&#1072;&#1084;&#1084;&#1072;%20&#1075;&#1072;&#1085;&#1090;&#1072;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ru-RU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Визуальное представление графика работ, построенное согласно плану индивидуального проекта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0131938268029088"/>
          <c:y val="0.14601255169703586"/>
          <c:w val="0.46742848244548418"/>
          <c:h val="0.8209155494740928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'Дорожная карта'!$B$1</c:f>
              <c:strCache>
                <c:ptCount val="1"/>
                <c:pt idx="0">
                  <c:v>Дата начала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'Дорожная карта'!$A$2:$A$16</c:f>
              <c:strCache>
                <c:ptCount val="15"/>
                <c:pt idx="0">
                  <c:v>Подготовительный этап: выбор темы, постановка цели и задач проекта</c:v>
                </c:pt>
                <c:pt idx="1">
                  <c:v>Подготовительный этап: составление плана реализации проекта</c:v>
                </c:pt>
                <c:pt idx="2">
                  <c:v>Аналитический этап: анализ имеющейся информации по выбранной теме</c:v>
                </c:pt>
                <c:pt idx="3">
                  <c:v>Аналитический этап: поиск информационных источников</c:v>
                </c:pt>
                <c:pt idx="4">
                  <c:v>Аналитический этап: сбор и изучение информации</c:v>
                </c:pt>
                <c:pt idx="5">
                  <c:v>Аналитический этап: поиск оптимального способа достижения цели проекта (анализ альтернативных решений), построение алгоритма деятельности</c:v>
                </c:pt>
                <c:pt idx="6">
                  <c:v>Аналитический этап: анализ ресурсов</c:v>
                </c:pt>
                <c:pt idx="7">
                  <c:v>Практический этап: изучение программного обеспечения для разработки информационного продукта</c:v>
                </c:pt>
                <c:pt idx="8">
                  <c:v>Практический этап: разработка информационного продукта</c:v>
                </c:pt>
                <c:pt idx="9">
                  <c:v>Практический этап: тестирование  и анализ информационного продукта</c:v>
                </c:pt>
                <c:pt idx="10">
                  <c:v>Практический этап: описание алгоритма разработки информационного продукта</c:v>
                </c:pt>
                <c:pt idx="11">
                  <c:v>Практический этап: лингвистическое оформление текстового документа индивидуального проекта</c:v>
                </c:pt>
                <c:pt idx="12">
                  <c:v>Презентационный этап: подготовка презентационных материалов</c:v>
                </c:pt>
                <c:pt idx="13">
                  <c:v>Презентационный этап: анализ результатов выполнения проекта</c:v>
                </c:pt>
                <c:pt idx="14">
                  <c:v>Презентационный этап: презентация проекта и рефлексия</c:v>
                </c:pt>
              </c:strCache>
            </c:strRef>
          </c:cat>
          <c:val>
            <c:numRef>
              <c:f>'Дорожная карта'!$B$2:$B$16</c:f>
              <c:numCache>
                <c:formatCode>m/d/yyyy</c:formatCode>
                <c:ptCount val="15"/>
                <c:pt idx="0">
                  <c:v>45551</c:v>
                </c:pt>
                <c:pt idx="1">
                  <c:v>45558</c:v>
                </c:pt>
                <c:pt idx="2">
                  <c:v>45562</c:v>
                </c:pt>
                <c:pt idx="3">
                  <c:v>45566</c:v>
                </c:pt>
                <c:pt idx="4">
                  <c:v>45573</c:v>
                </c:pt>
                <c:pt idx="5">
                  <c:v>45580</c:v>
                </c:pt>
                <c:pt idx="6">
                  <c:v>45587</c:v>
                </c:pt>
                <c:pt idx="7">
                  <c:v>45593</c:v>
                </c:pt>
                <c:pt idx="8">
                  <c:v>45607</c:v>
                </c:pt>
                <c:pt idx="9">
                  <c:v>45670</c:v>
                </c:pt>
                <c:pt idx="10">
                  <c:v>45691</c:v>
                </c:pt>
                <c:pt idx="11">
                  <c:v>45712</c:v>
                </c:pt>
                <c:pt idx="12">
                  <c:v>45726</c:v>
                </c:pt>
                <c:pt idx="13">
                  <c:v>45771</c:v>
                </c:pt>
                <c:pt idx="14">
                  <c:v>45803</c:v>
                </c:pt>
              </c:numCache>
            </c:numRef>
          </c:val>
        </c:ser>
        <c:ser>
          <c:idx val="1"/>
          <c:order val="1"/>
          <c:tx>
            <c:v>Длительность</c:v>
          </c:tx>
          <c:spPr>
            <a:solidFill>
              <a:srgbClr val="C00000"/>
            </a:solidFill>
          </c:spPr>
          <c:invertIfNegative val="0"/>
          <c:dLbls>
            <c:dLbl>
              <c:idx val="8"/>
              <c:layout>
                <c:manualLayout>
                  <c:x val="3.1602137218689159E-2"/>
                  <c:y val="4.7347027671970321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2.5091635087913684E-2"/>
                  <c:y val="3.006772992308365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1.7444087090517462E-2"/>
                  <c:y val="6.013309249478591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2.5874003334812663E-2"/>
                  <c:y val="3.006536257170225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'Дорожная карта'!$A$2:$A$16</c:f>
              <c:strCache>
                <c:ptCount val="15"/>
                <c:pt idx="0">
                  <c:v>Подготовительный этап: выбор темы, постановка цели и задач проекта</c:v>
                </c:pt>
                <c:pt idx="1">
                  <c:v>Подготовительный этап: составление плана реализации проекта</c:v>
                </c:pt>
                <c:pt idx="2">
                  <c:v>Аналитический этап: анализ имеющейся информации по выбранной теме</c:v>
                </c:pt>
                <c:pt idx="3">
                  <c:v>Аналитический этап: поиск информационных источников</c:v>
                </c:pt>
                <c:pt idx="4">
                  <c:v>Аналитический этап: сбор и изучение информации</c:v>
                </c:pt>
                <c:pt idx="5">
                  <c:v>Аналитический этап: поиск оптимального способа достижения цели проекта (анализ альтернативных решений), построение алгоритма деятельности</c:v>
                </c:pt>
                <c:pt idx="6">
                  <c:v>Аналитический этап: анализ ресурсов</c:v>
                </c:pt>
                <c:pt idx="7">
                  <c:v>Практический этап: изучение программного обеспечения для разработки информационного продукта</c:v>
                </c:pt>
                <c:pt idx="8">
                  <c:v>Практический этап: разработка информационного продукта</c:v>
                </c:pt>
                <c:pt idx="9">
                  <c:v>Практический этап: тестирование  и анализ информационного продукта</c:v>
                </c:pt>
                <c:pt idx="10">
                  <c:v>Практический этап: описание алгоритма разработки информационного продукта</c:v>
                </c:pt>
                <c:pt idx="11">
                  <c:v>Практический этап: лингвистическое оформление текстового документа индивидуального проекта</c:v>
                </c:pt>
                <c:pt idx="12">
                  <c:v>Презентационный этап: подготовка презентационных материалов</c:v>
                </c:pt>
                <c:pt idx="13">
                  <c:v>Презентационный этап: анализ результатов выполнения проекта</c:v>
                </c:pt>
                <c:pt idx="14">
                  <c:v>Презентационный этап: презентация проекта и рефлексия</c:v>
                </c:pt>
              </c:strCache>
            </c:strRef>
          </c:cat>
          <c:val>
            <c:numRef>
              <c:f>'Дорожная карта'!$D$2:$D$16</c:f>
              <c:numCache>
                <c:formatCode>General</c:formatCode>
                <c:ptCount val="15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14</c:v>
                </c:pt>
                <c:pt idx="8">
                  <c:v>49</c:v>
                </c:pt>
                <c:pt idx="9">
                  <c:v>21</c:v>
                </c:pt>
                <c:pt idx="10">
                  <c:v>21</c:v>
                </c:pt>
                <c:pt idx="11">
                  <c:v>14</c:v>
                </c:pt>
                <c:pt idx="12">
                  <c:v>14</c:v>
                </c:pt>
                <c:pt idx="13">
                  <c:v>32</c:v>
                </c:pt>
                <c:pt idx="1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939584"/>
        <c:axId val="121722496"/>
      </c:barChart>
      <c:catAx>
        <c:axId val="127939584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 b="1"/>
            </a:pPr>
            <a:endParaRPr lang="ru-RU"/>
          </a:p>
        </c:txPr>
        <c:crossAx val="121722496"/>
        <c:crosses val="autoZero"/>
        <c:auto val="1"/>
        <c:lblAlgn val="ctr"/>
        <c:lblOffset val="100"/>
        <c:noMultiLvlLbl val="0"/>
      </c:catAx>
      <c:valAx>
        <c:axId val="121722496"/>
        <c:scaling>
          <c:orientation val="minMax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600" b="1"/>
            </a:pPr>
            <a:endParaRPr lang="ru-RU"/>
          </a:p>
        </c:txPr>
        <c:crossAx val="127939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AD31B-C9DC-459D-BFEE-73FBEF996708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25A5F-0430-415E-A548-6F540A7E6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77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25A5F-0430-415E-A548-6F540A7E60E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63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09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349500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2A0-543C-4BF3-8FBF-3C17417F3AC2}" type="datetime1">
              <a:rPr lang="ru-RU" smtClean="0"/>
              <a:t>09.11.2024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0167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14605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302B-1375-4810-8BBF-DD651A46AC01}" type="datetime1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508251"/>
            <a:ext cx="457200" cy="367771"/>
          </a:xfrm>
        </p:spPr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D5A8-5766-4CFD-937E-D47E7F44C31B}" type="datetime1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7BCE-76CD-470D-B9AC-9F9DDF727CF7}" type="datetime1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855310"/>
            <a:ext cx="457200" cy="367771"/>
          </a:xfrm>
        </p:spPr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5875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286000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2D4-E436-4749-A72E-46D366174587}" type="datetime1">
              <a:rPr lang="ru-RU" smtClean="0"/>
              <a:t>09.11.2024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fld id="{3C23011C-8C7E-453D-8E59-F5914A47FCB1}" type="datetime1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B0AC-102A-448C-9DBE-FD2AD3D0407F}" type="datetime1">
              <a:rPr lang="ru-RU" smtClean="0"/>
              <a:t>09.11.2024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059486"/>
            <a:ext cx="4041648" cy="3182003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868680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A8E6-BDD4-49E3-A087-9AE618AB4A8C}" type="datetime1">
              <a:rPr lang="ru-RU" smtClean="0"/>
              <a:t>09.11.2024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863350"/>
            <a:ext cx="457200" cy="367771"/>
          </a:xfrm>
        </p:spPr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30D0-A62C-4AF1-B3A5-C002CE4D3276}" type="datetime1">
              <a:rPr lang="ru-RU" smtClean="0"/>
              <a:t>09.11.2024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5270500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E999-7D55-42B1-9DC0-76734228AF81}" type="datetime1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fld id="{84ADF091-D3E1-42B9-AA8F-19CBBD11B987}" type="datetime1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7CF0C4B-A454-4A71-873A-08FA1164EF4F}" type="datetime1">
              <a:rPr lang="ru-RU" smtClean="0"/>
              <a:t>09.11.2024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866812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481236"/>
            <a:ext cx="8640960" cy="115274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 индивидуального проекта по информатике с использованием интерактивных цифровых инструментов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school33pk.ru/uploads/posts/2020-11/1606454262_40b6b62c2dbbe3e1e5c5ee920fa533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91" y="2304418"/>
            <a:ext cx="6048672" cy="30243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88224" y="4544862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Докладчик: </a:t>
            </a:r>
            <a:r>
              <a:rPr lang="ru-RU" sz="1100" dirty="0" err="1" smtClean="0"/>
              <a:t>Шандригоз</a:t>
            </a:r>
            <a:r>
              <a:rPr lang="ru-RU" sz="1100" dirty="0" smtClean="0"/>
              <a:t> Н.Н., преподаватель информатики ГОУ СПО «Тираспольский техникум информатики и права»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8713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4" name="Диаграмм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60203"/>
              </p:ext>
            </p:extLst>
          </p:nvPr>
        </p:nvGraphicFramePr>
        <p:xfrm>
          <a:off x="179512" y="193204"/>
          <a:ext cx="878497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49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1398" y="337220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Этап 2 - </a:t>
            </a:r>
            <a:r>
              <a:rPr lang="ru-RU" sz="2000" b="1" dirty="0" err="1" smtClean="0"/>
              <a:t>ресурсообеспечение</a:t>
            </a:r>
            <a:r>
              <a:rPr lang="ru-RU" sz="2000" b="1" dirty="0"/>
              <a:t>, </a:t>
            </a:r>
            <a:r>
              <a:rPr lang="ru-RU" sz="2000" b="1" dirty="0" err="1"/>
              <a:t>оспособление</a:t>
            </a:r>
            <a:r>
              <a:rPr lang="ru-RU" sz="2000" b="1" dirty="0"/>
              <a:t> </a:t>
            </a:r>
            <a:r>
              <a:rPr lang="ru-RU" sz="2000" b="1" dirty="0" smtClean="0"/>
              <a:t>и </a:t>
            </a:r>
            <a:r>
              <a:rPr lang="ru-RU" sz="2000" b="1" dirty="0"/>
              <a:t>исследование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561356"/>
            <a:ext cx="76328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интернет-источники</a:t>
            </a:r>
            <a:r>
              <a:rPr lang="ru-RU" sz="2000" dirty="0"/>
              <a:t>, информационные </a:t>
            </a:r>
            <a:r>
              <a:rPr lang="ru-RU" sz="2000" dirty="0" smtClean="0"/>
              <a:t>источники;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текстовые процессоры;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системы </a:t>
            </a:r>
            <a:r>
              <a:rPr lang="ru-RU" sz="2000" dirty="0"/>
              <a:t>контроля </a:t>
            </a:r>
            <a:r>
              <a:rPr lang="ru-RU" sz="2000" smtClean="0"/>
              <a:t>версий</a:t>
            </a:r>
            <a:r>
              <a:rPr lang="ru-RU" sz="2000" smtClean="0"/>
              <a:t>;</a:t>
            </a:r>
            <a:endParaRPr lang="ru-RU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онлайн-сервис </a:t>
            </a:r>
            <a:r>
              <a:rPr lang="en-US" sz="2000" dirty="0" smtClean="0"/>
              <a:t>Miro</a:t>
            </a:r>
            <a:r>
              <a:rPr lang="ru-RU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цифровой инструмент  для </a:t>
            </a:r>
            <a:r>
              <a:rPr lang="ru-RU" sz="2000" dirty="0" err="1" smtClean="0"/>
              <a:t>инфографики</a:t>
            </a:r>
            <a:r>
              <a:rPr lang="ru-RU" sz="2000" dirty="0" smtClean="0"/>
              <a:t> </a:t>
            </a:r>
            <a:r>
              <a:rPr lang="en-US" sz="2000" dirty="0" err="1" smtClean="0"/>
              <a:t>Canva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7552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21196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Этап 3 - реализация </a:t>
            </a:r>
            <a:r>
              <a:rPr lang="ru-RU" sz="2000" b="1" dirty="0"/>
              <a:t>практической части индивидуального </a:t>
            </a:r>
            <a:r>
              <a:rPr lang="ru-RU" sz="2000" b="1" dirty="0" smtClean="0"/>
              <a:t>проекта (разработка информационного продукта и описание алгоритма работы)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36859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/>
              <a:t>офисные приложения </a:t>
            </a:r>
            <a:r>
              <a:rPr lang="ru-RU" dirty="0" smtClean="0"/>
              <a:t>(</a:t>
            </a:r>
            <a:r>
              <a:rPr lang="en-US" dirty="0" smtClean="0"/>
              <a:t>MS Office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/>
              <a:t>MS Word</a:t>
            </a:r>
            <a:r>
              <a:rPr lang="ru-RU" dirty="0"/>
              <a:t>, </a:t>
            </a:r>
            <a:r>
              <a:rPr lang="en-US" dirty="0"/>
              <a:t>MS PowerPoint</a:t>
            </a:r>
            <a:r>
              <a:rPr lang="ru-RU" dirty="0"/>
              <a:t>, </a:t>
            </a:r>
            <a:r>
              <a:rPr lang="en-US" dirty="0" smtClean="0"/>
              <a:t>MS Publisher</a:t>
            </a:r>
            <a:r>
              <a:rPr lang="ru-RU" dirty="0" smtClean="0"/>
              <a:t>, </a:t>
            </a:r>
            <a:r>
              <a:rPr lang="en-US" dirty="0" smtClean="0"/>
              <a:t>MS Excel</a:t>
            </a:r>
            <a:r>
              <a:rPr lang="ru-RU" dirty="0" smtClean="0"/>
              <a:t>,</a:t>
            </a:r>
            <a:r>
              <a:rPr lang="en-US" dirty="0" smtClean="0"/>
              <a:t> MS Access</a:t>
            </a:r>
            <a:r>
              <a:rPr lang="ru-RU" dirty="0"/>
              <a:t>;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офисные приложения  (</a:t>
            </a:r>
            <a:r>
              <a:rPr lang="en-US" dirty="0" smtClean="0"/>
              <a:t>LibreOffice</a:t>
            </a:r>
            <a:r>
              <a:rPr lang="ru-RU" dirty="0" smtClean="0"/>
              <a:t>) - </a:t>
            </a:r>
            <a:r>
              <a:rPr lang="en-US" dirty="0"/>
              <a:t>‎LibreOffice </a:t>
            </a:r>
            <a:r>
              <a:rPr lang="en-US" dirty="0" smtClean="0"/>
              <a:t>Writer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‎LibreOffice </a:t>
            </a:r>
            <a:r>
              <a:rPr lang="en-US" dirty="0" err="1" smtClean="0"/>
              <a:t>Calc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‎LibreOffice </a:t>
            </a:r>
            <a:r>
              <a:rPr lang="en-US" dirty="0" smtClean="0"/>
              <a:t>Base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‎LibreOffice </a:t>
            </a:r>
            <a:r>
              <a:rPr lang="en-US" dirty="0" smtClean="0"/>
              <a:t>Draw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онлайн-сервис </a:t>
            </a:r>
            <a:r>
              <a:rPr lang="en-US" dirty="0" smtClean="0"/>
              <a:t>Miro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цифровой инструмент  для </a:t>
            </a:r>
            <a:r>
              <a:rPr lang="ru-RU" dirty="0" err="1"/>
              <a:t>инфографики</a:t>
            </a:r>
            <a:r>
              <a:rPr lang="ru-RU" dirty="0"/>
              <a:t> 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инструмент для создания интерактивной презентации в режиме онлайн – </a:t>
            </a:r>
            <a:r>
              <a:rPr lang="en-US" dirty="0" smtClean="0"/>
              <a:t>Prezi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графические редакторы - </a:t>
            </a:r>
            <a:r>
              <a:rPr lang="en-US" dirty="0" smtClean="0"/>
              <a:t>Adobe </a:t>
            </a:r>
            <a:r>
              <a:rPr lang="en-US" dirty="0"/>
              <a:t>Photoshop</a:t>
            </a:r>
            <a:r>
              <a:rPr lang="ru-RU" dirty="0"/>
              <a:t>, 3</a:t>
            </a:r>
            <a:r>
              <a:rPr lang="en-US" dirty="0"/>
              <a:t>D Max</a:t>
            </a:r>
            <a:r>
              <a:rPr lang="ru-RU" dirty="0"/>
              <a:t>, САПР – Компас 3</a:t>
            </a:r>
            <a:r>
              <a:rPr lang="en-US" dirty="0" smtClean="0"/>
              <a:t>D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робототехнические платформы - </a:t>
            </a:r>
            <a:r>
              <a:rPr lang="ru-RU" dirty="0" err="1"/>
              <a:t>LegoSpike</a:t>
            </a:r>
            <a:r>
              <a:rPr lang="ru-RU" dirty="0"/>
              <a:t>, </a:t>
            </a:r>
            <a:r>
              <a:rPr lang="ru-RU" dirty="0" err="1" smtClean="0"/>
              <a:t>Arduino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онлайн-сервис для разработки интерфейсов и </a:t>
            </a:r>
            <a:r>
              <a:rPr lang="ru-RU" dirty="0" err="1"/>
              <a:t>прототипирования</a:t>
            </a:r>
            <a:r>
              <a:rPr lang="ru-RU" dirty="0"/>
              <a:t> с возможностью организации совместной работы в режиме реального </a:t>
            </a:r>
            <a:r>
              <a:rPr lang="ru-RU" dirty="0" smtClean="0"/>
              <a:t>времени – </a:t>
            </a:r>
            <a:r>
              <a:rPr lang="en-US" dirty="0" err="1" smtClean="0"/>
              <a:t>Figma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экосистемы </a:t>
            </a:r>
            <a:r>
              <a:rPr lang="en-US" dirty="0"/>
              <a:t>MS Visual Studio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/>
              <a:t>MS Visual Studio </a:t>
            </a:r>
            <a:r>
              <a:rPr lang="en-US" dirty="0" smtClean="0"/>
              <a:t>Code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системы контроля версий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6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b="9318"/>
          <a:stretch/>
        </p:blipFill>
        <p:spPr bwMode="auto">
          <a:xfrm>
            <a:off x="683568" y="747276"/>
            <a:ext cx="7776864" cy="458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4" y="121196"/>
            <a:ext cx="8784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Информационный продукт индивидуального проекта в виде схемы </a:t>
            </a:r>
            <a:r>
              <a:rPr lang="ru-RU" sz="1400" b="1" dirty="0"/>
              <a:t>магистрально-модульного принципа построения компьютера в </a:t>
            </a:r>
            <a:r>
              <a:rPr lang="en-US" sz="1400" b="1" dirty="0"/>
              <a:t>MS Word</a:t>
            </a:r>
            <a:r>
              <a:rPr lang="ru-RU" sz="1400" b="1" dirty="0"/>
              <a:t> с использованием графических объектов </a:t>
            </a:r>
          </a:p>
        </p:txBody>
      </p:sp>
    </p:spTree>
    <p:extLst>
      <p:ext uri="{BB962C8B-B14F-4D97-AF65-F5344CB8AC3E}">
        <p14:creationId xmlns:p14="http://schemas.microsoft.com/office/powerpoint/2010/main" val="6727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05971"/>
            <a:ext cx="684076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21196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Информационный продукт индивидуального проекта в виде  буклета </a:t>
            </a:r>
            <a:r>
              <a:rPr lang="ru-RU" sz="1600" b="1" dirty="0"/>
              <a:t>по занимательной информатике с использованием </a:t>
            </a:r>
            <a:r>
              <a:rPr lang="en-US" sz="1600" b="1" dirty="0"/>
              <a:t>MS Publisher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7199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41276"/>
            <a:ext cx="7997924" cy="44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9320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Информационный продукт индивидуального проекта в виде </a:t>
            </a:r>
            <a:r>
              <a:rPr lang="ru-RU" sz="1400" b="1" dirty="0"/>
              <a:t>интерактивный кроссворд по основным понятиям электронных таблиц с использованием </a:t>
            </a:r>
            <a:r>
              <a:rPr lang="en-US" sz="1400" b="1" dirty="0"/>
              <a:t>MS Excel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085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16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00"/>
          <a:stretch/>
        </p:blipFill>
        <p:spPr bwMode="auto">
          <a:xfrm>
            <a:off x="395536" y="769268"/>
            <a:ext cx="8376592" cy="43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192762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Информационный продукт индивидуального проекта в виде </a:t>
            </a:r>
            <a:r>
              <a:rPr lang="ru-RU" sz="1400" b="1" dirty="0" smtClean="0"/>
              <a:t>веб-страницы «Расписание уроков»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6404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"/>
          <a:stretch/>
        </p:blipFill>
        <p:spPr bwMode="auto">
          <a:xfrm>
            <a:off x="179512" y="553244"/>
            <a:ext cx="878497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17</a:t>
            </a:fld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61556"/>
            <a:ext cx="4536504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12119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Информационный продукт индивидуального проекта в виде </a:t>
            </a:r>
            <a:r>
              <a:rPr lang="ru-RU" sz="1400" b="1" dirty="0" smtClean="0"/>
              <a:t>консольного приложения для решения квадратного уравнения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2771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3204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Этап 4 - рефлексия </a:t>
            </a:r>
            <a:r>
              <a:rPr lang="ru-RU" sz="2000" b="1" dirty="0"/>
              <a:t>и защита индивидуального проекта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84938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инструменты </a:t>
            </a:r>
            <a:r>
              <a:rPr lang="ru-RU" dirty="0"/>
              <a:t>для создания презентаций и материалов </a:t>
            </a:r>
            <a:r>
              <a:rPr lang="ru-RU" i="1" dirty="0" smtClean="0"/>
              <a:t>- </a:t>
            </a:r>
            <a:r>
              <a:rPr lang="en-US" dirty="0" smtClean="0"/>
              <a:t>MS </a:t>
            </a:r>
            <a:r>
              <a:rPr lang="en-US" dirty="0"/>
              <a:t>PowerPoint</a:t>
            </a:r>
            <a:r>
              <a:rPr lang="ru-RU" dirty="0"/>
              <a:t>, </a:t>
            </a:r>
            <a:r>
              <a:rPr lang="en-US" dirty="0"/>
              <a:t>Prezi</a:t>
            </a:r>
            <a:r>
              <a:rPr lang="ru-RU" dirty="0"/>
              <a:t>, </a:t>
            </a:r>
            <a:r>
              <a:rPr lang="en-US" dirty="0" err="1"/>
              <a:t>Figma</a:t>
            </a:r>
            <a:r>
              <a:rPr lang="ru-RU" dirty="0"/>
              <a:t>, </a:t>
            </a:r>
            <a:r>
              <a:rPr lang="en-US" dirty="0" err="1" smtClean="0"/>
              <a:t>Canva</a:t>
            </a:r>
            <a:r>
              <a:rPr lang="ru-RU" dirty="0" smtClean="0"/>
              <a:t>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инструменты для анкетирования и рефлексии – </a:t>
            </a:r>
            <a:r>
              <a:rPr lang="en-US" dirty="0" smtClean="0"/>
              <a:t>Google Forms;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портфолио индивидуального проекта (текстовый документ, информационный продукт, презентация) – </a:t>
            </a:r>
            <a:r>
              <a:rPr lang="en-US" dirty="0" smtClean="0"/>
              <a:t>LMS Moodle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2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19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4"/>
          <a:stretch/>
        </p:blipFill>
        <p:spPr bwMode="auto">
          <a:xfrm>
            <a:off x="395536" y="609735"/>
            <a:ext cx="82089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43608" y="19320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Этап 4 - рефлексия и защита индивидуального проекта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6097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/>
              <a:t>https://prezi.com/view/bO60m2emaegP8itMQnHx/</a:t>
            </a:r>
          </a:p>
        </p:txBody>
      </p:sp>
    </p:spTree>
    <p:extLst>
      <p:ext uri="{BB962C8B-B14F-4D97-AF65-F5344CB8AC3E}">
        <p14:creationId xmlns:p14="http://schemas.microsoft.com/office/powerpoint/2010/main" val="32399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2554" y="1357560"/>
            <a:ext cx="8496944" cy="20621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ru-RU" sz="3600" b="1" dirty="0">
                <a:solidFill>
                  <a:srgbClr val="4777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"Единственный путь, ведущий к знаниям, - это деятельность".</a:t>
            </a:r>
          </a:p>
          <a:p>
            <a:pPr algn="r"/>
            <a:endParaRPr lang="ru-RU" sz="28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sz="2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Бернард </a:t>
            </a: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Шоу</a:t>
            </a:r>
          </a:p>
        </p:txBody>
      </p:sp>
    </p:spTree>
    <p:extLst>
      <p:ext uri="{BB962C8B-B14F-4D97-AF65-F5344CB8AC3E}">
        <p14:creationId xmlns:p14="http://schemas.microsoft.com/office/powerpoint/2010/main" val="31452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20</a:t>
            </a:fld>
            <a:endParaRPr lang="ru-RU"/>
          </a:p>
        </p:txBody>
      </p:sp>
      <p:pic>
        <p:nvPicPr>
          <p:cNvPr id="2050" name="Picture 2" descr="Инструменты управления проектами: ТОП-10 самых используемых програм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196"/>
            <a:ext cx="87849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8091" y="3836002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асинхронная связь;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меньше управления;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больше внимания к результатам;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в авангарде аналитика;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удаленный формат работы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2119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Как цифровая трансформация изменяет управление проектами?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007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3</a:t>
            </a:fld>
            <a:endParaRPr lang="ru-RU"/>
          </a:p>
        </p:txBody>
      </p:sp>
      <p:pic>
        <p:nvPicPr>
          <p:cNvPr id="5122" name="Picture 2" descr="Проектное мышление: системность мыслей и действий, приводящая к результа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7300"/>
            <a:ext cx="7620000" cy="41044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193204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Проектное мышление: системность мыслей и действий, приводящая к результату</a:t>
            </a:r>
          </a:p>
        </p:txBody>
      </p:sp>
    </p:spTree>
    <p:extLst>
      <p:ext uri="{BB962C8B-B14F-4D97-AF65-F5344CB8AC3E}">
        <p14:creationId xmlns:p14="http://schemas.microsoft.com/office/powerpoint/2010/main" val="23293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4brain.ru/blog/wp-content/uploads/2021/12/%D0%9A%D0%BE%D0%BD%D1%86%D0%B5%D0%BF%D1%86%D0%B8%D1%8F-%D0%BF%D1%80%D0%BE%D0%B5%D0%BA%D1%82%D0%BD%D0%BE%D0%B3%D0%BE-%D0%BC%D1%8B%D1%88%D0%BB%D0%B5%D0%BD%D0%B8%D1%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1845"/>
            <a:ext cx="892899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55574" y="265212"/>
            <a:ext cx="2328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Методика управления проектами </a:t>
            </a:r>
            <a:r>
              <a:rPr lang="en-US" b="1" dirty="0"/>
              <a:t>Dragon Dreaming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18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09228"/>
            <a:ext cx="8208912" cy="4616648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Индивидуальный проект </a:t>
            </a: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это целенаправленно организованная 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работу студентов под руководством преподавателя по актуальной проблеме, реализуя учебно-познавательную, поисковую, творческую и научно-исследовательскую деятельность, предусматривающую конкретные цели и задачи, методы и формы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21168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337220"/>
            <a:ext cx="2808313" cy="48245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Коммуникационные цифровые инструменты 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организационно-методического сопровождения реализации индивидуального проекта</a:t>
            </a:r>
            <a:endParaRPr lang="ru-RU" b="1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337220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средства/ресурсы системы управления обучения </a:t>
            </a:r>
            <a:r>
              <a:rPr lang="en-US" sz="1600" dirty="0"/>
              <a:t>Moodle</a:t>
            </a:r>
            <a:r>
              <a:rPr lang="ru-RU" sz="1600" dirty="0"/>
              <a:t> </a:t>
            </a:r>
            <a:r>
              <a:rPr lang="ru-RU" sz="1600" i="1" dirty="0"/>
              <a:t>(форум, электронная почта, чат, внутри каждого курса обмен вложенными файлами и личными сообщениями)</a:t>
            </a:r>
            <a:endParaRPr lang="ru-RU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68" y="697260"/>
            <a:ext cx="1361740" cy="459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731736" y="1993404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600" dirty="0"/>
              <a:t>платформы для видеоконференций </a:t>
            </a:r>
            <a:r>
              <a:rPr lang="ru-RU" sz="1600" i="1" dirty="0"/>
              <a:t>(</a:t>
            </a:r>
            <a:r>
              <a:rPr lang="ru-RU" sz="1600" i="1" dirty="0" err="1"/>
              <a:t>Zoom</a:t>
            </a:r>
            <a:r>
              <a:rPr lang="ru-RU" sz="1600" i="1" dirty="0"/>
              <a:t>, </a:t>
            </a:r>
            <a:r>
              <a:rPr lang="ru-RU" sz="1600" i="1" dirty="0" err="1"/>
              <a:t>Google</a:t>
            </a:r>
            <a:r>
              <a:rPr lang="ru-RU" sz="1600" i="1" dirty="0"/>
              <a:t> </a:t>
            </a:r>
            <a:r>
              <a:rPr lang="ru-RU" sz="1600" i="1" dirty="0" err="1" smtClean="0"/>
              <a:t>Meet</a:t>
            </a:r>
            <a:r>
              <a:rPr lang="ru-RU" sz="1600" i="1" dirty="0" smtClean="0"/>
              <a:t>)</a:t>
            </a:r>
            <a:endParaRPr lang="ru-RU" sz="1600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79" y="2059588"/>
            <a:ext cx="680414" cy="452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" r="9308" b="21252"/>
          <a:stretch/>
        </p:blipFill>
        <p:spPr bwMode="auto">
          <a:xfrm>
            <a:off x="4052847" y="2059589"/>
            <a:ext cx="591161" cy="452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731736" y="3051995"/>
            <a:ext cx="392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600" dirty="0"/>
              <a:t>программное обеспечение для удаленных доступа, управления и обслуживания компьютеров (</a:t>
            </a:r>
            <a:r>
              <a:rPr lang="ru-RU" sz="1600" i="1" dirty="0" err="1"/>
              <a:t>TeamViewer</a:t>
            </a:r>
            <a:r>
              <a:rPr lang="ru-RU" sz="1600" i="1" dirty="0"/>
              <a:t>, </a:t>
            </a:r>
            <a:r>
              <a:rPr lang="ru-RU" sz="1600" i="1" dirty="0" err="1"/>
              <a:t>AnyDesk</a:t>
            </a:r>
            <a:r>
              <a:rPr lang="ru-RU" sz="1600" dirty="0"/>
              <a:t>)</a:t>
            </a:r>
            <a:endParaRPr lang="ru-RU" sz="16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897" y="3701309"/>
            <a:ext cx="1152128" cy="30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59" y="3082029"/>
            <a:ext cx="1303692" cy="39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47456" y="4631263"/>
            <a:ext cx="34964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1600" dirty="0"/>
              <a:t>система контроля версий </a:t>
            </a:r>
            <a:r>
              <a:rPr lang="ru-RU" sz="1600" i="1" dirty="0"/>
              <a:t>(</a:t>
            </a:r>
            <a:r>
              <a:rPr lang="ru-RU" sz="1600" i="1" dirty="0" err="1"/>
              <a:t>GitHub</a:t>
            </a:r>
            <a:r>
              <a:rPr lang="ru-RU" sz="1600" i="1" dirty="0"/>
              <a:t>)</a:t>
            </a:r>
            <a:endParaRPr lang="ru-RU" sz="1600" i="1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41" y="4513121"/>
            <a:ext cx="1369970" cy="57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85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7</a:t>
            </a:fld>
            <a:endParaRPr lang="ru-RU"/>
          </a:p>
        </p:txBody>
      </p:sp>
      <p:pic>
        <p:nvPicPr>
          <p:cNvPr id="3074" name="Picture 2" descr="Чему может научить проектное мышл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251520" y="218628"/>
            <a:ext cx="8640959" cy="50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93204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Этап 1 - целеполагание </a:t>
            </a:r>
            <a:r>
              <a:rPr lang="ru-RU" sz="2000" b="1" dirty="0"/>
              <a:t>индивидуального проекта и </a:t>
            </a:r>
            <a:r>
              <a:rPr lang="ru-RU" sz="2000" b="1" dirty="0" smtClean="0"/>
              <a:t>концептуализация </a:t>
            </a:r>
            <a:r>
              <a:rPr lang="ru-RU" sz="2000" b="1" dirty="0"/>
              <a:t>исследования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4" r="8192" b="5739"/>
          <a:stretch/>
        </p:blipFill>
        <p:spPr bwMode="auto">
          <a:xfrm>
            <a:off x="323528" y="901090"/>
            <a:ext cx="8460432" cy="433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320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Этап 1 - целеполагание индивидуального проекта и концептуализация исследования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73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dirty="0" smtClean="0"/>
              <a:t>Алгоритм действий:</a:t>
            </a:r>
            <a:endParaRPr lang="en-US" dirty="0" smtClean="0"/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 smtClean="0"/>
              <a:t>создать </a:t>
            </a:r>
            <a:r>
              <a:rPr lang="ru-RU" dirty="0"/>
              <a:t>список задач;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написать даты их начала и завершения;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нарисовать график;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разместить на нём задачи и отметить даты;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составить расписание;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поделиться проектом с членами команды;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проанализировать получившуюся диаграмму.</a:t>
            </a:r>
          </a:p>
        </p:txBody>
      </p:sp>
      <p:pic>
        <p:nvPicPr>
          <p:cNvPr id="1026" name="Picture 2" descr="https://skillbox.ru/upload/setka_images/07145207042022_9b1b4fc58c403dffa0ddb775b182f73cd64bb26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48" y="1548502"/>
            <a:ext cx="3960440" cy="31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03548" y="4855551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https://blog.ganttpro.com/ru/kak-postroit-diagrammu-ganta-v-excel/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41276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Диаграмма </a:t>
            </a:r>
            <a:r>
              <a:rPr lang="ru-RU" sz="1600" dirty="0" err="1"/>
              <a:t>Ганта</a:t>
            </a:r>
            <a:r>
              <a:rPr lang="ru-RU" sz="1600" dirty="0"/>
              <a:t> — это визуальное представление графика работ, построенное согласно плану </a:t>
            </a:r>
            <a:r>
              <a:rPr lang="ru-RU" sz="1600" dirty="0" smtClean="0"/>
              <a:t>проекта (</a:t>
            </a:r>
            <a:r>
              <a:rPr lang="en-US" sz="1600" dirty="0"/>
              <a:t>MS </a:t>
            </a:r>
            <a:r>
              <a:rPr lang="en-US" sz="1600" dirty="0" smtClean="0"/>
              <a:t>Excel</a:t>
            </a:r>
            <a:r>
              <a:rPr lang="ru-RU" sz="1600" dirty="0" smtClean="0"/>
              <a:t>, </a:t>
            </a:r>
            <a:r>
              <a:rPr lang="en-US" sz="1600" dirty="0"/>
              <a:t>MS </a:t>
            </a:r>
            <a:r>
              <a:rPr lang="en-US" sz="1600" dirty="0" smtClean="0"/>
              <a:t>Project</a:t>
            </a:r>
            <a:r>
              <a:rPr lang="ru-RU" sz="1600" dirty="0" smtClean="0"/>
              <a:t>, онлайн-конструктор </a:t>
            </a:r>
            <a:r>
              <a:rPr lang="en-US" sz="1600" dirty="0" smtClean="0"/>
              <a:t>Miro</a:t>
            </a:r>
            <a:r>
              <a:rPr lang="ru-RU" sz="1600" dirty="0" smtClean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358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783</TotalTime>
  <Words>541</Words>
  <Application>Microsoft Office PowerPoint</Application>
  <PresentationFormat>Экран (16:10)</PresentationFormat>
  <Paragraphs>85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Официальная</vt:lpstr>
      <vt:lpstr>Особенности реализации индивидуального проекта по информатике с использованием интерактивных цифровых инструментов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Natasha</dc:creator>
  <cp:lastModifiedBy>Natasha</cp:lastModifiedBy>
  <cp:revision>41</cp:revision>
  <dcterms:created xsi:type="dcterms:W3CDTF">2024-10-18T05:39:32Z</dcterms:created>
  <dcterms:modified xsi:type="dcterms:W3CDTF">2024-11-09T06:06:19Z</dcterms:modified>
</cp:coreProperties>
</file>