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sldIdLst>
    <p:sldId id="271" r:id="rId5"/>
    <p:sldId id="257" r:id="rId6"/>
    <p:sldId id="260" r:id="rId7"/>
    <p:sldId id="259" r:id="rId8"/>
    <p:sldId id="261" r:id="rId9"/>
    <p:sldId id="274" r:id="rId10"/>
    <p:sldId id="272" r:id="rId11"/>
    <p:sldId id="263" r:id="rId12"/>
    <p:sldId id="265" r:id="rId13"/>
    <p:sldId id="266" r:id="rId14"/>
    <p:sldId id="267" r:id="rId15"/>
    <p:sldId id="273"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68E838-494D-9D8C-50BE-EB286319691D}" v="63" dt="2024-07-09T06:18:57.8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57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ashasalvi2003@gmail.com" userId="S::urn:spo:guest#natashasalvi2003@gmail.com::" providerId="AD" clId="Web-{6F68E838-494D-9D8C-50BE-EB286319691D}"/>
    <pc:docChg chg="addSld modSld">
      <pc:chgData name="natashasalvi2003@gmail.com" userId="S::urn:spo:guest#natashasalvi2003@gmail.com::" providerId="AD" clId="Web-{6F68E838-494D-9D8C-50BE-EB286319691D}" dt="2024-07-09T06:18:57.888" v="58" actId="20577"/>
      <pc:docMkLst>
        <pc:docMk/>
      </pc:docMkLst>
      <pc:sldChg chg="modSp">
        <pc:chgData name="natashasalvi2003@gmail.com" userId="S::urn:spo:guest#natashasalvi2003@gmail.com::" providerId="AD" clId="Web-{6F68E838-494D-9D8C-50BE-EB286319691D}" dt="2024-07-09T06:18:57.888" v="58" actId="20577"/>
        <pc:sldMkLst>
          <pc:docMk/>
          <pc:sldMk cId="2088973949" sldId="267"/>
        </pc:sldMkLst>
        <pc:spChg chg="mod">
          <ac:chgData name="natashasalvi2003@gmail.com" userId="S::urn:spo:guest#natashasalvi2003@gmail.com::" providerId="AD" clId="Web-{6F68E838-494D-9D8C-50BE-EB286319691D}" dt="2024-07-09T06:18:57.888" v="58" actId="20577"/>
          <ac:spMkLst>
            <pc:docMk/>
            <pc:sldMk cId="2088973949" sldId="267"/>
            <ac:spMk id="3" creationId="{73BC088D-B965-529F-31AD-7E9C554F01C2}"/>
          </ac:spMkLst>
        </pc:spChg>
      </pc:sldChg>
      <pc:sldChg chg="modSp">
        <pc:chgData name="natashasalvi2003@gmail.com" userId="S::urn:spo:guest#natashasalvi2003@gmail.com::" providerId="AD" clId="Web-{6F68E838-494D-9D8C-50BE-EB286319691D}" dt="2024-07-09T06:18:26.309" v="29" actId="20577"/>
        <pc:sldMkLst>
          <pc:docMk/>
          <pc:sldMk cId="1452393671" sldId="269"/>
        </pc:sldMkLst>
        <pc:spChg chg="mod">
          <ac:chgData name="natashasalvi2003@gmail.com" userId="S::urn:spo:guest#natashasalvi2003@gmail.com::" providerId="AD" clId="Web-{6F68E838-494D-9D8C-50BE-EB286319691D}" dt="2024-07-09T06:18:26.309" v="29" actId="20577"/>
          <ac:spMkLst>
            <pc:docMk/>
            <pc:sldMk cId="1452393671" sldId="269"/>
            <ac:spMk id="3" creationId="{73BC088D-B965-529F-31AD-7E9C554F01C2}"/>
          </ac:spMkLst>
        </pc:spChg>
      </pc:sldChg>
      <pc:sldChg chg="modSp">
        <pc:chgData name="natashasalvi2003@gmail.com" userId="S::urn:spo:guest#natashasalvi2003@gmail.com::" providerId="AD" clId="Web-{6F68E838-494D-9D8C-50BE-EB286319691D}" dt="2024-07-09T06:18:17.590" v="25" actId="20577"/>
        <pc:sldMkLst>
          <pc:docMk/>
          <pc:sldMk cId="2245872498" sldId="273"/>
        </pc:sldMkLst>
        <pc:spChg chg="mod">
          <ac:chgData name="natashasalvi2003@gmail.com" userId="S::urn:spo:guest#natashasalvi2003@gmail.com::" providerId="AD" clId="Web-{6F68E838-494D-9D8C-50BE-EB286319691D}" dt="2024-07-09T06:17:52.730" v="15" actId="20577"/>
          <ac:spMkLst>
            <pc:docMk/>
            <pc:sldMk cId="2245872498" sldId="273"/>
            <ac:spMk id="2" creationId="{C48FD89C-D966-1C65-1F1E-C8AF45250B54}"/>
          </ac:spMkLst>
        </pc:spChg>
        <pc:spChg chg="mod">
          <ac:chgData name="natashasalvi2003@gmail.com" userId="S::urn:spo:guest#natashasalvi2003@gmail.com::" providerId="AD" clId="Web-{6F68E838-494D-9D8C-50BE-EB286319691D}" dt="2024-07-09T06:18:17.590" v="25" actId="20577"/>
          <ac:spMkLst>
            <pc:docMk/>
            <pc:sldMk cId="2245872498" sldId="273"/>
            <ac:spMk id="3" creationId="{CDE77A14-A4E2-9BA7-B930-9B21ECBC8C9A}"/>
          </ac:spMkLst>
        </pc:spChg>
      </pc:sldChg>
      <pc:sldChg chg="addSp delSp modSp add replId">
        <pc:chgData name="natashasalvi2003@gmail.com" userId="S::urn:spo:guest#natashasalvi2003@gmail.com::" providerId="AD" clId="Web-{6F68E838-494D-9D8C-50BE-EB286319691D}" dt="2024-07-09T06:17:16.761" v="14" actId="1076"/>
        <pc:sldMkLst>
          <pc:docMk/>
          <pc:sldMk cId="3693914416" sldId="274"/>
        </pc:sldMkLst>
        <pc:spChg chg="mod">
          <ac:chgData name="natashasalvi2003@gmail.com" userId="S::urn:spo:guest#natashasalvi2003@gmail.com::" providerId="AD" clId="Web-{6F68E838-494D-9D8C-50BE-EB286319691D}" dt="2024-07-09T06:16:31.323" v="5" actId="20577"/>
          <ac:spMkLst>
            <pc:docMk/>
            <pc:sldMk cId="3693914416" sldId="274"/>
            <ac:spMk id="2" creationId="{578CE4A2-A3B8-87C1-3E32-0AC76B6540D1}"/>
          </ac:spMkLst>
        </pc:spChg>
        <pc:picChg chg="del">
          <ac:chgData name="natashasalvi2003@gmail.com" userId="S::urn:spo:guest#natashasalvi2003@gmail.com::" providerId="AD" clId="Web-{6F68E838-494D-9D8C-50BE-EB286319691D}" dt="2024-07-09T06:16:33.198" v="6"/>
          <ac:picMkLst>
            <pc:docMk/>
            <pc:sldMk cId="3693914416" sldId="274"/>
            <ac:picMk id="3" creationId="{B961060F-6CA0-77C1-4C61-D363C1E68751}"/>
          </ac:picMkLst>
        </pc:picChg>
        <pc:picChg chg="add mod">
          <ac:chgData name="natashasalvi2003@gmail.com" userId="S::urn:spo:guest#natashasalvi2003@gmail.com::" providerId="AD" clId="Web-{6F68E838-494D-9D8C-50BE-EB286319691D}" dt="2024-07-09T06:17:16.761" v="14" actId="1076"/>
          <ac:picMkLst>
            <pc:docMk/>
            <pc:sldMk cId="3693914416" sldId="274"/>
            <ac:picMk id="4" creationId="{453D492D-71EC-BE7F-B0FC-00E63F19B2F0}"/>
          </ac:picMkLst>
        </pc:picChg>
      </pc:sldChg>
    </pc:docChg>
  </pc:docChgLst>
  <pc:docChgLst>
    <pc:chgData name="natashasalvi2003@gmail.com" userId="S::urn:spo:guest#natashasalvi2003@gmail.com::" providerId="AD" clId="Web-{196A39D5-4FC5-7837-5123-1514973C17CC}"/>
    <pc:docChg chg="addSld modSld">
      <pc:chgData name="natashasalvi2003@gmail.com" userId="S::urn:spo:guest#natashasalvi2003@gmail.com::" providerId="AD" clId="Web-{196A39D5-4FC5-7837-5123-1514973C17CC}" dt="2024-07-05T11:46:37.264" v="314" actId="1076"/>
      <pc:docMkLst>
        <pc:docMk/>
      </pc:docMkLst>
      <pc:sldChg chg="modSp">
        <pc:chgData name="natashasalvi2003@gmail.com" userId="S::urn:spo:guest#natashasalvi2003@gmail.com::" providerId="AD" clId="Web-{196A39D5-4FC5-7837-5123-1514973C17CC}" dt="2024-07-05T11:45:01.996" v="193" actId="20577"/>
        <pc:sldMkLst>
          <pc:docMk/>
          <pc:sldMk cId="2013828009" sldId="257"/>
        </pc:sldMkLst>
        <pc:spChg chg="mod">
          <ac:chgData name="natashasalvi2003@gmail.com" userId="S::urn:spo:guest#natashasalvi2003@gmail.com::" providerId="AD" clId="Web-{196A39D5-4FC5-7837-5123-1514973C17CC}" dt="2024-07-05T11:45:01.996" v="193" actId="20577"/>
          <ac:spMkLst>
            <pc:docMk/>
            <pc:sldMk cId="2013828009" sldId="257"/>
            <ac:spMk id="3" creationId="{D656EC00-2590-B5B1-13AA-8E810275C231}"/>
          </ac:spMkLst>
        </pc:spChg>
      </pc:sldChg>
      <pc:sldChg chg="modSp new">
        <pc:chgData name="natashasalvi2003@gmail.com" userId="S::urn:spo:guest#natashasalvi2003@gmail.com::" providerId="AD" clId="Web-{196A39D5-4FC5-7837-5123-1514973C17CC}" dt="2024-07-05T11:46:37.264" v="314" actId="1076"/>
        <pc:sldMkLst>
          <pc:docMk/>
          <pc:sldMk cId="2245872498" sldId="273"/>
        </pc:sldMkLst>
        <pc:spChg chg="mod">
          <ac:chgData name="natashasalvi2003@gmail.com" userId="S::urn:spo:guest#natashasalvi2003@gmail.com::" providerId="AD" clId="Web-{196A39D5-4FC5-7837-5123-1514973C17CC}" dt="2024-07-05T11:37:35.743" v="6" actId="20577"/>
          <ac:spMkLst>
            <pc:docMk/>
            <pc:sldMk cId="2245872498" sldId="273"/>
            <ac:spMk id="2" creationId="{C48FD89C-D966-1C65-1F1E-C8AF45250B54}"/>
          </ac:spMkLst>
        </pc:spChg>
        <pc:spChg chg="mod">
          <ac:chgData name="natashasalvi2003@gmail.com" userId="S::urn:spo:guest#natashasalvi2003@gmail.com::" providerId="AD" clId="Web-{196A39D5-4FC5-7837-5123-1514973C17CC}" dt="2024-07-05T11:46:37.264" v="314" actId="1076"/>
          <ac:spMkLst>
            <pc:docMk/>
            <pc:sldMk cId="2245872498" sldId="273"/>
            <ac:spMk id="3" creationId="{CDE77A14-A4E2-9BA7-B930-9B21ECBC8C9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8CDCAAA-0189-47A7-B994-847E9FF75ACD}"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FA9082-66AF-4B9E-B3B3-9624B412F117}" type="slidenum">
              <a:rPr lang="en-IN" smtClean="0"/>
              <a:t>‹#›</a:t>
            </a:fld>
            <a:endParaRPr lang="en-IN"/>
          </a:p>
        </p:txBody>
      </p:sp>
    </p:spTree>
    <p:extLst>
      <p:ext uri="{BB962C8B-B14F-4D97-AF65-F5344CB8AC3E}">
        <p14:creationId xmlns:p14="http://schemas.microsoft.com/office/powerpoint/2010/main" val="6708640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CDCAAA-0189-47A7-B994-847E9FF75ACD}"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FA9082-66AF-4B9E-B3B3-9624B412F117}" type="slidenum">
              <a:rPr lang="en-IN" smtClean="0"/>
              <a:t>‹#›</a:t>
            </a:fld>
            <a:endParaRPr lang="en-IN"/>
          </a:p>
        </p:txBody>
      </p:sp>
    </p:spTree>
    <p:extLst>
      <p:ext uri="{BB962C8B-B14F-4D97-AF65-F5344CB8AC3E}">
        <p14:creationId xmlns:p14="http://schemas.microsoft.com/office/powerpoint/2010/main" val="1496183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CDCAAA-0189-47A7-B994-847E9FF75ACD}"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FA9082-66AF-4B9E-B3B3-9624B412F117}" type="slidenum">
              <a:rPr lang="en-IN" smtClean="0"/>
              <a:t>‹#›</a:t>
            </a:fld>
            <a:endParaRPr lang="en-IN"/>
          </a:p>
        </p:txBody>
      </p:sp>
    </p:spTree>
    <p:extLst>
      <p:ext uri="{BB962C8B-B14F-4D97-AF65-F5344CB8AC3E}">
        <p14:creationId xmlns:p14="http://schemas.microsoft.com/office/powerpoint/2010/main" val="191005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CDCAAA-0189-47A7-B994-847E9FF75ACD}"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FA9082-66AF-4B9E-B3B3-9624B412F117}" type="slidenum">
              <a:rPr lang="en-IN" smtClean="0"/>
              <a:t>‹#›</a:t>
            </a:fld>
            <a:endParaRPr lang="en-IN"/>
          </a:p>
        </p:txBody>
      </p:sp>
    </p:spTree>
    <p:extLst>
      <p:ext uri="{BB962C8B-B14F-4D97-AF65-F5344CB8AC3E}">
        <p14:creationId xmlns:p14="http://schemas.microsoft.com/office/powerpoint/2010/main" val="798688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8CDCAAA-0189-47A7-B994-847E9FF75ACD}"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FA9082-66AF-4B9E-B3B3-9624B412F117}" type="slidenum">
              <a:rPr lang="en-IN" smtClean="0"/>
              <a:t>‹#›</a:t>
            </a:fld>
            <a:endParaRPr lang="en-IN"/>
          </a:p>
        </p:txBody>
      </p:sp>
    </p:spTree>
    <p:extLst>
      <p:ext uri="{BB962C8B-B14F-4D97-AF65-F5344CB8AC3E}">
        <p14:creationId xmlns:p14="http://schemas.microsoft.com/office/powerpoint/2010/main" val="29579559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8CDCAAA-0189-47A7-B994-847E9FF75ACD}" type="datetimeFigureOut">
              <a:rPr lang="en-IN" smtClean="0"/>
              <a:t>08-07-2024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4CFA9082-66AF-4B9E-B3B3-9624B412F117}" type="slidenum">
              <a:rPr lang="en-IN" smtClean="0"/>
              <a:t>‹#›</a:t>
            </a:fld>
            <a:endParaRPr lang="en-IN"/>
          </a:p>
        </p:txBody>
      </p:sp>
    </p:spTree>
    <p:extLst>
      <p:ext uri="{BB962C8B-B14F-4D97-AF65-F5344CB8AC3E}">
        <p14:creationId xmlns:p14="http://schemas.microsoft.com/office/powerpoint/2010/main" val="1993622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8CDCAAA-0189-47A7-B994-847E9FF75ACD}"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FA9082-66AF-4B9E-B3B3-9624B412F117}"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34891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CDCAAA-0189-47A7-B994-847E9FF75ACD}"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FA9082-66AF-4B9E-B3B3-9624B412F117}" type="slidenum">
              <a:rPr lang="en-IN" smtClean="0"/>
              <a:t>‹#›</a:t>
            </a:fld>
            <a:endParaRPr lang="en-IN"/>
          </a:p>
        </p:txBody>
      </p:sp>
    </p:spTree>
    <p:extLst>
      <p:ext uri="{BB962C8B-B14F-4D97-AF65-F5344CB8AC3E}">
        <p14:creationId xmlns:p14="http://schemas.microsoft.com/office/powerpoint/2010/main" val="3465876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CDCAAA-0189-47A7-B994-847E9FF75ACD}" type="datetimeFigureOut">
              <a:rPr lang="en-IN" smtClean="0"/>
              <a:t>08-07-2024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FA9082-66AF-4B9E-B3B3-9624B412F117}" type="slidenum">
              <a:rPr lang="en-IN" smtClean="0"/>
              <a:t>‹#›</a:t>
            </a:fld>
            <a:endParaRPr lang="en-IN"/>
          </a:p>
        </p:txBody>
      </p:sp>
    </p:spTree>
    <p:extLst>
      <p:ext uri="{BB962C8B-B14F-4D97-AF65-F5344CB8AC3E}">
        <p14:creationId xmlns:p14="http://schemas.microsoft.com/office/powerpoint/2010/main" val="2643788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8CDCAAA-0189-47A7-B994-847E9FF75ACD}" type="datetimeFigureOut">
              <a:rPr lang="en-IN" smtClean="0"/>
              <a:t>08-07-2024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4CFA9082-66AF-4B9E-B3B3-9624B412F117}" type="slidenum">
              <a:rPr lang="en-IN" smtClean="0"/>
              <a:t>‹#›</a:t>
            </a:fld>
            <a:endParaRPr lang="en-IN"/>
          </a:p>
        </p:txBody>
      </p:sp>
    </p:spTree>
    <p:extLst>
      <p:ext uri="{BB962C8B-B14F-4D97-AF65-F5344CB8AC3E}">
        <p14:creationId xmlns:p14="http://schemas.microsoft.com/office/powerpoint/2010/main" val="2479655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8CDCAAA-0189-47A7-B994-847E9FF75ACD}" type="datetimeFigureOut">
              <a:rPr lang="en-IN" smtClean="0"/>
              <a:t>08-07-2024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4CFA9082-66AF-4B9E-B3B3-9624B412F117}" type="slidenum">
              <a:rPr lang="en-IN" smtClean="0"/>
              <a:t>‹#›</a:t>
            </a:fld>
            <a:endParaRPr lang="en-IN"/>
          </a:p>
        </p:txBody>
      </p:sp>
    </p:spTree>
    <p:extLst>
      <p:ext uri="{BB962C8B-B14F-4D97-AF65-F5344CB8AC3E}">
        <p14:creationId xmlns:p14="http://schemas.microsoft.com/office/powerpoint/2010/main" val="120293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8CDCAAA-0189-47A7-B994-847E9FF75ACD}" type="datetimeFigureOut">
              <a:rPr lang="en-IN" smtClean="0"/>
              <a:t>08-07-2024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CFA9082-66AF-4B9E-B3B3-9624B412F117}" type="slidenum">
              <a:rPr lang="en-IN" smtClean="0"/>
              <a:t>‹#›</a:t>
            </a:fld>
            <a:endParaRPr lang="en-IN"/>
          </a:p>
        </p:txBody>
      </p:sp>
    </p:spTree>
    <p:extLst>
      <p:ext uri="{BB962C8B-B14F-4D97-AF65-F5344CB8AC3E}">
        <p14:creationId xmlns:p14="http://schemas.microsoft.com/office/powerpoint/2010/main" val="359934361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natashasalvi2003/handwritten-table-extraction-oc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xavctn/img2table" TargetMode="External"/><Relationship Id="rId2" Type="http://schemas.openxmlformats.org/officeDocument/2006/relationships/hyperlink" Target="https://huggingface.co/microsoft/trocr-base-handwritte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42F5E-41BC-B742-73A7-F7BB8974E502}"/>
              </a:ext>
            </a:extLst>
          </p:cNvPr>
          <p:cNvSpPr>
            <a:spLocks noGrp="1"/>
          </p:cNvSpPr>
          <p:nvPr>
            <p:ph type="ctrTitle"/>
          </p:nvPr>
        </p:nvSpPr>
        <p:spPr>
          <a:xfrm>
            <a:off x="800100" y="2358751"/>
            <a:ext cx="10591800" cy="1645920"/>
          </a:xfrm>
        </p:spPr>
        <p:txBody>
          <a:bodyPr/>
          <a:lstStyle/>
          <a:p>
            <a:r>
              <a:rPr lang="en-IN" dirty="0"/>
              <a:t>HANDWRITTEN TABLE EXTRACTION OCR</a:t>
            </a:r>
          </a:p>
        </p:txBody>
      </p:sp>
      <p:sp>
        <p:nvSpPr>
          <p:cNvPr id="3" name="Subtitle 2">
            <a:extLst>
              <a:ext uri="{FF2B5EF4-FFF2-40B4-BE49-F238E27FC236}">
                <a16:creationId xmlns:a16="http://schemas.microsoft.com/office/drawing/2014/main" id="{9A29C067-E6C4-C848-8BC8-45E509962025}"/>
              </a:ext>
            </a:extLst>
          </p:cNvPr>
          <p:cNvSpPr>
            <a:spLocks noGrp="1"/>
          </p:cNvSpPr>
          <p:nvPr>
            <p:ph type="subTitle" idx="1"/>
          </p:nvPr>
        </p:nvSpPr>
        <p:spPr>
          <a:xfrm>
            <a:off x="2695194" y="4315220"/>
            <a:ext cx="6801612" cy="1239894"/>
          </a:xfrm>
        </p:spPr>
        <p:txBody>
          <a:bodyPr>
            <a:normAutofit/>
          </a:bodyPr>
          <a:lstStyle/>
          <a:p>
            <a:r>
              <a:rPr lang="en-IN" dirty="0">
                <a:solidFill>
                  <a:schemeClr val="bg1"/>
                </a:solidFill>
              </a:rPr>
              <a:t>Project By:  Natasha Salvi</a:t>
            </a:r>
          </a:p>
          <a:p>
            <a:r>
              <a:rPr lang="en-IN" dirty="0">
                <a:solidFill>
                  <a:schemeClr val="bg1"/>
                </a:solidFill>
              </a:rPr>
              <a:t>Intern @ Software Integration Dept, IITPL</a:t>
            </a:r>
          </a:p>
        </p:txBody>
      </p:sp>
    </p:spTree>
    <p:extLst>
      <p:ext uri="{BB962C8B-B14F-4D97-AF65-F5344CB8AC3E}">
        <p14:creationId xmlns:p14="http://schemas.microsoft.com/office/powerpoint/2010/main" val="181978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E1A1C-8300-A132-96A4-429C0D49DB91}"/>
              </a:ext>
            </a:extLst>
          </p:cNvPr>
          <p:cNvSpPr>
            <a:spLocks noGrp="1"/>
          </p:cNvSpPr>
          <p:nvPr>
            <p:ph type="title"/>
          </p:nvPr>
        </p:nvSpPr>
        <p:spPr/>
        <p:txBody>
          <a:bodyPr/>
          <a:lstStyle/>
          <a:p>
            <a:r>
              <a:rPr lang="en-IN" sz="3200" dirty="0"/>
              <a:t>OUTPUT</a:t>
            </a:r>
            <a:endParaRPr lang="en-IN" dirty="0"/>
          </a:p>
        </p:txBody>
      </p:sp>
      <p:pic>
        <p:nvPicPr>
          <p:cNvPr id="4" name="Picture 3">
            <a:extLst>
              <a:ext uri="{FF2B5EF4-FFF2-40B4-BE49-F238E27FC236}">
                <a16:creationId xmlns:a16="http://schemas.microsoft.com/office/drawing/2014/main" id="{6D2689DA-8C46-A9E6-5FF0-0E42D363B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221" y="2519266"/>
            <a:ext cx="11013557" cy="3877087"/>
          </a:xfrm>
          <a:prstGeom prst="rect">
            <a:avLst/>
          </a:prstGeom>
        </p:spPr>
      </p:pic>
    </p:spTree>
    <p:extLst>
      <p:ext uri="{BB962C8B-B14F-4D97-AF65-F5344CB8AC3E}">
        <p14:creationId xmlns:p14="http://schemas.microsoft.com/office/powerpoint/2010/main" val="3839974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6071-C488-D489-00C9-DACF53851D1D}"/>
              </a:ext>
            </a:extLst>
          </p:cNvPr>
          <p:cNvSpPr>
            <a:spLocks noGrp="1"/>
          </p:cNvSpPr>
          <p:nvPr>
            <p:ph type="title"/>
          </p:nvPr>
        </p:nvSpPr>
        <p:spPr>
          <a:xfrm>
            <a:off x="1477907" y="955361"/>
            <a:ext cx="9236186" cy="1188720"/>
          </a:xfrm>
        </p:spPr>
        <p:txBody>
          <a:bodyPr>
            <a:normAutofit fontScale="90000"/>
          </a:bodyPr>
          <a:lstStyle/>
          <a:p>
            <a:r>
              <a:rPr lang="en-IN" sz="3200" dirty="0"/>
              <a:t>ACCURACY, LIMITATIONS AND FUTURE SCOPE</a:t>
            </a:r>
          </a:p>
        </p:txBody>
      </p:sp>
      <p:sp>
        <p:nvSpPr>
          <p:cNvPr id="3" name="Content Placeholder 2">
            <a:extLst>
              <a:ext uri="{FF2B5EF4-FFF2-40B4-BE49-F238E27FC236}">
                <a16:creationId xmlns:a16="http://schemas.microsoft.com/office/drawing/2014/main" id="{73BC088D-B965-529F-31AD-7E9C554F01C2}"/>
              </a:ext>
            </a:extLst>
          </p:cNvPr>
          <p:cNvSpPr>
            <a:spLocks noGrp="1"/>
          </p:cNvSpPr>
          <p:nvPr>
            <p:ph idx="1"/>
          </p:nvPr>
        </p:nvSpPr>
        <p:spPr>
          <a:xfrm>
            <a:off x="970384" y="2339464"/>
            <a:ext cx="10251232" cy="4518536"/>
          </a:xfrm>
        </p:spPr>
        <p:txBody>
          <a:bodyPr vert="horz" lIns="91440" tIns="45720" rIns="91440" bIns="45720" rtlCol="0" anchor="t">
            <a:normAutofit/>
          </a:bodyPr>
          <a:lstStyle/>
          <a:p>
            <a:r>
              <a:rPr lang="en-US" sz="2200" dirty="0"/>
              <a:t>The current accuracy of the program is roughly 70%. It can be further improved by substituting the pretrained model used, with a model that is actively trained using the IAM dataset, or by uptraining the current model given the time and resources.</a:t>
            </a:r>
          </a:p>
          <a:p>
            <a:r>
              <a:rPr lang="en-US" sz="2200" dirty="0"/>
              <a:t>The current implementation of the code runs efficiently on powerful GPU machines in Google </a:t>
            </a:r>
            <a:r>
              <a:rPr lang="en-US" sz="2200" dirty="0" err="1"/>
              <a:t>Colab</a:t>
            </a:r>
            <a:r>
              <a:rPr lang="en-US" sz="2200" dirty="0"/>
              <a:t> but takes longer to execute on a local </a:t>
            </a:r>
            <a:r>
              <a:rPr lang="en-US" sz="2200" dirty="0" err="1"/>
              <a:t>Jupyter</a:t>
            </a:r>
            <a:r>
              <a:rPr lang="en-US" sz="2200" dirty="0"/>
              <a:t> notebook.  As this is a preliminary version, future improvements can be made by optimizing and testing the code on a PC with a robust GPU to enhance performance.</a:t>
            </a:r>
          </a:p>
          <a:p>
            <a:r>
              <a:rPr lang="en-US" sz="2200" dirty="0"/>
              <a:t>There is one anomaly that occurs when the table is unable to identify a cell in the table resulting in a NULL value being returned, which causes an error to spring up. This error has been temporarily handled by replacing the unrecognized text with a blank “  ” to avoid the program from abruptly stopping, and ensure its smooth completion.</a:t>
            </a:r>
            <a:endParaRPr lang="en-IN" sz="2200" dirty="0"/>
          </a:p>
        </p:txBody>
      </p:sp>
    </p:spTree>
    <p:extLst>
      <p:ext uri="{BB962C8B-B14F-4D97-AF65-F5344CB8AC3E}">
        <p14:creationId xmlns:p14="http://schemas.microsoft.com/office/powerpoint/2010/main" val="2088973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FD89C-D966-1C65-1F1E-C8AF45250B54}"/>
              </a:ext>
            </a:extLst>
          </p:cNvPr>
          <p:cNvSpPr>
            <a:spLocks noGrp="1"/>
          </p:cNvSpPr>
          <p:nvPr>
            <p:ph type="title"/>
          </p:nvPr>
        </p:nvSpPr>
        <p:spPr/>
        <p:txBody>
          <a:bodyPr>
            <a:normAutofit/>
          </a:bodyPr>
          <a:lstStyle/>
          <a:p>
            <a:r>
              <a:rPr lang="en-US" sz="2900" dirty="0"/>
              <a:t>UPDATES MADE FOR VERSION 2</a:t>
            </a:r>
          </a:p>
        </p:txBody>
      </p:sp>
      <p:sp>
        <p:nvSpPr>
          <p:cNvPr id="3" name="Content Placeholder 2">
            <a:extLst>
              <a:ext uri="{FF2B5EF4-FFF2-40B4-BE49-F238E27FC236}">
                <a16:creationId xmlns:a16="http://schemas.microsoft.com/office/drawing/2014/main" id="{CDE77A14-A4E2-9BA7-B930-9B21ECBC8C9A}"/>
              </a:ext>
            </a:extLst>
          </p:cNvPr>
          <p:cNvSpPr>
            <a:spLocks noGrp="1"/>
          </p:cNvSpPr>
          <p:nvPr>
            <p:ph idx="1"/>
          </p:nvPr>
        </p:nvSpPr>
        <p:spPr>
          <a:xfrm>
            <a:off x="2243836" y="2650744"/>
            <a:ext cx="7717028" cy="3279783"/>
          </a:xfrm>
        </p:spPr>
        <p:txBody>
          <a:bodyPr vert="horz" lIns="91440" tIns="45720" rIns="91440" bIns="45720" rtlCol="0" anchor="t">
            <a:normAutofit/>
          </a:bodyPr>
          <a:lstStyle/>
          <a:p>
            <a:r>
              <a:rPr lang="en-US" sz="2200" dirty="0"/>
              <a:t>This program is now capable of handling pdf files as well as image (.jpg, .</a:t>
            </a:r>
            <a:r>
              <a:rPr lang="en-US" sz="2200" dirty="0" err="1"/>
              <a:t>png</a:t>
            </a:r>
            <a:r>
              <a:rPr lang="en-US" sz="2200" dirty="0"/>
              <a:t>, .jpeg) files. It automatically detects the file type and performs the respective procedure.</a:t>
            </a:r>
          </a:p>
          <a:p>
            <a:r>
              <a:rPr lang="en-US" sz="2200" dirty="0"/>
              <a:t>The images extracted from the pdf file are also auto-cropped, to increase the clarity and accuracy.</a:t>
            </a:r>
          </a:p>
          <a:p>
            <a:r>
              <a:rPr lang="en-US" sz="2200" dirty="0"/>
              <a:t>The images obtained are now also preprocessed to increase the accuracy even further.</a:t>
            </a:r>
          </a:p>
          <a:p>
            <a:endParaRPr lang="en-US" sz="2200" dirty="0"/>
          </a:p>
        </p:txBody>
      </p:sp>
    </p:spTree>
    <p:extLst>
      <p:ext uri="{BB962C8B-B14F-4D97-AF65-F5344CB8AC3E}">
        <p14:creationId xmlns:p14="http://schemas.microsoft.com/office/powerpoint/2010/main" val="2245872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6071-C488-D489-00C9-DACF53851D1D}"/>
              </a:ext>
            </a:extLst>
          </p:cNvPr>
          <p:cNvSpPr>
            <a:spLocks noGrp="1"/>
          </p:cNvSpPr>
          <p:nvPr>
            <p:ph type="title"/>
          </p:nvPr>
        </p:nvSpPr>
        <p:spPr/>
        <p:txBody>
          <a:bodyPr/>
          <a:lstStyle/>
          <a:p>
            <a:r>
              <a:rPr lang="en-IN" sz="3200" dirty="0"/>
              <a:t>CONCLUSION</a:t>
            </a:r>
            <a:endParaRPr lang="en-IN" dirty="0"/>
          </a:p>
        </p:txBody>
      </p:sp>
      <p:sp>
        <p:nvSpPr>
          <p:cNvPr id="3" name="Content Placeholder 2">
            <a:extLst>
              <a:ext uri="{FF2B5EF4-FFF2-40B4-BE49-F238E27FC236}">
                <a16:creationId xmlns:a16="http://schemas.microsoft.com/office/drawing/2014/main" id="{73BC088D-B965-529F-31AD-7E9C554F01C2}"/>
              </a:ext>
            </a:extLst>
          </p:cNvPr>
          <p:cNvSpPr>
            <a:spLocks noGrp="1"/>
          </p:cNvSpPr>
          <p:nvPr>
            <p:ph idx="1"/>
          </p:nvPr>
        </p:nvSpPr>
        <p:spPr/>
        <p:txBody>
          <a:bodyPr vert="horz" lIns="91440" tIns="45720" rIns="91440" bIns="45720" rtlCol="0" anchor="t">
            <a:normAutofit/>
          </a:bodyPr>
          <a:lstStyle/>
          <a:p>
            <a:r>
              <a:rPr lang="en-IN" sz="2200" dirty="0"/>
              <a:t>As we can see, the code works with roughly 70% accuracy and can be improved further.</a:t>
            </a:r>
          </a:p>
          <a:p>
            <a:r>
              <a:rPr lang="en-IN" sz="2200" dirty="0"/>
              <a:t>The ultimate goal of this program is to decrease the effort and time spent on manual data entry.</a:t>
            </a:r>
          </a:p>
          <a:p>
            <a:r>
              <a:rPr lang="en-IN" sz="2200" dirty="0"/>
              <a:t>This being a primary version, can be worked upon further in terms of improving efficiency, model accuracy, and more.</a:t>
            </a:r>
          </a:p>
          <a:p>
            <a:r>
              <a:rPr lang="en-IN" sz="2200" dirty="0"/>
              <a:t>Git Link:  </a:t>
            </a:r>
            <a:r>
              <a:rPr lang="en-IN" sz="2200" dirty="0">
                <a:hlinkClick r:id="rId2"/>
              </a:rPr>
              <a:t>Table Extraction OCR</a:t>
            </a:r>
            <a:endParaRPr lang="en-IN" sz="2200" dirty="0"/>
          </a:p>
        </p:txBody>
      </p:sp>
    </p:spTree>
    <p:extLst>
      <p:ext uri="{BB962C8B-B14F-4D97-AF65-F5344CB8AC3E}">
        <p14:creationId xmlns:p14="http://schemas.microsoft.com/office/powerpoint/2010/main" val="1452393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01AED-8E66-A283-BE19-4AD21B66B812}"/>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2759927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0E0F-1861-8780-41DA-49F199E6AFBB}"/>
              </a:ext>
            </a:extLst>
          </p:cNvPr>
          <p:cNvSpPr>
            <a:spLocks noGrp="1"/>
          </p:cNvSpPr>
          <p:nvPr>
            <p:ph type="title"/>
          </p:nvPr>
        </p:nvSpPr>
        <p:spPr/>
        <p:txBody>
          <a:bodyPr/>
          <a:lstStyle/>
          <a:p>
            <a:r>
              <a:rPr lang="en-IN" sz="3200" dirty="0"/>
              <a:t>INTRODUCTION</a:t>
            </a:r>
            <a:endParaRPr lang="en-IN" dirty="0"/>
          </a:p>
        </p:txBody>
      </p:sp>
      <p:sp>
        <p:nvSpPr>
          <p:cNvPr id="3" name="Content Placeholder 2">
            <a:extLst>
              <a:ext uri="{FF2B5EF4-FFF2-40B4-BE49-F238E27FC236}">
                <a16:creationId xmlns:a16="http://schemas.microsoft.com/office/drawing/2014/main" id="{D656EC00-2590-B5B1-13AA-8E810275C231}"/>
              </a:ext>
            </a:extLst>
          </p:cNvPr>
          <p:cNvSpPr>
            <a:spLocks noGrp="1"/>
          </p:cNvSpPr>
          <p:nvPr>
            <p:ph idx="1"/>
          </p:nvPr>
        </p:nvSpPr>
        <p:spPr>
          <a:xfrm>
            <a:off x="1013969" y="2530269"/>
            <a:ext cx="10164061" cy="3753425"/>
          </a:xfrm>
        </p:spPr>
        <p:txBody>
          <a:bodyPr vert="horz" lIns="91440" tIns="45720" rIns="91440" bIns="45720" rtlCol="0" anchor="t">
            <a:normAutofit/>
          </a:bodyPr>
          <a:lstStyle/>
          <a:p>
            <a:r>
              <a:rPr lang="en-US" sz="2200" dirty="0"/>
              <a:t>Problem statement: This project aims to digitize handwritten traceability documents, directly into an excel sheet, thus reducing manual effort.</a:t>
            </a:r>
          </a:p>
          <a:p>
            <a:r>
              <a:rPr lang="en-US" sz="2200" dirty="0"/>
              <a:t>It processes scanned images of handwritten tables to automatically detect and recognize the tabular structure and content. It utilizes pretrained OCR models to accurately read handwritten entries and fill in an Excel sheet, mirroring the original layout. This project significantly reduces physical data entry effort and improves efficiency in handling handwritten documents. </a:t>
            </a:r>
            <a:endParaRPr lang="en-US"/>
          </a:p>
          <a:p>
            <a:r>
              <a:rPr lang="en-US" sz="2200" dirty="0"/>
              <a:t>[Note:  This is a primary version, increasing the accuracy and efficiency can be further worked upon.]</a:t>
            </a:r>
          </a:p>
        </p:txBody>
      </p:sp>
    </p:spTree>
    <p:extLst>
      <p:ext uri="{BB962C8B-B14F-4D97-AF65-F5344CB8AC3E}">
        <p14:creationId xmlns:p14="http://schemas.microsoft.com/office/powerpoint/2010/main" val="2013828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916F6-E4C0-089D-1156-39CAFAD893F1}"/>
              </a:ext>
            </a:extLst>
          </p:cNvPr>
          <p:cNvSpPr>
            <a:spLocks noGrp="1"/>
          </p:cNvSpPr>
          <p:nvPr>
            <p:ph type="title"/>
          </p:nvPr>
        </p:nvSpPr>
        <p:spPr/>
        <p:txBody>
          <a:bodyPr/>
          <a:lstStyle/>
          <a:p>
            <a:r>
              <a:rPr lang="en-IN" sz="3200" dirty="0"/>
              <a:t>TIMELINE</a:t>
            </a:r>
            <a:endParaRPr lang="en-IN" dirty="0"/>
          </a:p>
        </p:txBody>
      </p:sp>
      <p:sp>
        <p:nvSpPr>
          <p:cNvPr id="5" name="Content Placeholder 4">
            <a:extLst>
              <a:ext uri="{FF2B5EF4-FFF2-40B4-BE49-F238E27FC236}">
                <a16:creationId xmlns:a16="http://schemas.microsoft.com/office/drawing/2014/main" id="{180224BA-F45E-5849-F18F-473B200DB9EA}"/>
              </a:ext>
            </a:extLst>
          </p:cNvPr>
          <p:cNvSpPr>
            <a:spLocks noGrp="1"/>
          </p:cNvSpPr>
          <p:nvPr>
            <p:ph idx="1"/>
          </p:nvPr>
        </p:nvSpPr>
        <p:spPr>
          <a:xfrm>
            <a:off x="1538136" y="2457123"/>
            <a:ext cx="9115728" cy="4064974"/>
          </a:xfrm>
        </p:spPr>
        <p:txBody>
          <a:bodyPr>
            <a:normAutofit/>
          </a:bodyPr>
          <a:lstStyle/>
          <a:p>
            <a:r>
              <a:rPr lang="en-IN" sz="2200" dirty="0"/>
              <a:t>The process began with using </a:t>
            </a:r>
            <a:r>
              <a:rPr lang="en-IN" sz="2200" i="1" dirty="0" err="1"/>
              <a:t>pytesseract</a:t>
            </a:r>
            <a:r>
              <a:rPr lang="en-IN" sz="2200" dirty="0"/>
              <a:t>, but it resulted in low accuracy for handwritten text.</a:t>
            </a:r>
          </a:p>
          <a:p>
            <a:r>
              <a:rPr lang="en-IN" sz="2200" dirty="0"/>
              <a:t>The next step was to find an OCR model to train on the IAM dataset for a more precise prediction of handwritten data.</a:t>
            </a:r>
          </a:p>
          <a:p>
            <a:r>
              <a:rPr lang="en-IN" sz="2200" dirty="0"/>
              <a:t>Ultimately due to certain constraints, it had been decided to progress further by making use of a pretrained model (</a:t>
            </a:r>
            <a:r>
              <a:rPr lang="en-IN" sz="2200" i="1" dirty="0" err="1"/>
              <a:t>trOCR</a:t>
            </a:r>
            <a:r>
              <a:rPr lang="en-IN" sz="2200" dirty="0"/>
              <a:t>).</a:t>
            </a:r>
          </a:p>
          <a:p>
            <a:r>
              <a:rPr lang="en-IN" sz="2200" dirty="0"/>
              <a:t>Lastly, to mirror the tabular structure into excel, instead of detecting text regions (using </a:t>
            </a:r>
            <a:r>
              <a:rPr lang="en-IN" sz="2200" i="1" dirty="0" err="1"/>
              <a:t>easyOCR</a:t>
            </a:r>
            <a:r>
              <a:rPr lang="en-IN" sz="2200" dirty="0"/>
              <a:t>), it was decided to detect the cell boundaries (using </a:t>
            </a:r>
            <a:r>
              <a:rPr lang="en-IN" sz="2200" i="1" dirty="0"/>
              <a:t>img2table</a:t>
            </a:r>
            <a:r>
              <a:rPr lang="en-IN" sz="2200" dirty="0"/>
              <a:t>) for the best possible outcome.</a:t>
            </a:r>
          </a:p>
          <a:p>
            <a:endParaRPr lang="en-IN" sz="2200" dirty="0"/>
          </a:p>
        </p:txBody>
      </p:sp>
    </p:spTree>
    <p:extLst>
      <p:ext uri="{BB962C8B-B14F-4D97-AF65-F5344CB8AC3E}">
        <p14:creationId xmlns:p14="http://schemas.microsoft.com/office/powerpoint/2010/main" val="825072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371FBF-C866-86E8-B43C-CCC5A80E66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713" y="50491"/>
            <a:ext cx="10924574" cy="6757017"/>
          </a:xfrm>
          <a:prstGeom prst="rect">
            <a:avLst/>
          </a:prstGeom>
        </p:spPr>
      </p:pic>
    </p:spTree>
    <p:extLst>
      <p:ext uri="{BB962C8B-B14F-4D97-AF65-F5344CB8AC3E}">
        <p14:creationId xmlns:p14="http://schemas.microsoft.com/office/powerpoint/2010/main" val="2537955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CE4A2-A3B8-87C1-3E32-0AC76B6540D1}"/>
              </a:ext>
            </a:extLst>
          </p:cNvPr>
          <p:cNvSpPr>
            <a:spLocks noGrp="1"/>
          </p:cNvSpPr>
          <p:nvPr>
            <p:ph type="title"/>
          </p:nvPr>
        </p:nvSpPr>
        <p:spPr/>
        <p:txBody>
          <a:bodyPr>
            <a:normAutofit/>
          </a:bodyPr>
          <a:lstStyle/>
          <a:p>
            <a:r>
              <a:rPr lang="en-IN" sz="3200" dirty="0"/>
              <a:t>DATA FLOW DIAGRAM</a:t>
            </a:r>
          </a:p>
        </p:txBody>
      </p:sp>
      <p:pic>
        <p:nvPicPr>
          <p:cNvPr id="3" name="Picture 2">
            <a:extLst>
              <a:ext uri="{FF2B5EF4-FFF2-40B4-BE49-F238E27FC236}">
                <a16:creationId xmlns:a16="http://schemas.microsoft.com/office/drawing/2014/main" id="{B961060F-6CA0-77C1-4C61-D363C1E687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909" y="2239347"/>
            <a:ext cx="10812181" cy="4545602"/>
          </a:xfrm>
          <a:prstGeom prst="rect">
            <a:avLst/>
          </a:prstGeom>
        </p:spPr>
      </p:pic>
    </p:spTree>
    <p:extLst>
      <p:ext uri="{BB962C8B-B14F-4D97-AF65-F5344CB8AC3E}">
        <p14:creationId xmlns:p14="http://schemas.microsoft.com/office/powerpoint/2010/main" val="2024422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CE4A2-A3B8-87C1-3E32-0AC76B6540D1}"/>
              </a:ext>
            </a:extLst>
          </p:cNvPr>
          <p:cNvSpPr>
            <a:spLocks noGrp="1"/>
          </p:cNvSpPr>
          <p:nvPr>
            <p:ph type="title"/>
          </p:nvPr>
        </p:nvSpPr>
        <p:spPr/>
        <p:txBody>
          <a:bodyPr>
            <a:normAutofit/>
          </a:bodyPr>
          <a:lstStyle/>
          <a:p>
            <a:r>
              <a:rPr lang="en-IN" sz="3200" dirty="0"/>
              <a:t>DATA FLOW DIAGRAM (updated)</a:t>
            </a:r>
          </a:p>
        </p:txBody>
      </p:sp>
      <p:pic>
        <p:nvPicPr>
          <p:cNvPr id="4" name="Picture 3" descr="A diagram of a process&#10;&#10;Description automatically generated">
            <a:extLst>
              <a:ext uri="{FF2B5EF4-FFF2-40B4-BE49-F238E27FC236}">
                <a16:creationId xmlns:a16="http://schemas.microsoft.com/office/drawing/2014/main" id="{453D492D-71EC-BE7F-B0FC-00E63F19B2F0}"/>
              </a:ext>
            </a:extLst>
          </p:cNvPr>
          <p:cNvPicPr>
            <a:picLocks noChangeAspect="1"/>
          </p:cNvPicPr>
          <p:nvPr/>
        </p:nvPicPr>
        <p:blipFill>
          <a:blip r:embed="rId2"/>
          <a:stretch>
            <a:fillRect/>
          </a:stretch>
        </p:blipFill>
        <p:spPr>
          <a:xfrm>
            <a:off x="68036" y="2574589"/>
            <a:ext cx="12036879" cy="3645571"/>
          </a:xfrm>
          <a:prstGeom prst="rect">
            <a:avLst/>
          </a:prstGeom>
        </p:spPr>
      </p:pic>
    </p:spTree>
    <p:extLst>
      <p:ext uri="{BB962C8B-B14F-4D97-AF65-F5344CB8AC3E}">
        <p14:creationId xmlns:p14="http://schemas.microsoft.com/office/powerpoint/2010/main" val="3693914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BF403-16ED-69F7-8466-BE50F0D8B4BB}"/>
              </a:ext>
            </a:extLst>
          </p:cNvPr>
          <p:cNvSpPr>
            <a:spLocks noGrp="1"/>
          </p:cNvSpPr>
          <p:nvPr>
            <p:ph type="title"/>
          </p:nvPr>
        </p:nvSpPr>
        <p:spPr/>
        <p:txBody>
          <a:bodyPr>
            <a:normAutofit/>
          </a:bodyPr>
          <a:lstStyle/>
          <a:p>
            <a:r>
              <a:rPr lang="en-IN" sz="3200" dirty="0"/>
              <a:t>MODELS USED</a:t>
            </a:r>
          </a:p>
        </p:txBody>
      </p:sp>
      <p:sp>
        <p:nvSpPr>
          <p:cNvPr id="3" name="Content Placeholder 2">
            <a:extLst>
              <a:ext uri="{FF2B5EF4-FFF2-40B4-BE49-F238E27FC236}">
                <a16:creationId xmlns:a16="http://schemas.microsoft.com/office/drawing/2014/main" id="{BB2E3EB4-B330-1559-817F-A255C37FD067}"/>
              </a:ext>
            </a:extLst>
          </p:cNvPr>
          <p:cNvSpPr>
            <a:spLocks noGrp="1"/>
          </p:cNvSpPr>
          <p:nvPr>
            <p:ph idx="1"/>
          </p:nvPr>
        </p:nvSpPr>
        <p:spPr>
          <a:xfrm>
            <a:off x="2231135" y="2638044"/>
            <a:ext cx="7967223" cy="3594805"/>
          </a:xfrm>
        </p:spPr>
        <p:txBody>
          <a:bodyPr>
            <a:normAutofit/>
          </a:bodyPr>
          <a:lstStyle/>
          <a:p>
            <a:r>
              <a:rPr lang="en-IN" sz="2400" dirty="0"/>
              <a:t>Pretrained model used for text recognition:  </a:t>
            </a:r>
            <a:r>
              <a:rPr lang="en-IN" sz="2400" dirty="0">
                <a:hlinkClick r:id="rId2"/>
              </a:rPr>
              <a:t>TROCR</a:t>
            </a:r>
            <a:endParaRPr lang="en-IN" sz="2400" dirty="0"/>
          </a:p>
          <a:p>
            <a:pPr marL="228600" lvl="1" indent="0">
              <a:buNone/>
            </a:pPr>
            <a:r>
              <a:rPr lang="en-US" sz="2000" dirty="0"/>
              <a:t>The TROCR model is a pretrained encoder-decoder model, consisting of an image Transformer as encoder, and a text Transformer as decoder.</a:t>
            </a:r>
            <a:endParaRPr lang="en-IN" sz="2000" dirty="0"/>
          </a:p>
          <a:p>
            <a:r>
              <a:rPr lang="en-IN" sz="2400" dirty="0"/>
              <a:t>Model used for tabular structure detection:  </a:t>
            </a:r>
            <a:r>
              <a:rPr lang="en-IN" sz="2400" dirty="0">
                <a:hlinkClick r:id="rId3"/>
              </a:rPr>
              <a:t>IMG2TABLE</a:t>
            </a:r>
            <a:endParaRPr lang="en-IN" sz="2400" dirty="0"/>
          </a:p>
          <a:p>
            <a:pPr marL="228600" lvl="1" indent="0">
              <a:buNone/>
            </a:pPr>
            <a:r>
              <a:rPr lang="en-US" sz="2000" dirty="0"/>
              <a:t>img2table is a simple, table identification and extraction Python Library based on OpenCV image processing that supports many common image file formats.</a:t>
            </a:r>
            <a:endParaRPr lang="en-IN" sz="2000" dirty="0"/>
          </a:p>
        </p:txBody>
      </p:sp>
    </p:spTree>
    <p:extLst>
      <p:ext uri="{BB962C8B-B14F-4D97-AF65-F5344CB8AC3E}">
        <p14:creationId xmlns:p14="http://schemas.microsoft.com/office/powerpoint/2010/main" val="232252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BF403-16ED-69F7-8466-BE50F0D8B4BB}"/>
              </a:ext>
            </a:extLst>
          </p:cNvPr>
          <p:cNvSpPr>
            <a:spLocks noGrp="1"/>
          </p:cNvSpPr>
          <p:nvPr>
            <p:ph type="title"/>
          </p:nvPr>
        </p:nvSpPr>
        <p:spPr/>
        <p:txBody>
          <a:bodyPr>
            <a:normAutofit/>
          </a:bodyPr>
          <a:lstStyle/>
          <a:p>
            <a:r>
              <a:rPr lang="en-IN" sz="3200" dirty="0"/>
              <a:t>REQUIREMENTS</a:t>
            </a:r>
          </a:p>
        </p:txBody>
      </p:sp>
      <p:sp>
        <p:nvSpPr>
          <p:cNvPr id="3" name="Content Placeholder 2">
            <a:extLst>
              <a:ext uri="{FF2B5EF4-FFF2-40B4-BE49-F238E27FC236}">
                <a16:creationId xmlns:a16="http://schemas.microsoft.com/office/drawing/2014/main" id="{BB2E3EB4-B330-1559-817F-A255C37FD067}"/>
              </a:ext>
            </a:extLst>
          </p:cNvPr>
          <p:cNvSpPr>
            <a:spLocks noGrp="1"/>
          </p:cNvSpPr>
          <p:nvPr>
            <p:ph idx="1"/>
          </p:nvPr>
        </p:nvSpPr>
        <p:spPr/>
        <p:txBody>
          <a:bodyPr>
            <a:normAutofit/>
          </a:bodyPr>
          <a:lstStyle/>
          <a:p>
            <a:r>
              <a:rPr lang="en-IN" sz="2400" dirty="0"/>
              <a:t>Installations required to run the code successfully:</a:t>
            </a:r>
          </a:p>
          <a:p>
            <a:pPr lvl="1"/>
            <a:r>
              <a:rPr lang="en-IN" sz="2000" dirty="0" err="1"/>
              <a:t>openpyxl</a:t>
            </a:r>
            <a:endParaRPr lang="en-IN" sz="2000" dirty="0"/>
          </a:p>
          <a:p>
            <a:pPr lvl="1"/>
            <a:r>
              <a:rPr lang="en-IN" sz="2000" dirty="0"/>
              <a:t>transformers</a:t>
            </a:r>
          </a:p>
          <a:p>
            <a:pPr lvl="1"/>
            <a:r>
              <a:rPr lang="en-IN" sz="2000" dirty="0"/>
              <a:t>pandas</a:t>
            </a:r>
          </a:p>
          <a:p>
            <a:pPr lvl="1"/>
            <a:r>
              <a:rPr lang="en-IN" sz="2000" dirty="0"/>
              <a:t>img2table</a:t>
            </a:r>
          </a:p>
          <a:p>
            <a:pPr lvl="1"/>
            <a:r>
              <a:rPr lang="en-IN" sz="2000" dirty="0"/>
              <a:t>Python 3.10.12</a:t>
            </a:r>
          </a:p>
          <a:p>
            <a:pPr lvl="1"/>
            <a:endParaRPr lang="en-IN" sz="2000" dirty="0"/>
          </a:p>
        </p:txBody>
      </p:sp>
    </p:spTree>
    <p:extLst>
      <p:ext uri="{BB962C8B-B14F-4D97-AF65-F5344CB8AC3E}">
        <p14:creationId xmlns:p14="http://schemas.microsoft.com/office/powerpoint/2010/main" val="2848092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E1A1C-8300-A132-96A4-429C0D49DB91}"/>
              </a:ext>
            </a:extLst>
          </p:cNvPr>
          <p:cNvSpPr>
            <a:spLocks noGrp="1"/>
          </p:cNvSpPr>
          <p:nvPr>
            <p:ph type="title"/>
          </p:nvPr>
        </p:nvSpPr>
        <p:spPr/>
        <p:txBody>
          <a:bodyPr>
            <a:normAutofit/>
          </a:bodyPr>
          <a:lstStyle/>
          <a:p>
            <a:r>
              <a:rPr lang="en-IN" sz="3200" dirty="0"/>
              <a:t>OUTPUT</a:t>
            </a:r>
          </a:p>
        </p:txBody>
      </p:sp>
      <p:pic>
        <p:nvPicPr>
          <p:cNvPr id="4" name="Picture 3">
            <a:extLst>
              <a:ext uri="{FF2B5EF4-FFF2-40B4-BE49-F238E27FC236}">
                <a16:creationId xmlns:a16="http://schemas.microsoft.com/office/drawing/2014/main" id="{87B47434-DBED-7045-7318-C6F50BF39F1D}"/>
              </a:ext>
            </a:extLst>
          </p:cNvPr>
          <p:cNvPicPr>
            <a:picLocks noChangeAspect="1"/>
          </p:cNvPicPr>
          <p:nvPr/>
        </p:nvPicPr>
        <p:blipFill rotWithShape="1">
          <a:blip r:embed="rId2">
            <a:extLst>
              <a:ext uri="{28A0092B-C50C-407E-A947-70E740481C1C}">
                <a14:useLocalDpi xmlns:a14="http://schemas.microsoft.com/office/drawing/2010/main" val="0"/>
              </a:ext>
            </a:extLst>
          </a:blip>
          <a:srcRect b="23593"/>
          <a:stretch/>
        </p:blipFill>
        <p:spPr>
          <a:xfrm>
            <a:off x="551155" y="2434222"/>
            <a:ext cx="11089689" cy="4106537"/>
          </a:xfrm>
          <a:prstGeom prst="rect">
            <a:avLst/>
          </a:prstGeom>
        </p:spPr>
      </p:pic>
    </p:spTree>
    <p:extLst>
      <p:ext uri="{BB962C8B-B14F-4D97-AF65-F5344CB8AC3E}">
        <p14:creationId xmlns:p14="http://schemas.microsoft.com/office/powerpoint/2010/main" val="865431880"/>
      </p:ext>
    </p:extLst>
  </p:cSld>
  <p:clrMapOvr>
    <a:masterClrMapping/>
  </p:clrMapOvr>
</p:sld>
</file>

<file path=ppt/theme/theme1.xml><?xml version="1.0" encoding="utf-8"?>
<a:theme xmlns:a="http://schemas.openxmlformats.org/drawingml/2006/main" name="Parcel">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0e7c7ee3-c202-4176-930f-f527624db86b" xsi:nil="true"/>
    <TaxCatchAll xmlns="9981d77a-2113-4ce4-8271-e44ece456faf" xsi:nil="true"/>
    <lcf76f155ced4ddcb4097134ff3c332f xmlns="0e7c7ee3-c202-4176-930f-f527624db86b">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F37D7DAC6849B45B68626C8021EBD51" ma:contentTypeVersion="14" ma:contentTypeDescription="Create a new document." ma:contentTypeScope="" ma:versionID="28fd2c76659c55323273758ae4932074">
  <xsd:schema xmlns:xsd="http://www.w3.org/2001/XMLSchema" xmlns:xs="http://www.w3.org/2001/XMLSchema" xmlns:p="http://schemas.microsoft.com/office/2006/metadata/properties" xmlns:ns2="0e7c7ee3-c202-4176-930f-f527624db86b" xmlns:ns3="9981d77a-2113-4ce4-8271-e44ece456faf" targetNamespace="http://schemas.microsoft.com/office/2006/metadata/properties" ma:root="true" ma:fieldsID="29a494161928882510329543edf76dda" ns2:_="" ns3:_="">
    <xsd:import namespace="0e7c7ee3-c202-4176-930f-f527624db86b"/>
    <xsd:import namespace="9981d77a-2113-4ce4-8271-e44ece456fa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element ref="ns2:_Flow_SignoffStatu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7c7ee3-c202-4176-930f-f527624db8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0bf87e29-7c14-4c12-a3d9-2141e2ee515a"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_Flow_SignoffStatus" ma:index="19" nillable="true" ma:displayName="Sign-off status" ma:internalName="Sign_x002d_off_x0020_statu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981d77a-2113-4ce4-8271-e44ece456faf"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b4f0501-03a0-491c-ac5a-7fb52e91ab54}" ma:internalName="TaxCatchAll" ma:showField="CatchAllData" ma:web="9981d77a-2113-4ce4-8271-e44ece456faf">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187AFA-AC2F-4BB8-A07E-AC1821333615}">
  <ds:schemaRefs>
    <ds:schemaRef ds:uri="http://schemas.microsoft.com/sharepoint/v3/contenttype/forms"/>
  </ds:schemaRefs>
</ds:datastoreItem>
</file>

<file path=customXml/itemProps2.xml><?xml version="1.0" encoding="utf-8"?>
<ds:datastoreItem xmlns:ds="http://schemas.openxmlformats.org/officeDocument/2006/customXml" ds:itemID="{3AD6C8F3-A1DC-4680-9414-52CE4B7B2D9B}">
  <ds:schemaRefs>
    <ds:schemaRef ds:uri="http://schemas.microsoft.com/office/2006/metadata/properties"/>
    <ds:schemaRef ds:uri="http://schemas.microsoft.com/office/infopath/2007/PartnerControls"/>
    <ds:schemaRef ds:uri="0e7c7ee3-c202-4176-930f-f527624db86b"/>
    <ds:schemaRef ds:uri="9981d77a-2113-4ce4-8271-e44ece456faf"/>
  </ds:schemaRefs>
</ds:datastoreItem>
</file>

<file path=customXml/itemProps3.xml><?xml version="1.0" encoding="utf-8"?>
<ds:datastoreItem xmlns:ds="http://schemas.openxmlformats.org/officeDocument/2006/customXml" ds:itemID="{1E867189-9CF0-4CBA-A39C-E4C6745E11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7c7ee3-c202-4176-930f-f527624db86b"/>
    <ds:schemaRef ds:uri="9981d77a-2113-4ce4-8271-e44ece456f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375</TotalTime>
  <Words>512</Words>
  <Application>Microsoft Office PowerPoint</Application>
  <PresentationFormat>Widescreen</PresentationFormat>
  <Paragraphs>36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Parcel</vt:lpstr>
      <vt:lpstr>HANDWRITTEN TABLE EXTRACTION OCR</vt:lpstr>
      <vt:lpstr>INTRODUCTION</vt:lpstr>
      <vt:lpstr>TIMELINE</vt:lpstr>
      <vt:lpstr>PowerPoint Presentation</vt:lpstr>
      <vt:lpstr>DATA FLOW DIAGRAM</vt:lpstr>
      <vt:lpstr>DATA FLOW DIAGRAM (updated)</vt:lpstr>
      <vt:lpstr>MODELS USED</vt:lpstr>
      <vt:lpstr>REQUIREMENTS</vt:lpstr>
      <vt:lpstr>OUTPUT</vt:lpstr>
      <vt:lpstr>OUTPUT</vt:lpstr>
      <vt:lpstr>ACCURACY, LIMITATIONS AND FUTURE SCOPE</vt:lpstr>
      <vt:lpstr>UPDATES MADE FOR VERSION 2</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TABLE EXTRACTION OCR</dc:title>
  <dc:creator>Natasha Salvi</dc:creator>
  <cp:lastModifiedBy>Natasha Salvi</cp:lastModifiedBy>
  <cp:revision>108</cp:revision>
  <dcterms:created xsi:type="dcterms:W3CDTF">2024-06-27T04:55:26Z</dcterms:created>
  <dcterms:modified xsi:type="dcterms:W3CDTF">2024-07-09T06:19:04Z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0x010100FF37D7DAC6849B45B68626C8021EBD51</vt:lpwstr>
  </property>
  <property fmtid="{D5CDD505-2E9C-101B-9397-08002B2CF9AE}" pid="3" name="MediaServiceImageTags">
    <vt:lpwstr/>
  </property>
</Properties>
</file>