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1" r:id="rId2"/>
    <p:sldId id="257" r:id="rId3"/>
    <p:sldId id="260" r:id="rId4"/>
    <p:sldId id="259" r:id="rId5"/>
    <p:sldId id="261" r:id="rId6"/>
    <p:sldId id="272" r:id="rId7"/>
    <p:sldId id="263" r:id="rId8"/>
    <p:sldId id="265" r:id="rId9"/>
    <p:sldId id="266"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CDCAAA-0189-47A7-B994-847E9FF75ACD}"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6708640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DCAAA-0189-47A7-B994-847E9FF75ACD}"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49618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DCAAA-0189-47A7-B994-847E9FF75ACD}" type="datetimeFigureOut">
              <a:rPr lang="en-IN" smtClean="0"/>
              <a:t>01-07-2024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9100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DCAAA-0189-47A7-B994-847E9FF75ACD}"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79868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8CDCAAA-0189-47A7-B994-847E9FF75ACD}"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29579559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CDCAAA-0189-47A7-B994-847E9FF75ACD}" type="datetimeFigureOut">
              <a:rPr lang="en-IN" smtClean="0"/>
              <a:t>01-07-2024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993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8CDCAAA-0189-47A7-B994-847E9FF75ACD}" type="datetimeFigureOut">
              <a:rPr lang="en-IN" smtClean="0"/>
              <a:t>01-07-2024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489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DCAAA-0189-47A7-B994-847E9FF75ACD}" type="datetimeFigureOut">
              <a:rPr lang="en-IN" smtClean="0"/>
              <a:t>01-07-2024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346587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DCAAA-0189-47A7-B994-847E9FF75ACD}" type="datetimeFigureOut">
              <a:rPr lang="en-IN" smtClean="0"/>
              <a:t>01-07-2024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264378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8CDCAAA-0189-47A7-B994-847E9FF75ACD}" type="datetimeFigureOut">
              <a:rPr lang="en-IN" smtClean="0"/>
              <a:t>01-07-2024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247965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CDCAAA-0189-47A7-B994-847E9FF75ACD}" type="datetimeFigureOut">
              <a:rPr lang="en-IN" smtClean="0"/>
              <a:t>01-07-2024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20293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CDCAAA-0189-47A7-B994-847E9FF75ACD}" type="datetimeFigureOut">
              <a:rPr lang="en-IN" smtClean="0"/>
              <a:t>01-07-2024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FA9082-66AF-4B9E-B3B3-9624B412F117}" type="slidenum">
              <a:rPr lang="en-IN" smtClean="0"/>
              <a:t>‹#›</a:t>
            </a:fld>
            <a:endParaRPr lang="en-IN"/>
          </a:p>
        </p:txBody>
      </p:sp>
    </p:spTree>
    <p:extLst>
      <p:ext uri="{BB962C8B-B14F-4D97-AF65-F5344CB8AC3E}">
        <p14:creationId xmlns:p14="http://schemas.microsoft.com/office/powerpoint/2010/main" val="35993436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tashasalvi2003/handwritten-table-extraction-oc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xavctn/img2table" TargetMode="External"/><Relationship Id="rId2" Type="http://schemas.openxmlformats.org/officeDocument/2006/relationships/hyperlink" Target="https://huggingface.co/microsoft/trocr-base-handwritt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2F5E-41BC-B742-73A7-F7BB8974E502}"/>
              </a:ext>
            </a:extLst>
          </p:cNvPr>
          <p:cNvSpPr>
            <a:spLocks noGrp="1"/>
          </p:cNvSpPr>
          <p:nvPr>
            <p:ph type="ctrTitle"/>
          </p:nvPr>
        </p:nvSpPr>
        <p:spPr>
          <a:xfrm>
            <a:off x="800100" y="2358751"/>
            <a:ext cx="10591800" cy="1645920"/>
          </a:xfrm>
        </p:spPr>
        <p:txBody>
          <a:bodyPr/>
          <a:lstStyle/>
          <a:p>
            <a:r>
              <a:rPr lang="en-IN" dirty="0"/>
              <a:t>HANDWRITTEN TABLE EXTRACTION OCR</a:t>
            </a:r>
          </a:p>
        </p:txBody>
      </p:sp>
      <p:sp>
        <p:nvSpPr>
          <p:cNvPr id="3" name="Subtitle 2">
            <a:extLst>
              <a:ext uri="{FF2B5EF4-FFF2-40B4-BE49-F238E27FC236}">
                <a16:creationId xmlns:a16="http://schemas.microsoft.com/office/drawing/2014/main" id="{9A29C067-E6C4-C848-8BC8-45E509962025}"/>
              </a:ext>
            </a:extLst>
          </p:cNvPr>
          <p:cNvSpPr>
            <a:spLocks noGrp="1"/>
          </p:cNvSpPr>
          <p:nvPr>
            <p:ph type="subTitle" idx="1"/>
          </p:nvPr>
        </p:nvSpPr>
        <p:spPr>
          <a:xfrm>
            <a:off x="2695194" y="4315220"/>
            <a:ext cx="6801612" cy="1239894"/>
          </a:xfrm>
        </p:spPr>
        <p:txBody>
          <a:bodyPr>
            <a:normAutofit/>
          </a:bodyPr>
          <a:lstStyle/>
          <a:p>
            <a:r>
              <a:rPr lang="en-IN" dirty="0">
                <a:solidFill>
                  <a:schemeClr val="bg1"/>
                </a:solidFill>
              </a:rPr>
              <a:t>Project By:  Natasha Salvi</a:t>
            </a:r>
          </a:p>
          <a:p>
            <a:r>
              <a:rPr lang="en-IN" dirty="0">
                <a:solidFill>
                  <a:schemeClr val="bg1"/>
                </a:solidFill>
              </a:rPr>
              <a:t>Intern @ Software Integration Dept, IITPL</a:t>
            </a:r>
          </a:p>
        </p:txBody>
      </p:sp>
    </p:spTree>
    <p:extLst>
      <p:ext uri="{BB962C8B-B14F-4D97-AF65-F5344CB8AC3E}">
        <p14:creationId xmlns:p14="http://schemas.microsoft.com/office/powerpoint/2010/main" val="181978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071-C488-D489-00C9-DACF53851D1D}"/>
              </a:ext>
            </a:extLst>
          </p:cNvPr>
          <p:cNvSpPr>
            <a:spLocks noGrp="1"/>
          </p:cNvSpPr>
          <p:nvPr>
            <p:ph type="title"/>
          </p:nvPr>
        </p:nvSpPr>
        <p:spPr>
          <a:xfrm>
            <a:off x="1477907" y="964692"/>
            <a:ext cx="9236186" cy="1188720"/>
          </a:xfrm>
        </p:spPr>
        <p:txBody>
          <a:bodyPr>
            <a:normAutofit fontScale="90000"/>
          </a:bodyPr>
          <a:lstStyle/>
          <a:p>
            <a:r>
              <a:rPr lang="en-IN" sz="3200" dirty="0"/>
              <a:t>ACCURACY, LIMITATIONS AND FUTURE SCOPE</a:t>
            </a:r>
          </a:p>
        </p:txBody>
      </p:sp>
      <p:sp>
        <p:nvSpPr>
          <p:cNvPr id="3" name="Content Placeholder 2">
            <a:extLst>
              <a:ext uri="{FF2B5EF4-FFF2-40B4-BE49-F238E27FC236}">
                <a16:creationId xmlns:a16="http://schemas.microsoft.com/office/drawing/2014/main" id="{73BC088D-B965-529F-31AD-7E9C554F01C2}"/>
              </a:ext>
            </a:extLst>
          </p:cNvPr>
          <p:cNvSpPr>
            <a:spLocks noGrp="1"/>
          </p:cNvSpPr>
          <p:nvPr>
            <p:ph idx="1"/>
          </p:nvPr>
        </p:nvSpPr>
        <p:spPr>
          <a:xfrm>
            <a:off x="1248747" y="2414109"/>
            <a:ext cx="9694506" cy="4079997"/>
          </a:xfrm>
        </p:spPr>
        <p:txBody>
          <a:bodyPr>
            <a:normAutofit/>
          </a:bodyPr>
          <a:lstStyle/>
          <a:p>
            <a:r>
              <a:rPr lang="en-US" sz="2200" dirty="0"/>
              <a:t>The current accuracy of the program is roughly 75-80%. It can be further improved by substituting the pretrained model used, with a model that is actively trained using the IAM dataset.</a:t>
            </a:r>
          </a:p>
          <a:p>
            <a:r>
              <a:rPr lang="en-US" sz="2200" dirty="0"/>
              <a:t>The current implementation of the code runs efficiently on powerful GPU machines in Google </a:t>
            </a:r>
            <a:r>
              <a:rPr lang="en-US" sz="2200" dirty="0" err="1"/>
              <a:t>Colab</a:t>
            </a:r>
            <a:r>
              <a:rPr lang="en-US" sz="2200" dirty="0"/>
              <a:t> but takes longer to execute on a local </a:t>
            </a:r>
            <a:r>
              <a:rPr lang="en-US" sz="2200" dirty="0" err="1"/>
              <a:t>Jupyter</a:t>
            </a:r>
            <a:r>
              <a:rPr lang="en-US" sz="2200" dirty="0"/>
              <a:t> notebook.  As this is a preliminary version, future improvements can be made by optimizing and testing the code on a PC with a robust GPU to enhance performance.</a:t>
            </a:r>
          </a:p>
          <a:p>
            <a:r>
              <a:rPr lang="en-US" sz="2200" dirty="0"/>
              <a:t>There is one anomaly that needs to be worked upon that occurs when certain images are not cropped correctly, resulting in an error.</a:t>
            </a:r>
            <a:endParaRPr lang="en-IN" sz="2200" dirty="0"/>
          </a:p>
        </p:txBody>
      </p:sp>
    </p:spTree>
    <p:extLst>
      <p:ext uri="{BB962C8B-B14F-4D97-AF65-F5344CB8AC3E}">
        <p14:creationId xmlns:p14="http://schemas.microsoft.com/office/powerpoint/2010/main" val="208897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071-C488-D489-00C9-DACF53851D1D}"/>
              </a:ext>
            </a:extLst>
          </p:cNvPr>
          <p:cNvSpPr>
            <a:spLocks noGrp="1"/>
          </p:cNvSpPr>
          <p:nvPr>
            <p:ph type="title"/>
          </p:nvPr>
        </p:nvSpPr>
        <p:spPr/>
        <p:txBody>
          <a:bodyPr/>
          <a:lstStyle/>
          <a:p>
            <a:r>
              <a:rPr lang="en-IN" sz="3200" dirty="0"/>
              <a:t>CONCLUSION</a:t>
            </a:r>
            <a:endParaRPr lang="en-IN" dirty="0"/>
          </a:p>
        </p:txBody>
      </p:sp>
      <p:sp>
        <p:nvSpPr>
          <p:cNvPr id="3" name="Content Placeholder 2">
            <a:extLst>
              <a:ext uri="{FF2B5EF4-FFF2-40B4-BE49-F238E27FC236}">
                <a16:creationId xmlns:a16="http://schemas.microsoft.com/office/drawing/2014/main" id="{73BC088D-B965-529F-31AD-7E9C554F01C2}"/>
              </a:ext>
            </a:extLst>
          </p:cNvPr>
          <p:cNvSpPr>
            <a:spLocks noGrp="1"/>
          </p:cNvSpPr>
          <p:nvPr>
            <p:ph idx="1"/>
          </p:nvPr>
        </p:nvSpPr>
        <p:spPr/>
        <p:txBody>
          <a:bodyPr>
            <a:normAutofit/>
          </a:bodyPr>
          <a:lstStyle/>
          <a:p>
            <a:r>
              <a:rPr lang="en-IN" sz="2200" dirty="0"/>
              <a:t>As we can see, the code works with roughly 75% accuracy and can be improved further.</a:t>
            </a:r>
          </a:p>
          <a:p>
            <a:r>
              <a:rPr lang="en-IN" sz="2200" dirty="0"/>
              <a:t>The ultimate goal of this program is to decrease the effort and time spent on manual data entry.</a:t>
            </a:r>
          </a:p>
          <a:p>
            <a:r>
              <a:rPr lang="en-IN" sz="2200" dirty="0"/>
              <a:t>This being a primary version, can be worked upon further in terms of improving efficiency, model accuracy, and more.</a:t>
            </a:r>
          </a:p>
          <a:p>
            <a:r>
              <a:rPr lang="en-IN" sz="2200" dirty="0"/>
              <a:t>Git Link:  </a:t>
            </a:r>
            <a:r>
              <a:rPr lang="en-IN" sz="2200" dirty="0">
                <a:hlinkClick r:id="rId2"/>
              </a:rPr>
              <a:t>Table Extraction OCR</a:t>
            </a:r>
            <a:endParaRPr lang="en-IN" sz="2200" dirty="0"/>
          </a:p>
        </p:txBody>
      </p:sp>
    </p:spTree>
    <p:extLst>
      <p:ext uri="{BB962C8B-B14F-4D97-AF65-F5344CB8AC3E}">
        <p14:creationId xmlns:p14="http://schemas.microsoft.com/office/powerpoint/2010/main" val="145239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1AED-8E66-A283-BE19-4AD21B66B812}"/>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759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E0F-1861-8780-41DA-49F199E6AFBB}"/>
              </a:ext>
            </a:extLst>
          </p:cNvPr>
          <p:cNvSpPr>
            <a:spLocks noGrp="1"/>
          </p:cNvSpPr>
          <p:nvPr>
            <p:ph type="title"/>
          </p:nvPr>
        </p:nvSpPr>
        <p:spPr/>
        <p:txBody>
          <a:bodyPr/>
          <a:lstStyle/>
          <a:p>
            <a:r>
              <a:rPr lang="en-IN" sz="3200" dirty="0"/>
              <a:t>INTRODUCTION</a:t>
            </a:r>
            <a:endParaRPr lang="en-IN" dirty="0"/>
          </a:p>
        </p:txBody>
      </p:sp>
      <p:sp>
        <p:nvSpPr>
          <p:cNvPr id="3" name="Content Placeholder 2">
            <a:extLst>
              <a:ext uri="{FF2B5EF4-FFF2-40B4-BE49-F238E27FC236}">
                <a16:creationId xmlns:a16="http://schemas.microsoft.com/office/drawing/2014/main" id="{D656EC00-2590-B5B1-13AA-8E810275C231}"/>
              </a:ext>
            </a:extLst>
          </p:cNvPr>
          <p:cNvSpPr>
            <a:spLocks noGrp="1"/>
          </p:cNvSpPr>
          <p:nvPr>
            <p:ph idx="1"/>
          </p:nvPr>
        </p:nvSpPr>
        <p:spPr>
          <a:xfrm>
            <a:off x="2029968" y="2563399"/>
            <a:ext cx="8132063" cy="3753425"/>
          </a:xfrm>
        </p:spPr>
        <p:txBody>
          <a:bodyPr>
            <a:normAutofit/>
          </a:bodyPr>
          <a:lstStyle/>
          <a:p>
            <a:r>
              <a:rPr lang="en-US" sz="2200" dirty="0"/>
              <a:t>This project processes scanned images of handwritten tables to automatically detect and recognize the tabular structure and content. It utilizes pretrained OCR models to accurately read handwritten entries and fill in an Excel sheet, mirroring the original layout. This project significantly reduces manual data entry effort and improves efficiency in handling handwritten documents. </a:t>
            </a:r>
          </a:p>
          <a:p>
            <a:r>
              <a:rPr lang="en-US" sz="2200" dirty="0"/>
              <a:t>[Note: This is a primary version, increasing the accuracy can be further worked upon.]</a:t>
            </a:r>
          </a:p>
        </p:txBody>
      </p:sp>
    </p:spTree>
    <p:extLst>
      <p:ext uri="{BB962C8B-B14F-4D97-AF65-F5344CB8AC3E}">
        <p14:creationId xmlns:p14="http://schemas.microsoft.com/office/powerpoint/2010/main" val="201382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16F6-E4C0-089D-1156-39CAFAD893F1}"/>
              </a:ext>
            </a:extLst>
          </p:cNvPr>
          <p:cNvSpPr>
            <a:spLocks noGrp="1"/>
          </p:cNvSpPr>
          <p:nvPr>
            <p:ph type="title"/>
          </p:nvPr>
        </p:nvSpPr>
        <p:spPr/>
        <p:txBody>
          <a:bodyPr/>
          <a:lstStyle/>
          <a:p>
            <a:r>
              <a:rPr lang="en-IN" sz="3200" dirty="0"/>
              <a:t>TIMELINE</a:t>
            </a:r>
            <a:endParaRPr lang="en-IN" dirty="0"/>
          </a:p>
        </p:txBody>
      </p:sp>
      <p:sp>
        <p:nvSpPr>
          <p:cNvPr id="5" name="Content Placeholder 4">
            <a:extLst>
              <a:ext uri="{FF2B5EF4-FFF2-40B4-BE49-F238E27FC236}">
                <a16:creationId xmlns:a16="http://schemas.microsoft.com/office/drawing/2014/main" id="{180224BA-F45E-5849-F18F-473B200DB9EA}"/>
              </a:ext>
            </a:extLst>
          </p:cNvPr>
          <p:cNvSpPr>
            <a:spLocks noGrp="1"/>
          </p:cNvSpPr>
          <p:nvPr>
            <p:ph idx="1"/>
          </p:nvPr>
        </p:nvSpPr>
        <p:spPr>
          <a:xfrm>
            <a:off x="1538136" y="2457123"/>
            <a:ext cx="9115728" cy="4064974"/>
          </a:xfrm>
        </p:spPr>
        <p:txBody>
          <a:bodyPr>
            <a:normAutofit/>
          </a:bodyPr>
          <a:lstStyle/>
          <a:p>
            <a:r>
              <a:rPr lang="en-IN" sz="2200" dirty="0"/>
              <a:t>The process began with using </a:t>
            </a:r>
            <a:r>
              <a:rPr lang="en-IN" sz="2200" i="1" dirty="0" err="1"/>
              <a:t>pytesseract</a:t>
            </a:r>
            <a:r>
              <a:rPr lang="en-IN" sz="2200" dirty="0"/>
              <a:t>, but it resulted in low accuracy for handwritten text.</a:t>
            </a:r>
          </a:p>
          <a:p>
            <a:r>
              <a:rPr lang="en-IN" sz="2200" dirty="0"/>
              <a:t>The next step was to find an OCR model to train on the IAM dataset for a more precise prediction of handwritten data.</a:t>
            </a:r>
          </a:p>
          <a:p>
            <a:r>
              <a:rPr lang="en-IN" sz="2200" dirty="0"/>
              <a:t>Ultimately due to certain constraints, it had been decided to progress further by making use of a pretrained model (</a:t>
            </a:r>
            <a:r>
              <a:rPr lang="en-IN" sz="2200" i="1" dirty="0" err="1"/>
              <a:t>trOCR</a:t>
            </a:r>
            <a:r>
              <a:rPr lang="en-IN" sz="2200" dirty="0"/>
              <a:t>).</a:t>
            </a:r>
          </a:p>
          <a:p>
            <a:r>
              <a:rPr lang="en-IN" sz="2200" dirty="0"/>
              <a:t>Lastly, to mirror the tabular structure into excel, instead of detecting text regions (using </a:t>
            </a:r>
            <a:r>
              <a:rPr lang="en-IN" sz="2200" i="1" dirty="0" err="1"/>
              <a:t>easyOCR</a:t>
            </a:r>
            <a:r>
              <a:rPr lang="en-IN" sz="2200" dirty="0"/>
              <a:t>), it was decided to detect the cell boundaries (using </a:t>
            </a:r>
            <a:r>
              <a:rPr lang="en-IN" sz="2200" i="1" dirty="0"/>
              <a:t>img2table</a:t>
            </a:r>
            <a:r>
              <a:rPr lang="en-IN" sz="2200" dirty="0"/>
              <a:t>) for the best possible outcome.</a:t>
            </a:r>
          </a:p>
          <a:p>
            <a:endParaRPr lang="en-IN" sz="2200" dirty="0"/>
          </a:p>
        </p:txBody>
      </p:sp>
    </p:spTree>
    <p:extLst>
      <p:ext uri="{BB962C8B-B14F-4D97-AF65-F5344CB8AC3E}">
        <p14:creationId xmlns:p14="http://schemas.microsoft.com/office/powerpoint/2010/main" val="82507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371FBF-C866-86E8-B43C-CCC5A80E6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13" y="50491"/>
            <a:ext cx="10924574" cy="6757017"/>
          </a:xfrm>
          <a:prstGeom prst="rect">
            <a:avLst/>
          </a:prstGeom>
        </p:spPr>
      </p:pic>
    </p:spTree>
    <p:extLst>
      <p:ext uri="{BB962C8B-B14F-4D97-AF65-F5344CB8AC3E}">
        <p14:creationId xmlns:p14="http://schemas.microsoft.com/office/powerpoint/2010/main" val="253795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E4A2-A3B8-87C1-3E32-0AC76B6540D1}"/>
              </a:ext>
            </a:extLst>
          </p:cNvPr>
          <p:cNvSpPr>
            <a:spLocks noGrp="1"/>
          </p:cNvSpPr>
          <p:nvPr>
            <p:ph type="title"/>
          </p:nvPr>
        </p:nvSpPr>
        <p:spPr/>
        <p:txBody>
          <a:bodyPr>
            <a:normAutofit/>
          </a:bodyPr>
          <a:lstStyle/>
          <a:p>
            <a:r>
              <a:rPr lang="en-IN" sz="3200" dirty="0"/>
              <a:t>DATA FLOW DIAGRAM</a:t>
            </a:r>
          </a:p>
        </p:txBody>
      </p:sp>
      <p:pic>
        <p:nvPicPr>
          <p:cNvPr id="3" name="Picture 2">
            <a:extLst>
              <a:ext uri="{FF2B5EF4-FFF2-40B4-BE49-F238E27FC236}">
                <a16:creationId xmlns:a16="http://schemas.microsoft.com/office/drawing/2014/main" id="{B961060F-6CA0-77C1-4C61-D363C1E68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09" y="2239347"/>
            <a:ext cx="10812181" cy="4545602"/>
          </a:xfrm>
          <a:prstGeom prst="rect">
            <a:avLst/>
          </a:prstGeom>
        </p:spPr>
      </p:pic>
    </p:spTree>
    <p:extLst>
      <p:ext uri="{BB962C8B-B14F-4D97-AF65-F5344CB8AC3E}">
        <p14:creationId xmlns:p14="http://schemas.microsoft.com/office/powerpoint/2010/main" val="202442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F403-16ED-69F7-8466-BE50F0D8B4BB}"/>
              </a:ext>
            </a:extLst>
          </p:cNvPr>
          <p:cNvSpPr>
            <a:spLocks noGrp="1"/>
          </p:cNvSpPr>
          <p:nvPr>
            <p:ph type="title"/>
          </p:nvPr>
        </p:nvSpPr>
        <p:spPr/>
        <p:txBody>
          <a:bodyPr>
            <a:normAutofit/>
          </a:bodyPr>
          <a:lstStyle/>
          <a:p>
            <a:r>
              <a:rPr lang="en-IN" sz="3200" dirty="0"/>
              <a:t>MODELS USED</a:t>
            </a:r>
          </a:p>
        </p:txBody>
      </p:sp>
      <p:sp>
        <p:nvSpPr>
          <p:cNvPr id="3" name="Content Placeholder 2">
            <a:extLst>
              <a:ext uri="{FF2B5EF4-FFF2-40B4-BE49-F238E27FC236}">
                <a16:creationId xmlns:a16="http://schemas.microsoft.com/office/drawing/2014/main" id="{BB2E3EB4-B330-1559-817F-A255C37FD067}"/>
              </a:ext>
            </a:extLst>
          </p:cNvPr>
          <p:cNvSpPr>
            <a:spLocks noGrp="1"/>
          </p:cNvSpPr>
          <p:nvPr>
            <p:ph idx="1"/>
          </p:nvPr>
        </p:nvSpPr>
        <p:spPr>
          <a:xfrm>
            <a:off x="2231135" y="2638044"/>
            <a:ext cx="7967223" cy="3594805"/>
          </a:xfrm>
        </p:spPr>
        <p:txBody>
          <a:bodyPr>
            <a:normAutofit/>
          </a:bodyPr>
          <a:lstStyle/>
          <a:p>
            <a:r>
              <a:rPr lang="en-IN" sz="2400" dirty="0"/>
              <a:t>Pretrained model used for text recognition:  </a:t>
            </a:r>
            <a:r>
              <a:rPr lang="en-IN" sz="2400" dirty="0">
                <a:hlinkClick r:id="rId2"/>
              </a:rPr>
              <a:t>TROCR</a:t>
            </a:r>
            <a:endParaRPr lang="en-IN" sz="2400" dirty="0"/>
          </a:p>
          <a:p>
            <a:pPr marL="228600" lvl="1" indent="0">
              <a:buNone/>
            </a:pPr>
            <a:r>
              <a:rPr lang="en-US" sz="2000" dirty="0"/>
              <a:t>The TROCR model is a pretrained encoder-decoder model, consisting of an image Transformer as encoder, and a text Transformer as decoder.</a:t>
            </a:r>
            <a:endParaRPr lang="en-IN" sz="2000" dirty="0"/>
          </a:p>
          <a:p>
            <a:r>
              <a:rPr lang="en-IN" sz="2400" dirty="0"/>
              <a:t>Model used for tabular structure detection:  </a:t>
            </a:r>
            <a:r>
              <a:rPr lang="en-IN" sz="2400" dirty="0">
                <a:hlinkClick r:id="rId3"/>
              </a:rPr>
              <a:t>IMG2TABLE</a:t>
            </a:r>
            <a:endParaRPr lang="en-IN" sz="2400" dirty="0"/>
          </a:p>
          <a:p>
            <a:pPr marL="228600" lvl="1" indent="0">
              <a:buNone/>
            </a:pPr>
            <a:r>
              <a:rPr lang="en-US" sz="2000" dirty="0"/>
              <a:t>img2table is a simple, table identification and extraction Python Library based on OpenCV image processing that supports many common image file formats.</a:t>
            </a:r>
            <a:endParaRPr lang="en-IN" sz="2000" dirty="0"/>
          </a:p>
        </p:txBody>
      </p:sp>
    </p:spTree>
    <p:extLst>
      <p:ext uri="{BB962C8B-B14F-4D97-AF65-F5344CB8AC3E}">
        <p14:creationId xmlns:p14="http://schemas.microsoft.com/office/powerpoint/2010/main" val="23225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F403-16ED-69F7-8466-BE50F0D8B4BB}"/>
              </a:ext>
            </a:extLst>
          </p:cNvPr>
          <p:cNvSpPr>
            <a:spLocks noGrp="1"/>
          </p:cNvSpPr>
          <p:nvPr>
            <p:ph type="title"/>
          </p:nvPr>
        </p:nvSpPr>
        <p:spPr/>
        <p:txBody>
          <a:bodyPr>
            <a:normAutofit/>
          </a:bodyPr>
          <a:lstStyle/>
          <a:p>
            <a:r>
              <a:rPr lang="en-IN" sz="3200" dirty="0"/>
              <a:t>REQUIREMENTS</a:t>
            </a:r>
          </a:p>
        </p:txBody>
      </p:sp>
      <p:sp>
        <p:nvSpPr>
          <p:cNvPr id="3" name="Content Placeholder 2">
            <a:extLst>
              <a:ext uri="{FF2B5EF4-FFF2-40B4-BE49-F238E27FC236}">
                <a16:creationId xmlns:a16="http://schemas.microsoft.com/office/drawing/2014/main" id="{BB2E3EB4-B330-1559-817F-A255C37FD067}"/>
              </a:ext>
            </a:extLst>
          </p:cNvPr>
          <p:cNvSpPr>
            <a:spLocks noGrp="1"/>
          </p:cNvSpPr>
          <p:nvPr>
            <p:ph idx="1"/>
          </p:nvPr>
        </p:nvSpPr>
        <p:spPr/>
        <p:txBody>
          <a:bodyPr>
            <a:normAutofit/>
          </a:bodyPr>
          <a:lstStyle/>
          <a:p>
            <a:r>
              <a:rPr lang="en-IN" sz="2400" dirty="0"/>
              <a:t>Installations required to run the code successfully:</a:t>
            </a:r>
          </a:p>
          <a:p>
            <a:pPr lvl="1"/>
            <a:r>
              <a:rPr lang="en-IN" sz="2000" dirty="0" err="1"/>
              <a:t>openpyxl</a:t>
            </a:r>
            <a:endParaRPr lang="en-IN" sz="2000" dirty="0"/>
          </a:p>
          <a:p>
            <a:pPr lvl="1"/>
            <a:r>
              <a:rPr lang="en-IN" sz="2000" dirty="0"/>
              <a:t>transformers</a:t>
            </a:r>
          </a:p>
          <a:p>
            <a:pPr lvl="1"/>
            <a:r>
              <a:rPr lang="en-IN" sz="2000" dirty="0"/>
              <a:t>pandas</a:t>
            </a:r>
          </a:p>
          <a:p>
            <a:pPr lvl="1"/>
            <a:r>
              <a:rPr lang="en-IN" sz="2000" dirty="0"/>
              <a:t>img2table</a:t>
            </a:r>
          </a:p>
          <a:p>
            <a:pPr lvl="1"/>
            <a:endParaRPr lang="en-IN" sz="2000" dirty="0"/>
          </a:p>
        </p:txBody>
      </p:sp>
    </p:spTree>
    <p:extLst>
      <p:ext uri="{BB962C8B-B14F-4D97-AF65-F5344CB8AC3E}">
        <p14:creationId xmlns:p14="http://schemas.microsoft.com/office/powerpoint/2010/main" val="284809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1A1C-8300-A132-96A4-429C0D49DB91}"/>
              </a:ext>
            </a:extLst>
          </p:cNvPr>
          <p:cNvSpPr>
            <a:spLocks noGrp="1"/>
          </p:cNvSpPr>
          <p:nvPr>
            <p:ph type="title"/>
          </p:nvPr>
        </p:nvSpPr>
        <p:spPr/>
        <p:txBody>
          <a:bodyPr>
            <a:normAutofit/>
          </a:bodyPr>
          <a:lstStyle/>
          <a:p>
            <a:r>
              <a:rPr lang="en-IN" sz="3200" dirty="0"/>
              <a:t>OUTPUT</a:t>
            </a:r>
          </a:p>
        </p:txBody>
      </p:sp>
      <p:pic>
        <p:nvPicPr>
          <p:cNvPr id="4" name="Picture 3">
            <a:extLst>
              <a:ext uri="{FF2B5EF4-FFF2-40B4-BE49-F238E27FC236}">
                <a16:creationId xmlns:a16="http://schemas.microsoft.com/office/drawing/2014/main" id="{87B47434-DBED-7045-7318-C6F50BF39F1D}"/>
              </a:ext>
            </a:extLst>
          </p:cNvPr>
          <p:cNvPicPr>
            <a:picLocks noChangeAspect="1"/>
          </p:cNvPicPr>
          <p:nvPr/>
        </p:nvPicPr>
        <p:blipFill rotWithShape="1">
          <a:blip r:embed="rId2">
            <a:extLst>
              <a:ext uri="{28A0092B-C50C-407E-A947-70E740481C1C}">
                <a14:useLocalDpi xmlns:a14="http://schemas.microsoft.com/office/drawing/2010/main" val="0"/>
              </a:ext>
            </a:extLst>
          </a:blip>
          <a:srcRect b="23593"/>
          <a:stretch/>
        </p:blipFill>
        <p:spPr>
          <a:xfrm>
            <a:off x="551155" y="2434222"/>
            <a:ext cx="11089689" cy="4106537"/>
          </a:xfrm>
          <a:prstGeom prst="rect">
            <a:avLst/>
          </a:prstGeom>
        </p:spPr>
      </p:pic>
    </p:spTree>
    <p:extLst>
      <p:ext uri="{BB962C8B-B14F-4D97-AF65-F5344CB8AC3E}">
        <p14:creationId xmlns:p14="http://schemas.microsoft.com/office/powerpoint/2010/main" val="86543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1A1C-8300-A132-96A4-429C0D49DB91}"/>
              </a:ext>
            </a:extLst>
          </p:cNvPr>
          <p:cNvSpPr>
            <a:spLocks noGrp="1"/>
          </p:cNvSpPr>
          <p:nvPr>
            <p:ph type="title"/>
          </p:nvPr>
        </p:nvSpPr>
        <p:spPr/>
        <p:txBody>
          <a:bodyPr/>
          <a:lstStyle/>
          <a:p>
            <a:r>
              <a:rPr lang="en-IN" sz="3200" dirty="0"/>
              <a:t>OUTPUT</a:t>
            </a:r>
            <a:endParaRPr lang="en-IN" dirty="0"/>
          </a:p>
        </p:txBody>
      </p:sp>
      <p:pic>
        <p:nvPicPr>
          <p:cNvPr id="4" name="Picture 3">
            <a:extLst>
              <a:ext uri="{FF2B5EF4-FFF2-40B4-BE49-F238E27FC236}">
                <a16:creationId xmlns:a16="http://schemas.microsoft.com/office/drawing/2014/main" id="{6D2689DA-8C46-A9E6-5FF0-0E42D363B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21" y="2519266"/>
            <a:ext cx="11013557" cy="3877087"/>
          </a:xfrm>
          <a:prstGeom prst="rect">
            <a:avLst/>
          </a:prstGeom>
        </p:spPr>
      </p:pic>
    </p:spTree>
    <p:extLst>
      <p:ext uri="{BB962C8B-B14F-4D97-AF65-F5344CB8AC3E}">
        <p14:creationId xmlns:p14="http://schemas.microsoft.com/office/powerpoint/2010/main" val="3839974503"/>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287</TotalTime>
  <Words>469</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HANDWRITTEN TABLE EXTRACTION OCR</vt:lpstr>
      <vt:lpstr>INTRODUCTION</vt:lpstr>
      <vt:lpstr>TIMELINE</vt:lpstr>
      <vt:lpstr>PowerPoint Presentation</vt:lpstr>
      <vt:lpstr>DATA FLOW DIAGRAM</vt:lpstr>
      <vt:lpstr>MODELS USED</vt:lpstr>
      <vt:lpstr>REQUIREMENTS</vt:lpstr>
      <vt:lpstr>OUTPUT</vt:lpstr>
      <vt:lpstr>OUTPUT</vt:lpstr>
      <vt:lpstr>ACCURACY, LIMITATIONS AND 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Natasha Salvi</dc:creator>
  <cp:lastModifiedBy>Natasha Salvi</cp:lastModifiedBy>
  <cp:revision>34</cp:revision>
  <dcterms:created xsi:type="dcterms:W3CDTF">2024-06-27T04:55:26Z</dcterms:created>
  <dcterms:modified xsi:type="dcterms:W3CDTF">2024-07-01T08:50:28Z</dcterms:modified>
</cp:coreProperties>
</file>