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Destaqu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Estilo Claro 1 - Destaqu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Estilo Claro 1 - Destaqu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Estilo Médio 4 - Destaqu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Estilo Médio 4 - Destaqu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Estilo Médio 4 - Destaqu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Estilo Médio 4 - Destaqu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Estilo Médio 4 - Destaqu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Estilo Médio 4 - Destaqu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03447BB-5D67-496B-8E87-E561075AD55C}" styleName="Estilo Escuro 1 - Destaqu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ABFCF23-3B69-468F-B69F-88F6DE6A72F2}" styleName="Estilo Médio 1 - Destaqu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Estilo Médio 1 - Destaqu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Sem Estilo, Sem Grelh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9"/>
  </p:normalViewPr>
  <p:slideViewPr>
    <p:cSldViewPr snapToGrid="0" snapToObjects="1">
      <p:cViewPr>
        <p:scale>
          <a:sx n="90" d="100"/>
          <a:sy n="90" d="100"/>
        </p:scale>
        <p:origin x="89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user/Documents/GitHub/Analise-de-Sistemas/Trabalho%20-%20AS/toprankUNIDI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user/Documents/GitHub/Analise-de-Sistemas/Trabalho%20-%20AS/toprankUNIDI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user/Documents/GitHub/Analise-de-Sistemas/Trabalho%20-%20AS/toprankUNIDI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user/Documents/GitHub/Analise-de-Sistemas/Trabalho%20-%20AS/toprankUNIDI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user/Documents/GitHub/Analise-de-Sistemas/Trabalho%20-%20AS/toprankUNIDI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user/Documents/GitHub/Analise-de-Sistemas/Trabalho%20-%20AS/toprankUNIDI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/>
            </a:pPr>
            <a:r>
              <a:rPr lang="pt-PT" sz="1200" dirty="0"/>
              <a:t>A- Investigação</a:t>
            </a:r>
            <a:r>
              <a:rPr lang="pt-PT" sz="1200" baseline="0" dirty="0"/>
              <a:t> sucesso completo, Lançar novo produto, Manter nível serviço e Procura elevada </a:t>
            </a:r>
            <a:endParaRPr lang="pt-PT" sz="1200" dirty="0"/>
          </a:p>
        </c:rich>
      </c:tx>
      <c:layout>
        <c:manualLayout>
          <c:xMode val="edge"/>
          <c:yMode val="edge"/>
          <c:x val="0.14650028027933634"/>
          <c:y val="1.3764092841515684E-2"/>
        </c:manualLayout>
      </c:layout>
      <c:overlay val="0"/>
    </c:title>
    <c:autoTitleDeleted val="0"/>
    <c:plotArea>
      <c:layout>
        <c:manualLayout>
          <c:xMode val="edge"/>
          <c:yMode val="edge"/>
          <c:x val="2.5700934579439252E-2"/>
          <c:y val="0.14122429052489266"/>
          <c:w val="0.94859813084112155"/>
          <c:h val="0.74823504375148653"/>
        </c:manualLayout>
      </c:layout>
      <c:barChart>
        <c:barDir val="bar"/>
        <c:grouping val="stacked"/>
        <c:varyColors val="0"/>
        <c:ser>
          <c:idx val="0"/>
          <c:order val="0"/>
          <c:spPr>
            <a:noFill/>
            <a:ln w="25400">
              <a:noFill/>
            </a:ln>
          </c:spPr>
          <c:invertIfNegative val="0"/>
          <c:cat>
            <c:strRef>
              <c:f>'Tornado  D28'!$C$35:$C$38</c:f>
              <c:strCache>
                <c:ptCount val="4"/>
                <c:pt idx="0">
                  <c:v>receita procura elevada (D24)</c:v>
                </c:pt>
                <c:pt idx="1">
                  <c:v>custo de lancar novo produto (D20)</c:v>
                </c:pt>
                <c:pt idx="2">
                  <c:v>custo de investigar (D22)</c:v>
                </c:pt>
                <c:pt idx="3">
                  <c:v>custo manter nível serviço (D19)</c:v>
                </c:pt>
              </c:strCache>
            </c:strRef>
          </c:cat>
          <c:val>
            <c:numLit>
              <c:formatCode>General</c:formatCode>
              <c:ptCount val="4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0-F970-1B40-B1C1-568AEC2C15B6}"/>
            </c:ext>
          </c:extLst>
        </c:ser>
        <c:ser>
          <c:idx val="1"/>
          <c:order val="1"/>
          <c:spPr>
            <a:noFill/>
            <a:ln w="25400">
              <a:noFill/>
            </a:ln>
          </c:spPr>
          <c:invertIfNegative val="0"/>
          <c:cat>
            <c:strRef>
              <c:f>'Tornado  D28'!$C$35:$C$38</c:f>
              <c:strCache>
                <c:ptCount val="4"/>
                <c:pt idx="0">
                  <c:v>receita procura elevada (D24)</c:v>
                </c:pt>
                <c:pt idx="1">
                  <c:v>custo de lancar novo produto (D20)</c:v>
                </c:pt>
                <c:pt idx="2">
                  <c:v>custo de investigar (D22)</c:v>
                </c:pt>
                <c:pt idx="3">
                  <c:v>custo manter nível serviço (D19)</c:v>
                </c:pt>
              </c:strCache>
            </c:strRef>
          </c:cat>
          <c:val>
            <c:numLit>
              <c:formatCode>General</c:formatCode>
              <c:ptCount val="4"/>
              <c:pt idx="0">
                <c:v>6424</c:v>
              </c:pt>
              <c:pt idx="1">
                <c:v>18300</c:v>
              </c:pt>
              <c:pt idx="2">
                <c:v>20300</c:v>
              </c:pt>
              <c:pt idx="3">
                <c:v>21800</c:v>
              </c:pt>
            </c:numLit>
          </c:val>
          <c:extLst>
            <c:ext xmlns:c16="http://schemas.microsoft.com/office/drawing/2014/chart" uri="{C3380CC4-5D6E-409C-BE32-E72D297353CC}">
              <c16:uniqueId val="{00000001-F970-1B40-B1C1-568AEC2C15B6}"/>
            </c:ext>
          </c:extLst>
        </c:ser>
        <c:ser>
          <c:idx val="2"/>
          <c:order val="2"/>
          <c:spPr>
            <a:solidFill>
              <a:srgbClr val="333399"/>
            </a:solidFill>
            <a:ln w="25400">
              <a:noFill/>
            </a:ln>
          </c:spPr>
          <c:invertIfNegative val="0"/>
          <c:cat>
            <c:strRef>
              <c:f>'Tornado  D28'!$C$35:$C$38</c:f>
              <c:strCache>
                <c:ptCount val="4"/>
                <c:pt idx="0">
                  <c:v>receita procura elevada (D24)</c:v>
                </c:pt>
                <c:pt idx="1">
                  <c:v>custo de lancar novo produto (D20)</c:v>
                </c:pt>
                <c:pt idx="2">
                  <c:v>custo de investigar (D22)</c:v>
                </c:pt>
                <c:pt idx="3">
                  <c:v>custo manter nível serviço (D19)</c:v>
                </c:pt>
              </c:strCache>
            </c:strRef>
          </c:cat>
          <c:val>
            <c:numLit>
              <c:formatCode>General</c:formatCode>
              <c:ptCount val="4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2-F970-1B40-B1C1-568AEC2C15B6}"/>
            </c:ext>
          </c:extLst>
        </c:ser>
        <c:ser>
          <c:idx val="3"/>
          <c:order val="3"/>
          <c:spPr>
            <a:solidFill>
              <a:srgbClr val="333399"/>
            </a:solidFill>
            <a:ln w="25400">
              <a:noFill/>
            </a:ln>
          </c:spPr>
          <c:invertIfNegative val="0"/>
          <c:cat>
            <c:strRef>
              <c:f>'Tornado  D28'!$C$35:$C$38</c:f>
              <c:strCache>
                <c:ptCount val="4"/>
                <c:pt idx="0">
                  <c:v>receita procura elevada (D24)</c:v>
                </c:pt>
                <c:pt idx="1">
                  <c:v>custo de lancar novo produto (D20)</c:v>
                </c:pt>
                <c:pt idx="2">
                  <c:v>custo de investigar (D22)</c:v>
                </c:pt>
                <c:pt idx="3">
                  <c:v>custo manter nível serviço (D19)</c:v>
                </c:pt>
              </c:strCache>
            </c:strRef>
          </c:cat>
          <c:val>
            <c:numLit>
              <c:formatCode>General</c:formatCode>
              <c:ptCount val="4"/>
              <c:pt idx="0">
                <c:v>31752</c:v>
              </c:pt>
              <c:pt idx="1">
                <c:v>5000</c:v>
              </c:pt>
              <c:pt idx="2">
                <c:v>3000</c:v>
              </c:pt>
              <c:pt idx="3">
                <c:v>1000</c:v>
              </c:pt>
            </c:numLit>
          </c:val>
          <c:extLst>
            <c:ext xmlns:c16="http://schemas.microsoft.com/office/drawing/2014/chart" uri="{C3380CC4-5D6E-409C-BE32-E72D297353CC}">
              <c16:uniqueId val="{00000003-F970-1B40-B1C1-568AEC2C15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502653512"/>
        <c:axId val="502651552"/>
      </c:barChart>
      <c:scatterChart>
        <c:scatterStyle val="smoothMarker"/>
        <c:varyColors val="0"/>
        <c:ser>
          <c:idx val="4"/>
          <c:order val="4"/>
          <c:tx>
            <c:v>Vertical</c:v>
          </c:tx>
          <c:spPr>
            <a:ln w="3175">
              <a:solidFill>
                <a:srgbClr val="333399"/>
              </a:solidFill>
              <a:prstDash val="sysDash"/>
            </a:ln>
          </c:spPr>
          <c:dPt>
            <c:idx val="0"/>
            <c:marker>
              <c:symbol val="triangle"/>
              <c:size val="6"/>
              <c:spPr>
                <a:solidFill>
                  <a:srgbClr val="333399"/>
                </a:solidFill>
                <a:ln>
                  <a:solidFill>
                    <a:srgbClr val="0000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F970-1B40-B1C1-568AEC2C15B6}"/>
              </c:ext>
            </c:extLst>
          </c:dPt>
          <c:dPt>
            <c:idx val="1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5-F970-1B40-B1C1-568AEC2C15B6}"/>
              </c:ext>
            </c:extLst>
          </c:dPt>
          <c:dLbls>
            <c:dLbl>
              <c:idx val="0"/>
              <c:layout>
                <c:manualLayout>
                  <c:x val="4.7358511323808979E-2"/>
                  <c:y val="-5.451294462160855E-2"/>
                </c:manualLayout>
              </c:layout>
              <c:tx>
                <c:rich>
                  <a:bodyPr rot="0" vert="horz" wrap="square" lIns="38100" tIns="19050" rIns="38100" bIns="19050" anchor="ctr">
                    <a:spAutoFit/>
                  </a:bodyPr>
                  <a:lstStyle/>
                  <a:p>
                    <a:pPr algn="ctr">
                      <a:defRPr sz="675">
                        <a:solidFill>
                          <a:srgbClr val="000000"/>
                        </a:solidFill>
                      </a:defRPr>
                    </a:pPr>
                    <a:r>
                      <a:rPr lang="en-US"/>
                      <a:t>Base Value=22300</a:t>
                    </a:r>
                  </a:p>
                </c:rich>
              </c:tx>
              <c:spPr>
                <a:solidFill>
                  <a:srgbClr val="FFFFFF"/>
                </a:solidFill>
                <a:ln>
                  <a:solidFill>
                    <a:srgbClr val="000000"/>
                  </a:solidFill>
                  <a:prstDash val="solid"/>
                </a:ln>
                <a:effectLst/>
              </c:sp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970-1B40-B1C1-568AEC2C15B6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xVal>
            <c:numLit>
              <c:formatCode>General</c:formatCode>
              <c:ptCount val="2"/>
              <c:pt idx="0">
                <c:v>22300</c:v>
              </c:pt>
              <c:pt idx="1">
                <c:v>22300</c:v>
              </c:pt>
            </c:numLit>
          </c:xVal>
          <c:yVal>
            <c:numLit>
              <c:formatCode>General</c:formatCode>
              <c:ptCount val="2"/>
              <c:pt idx="0">
                <c:v>0</c:v>
              </c:pt>
              <c:pt idx="1">
                <c:v>1</c:v>
              </c:pt>
            </c:numLit>
          </c:yVal>
          <c:smooth val="1"/>
          <c:extLst>
            <c:ext xmlns:c16="http://schemas.microsoft.com/office/drawing/2014/chart" uri="{C3380CC4-5D6E-409C-BE32-E72D297353CC}">
              <c16:uniqueId val="{00000006-F970-1B40-B1C1-568AEC2C15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2652728"/>
        <c:axId val="502651944"/>
      </c:scatterChart>
      <c:catAx>
        <c:axId val="50265351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low"/>
        <c:txPr>
          <a:bodyPr rot="0" vert="horz"/>
          <a:lstStyle/>
          <a:p>
            <a:pPr>
              <a:defRPr sz="800"/>
            </a:pPr>
            <a:endParaRPr lang="pt-PT"/>
          </a:p>
        </c:txPr>
        <c:crossAx val="502651552"/>
        <c:crossesAt val="-1.0000000000000001E+300"/>
        <c:auto val="1"/>
        <c:lblAlgn val="ctr"/>
        <c:lblOffset val="100"/>
        <c:noMultiLvlLbl val="0"/>
      </c:catAx>
      <c:valAx>
        <c:axId val="502651552"/>
        <c:scaling>
          <c:orientation val="minMax"/>
          <c:max val="40000"/>
          <c:min val="5000"/>
        </c:scaling>
        <c:delete val="0"/>
        <c:axPos val="b"/>
        <c:title>
          <c:tx>
            <c:rich>
              <a:bodyPr/>
              <a:lstStyle/>
              <a:p>
                <a:pPr>
                  <a:defRPr sz="800" b="0"/>
                </a:pPr>
                <a:r>
                  <a:rPr lang="pt-PT"/>
                  <a:t>Value of profit </a:t>
                </a:r>
              </a:p>
            </c:rich>
          </c:tx>
          <c:layout>
            <c:manualLayout>
              <c:xMode val="edge"/>
              <c:yMode val="edge"/>
              <c:x val="0.55834654814489648"/>
              <c:y val="0.92125583666111699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txPr>
          <a:bodyPr rot="-5400000" vert="horz"/>
          <a:lstStyle/>
          <a:p>
            <a:pPr>
              <a:defRPr sz="800" b="0"/>
            </a:pPr>
            <a:endParaRPr lang="pt-PT"/>
          </a:p>
        </c:txPr>
        <c:crossAx val="502653512"/>
        <c:crosses val="max"/>
        <c:crossBetween val="between"/>
        <c:majorUnit val="5000"/>
      </c:valAx>
      <c:valAx>
        <c:axId val="502651944"/>
        <c:scaling>
          <c:orientation val="minMax"/>
          <c:max val="1"/>
          <c:min val="0"/>
        </c:scaling>
        <c:delete val="1"/>
        <c:axPos val="r"/>
        <c:numFmt formatCode="General" sourceLinked="1"/>
        <c:majorTickMark val="none"/>
        <c:minorTickMark val="none"/>
        <c:tickLblPos val="none"/>
        <c:crossAx val="502652728"/>
        <c:crosses val="max"/>
        <c:crossBetween val="midCat"/>
      </c:valAx>
      <c:valAx>
        <c:axId val="502652728"/>
        <c:scaling>
          <c:orientation val="minMax"/>
          <c:max val="40000"/>
          <c:min val="5000"/>
        </c:scaling>
        <c:delete val="1"/>
        <c:axPos val="b"/>
        <c:numFmt formatCode="General" sourceLinked="1"/>
        <c:majorTickMark val="none"/>
        <c:minorTickMark val="none"/>
        <c:tickLblPos val="none"/>
        <c:crossAx val="502651944"/>
        <c:crosses val="autoZero"/>
        <c:crossBetween val="midCat"/>
      </c:valAx>
    </c:plotArea>
    <c:plotVisOnly val="1"/>
    <c:dispBlanksAs val="gap"/>
    <c:showDLblsOverMax val="0"/>
  </c:chart>
  <c:spPr>
    <a:ln w="9525"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/>
            </a:pPr>
            <a:r>
              <a:rPr lang="pt-PT" sz="1200" b="1" i="0" u="none" strike="noStrike" baseline="0" dirty="0">
                <a:effectLst/>
              </a:rPr>
              <a:t>C- Investigação sucesso completo, Lançar novo produto, Manter nível serviço e Procura elevada</a:t>
            </a:r>
            <a:endParaRPr lang="pt-PT" dirty="0"/>
          </a:p>
        </c:rich>
      </c:tx>
      <c:overlay val="0"/>
    </c:title>
    <c:autoTitleDeleted val="0"/>
    <c:plotArea>
      <c:layout>
        <c:manualLayout>
          <c:xMode val="edge"/>
          <c:yMode val="edge"/>
          <c:x val="2.5700934579439252E-2"/>
          <c:y val="0.11017488076311606"/>
          <c:w val="0.62081646920303191"/>
          <c:h val="0.80472165542105334"/>
        </c:manualLayout>
      </c:layout>
      <c:scatterChart>
        <c:scatterStyle val="lineMarker"/>
        <c:varyColors val="0"/>
        <c:ser>
          <c:idx val="0"/>
          <c:order val="0"/>
          <c:tx>
            <c:v>custo manter nível serviç (D19)</c:v>
          </c:tx>
          <c:spPr>
            <a:ln w="25400">
              <a:solidFill>
                <a:srgbClr val="333399"/>
              </a:solidFill>
              <a:prstDash val="solid"/>
            </a:ln>
          </c:spPr>
          <c:marker>
            <c:symbol val="none"/>
          </c:marker>
          <c:xVal>
            <c:numRef>
              <c:f>'Spider  D28'!$G$37:$G$41</c:f>
              <c:numCache>
                <c:formatCode>0.00%</c:formatCode>
                <c:ptCount val="5"/>
                <c:pt idx="0">
                  <c:v>-0.2</c:v>
                </c:pt>
                <c:pt idx="1">
                  <c:v>-0.1</c:v>
                </c:pt>
                <c:pt idx="2">
                  <c:v>0</c:v>
                </c:pt>
                <c:pt idx="3">
                  <c:v>0.1</c:v>
                </c:pt>
                <c:pt idx="4">
                  <c:v>0.2</c:v>
                </c:pt>
              </c:numCache>
            </c:numRef>
          </c:xVal>
          <c:yVal>
            <c:numRef>
              <c:f>'Spider  D28'!$J$37:$J$41</c:f>
              <c:numCache>
                <c:formatCode>0.00%</c:formatCode>
                <c:ptCount val="5"/>
                <c:pt idx="0">
                  <c:v>2.2421524663677129E-2</c:v>
                </c:pt>
                <c:pt idx="1">
                  <c:v>1.1210762331838564E-2</c:v>
                </c:pt>
                <c:pt idx="2">
                  <c:v>0</c:v>
                </c:pt>
                <c:pt idx="3">
                  <c:v>-1.1210762331838564E-2</c:v>
                </c:pt>
                <c:pt idx="4">
                  <c:v>-2.2421524663677129E-2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144-2C47-B9AF-44E24F685A7F}"/>
            </c:ext>
          </c:extLst>
        </c:ser>
        <c:ser>
          <c:idx val="1"/>
          <c:order val="1"/>
          <c:tx>
            <c:v>custo de lancar novo prod (D20)</c:v>
          </c:tx>
          <c:spPr>
            <a:ln w="25400">
              <a:solidFill>
                <a:srgbClr val="993366"/>
              </a:solidFill>
              <a:prstDash val="solid"/>
            </a:ln>
          </c:spPr>
          <c:marker>
            <c:symbol val="none"/>
          </c:marker>
          <c:xVal>
            <c:numRef>
              <c:f>'Spider  D28'!$G$42:$G$46</c:f>
              <c:numCache>
                <c:formatCode>0.00%</c:formatCode>
                <c:ptCount val="5"/>
                <c:pt idx="0">
                  <c:v>-0.125</c:v>
                </c:pt>
                <c:pt idx="1">
                  <c:v>3.125E-2</c:v>
                </c:pt>
                <c:pt idx="2">
                  <c:v>0.1875</c:v>
                </c:pt>
                <c:pt idx="3">
                  <c:v>0.34375</c:v>
                </c:pt>
                <c:pt idx="4">
                  <c:v>0.5</c:v>
                </c:pt>
              </c:numCache>
            </c:numRef>
          </c:xVal>
          <c:yVal>
            <c:numRef>
              <c:f>'Spider  D28'!$J$42:$J$46</c:f>
              <c:numCache>
                <c:formatCode>0.00%</c:formatCode>
                <c:ptCount val="5"/>
                <c:pt idx="0">
                  <c:v>4.4843049327354258E-2</c:v>
                </c:pt>
                <c:pt idx="1">
                  <c:v>-1.1210762331838564E-2</c:v>
                </c:pt>
                <c:pt idx="2">
                  <c:v>-6.726457399103139E-2</c:v>
                </c:pt>
                <c:pt idx="3">
                  <c:v>-0.12331838565022421</c:v>
                </c:pt>
                <c:pt idx="4">
                  <c:v>-0.17937219730941703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144-2C47-B9AF-44E24F685A7F}"/>
            </c:ext>
          </c:extLst>
        </c:ser>
        <c:ser>
          <c:idx val="2"/>
          <c:order val="2"/>
          <c:tx>
            <c:v>custo de investigar (D22)</c:v>
          </c:tx>
          <c:spPr>
            <a:ln w="25400">
              <a:solidFill>
                <a:srgbClr val="339966"/>
              </a:solidFill>
              <a:prstDash val="solid"/>
            </a:ln>
          </c:spPr>
          <c:marker>
            <c:symbol val="none"/>
          </c:marker>
          <c:xVal>
            <c:numRef>
              <c:f>'Spider  D28'!$G$47:$G$51</c:f>
              <c:numCache>
                <c:formatCode>0.00%</c:formatCode>
                <c:ptCount val="5"/>
                <c:pt idx="0">
                  <c:v>-0.2</c:v>
                </c:pt>
                <c:pt idx="1">
                  <c:v>-0.05</c:v>
                </c:pt>
                <c:pt idx="2">
                  <c:v>0.1</c:v>
                </c:pt>
                <c:pt idx="3">
                  <c:v>0.25</c:v>
                </c:pt>
                <c:pt idx="4">
                  <c:v>0.4</c:v>
                </c:pt>
              </c:numCache>
            </c:numRef>
          </c:xVal>
          <c:yVal>
            <c:numRef>
              <c:f>'Spider  D28'!$J$47:$J$51</c:f>
              <c:numCache>
                <c:formatCode>0.00%</c:formatCode>
                <c:ptCount val="5"/>
                <c:pt idx="0">
                  <c:v>4.4843049327354258E-2</c:v>
                </c:pt>
                <c:pt idx="1">
                  <c:v>1.1210762331838564E-2</c:v>
                </c:pt>
                <c:pt idx="2">
                  <c:v>-2.2421524663677129E-2</c:v>
                </c:pt>
                <c:pt idx="3">
                  <c:v>-5.6053811659192827E-2</c:v>
                </c:pt>
                <c:pt idx="4">
                  <c:v>-8.9686098654708515E-2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144-2C47-B9AF-44E24F685A7F}"/>
            </c:ext>
          </c:extLst>
        </c:ser>
        <c:ser>
          <c:idx val="3"/>
          <c:order val="3"/>
          <c:tx>
            <c:v>receita procura elevada (D24)</c:v>
          </c:tx>
          <c:spPr>
            <a:ln w="25400">
              <a:solidFill>
                <a:srgbClr val="FFCC00"/>
              </a:solidFill>
              <a:prstDash val="solid"/>
            </a:ln>
          </c:spPr>
          <c:marker>
            <c:symbol val="none"/>
          </c:marker>
          <c:xVal>
            <c:numRef>
              <c:f>'Spider  D28'!$G$52:$G$56</c:f>
              <c:numCache>
                <c:formatCode>0.00%</c:formatCode>
                <c:ptCount val="5"/>
                <c:pt idx="0">
                  <c:v>-0.42</c:v>
                </c:pt>
                <c:pt idx="1">
                  <c:v>-0.21</c:v>
                </c:pt>
                <c:pt idx="2">
                  <c:v>0</c:v>
                </c:pt>
                <c:pt idx="3">
                  <c:v>0.21</c:v>
                </c:pt>
                <c:pt idx="4">
                  <c:v>0.42</c:v>
                </c:pt>
              </c:numCache>
            </c:numRef>
          </c:xVal>
          <c:yVal>
            <c:numRef>
              <c:f>'Spider  D28'!$J$52:$J$56</c:f>
              <c:numCache>
                <c:formatCode>0.00%</c:formatCode>
                <c:ptCount val="5"/>
                <c:pt idx="0">
                  <c:v>-0.71192825112107627</c:v>
                </c:pt>
                <c:pt idx="1">
                  <c:v>-0.35596412556053814</c:v>
                </c:pt>
                <c:pt idx="2">
                  <c:v>0</c:v>
                </c:pt>
                <c:pt idx="3">
                  <c:v>0.35596412556053814</c:v>
                </c:pt>
                <c:pt idx="4">
                  <c:v>0.71192825112107627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3144-2C47-B9AF-44E24F685A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2638616"/>
        <c:axId val="382354656"/>
      </c:scatterChart>
      <c:valAx>
        <c:axId val="5026386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800" b="0"/>
                </a:pPr>
                <a:r>
                  <a:rPr lang="pt-PT"/>
                  <a:t>Input % Change</a:t>
                </a:r>
              </a:p>
            </c:rich>
          </c:tx>
          <c:layout>
            <c:manualLayout>
              <c:xMode val="edge"/>
              <c:yMode val="edge"/>
              <c:x val="0.26963720656413276"/>
              <c:y val="0.92443548689959065"/>
            </c:manualLayout>
          </c:layout>
          <c:overlay val="0"/>
        </c:title>
        <c:numFmt formatCode="0%" sourceLinked="0"/>
        <c:majorTickMark val="out"/>
        <c:minorTickMark val="none"/>
        <c:tickLblPos val="nextTo"/>
        <c:txPr>
          <a:bodyPr rot="-5400000" vert="horz"/>
          <a:lstStyle/>
          <a:p>
            <a:pPr>
              <a:defRPr sz="800" b="0"/>
            </a:pPr>
            <a:endParaRPr lang="pt-PT"/>
          </a:p>
        </c:txPr>
        <c:crossAx val="382354656"/>
        <c:crossesAt val="-1.0000000000000001E+300"/>
        <c:crossBetween val="midCat"/>
      </c:valAx>
      <c:valAx>
        <c:axId val="382354656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800" b="0"/>
                </a:pPr>
                <a:r>
                  <a:rPr lang="pt-PT"/>
                  <a:t>Output % Change</a:t>
                </a:r>
              </a:p>
            </c:rich>
          </c:tx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pt-PT"/>
          </a:p>
        </c:txPr>
        <c:crossAx val="502638616"/>
        <c:crossesAt val="-1.0000000000000001E+300"/>
        <c:crossBetween val="midCat"/>
      </c:valAx>
    </c:plotArea>
    <c:legend>
      <c:legendPos val="r"/>
      <c:layout>
        <c:manualLayout>
          <c:xMode val="edge"/>
          <c:yMode val="edge"/>
          <c:x val="0.59970037229845841"/>
          <c:y val="0.39660002754027768"/>
          <c:w val="0.40029962770154154"/>
          <c:h val="0.32540089881451623"/>
        </c:manualLayout>
      </c:layout>
      <c:overlay val="0"/>
      <c:spPr>
        <a:ln w="25400">
          <a:noFill/>
        </a:ln>
      </c:spPr>
      <c:txPr>
        <a:bodyPr/>
        <a:lstStyle/>
        <a:p>
          <a:pPr>
            <a:defRPr sz="800"/>
          </a:pPr>
          <a:endParaRPr lang="pt-PT"/>
        </a:p>
      </c:txPr>
    </c:legend>
    <c:plotVisOnly val="1"/>
    <c:dispBlanksAs val="gap"/>
    <c:showDLblsOverMax val="0"/>
  </c:chart>
  <c:spPr>
    <a:ln w="9525"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/>
            </a:pPr>
            <a:r>
              <a:rPr lang="pt-PT" sz="1200" b="1" i="0" u="none" strike="noStrike" baseline="0" dirty="0">
                <a:effectLst/>
              </a:rPr>
              <a:t>A- Investigação sucesso completo, Manter </a:t>
            </a:r>
            <a:r>
              <a:rPr lang="pt-PT" sz="1200" b="1" i="0" u="none" strike="noStrike" baseline="0" dirty="0" err="1">
                <a:effectLst/>
              </a:rPr>
              <a:t>McBifana</a:t>
            </a:r>
            <a:r>
              <a:rPr lang="pt-PT" sz="1200" b="1" i="0" u="none" strike="noStrike" baseline="0" dirty="0">
                <a:effectLst/>
              </a:rPr>
              <a:t>, Manter nível serviço e Procura elevada</a:t>
            </a:r>
            <a:endParaRPr lang="pt-PT" dirty="0"/>
          </a:p>
        </c:rich>
      </c:tx>
      <c:layout>
        <c:manualLayout>
          <c:xMode val="edge"/>
          <c:yMode val="edge"/>
          <c:x val="0.11725994928854472"/>
          <c:y val="0"/>
        </c:manualLayout>
      </c:layout>
      <c:overlay val="0"/>
    </c:title>
    <c:autoTitleDeleted val="0"/>
    <c:plotArea>
      <c:layout>
        <c:manualLayout>
          <c:xMode val="edge"/>
          <c:yMode val="edge"/>
          <c:x val="2.5700934579439252E-2"/>
          <c:y val="0.14122429052489266"/>
          <c:w val="0.94859813084112155"/>
          <c:h val="0.74823504375148653"/>
        </c:manualLayout>
      </c:layout>
      <c:barChart>
        <c:barDir val="bar"/>
        <c:grouping val="stacked"/>
        <c:varyColors val="0"/>
        <c:ser>
          <c:idx val="0"/>
          <c:order val="0"/>
          <c:spPr>
            <a:noFill/>
            <a:ln w="25400">
              <a:noFill/>
            </a:ln>
          </c:spPr>
          <c:invertIfNegative val="0"/>
          <c:cat>
            <c:strRef>
              <c:f>'Tornado  D29'!$C$35:$C$38</c:f>
              <c:strCache>
                <c:ptCount val="4"/>
                <c:pt idx="0">
                  <c:v>receita procura elevada (D24)</c:v>
                </c:pt>
                <c:pt idx="1">
                  <c:v>custo de investigar (D22)</c:v>
                </c:pt>
                <c:pt idx="2">
                  <c:v>custo de manter McBifana (D21)</c:v>
                </c:pt>
                <c:pt idx="3">
                  <c:v>custo manter nível serviço (D19)</c:v>
                </c:pt>
              </c:strCache>
            </c:strRef>
          </c:cat>
          <c:val>
            <c:numLit>
              <c:formatCode>General</c:formatCode>
              <c:ptCount val="4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0-DDD5-9A4B-A2D9-10AD40A5E6EB}"/>
            </c:ext>
          </c:extLst>
        </c:ser>
        <c:ser>
          <c:idx val="1"/>
          <c:order val="1"/>
          <c:spPr>
            <a:noFill/>
            <a:ln w="25400">
              <a:noFill/>
            </a:ln>
          </c:spPr>
          <c:invertIfNegative val="0"/>
          <c:cat>
            <c:strRef>
              <c:f>'Tornado  D29'!$C$35:$C$38</c:f>
              <c:strCache>
                <c:ptCount val="4"/>
                <c:pt idx="0">
                  <c:v>receita procura elevada (D24)</c:v>
                </c:pt>
                <c:pt idx="1">
                  <c:v>custo de investigar (D22)</c:v>
                </c:pt>
                <c:pt idx="2">
                  <c:v>custo de manter McBifana (D21)</c:v>
                </c:pt>
                <c:pt idx="3">
                  <c:v>custo manter nível serviço (D19)</c:v>
                </c:pt>
              </c:strCache>
            </c:strRef>
          </c:cat>
          <c:val>
            <c:numLit>
              <c:formatCode>General</c:formatCode>
              <c:ptCount val="4"/>
              <c:pt idx="0">
                <c:v>11424</c:v>
              </c:pt>
              <c:pt idx="1">
                <c:v>25300</c:v>
              </c:pt>
              <c:pt idx="2">
                <c:v>26700</c:v>
              </c:pt>
              <c:pt idx="3">
                <c:v>26800</c:v>
              </c:pt>
            </c:numLit>
          </c:val>
          <c:extLst>
            <c:ext xmlns:c16="http://schemas.microsoft.com/office/drawing/2014/chart" uri="{C3380CC4-5D6E-409C-BE32-E72D297353CC}">
              <c16:uniqueId val="{00000001-DDD5-9A4B-A2D9-10AD40A5E6EB}"/>
            </c:ext>
          </c:extLst>
        </c:ser>
        <c:ser>
          <c:idx val="2"/>
          <c:order val="2"/>
          <c:spPr>
            <a:solidFill>
              <a:srgbClr val="333399"/>
            </a:solidFill>
            <a:ln w="25400">
              <a:noFill/>
            </a:ln>
          </c:spPr>
          <c:invertIfNegative val="0"/>
          <c:cat>
            <c:strRef>
              <c:f>'Tornado  D29'!$C$35:$C$38</c:f>
              <c:strCache>
                <c:ptCount val="4"/>
                <c:pt idx="0">
                  <c:v>receita procura elevada (D24)</c:v>
                </c:pt>
                <c:pt idx="1">
                  <c:v>custo de investigar (D22)</c:v>
                </c:pt>
                <c:pt idx="2">
                  <c:v>custo de manter McBifana (D21)</c:v>
                </c:pt>
                <c:pt idx="3">
                  <c:v>custo manter nível serviço (D19)</c:v>
                </c:pt>
              </c:strCache>
            </c:strRef>
          </c:cat>
          <c:val>
            <c:numLit>
              <c:formatCode>General</c:formatCode>
              <c:ptCount val="4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2-DDD5-9A4B-A2D9-10AD40A5E6EB}"/>
            </c:ext>
          </c:extLst>
        </c:ser>
        <c:ser>
          <c:idx val="3"/>
          <c:order val="3"/>
          <c:spPr>
            <a:solidFill>
              <a:srgbClr val="333399"/>
            </a:solidFill>
            <a:ln w="25400">
              <a:noFill/>
            </a:ln>
          </c:spPr>
          <c:invertIfNegative val="0"/>
          <c:cat>
            <c:strRef>
              <c:f>'Tornado  D29'!$C$35:$C$38</c:f>
              <c:strCache>
                <c:ptCount val="4"/>
                <c:pt idx="0">
                  <c:v>receita procura elevada (D24)</c:v>
                </c:pt>
                <c:pt idx="1">
                  <c:v>custo de investigar (D22)</c:v>
                </c:pt>
                <c:pt idx="2">
                  <c:v>custo de manter McBifana (D21)</c:v>
                </c:pt>
                <c:pt idx="3">
                  <c:v>custo manter nível serviço (D19)</c:v>
                </c:pt>
              </c:strCache>
            </c:strRef>
          </c:cat>
          <c:val>
            <c:numLit>
              <c:formatCode>General</c:formatCode>
              <c:ptCount val="4"/>
              <c:pt idx="0">
                <c:v>31752</c:v>
              </c:pt>
              <c:pt idx="1">
                <c:v>3000</c:v>
              </c:pt>
              <c:pt idx="2">
                <c:v>1200</c:v>
              </c:pt>
              <c:pt idx="3">
                <c:v>1000</c:v>
              </c:pt>
            </c:numLit>
          </c:val>
          <c:extLst>
            <c:ext xmlns:c16="http://schemas.microsoft.com/office/drawing/2014/chart" uri="{C3380CC4-5D6E-409C-BE32-E72D297353CC}">
              <c16:uniqueId val="{00000003-DDD5-9A4B-A2D9-10AD40A5E6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382348384"/>
        <c:axId val="382352696"/>
      </c:barChart>
      <c:scatterChart>
        <c:scatterStyle val="smoothMarker"/>
        <c:varyColors val="0"/>
        <c:ser>
          <c:idx val="4"/>
          <c:order val="4"/>
          <c:tx>
            <c:v>Vertical</c:v>
          </c:tx>
          <c:spPr>
            <a:ln w="3175">
              <a:solidFill>
                <a:srgbClr val="333399"/>
              </a:solidFill>
              <a:prstDash val="sysDash"/>
            </a:ln>
          </c:spPr>
          <c:dPt>
            <c:idx val="0"/>
            <c:marker>
              <c:symbol val="triangle"/>
              <c:size val="6"/>
              <c:spPr>
                <a:solidFill>
                  <a:srgbClr val="333399"/>
                </a:solidFill>
                <a:ln>
                  <a:solidFill>
                    <a:srgbClr val="0000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DDD5-9A4B-A2D9-10AD40A5E6EB}"/>
              </c:ext>
            </c:extLst>
          </c:dPt>
          <c:dPt>
            <c:idx val="1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5-DDD5-9A4B-A2D9-10AD40A5E6EB}"/>
              </c:ext>
            </c:extLst>
          </c:dPt>
          <c:dLbls>
            <c:dLbl>
              <c:idx val="0"/>
              <c:layout>
                <c:manualLayout>
                  <c:x val="2.7925021518059229E-2"/>
                  <c:y val="-7.9148657936372491E-2"/>
                </c:manualLayout>
              </c:layout>
              <c:tx>
                <c:rich>
                  <a:bodyPr rot="0" vert="horz" wrap="square" lIns="38100" tIns="19050" rIns="38100" bIns="19050" anchor="ctr">
                    <a:spAutoFit/>
                  </a:bodyPr>
                  <a:lstStyle/>
                  <a:p>
                    <a:pPr algn="ctr">
                      <a:defRPr sz="675">
                        <a:solidFill>
                          <a:srgbClr val="000000"/>
                        </a:solidFill>
                      </a:defRPr>
                    </a:pPr>
                    <a:r>
                      <a:rPr lang="en-US"/>
                      <a:t>Base Value=27300</a:t>
                    </a:r>
                  </a:p>
                </c:rich>
              </c:tx>
              <c:spPr>
                <a:solidFill>
                  <a:srgbClr val="FFFFFF"/>
                </a:solidFill>
                <a:ln>
                  <a:solidFill>
                    <a:srgbClr val="000000"/>
                  </a:solidFill>
                  <a:prstDash val="solid"/>
                </a:ln>
                <a:effectLst/>
              </c:sp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DD5-9A4B-A2D9-10AD40A5E6E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xVal>
            <c:numLit>
              <c:formatCode>General</c:formatCode>
              <c:ptCount val="2"/>
              <c:pt idx="0">
                <c:v>27300</c:v>
              </c:pt>
              <c:pt idx="1">
                <c:v>27300</c:v>
              </c:pt>
            </c:numLit>
          </c:xVal>
          <c:yVal>
            <c:numLit>
              <c:formatCode>General</c:formatCode>
              <c:ptCount val="2"/>
              <c:pt idx="0">
                <c:v>0</c:v>
              </c:pt>
              <c:pt idx="1">
                <c:v>1</c:v>
              </c:pt>
            </c:numLit>
          </c:yVal>
          <c:smooth val="1"/>
          <c:extLst>
            <c:ext xmlns:c16="http://schemas.microsoft.com/office/drawing/2014/chart" uri="{C3380CC4-5D6E-409C-BE32-E72D297353CC}">
              <c16:uniqueId val="{00000006-DDD5-9A4B-A2D9-10AD40A5E6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2347208"/>
        <c:axId val="382348776"/>
      </c:scatterChart>
      <c:catAx>
        <c:axId val="38234838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low"/>
        <c:txPr>
          <a:bodyPr rot="0" vert="horz"/>
          <a:lstStyle/>
          <a:p>
            <a:pPr>
              <a:defRPr sz="800"/>
            </a:pPr>
            <a:endParaRPr lang="pt-PT"/>
          </a:p>
        </c:txPr>
        <c:crossAx val="382352696"/>
        <c:crossesAt val="-1.0000000000000001E+300"/>
        <c:auto val="1"/>
        <c:lblAlgn val="ctr"/>
        <c:lblOffset val="100"/>
        <c:noMultiLvlLbl val="0"/>
      </c:catAx>
      <c:valAx>
        <c:axId val="382352696"/>
        <c:scaling>
          <c:orientation val="minMax"/>
          <c:max val="45000"/>
          <c:min val="10000"/>
        </c:scaling>
        <c:delete val="0"/>
        <c:axPos val="b"/>
        <c:title>
          <c:tx>
            <c:rich>
              <a:bodyPr/>
              <a:lstStyle/>
              <a:p>
                <a:pPr>
                  <a:defRPr sz="800" b="0"/>
                </a:pPr>
                <a:r>
                  <a:rPr lang="pt-PT"/>
                  <a:t>Value of</a:t>
                </a:r>
                <a:r>
                  <a:rPr lang="pt-PT" baseline="0"/>
                  <a:t> profit</a:t>
                </a:r>
                <a:endParaRPr lang="pt-PT"/>
              </a:p>
            </c:rich>
          </c:tx>
          <c:layout>
            <c:manualLayout>
              <c:xMode val="edge"/>
              <c:yMode val="edge"/>
              <c:x val="0.53493612078977937"/>
              <c:y val="0.93397443761501198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txPr>
          <a:bodyPr rot="-5400000" vert="horz"/>
          <a:lstStyle/>
          <a:p>
            <a:pPr>
              <a:defRPr sz="800" b="0"/>
            </a:pPr>
            <a:endParaRPr lang="pt-PT"/>
          </a:p>
        </c:txPr>
        <c:crossAx val="382348384"/>
        <c:crosses val="max"/>
        <c:crossBetween val="between"/>
        <c:majorUnit val="5000"/>
      </c:valAx>
      <c:valAx>
        <c:axId val="382348776"/>
        <c:scaling>
          <c:orientation val="minMax"/>
          <c:max val="1"/>
          <c:min val="0"/>
        </c:scaling>
        <c:delete val="1"/>
        <c:axPos val="r"/>
        <c:numFmt formatCode="General" sourceLinked="1"/>
        <c:majorTickMark val="none"/>
        <c:minorTickMark val="none"/>
        <c:tickLblPos val="none"/>
        <c:crossAx val="382347208"/>
        <c:crosses val="max"/>
        <c:crossBetween val="midCat"/>
      </c:valAx>
      <c:valAx>
        <c:axId val="382347208"/>
        <c:scaling>
          <c:orientation val="minMax"/>
          <c:max val="45000"/>
          <c:min val="10000"/>
        </c:scaling>
        <c:delete val="1"/>
        <c:axPos val="b"/>
        <c:numFmt formatCode="General" sourceLinked="1"/>
        <c:majorTickMark val="none"/>
        <c:minorTickMark val="none"/>
        <c:tickLblPos val="none"/>
        <c:crossAx val="382348776"/>
        <c:crosses val="autoZero"/>
        <c:crossBetween val="midCat"/>
      </c:valAx>
    </c:plotArea>
    <c:plotVisOnly val="1"/>
    <c:dispBlanksAs val="gap"/>
    <c:showDLblsOverMax val="0"/>
  </c:chart>
  <c:spPr>
    <a:ln w="9525"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/>
            </a:pPr>
            <a:r>
              <a:rPr lang="pt-PT" sz="1200" b="1" i="0" u="none" strike="noStrike" baseline="0" dirty="0">
                <a:effectLst/>
              </a:rPr>
              <a:t>C- Investigação sucesso completo, Manter </a:t>
            </a:r>
            <a:r>
              <a:rPr lang="pt-PT" sz="1200" b="1" i="0" u="none" strike="noStrike" baseline="0" dirty="0" err="1">
                <a:effectLst/>
              </a:rPr>
              <a:t>McBifana</a:t>
            </a:r>
            <a:r>
              <a:rPr lang="pt-PT" sz="1200" b="1" i="0" u="none" strike="noStrike" baseline="0" dirty="0">
                <a:effectLst/>
              </a:rPr>
              <a:t>, Manter nível serviço e Procura elevada</a:t>
            </a:r>
            <a:endParaRPr lang="pt-PT" dirty="0"/>
          </a:p>
        </c:rich>
      </c:tx>
      <c:layout>
        <c:manualLayout>
          <c:xMode val="edge"/>
          <c:yMode val="edge"/>
          <c:x val="0.10149585357681352"/>
          <c:y val="1.5898251192368838E-2"/>
        </c:manualLayout>
      </c:layout>
      <c:overlay val="0"/>
    </c:title>
    <c:autoTitleDeleted val="0"/>
    <c:plotArea>
      <c:layout>
        <c:manualLayout>
          <c:xMode val="edge"/>
          <c:yMode val="edge"/>
          <c:x val="2.5700934579439252E-2"/>
          <c:y val="0.11017488076311606"/>
          <c:w val="0.61795459562881738"/>
          <c:h val="0.80472165542105334"/>
        </c:manualLayout>
      </c:layout>
      <c:scatterChart>
        <c:scatterStyle val="lineMarker"/>
        <c:varyColors val="0"/>
        <c:ser>
          <c:idx val="0"/>
          <c:order val="0"/>
          <c:tx>
            <c:v>custo manter nível serviç (D19)</c:v>
          </c:tx>
          <c:spPr>
            <a:ln w="25400">
              <a:solidFill>
                <a:srgbClr val="333399"/>
              </a:solidFill>
              <a:prstDash val="solid"/>
            </a:ln>
          </c:spPr>
          <c:marker>
            <c:symbol val="none"/>
          </c:marker>
          <c:xVal>
            <c:numRef>
              <c:f>'Spider  D29'!$G$36:$G$40</c:f>
              <c:numCache>
                <c:formatCode>0.00%</c:formatCode>
                <c:ptCount val="5"/>
                <c:pt idx="0">
                  <c:v>-0.2</c:v>
                </c:pt>
                <c:pt idx="1">
                  <c:v>-0.1</c:v>
                </c:pt>
                <c:pt idx="2">
                  <c:v>0</c:v>
                </c:pt>
                <c:pt idx="3">
                  <c:v>0.1</c:v>
                </c:pt>
                <c:pt idx="4">
                  <c:v>0.2</c:v>
                </c:pt>
              </c:numCache>
            </c:numRef>
          </c:xVal>
          <c:yVal>
            <c:numRef>
              <c:f>'Spider  D29'!$J$36:$J$40</c:f>
              <c:numCache>
                <c:formatCode>0.00%</c:formatCode>
                <c:ptCount val="5"/>
                <c:pt idx="0">
                  <c:v>1.8315018315018316E-2</c:v>
                </c:pt>
                <c:pt idx="1">
                  <c:v>9.1575091575091579E-3</c:v>
                </c:pt>
                <c:pt idx="2">
                  <c:v>0</c:v>
                </c:pt>
                <c:pt idx="3">
                  <c:v>-9.1575091575091579E-3</c:v>
                </c:pt>
                <c:pt idx="4">
                  <c:v>-1.8315018315018316E-2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2AF-C94E-A8DE-DBA9F856630F}"/>
            </c:ext>
          </c:extLst>
        </c:ser>
        <c:ser>
          <c:idx val="1"/>
          <c:order val="1"/>
          <c:tx>
            <c:v>custo de manter McBifana (D21)</c:v>
          </c:tx>
          <c:spPr>
            <a:ln w="25400">
              <a:solidFill>
                <a:srgbClr val="993366"/>
              </a:solidFill>
              <a:prstDash val="solid"/>
            </a:ln>
          </c:spPr>
          <c:marker>
            <c:symbol val="none"/>
          </c:marker>
          <c:xVal>
            <c:numRef>
              <c:f>'Spider  D29'!$G$41:$G$45</c:f>
              <c:numCache>
                <c:formatCode>0.00%</c:formatCode>
                <c:ptCount val="5"/>
                <c:pt idx="0">
                  <c:v>-0.2</c:v>
                </c:pt>
                <c:pt idx="1">
                  <c:v>-0.1</c:v>
                </c:pt>
                <c:pt idx="2">
                  <c:v>0</c:v>
                </c:pt>
                <c:pt idx="3">
                  <c:v>0.1</c:v>
                </c:pt>
                <c:pt idx="4">
                  <c:v>0.2</c:v>
                </c:pt>
              </c:numCache>
            </c:numRef>
          </c:xVal>
          <c:yVal>
            <c:numRef>
              <c:f>'Spider  D29'!$J$41:$J$45</c:f>
              <c:numCache>
                <c:formatCode>0.00%</c:formatCode>
                <c:ptCount val="5"/>
                <c:pt idx="0">
                  <c:v>2.197802197802198E-2</c:v>
                </c:pt>
                <c:pt idx="1">
                  <c:v>1.098901098901099E-2</c:v>
                </c:pt>
                <c:pt idx="2">
                  <c:v>0</c:v>
                </c:pt>
                <c:pt idx="3">
                  <c:v>-1.098901098901099E-2</c:v>
                </c:pt>
                <c:pt idx="4">
                  <c:v>-2.197802197802198E-2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2AF-C94E-A8DE-DBA9F856630F}"/>
            </c:ext>
          </c:extLst>
        </c:ser>
        <c:ser>
          <c:idx val="2"/>
          <c:order val="2"/>
          <c:tx>
            <c:v>custo de investigar (D22)</c:v>
          </c:tx>
          <c:spPr>
            <a:ln w="25400">
              <a:solidFill>
                <a:srgbClr val="339966"/>
              </a:solidFill>
              <a:prstDash val="solid"/>
            </a:ln>
          </c:spPr>
          <c:marker>
            <c:symbol val="none"/>
          </c:marker>
          <c:xVal>
            <c:numRef>
              <c:f>'Spider  D29'!$G$46:$G$50</c:f>
              <c:numCache>
                <c:formatCode>0.00%</c:formatCode>
                <c:ptCount val="5"/>
                <c:pt idx="0">
                  <c:v>-0.2</c:v>
                </c:pt>
                <c:pt idx="1">
                  <c:v>-0.05</c:v>
                </c:pt>
                <c:pt idx="2">
                  <c:v>0.1</c:v>
                </c:pt>
                <c:pt idx="3">
                  <c:v>0.25</c:v>
                </c:pt>
                <c:pt idx="4">
                  <c:v>0.4</c:v>
                </c:pt>
              </c:numCache>
            </c:numRef>
          </c:xVal>
          <c:yVal>
            <c:numRef>
              <c:f>'Spider  D29'!$J$46:$J$50</c:f>
              <c:numCache>
                <c:formatCode>0.00%</c:formatCode>
                <c:ptCount val="5"/>
                <c:pt idx="0">
                  <c:v>3.6630036630036632E-2</c:v>
                </c:pt>
                <c:pt idx="1">
                  <c:v>9.1575091575091579E-3</c:v>
                </c:pt>
                <c:pt idx="2">
                  <c:v>-1.8315018315018316E-2</c:v>
                </c:pt>
                <c:pt idx="3">
                  <c:v>-4.5787545787545784E-2</c:v>
                </c:pt>
                <c:pt idx="4">
                  <c:v>-7.3260073260073263E-2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2AF-C94E-A8DE-DBA9F856630F}"/>
            </c:ext>
          </c:extLst>
        </c:ser>
        <c:ser>
          <c:idx val="3"/>
          <c:order val="3"/>
          <c:tx>
            <c:v>receita procura elevada (D24)</c:v>
          </c:tx>
          <c:spPr>
            <a:ln w="25400">
              <a:solidFill>
                <a:srgbClr val="FFCC00"/>
              </a:solidFill>
              <a:prstDash val="solid"/>
            </a:ln>
          </c:spPr>
          <c:marker>
            <c:symbol val="none"/>
          </c:marker>
          <c:xVal>
            <c:numRef>
              <c:f>'Spider  D29'!$G$51:$G$55</c:f>
              <c:numCache>
                <c:formatCode>0.00%</c:formatCode>
                <c:ptCount val="5"/>
                <c:pt idx="0">
                  <c:v>-0.42</c:v>
                </c:pt>
                <c:pt idx="1">
                  <c:v>-0.21</c:v>
                </c:pt>
                <c:pt idx="2">
                  <c:v>0</c:v>
                </c:pt>
                <c:pt idx="3">
                  <c:v>0.21</c:v>
                </c:pt>
                <c:pt idx="4">
                  <c:v>0.42</c:v>
                </c:pt>
              </c:numCache>
            </c:numRef>
          </c:xVal>
          <c:yVal>
            <c:numRef>
              <c:f>'Spider  D29'!$J$51:$J$55</c:f>
              <c:numCache>
                <c:formatCode>0.00%</c:formatCode>
                <c:ptCount val="5"/>
                <c:pt idx="0">
                  <c:v>-0.58153846153846156</c:v>
                </c:pt>
                <c:pt idx="1">
                  <c:v>-0.29076923076923078</c:v>
                </c:pt>
                <c:pt idx="2">
                  <c:v>0</c:v>
                </c:pt>
                <c:pt idx="3">
                  <c:v>0.29076923076923078</c:v>
                </c:pt>
                <c:pt idx="4">
                  <c:v>0.58153846153846156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12AF-C94E-A8DE-DBA9F85663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2647240"/>
        <c:axId val="502648024"/>
      </c:scatterChart>
      <c:valAx>
        <c:axId val="5026472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800" b="0"/>
                </a:pPr>
                <a:r>
                  <a:rPr lang="pt-PT"/>
                  <a:t>Input % Change</a:t>
                </a:r>
              </a:p>
            </c:rich>
          </c:tx>
          <c:layout>
            <c:manualLayout>
              <c:xMode val="edge"/>
              <c:yMode val="edge"/>
              <c:x val="0.26820626977702555"/>
              <c:y val="0.92443548689959065"/>
            </c:manualLayout>
          </c:layout>
          <c:overlay val="0"/>
        </c:title>
        <c:numFmt formatCode="0%" sourceLinked="0"/>
        <c:majorTickMark val="out"/>
        <c:minorTickMark val="none"/>
        <c:tickLblPos val="nextTo"/>
        <c:txPr>
          <a:bodyPr rot="-5400000" vert="horz"/>
          <a:lstStyle/>
          <a:p>
            <a:pPr>
              <a:defRPr sz="800" b="0"/>
            </a:pPr>
            <a:endParaRPr lang="pt-PT"/>
          </a:p>
        </c:txPr>
        <c:crossAx val="502648024"/>
        <c:crossesAt val="-1.0000000000000001E+300"/>
        <c:crossBetween val="midCat"/>
      </c:valAx>
      <c:valAx>
        <c:axId val="502648024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800" b="0"/>
                </a:pPr>
                <a:r>
                  <a:rPr lang="pt-PT"/>
                  <a:t>Output % Change</a:t>
                </a:r>
              </a:p>
            </c:rich>
          </c:tx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pt-PT"/>
          </a:p>
        </c:txPr>
        <c:crossAx val="502647240"/>
        <c:crossesAt val="-1.0000000000000001E+300"/>
        <c:crossBetween val="midCat"/>
      </c:valAx>
    </c:plotArea>
    <c:legend>
      <c:legendPos val="r"/>
      <c:overlay val="0"/>
      <c:spPr>
        <a:ln w="25400">
          <a:noFill/>
        </a:ln>
      </c:spPr>
      <c:txPr>
        <a:bodyPr/>
        <a:lstStyle/>
        <a:p>
          <a:pPr>
            <a:defRPr sz="800"/>
          </a:pPr>
          <a:endParaRPr lang="pt-PT"/>
        </a:p>
      </c:txPr>
    </c:legend>
    <c:plotVisOnly val="1"/>
    <c:dispBlanksAs val="gap"/>
    <c:showDLblsOverMax val="0"/>
  </c:chart>
  <c:spPr>
    <a:ln w="9525"/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/>
            </a:pPr>
            <a:r>
              <a:rPr lang="pt-PT" sz="1200" b="1" i="0" u="none" strike="noStrike" baseline="0" dirty="0">
                <a:effectLst/>
              </a:rPr>
              <a:t>A- Manter </a:t>
            </a:r>
            <a:r>
              <a:rPr lang="pt-PT" sz="1200" b="1" i="0" u="none" strike="noStrike" baseline="0" dirty="0" err="1">
                <a:effectLst/>
              </a:rPr>
              <a:t>McBifana</a:t>
            </a:r>
            <a:r>
              <a:rPr lang="pt-PT" sz="1200" b="1" i="0" u="none" strike="noStrike" baseline="0" dirty="0">
                <a:effectLst/>
              </a:rPr>
              <a:t>, Manter nível serviço e Procura elevada</a:t>
            </a:r>
            <a:endParaRPr lang="pt-PT" dirty="0"/>
          </a:p>
        </c:rich>
      </c:tx>
      <c:overlay val="0"/>
    </c:title>
    <c:autoTitleDeleted val="0"/>
    <c:plotArea>
      <c:layout>
        <c:manualLayout>
          <c:xMode val="edge"/>
          <c:yMode val="edge"/>
          <c:x val="2.5700934579439252E-2"/>
          <c:y val="0.14122429052489266"/>
          <c:w val="0.94859813084112155"/>
          <c:h val="0.74823504375148653"/>
        </c:manualLayout>
      </c:layout>
      <c:barChart>
        <c:barDir val="bar"/>
        <c:grouping val="stacked"/>
        <c:varyColors val="0"/>
        <c:ser>
          <c:idx val="0"/>
          <c:order val="0"/>
          <c:spPr>
            <a:noFill/>
            <a:ln w="25400">
              <a:noFill/>
            </a:ln>
          </c:spPr>
          <c:invertIfNegative val="0"/>
          <c:cat>
            <c:strRef>
              <c:f>'Tornado  D30'!$C$34:$C$36</c:f>
              <c:strCache>
                <c:ptCount val="3"/>
                <c:pt idx="0">
                  <c:v>receita procura elevada (D24)</c:v>
                </c:pt>
                <c:pt idx="1">
                  <c:v>custo de manter McBifana (D21)</c:v>
                </c:pt>
                <c:pt idx="2">
                  <c:v>custo manter nível serviço (D19)</c:v>
                </c:pt>
              </c:strCache>
            </c:strRef>
          </c:cat>
          <c:val>
            <c:numLit>
              <c:formatCode>General</c:formatCode>
              <c:ptCount val="3"/>
              <c:pt idx="0">
                <c:v>0</c:v>
              </c:pt>
              <c:pt idx="1">
                <c:v>0</c:v>
              </c:pt>
              <c:pt idx="2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0-6FC1-AD4A-9127-13ED905BEA95}"/>
            </c:ext>
          </c:extLst>
        </c:ser>
        <c:ser>
          <c:idx val="1"/>
          <c:order val="1"/>
          <c:spPr>
            <a:noFill/>
            <a:ln w="25400">
              <a:noFill/>
            </a:ln>
          </c:spPr>
          <c:invertIfNegative val="0"/>
          <c:cat>
            <c:strRef>
              <c:f>'Tornado  D30'!$C$34:$C$36</c:f>
              <c:strCache>
                <c:ptCount val="3"/>
                <c:pt idx="0">
                  <c:v>receita procura elevada (D24)</c:v>
                </c:pt>
                <c:pt idx="1">
                  <c:v>custo de manter McBifana (D21)</c:v>
                </c:pt>
                <c:pt idx="2">
                  <c:v>custo manter nível serviço (D19)</c:v>
                </c:pt>
              </c:strCache>
            </c:strRef>
          </c:cat>
          <c:val>
            <c:numLit>
              <c:formatCode>General</c:formatCode>
              <c:ptCount val="3"/>
              <c:pt idx="0">
                <c:v>16424</c:v>
              </c:pt>
              <c:pt idx="1">
                <c:v>31700</c:v>
              </c:pt>
              <c:pt idx="2">
                <c:v>31800</c:v>
              </c:pt>
            </c:numLit>
          </c:val>
          <c:extLst>
            <c:ext xmlns:c16="http://schemas.microsoft.com/office/drawing/2014/chart" uri="{C3380CC4-5D6E-409C-BE32-E72D297353CC}">
              <c16:uniqueId val="{00000001-6FC1-AD4A-9127-13ED905BEA95}"/>
            </c:ext>
          </c:extLst>
        </c:ser>
        <c:ser>
          <c:idx val="2"/>
          <c:order val="2"/>
          <c:spPr>
            <a:solidFill>
              <a:srgbClr val="333399"/>
            </a:solidFill>
            <a:ln w="25400">
              <a:noFill/>
            </a:ln>
          </c:spPr>
          <c:invertIfNegative val="0"/>
          <c:cat>
            <c:strRef>
              <c:f>'Tornado  D30'!$C$34:$C$36</c:f>
              <c:strCache>
                <c:ptCount val="3"/>
                <c:pt idx="0">
                  <c:v>receita procura elevada (D24)</c:v>
                </c:pt>
                <c:pt idx="1">
                  <c:v>custo de manter McBifana (D21)</c:v>
                </c:pt>
                <c:pt idx="2">
                  <c:v>custo manter nível serviço (D19)</c:v>
                </c:pt>
              </c:strCache>
            </c:strRef>
          </c:cat>
          <c:val>
            <c:numLit>
              <c:formatCode>General</c:formatCode>
              <c:ptCount val="3"/>
              <c:pt idx="0">
                <c:v>0</c:v>
              </c:pt>
              <c:pt idx="1">
                <c:v>0</c:v>
              </c:pt>
              <c:pt idx="2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2-6FC1-AD4A-9127-13ED905BEA95}"/>
            </c:ext>
          </c:extLst>
        </c:ser>
        <c:ser>
          <c:idx val="3"/>
          <c:order val="3"/>
          <c:spPr>
            <a:solidFill>
              <a:srgbClr val="333399"/>
            </a:solidFill>
            <a:ln w="25400">
              <a:noFill/>
            </a:ln>
          </c:spPr>
          <c:invertIfNegative val="0"/>
          <c:cat>
            <c:strRef>
              <c:f>'Tornado  D30'!$C$34:$C$36</c:f>
              <c:strCache>
                <c:ptCount val="3"/>
                <c:pt idx="0">
                  <c:v>receita procura elevada (D24)</c:v>
                </c:pt>
                <c:pt idx="1">
                  <c:v>custo de manter McBifana (D21)</c:v>
                </c:pt>
                <c:pt idx="2">
                  <c:v>custo manter nível serviço (D19)</c:v>
                </c:pt>
              </c:strCache>
            </c:strRef>
          </c:cat>
          <c:val>
            <c:numLit>
              <c:formatCode>General</c:formatCode>
              <c:ptCount val="3"/>
              <c:pt idx="0">
                <c:v>31752</c:v>
              </c:pt>
              <c:pt idx="1">
                <c:v>1200</c:v>
              </c:pt>
              <c:pt idx="2">
                <c:v>1000</c:v>
              </c:pt>
            </c:numLit>
          </c:val>
          <c:extLst>
            <c:ext xmlns:c16="http://schemas.microsoft.com/office/drawing/2014/chart" uri="{C3380CC4-5D6E-409C-BE32-E72D297353CC}">
              <c16:uniqueId val="{00000003-6FC1-AD4A-9127-13ED905BEA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502651160"/>
        <c:axId val="384454896"/>
      </c:barChart>
      <c:scatterChart>
        <c:scatterStyle val="smoothMarker"/>
        <c:varyColors val="0"/>
        <c:ser>
          <c:idx val="4"/>
          <c:order val="4"/>
          <c:tx>
            <c:v>Vertical</c:v>
          </c:tx>
          <c:spPr>
            <a:ln w="3175">
              <a:solidFill>
                <a:srgbClr val="333399"/>
              </a:solidFill>
              <a:prstDash val="sysDash"/>
            </a:ln>
          </c:spPr>
          <c:dPt>
            <c:idx val="0"/>
            <c:marker>
              <c:symbol val="triangle"/>
              <c:size val="6"/>
              <c:spPr>
                <a:solidFill>
                  <a:srgbClr val="333399"/>
                </a:solidFill>
                <a:ln>
                  <a:solidFill>
                    <a:srgbClr val="0000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6FC1-AD4A-9127-13ED905BEA95}"/>
              </c:ext>
            </c:extLst>
          </c:dPt>
          <c:dPt>
            <c:idx val="1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5-6FC1-AD4A-9127-13ED905BEA95}"/>
              </c:ext>
            </c:extLst>
          </c:dPt>
          <c:dLbls>
            <c:dLbl>
              <c:idx val="0"/>
              <c:layout>
                <c:manualLayout>
                  <c:x val="2.9949313016034866E-2"/>
                  <c:y val="-8.8601912322171877E-2"/>
                </c:manualLayout>
              </c:layout>
              <c:tx>
                <c:rich>
                  <a:bodyPr rot="0" vert="horz" wrap="square" lIns="38100" tIns="19050" rIns="38100" bIns="19050" anchor="ctr">
                    <a:spAutoFit/>
                  </a:bodyPr>
                  <a:lstStyle/>
                  <a:p>
                    <a:pPr algn="ctr">
                      <a:defRPr sz="675">
                        <a:solidFill>
                          <a:srgbClr val="000000"/>
                        </a:solidFill>
                      </a:defRPr>
                    </a:pPr>
                    <a:r>
                      <a:rPr lang="en-US"/>
                      <a:t>Base Value=32300</a:t>
                    </a:r>
                  </a:p>
                </c:rich>
              </c:tx>
              <c:spPr>
                <a:solidFill>
                  <a:srgbClr val="FFFFFF"/>
                </a:solidFill>
                <a:ln>
                  <a:solidFill>
                    <a:srgbClr val="000000"/>
                  </a:solidFill>
                  <a:prstDash val="solid"/>
                </a:ln>
                <a:effectLst/>
              </c:sp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FC1-AD4A-9127-13ED905BEA95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xVal>
            <c:numLit>
              <c:formatCode>General</c:formatCode>
              <c:ptCount val="2"/>
              <c:pt idx="0">
                <c:v>32300</c:v>
              </c:pt>
              <c:pt idx="1">
                <c:v>32300</c:v>
              </c:pt>
            </c:numLit>
          </c:xVal>
          <c:yVal>
            <c:numLit>
              <c:formatCode>General</c:formatCode>
              <c:ptCount val="2"/>
              <c:pt idx="0">
                <c:v>0</c:v>
              </c:pt>
              <c:pt idx="1">
                <c:v>1</c:v>
              </c:pt>
            </c:numLit>
          </c:yVal>
          <c:smooth val="1"/>
          <c:extLst>
            <c:ext xmlns:c16="http://schemas.microsoft.com/office/drawing/2014/chart" uri="{C3380CC4-5D6E-409C-BE32-E72D297353CC}">
              <c16:uniqueId val="{00000006-6FC1-AD4A-9127-13ED905BEA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8650192"/>
        <c:axId val="384455288"/>
      </c:scatterChart>
      <c:catAx>
        <c:axId val="50265116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low"/>
        <c:txPr>
          <a:bodyPr rot="0" vert="horz"/>
          <a:lstStyle/>
          <a:p>
            <a:pPr>
              <a:defRPr sz="800"/>
            </a:pPr>
            <a:endParaRPr lang="pt-PT"/>
          </a:p>
        </c:txPr>
        <c:crossAx val="384454896"/>
        <c:crossesAt val="-1.0000000000000001E+300"/>
        <c:auto val="1"/>
        <c:lblAlgn val="ctr"/>
        <c:lblOffset val="100"/>
        <c:noMultiLvlLbl val="0"/>
      </c:catAx>
      <c:valAx>
        <c:axId val="384454896"/>
        <c:scaling>
          <c:orientation val="minMax"/>
          <c:max val="50000"/>
          <c:min val="15000"/>
        </c:scaling>
        <c:delete val="0"/>
        <c:axPos val="b"/>
        <c:title>
          <c:tx>
            <c:rich>
              <a:bodyPr/>
              <a:lstStyle/>
              <a:p>
                <a:pPr>
                  <a:defRPr sz="800" b="0"/>
                </a:pPr>
                <a:r>
                  <a:rPr lang="pt-PT"/>
                  <a:t>Value of profit</a:t>
                </a:r>
              </a:p>
            </c:rich>
          </c:tx>
          <c:layout>
            <c:manualLayout>
              <c:xMode val="edge"/>
              <c:yMode val="edge"/>
              <c:x val="0.55545008093500503"/>
              <c:y val="0.93397443761501198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txPr>
          <a:bodyPr rot="-5400000" vert="horz"/>
          <a:lstStyle/>
          <a:p>
            <a:pPr>
              <a:defRPr sz="800" b="0"/>
            </a:pPr>
            <a:endParaRPr lang="pt-PT"/>
          </a:p>
        </c:txPr>
        <c:crossAx val="502651160"/>
        <c:crosses val="max"/>
        <c:crossBetween val="between"/>
        <c:majorUnit val="5000"/>
      </c:valAx>
      <c:valAx>
        <c:axId val="384455288"/>
        <c:scaling>
          <c:orientation val="minMax"/>
          <c:max val="1"/>
          <c:min val="0"/>
        </c:scaling>
        <c:delete val="1"/>
        <c:axPos val="r"/>
        <c:numFmt formatCode="General" sourceLinked="1"/>
        <c:majorTickMark val="none"/>
        <c:minorTickMark val="none"/>
        <c:tickLblPos val="none"/>
        <c:crossAx val="338650192"/>
        <c:crosses val="max"/>
        <c:crossBetween val="midCat"/>
      </c:valAx>
      <c:valAx>
        <c:axId val="338650192"/>
        <c:scaling>
          <c:orientation val="minMax"/>
          <c:max val="50000"/>
          <c:min val="15000"/>
        </c:scaling>
        <c:delete val="1"/>
        <c:axPos val="b"/>
        <c:numFmt formatCode="General" sourceLinked="1"/>
        <c:majorTickMark val="none"/>
        <c:minorTickMark val="none"/>
        <c:tickLblPos val="none"/>
        <c:crossAx val="384455288"/>
        <c:crosses val="autoZero"/>
        <c:crossBetween val="midCat"/>
      </c:valAx>
    </c:plotArea>
    <c:plotVisOnly val="1"/>
    <c:dispBlanksAs val="gap"/>
    <c:showDLblsOverMax val="0"/>
  </c:chart>
  <c:spPr>
    <a:ln w="9525"/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pt-PT" sz="1200" b="1" i="0" u="none" strike="noStrike" kern="1200" baseline="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C- Manter </a:t>
            </a:r>
            <a:r>
              <a:rPr lang="pt-PT" sz="1200" b="1" i="0" u="none" strike="noStrike" kern="1200" baseline="0" dirty="0" err="1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McBifana</a:t>
            </a:r>
            <a:r>
              <a:rPr lang="pt-PT" sz="1200" b="1" i="0" u="none" strike="noStrike" kern="1200" baseline="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, Manter nível serviço e Procura elevada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PT" dirty="0"/>
          </a:p>
        </c:rich>
      </c:tx>
      <c:overlay val="0"/>
    </c:title>
    <c:autoTitleDeleted val="0"/>
    <c:plotArea>
      <c:layout>
        <c:manualLayout>
          <c:xMode val="edge"/>
          <c:yMode val="edge"/>
          <c:x val="2.5700934579439252E-2"/>
          <c:y val="0.11017488076311606"/>
          <c:w val="0.61795459562881738"/>
          <c:h val="0.80472165542105334"/>
        </c:manualLayout>
      </c:layout>
      <c:scatterChart>
        <c:scatterStyle val="lineMarker"/>
        <c:varyColors val="0"/>
        <c:ser>
          <c:idx val="0"/>
          <c:order val="0"/>
          <c:tx>
            <c:v>custo manter nível serviç (D19)</c:v>
          </c:tx>
          <c:spPr>
            <a:ln w="25400">
              <a:solidFill>
                <a:srgbClr val="333399"/>
              </a:solidFill>
              <a:prstDash val="solid"/>
            </a:ln>
          </c:spPr>
          <c:marker>
            <c:symbol val="none"/>
          </c:marker>
          <c:xVal>
            <c:numRef>
              <c:f>'Spider  D30'!$G$36:$G$40</c:f>
              <c:numCache>
                <c:formatCode>0.00%</c:formatCode>
                <c:ptCount val="5"/>
                <c:pt idx="0">
                  <c:v>-0.2</c:v>
                </c:pt>
                <c:pt idx="1">
                  <c:v>-0.1</c:v>
                </c:pt>
                <c:pt idx="2">
                  <c:v>0</c:v>
                </c:pt>
                <c:pt idx="3">
                  <c:v>0.1</c:v>
                </c:pt>
                <c:pt idx="4">
                  <c:v>0.2</c:v>
                </c:pt>
              </c:numCache>
            </c:numRef>
          </c:xVal>
          <c:yVal>
            <c:numRef>
              <c:f>'Spider  D30'!$J$36:$J$40</c:f>
              <c:numCache>
                <c:formatCode>0.00%</c:formatCode>
                <c:ptCount val="5"/>
                <c:pt idx="0">
                  <c:v>1.5479876160990712E-2</c:v>
                </c:pt>
                <c:pt idx="1">
                  <c:v>7.7399380804953561E-3</c:v>
                </c:pt>
                <c:pt idx="2">
                  <c:v>0</c:v>
                </c:pt>
                <c:pt idx="3">
                  <c:v>-7.7399380804953561E-3</c:v>
                </c:pt>
                <c:pt idx="4">
                  <c:v>-1.5479876160990712E-2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353-2E4A-86F7-F70FA851262A}"/>
            </c:ext>
          </c:extLst>
        </c:ser>
        <c:ser>
          <c:idx val="1"/>
          <c:order val="1"/>
          <c:tx>
            <c:v>custo de manter McBifana (D21)</c:v>
          </c:tx>
          <c:spPr>
            <a:ln w="25400">
              <a:solidFill>
                <a:srgbClr val="993366"/>
              </a:solidFill>
              <a:prstDash val="solid"/>
            </a:ln>
          </c:spPr>
          <c:marker>
            <c:symbol val="none"/>
          </c:marker>
          <c:xVal>
            <c:numRef>
              <c:f>'Spider  D30'!$G$41:$G$45</c:f>
              <c:numCache>
                <c:formatCode>0.00%</c:formatCode>
                <c:ptCount val="5"/>
                <c:pt idx="0">
                  <c:v>-0.2</c:v>
                </c:pt>
                <c:pt idx="1">
                  <c:v>-0.1</c:v>
                </c:pt>
                <c:pt idx="2">
                  <c:v>0</c:v>
                </c:pt>
                <c:pt idx="3">
                  <c:v>0.1</c:v>
                </c:pt>
                <c:pt idx="4">
                  <c:v>0.2</c:v>
                </c:pt>
              </c:numCache>
            </c:numRef>
          </c:xVal>
          <c:yVal>
            <c:numRef>
              <c:f>'Spider  D30'!$J$41:$J$45</c:f>
              <c:numCache>
                <c:formatCode>0.00%</c:formatCode>
                <c:ptCount val="5"/>
                <c:pt idx="0">
                  <c:v>1.8575851393188854E-2</c:v>
                </c:pt>
                <c:pt idx="1">
                  <c:v>9.2879256965944269E-3</c:v>
                </c:pt>
                <c:pt idx="2">
                  <c:v>0</c:v>
                </c:pt>
                <c:pt idx="3">
                  <c:v>-9.2879256965944269E-3</c:v>
                </c:pt>
                <c:pt idx="4">
                  <c:v>-1.8575851393188854E-2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353-2E4A-86F7-F70FA851262A}"/>
            </c:ext>
          </c:extLst>
        </c:ser>
        <c:ser>
          <c:idx val="2"/>
          <c:order val="2"/>
          <c:tx>
            <c:v>receita procura elevada (D24)</c:v>
          </c:tx>
          <c:spPr>
            <a:ln w="25400">
              <a:solidFill>
                <a:srgbClr val="339966"/>
              </a:solidFill>
              <a:prstDash val="solid"/>
            </a:ln>
          </c:spPr>
          <c:marker>
            <c:symbol val="none"/>
          </c:marker>
          <c:xVal>
            <c:numRef>
              <c:f>'Spider  D30'!$G$46:$G$50</c:f>
              <c:numCache>
                <c:formatCode>0.00%</c:formatCode>
                <c:ptCount val="5"/>
                <c:pt idx="0">
                  <c:v>-0.42</c:v>
                </c:pt>
                <c:pt idx="1">
                  <c:v>-0.21</c:v>
                </c:pt>
                <c:pt idx="2">
                  <c:v>0</c:v>
                </c:pt>
                <c:pt idx="3">
                  <c:v>0.21</c:v>
                </c:pt>
                <c:pt idx="4">
                  <c:v>0.42</c:v>
                </c:pt>
              </c:numCache>
            </c:numRef>
          </c:xVal>
          <c:yVal>
            <c:numRef>
              <c:f>'Spider  D30'!$J$46:$J$50</c:f>
              <c:numCache>
                <c:formatCode>0.00%</c:formatCode>
                <c:ptCount val="5"/>
                <c:pt idx="0">
                  <c:v>-0.4915170278637771</c:v>
                </c:pt>
                <c:pt idx="1">
                  <c:v>-0.24575851393188855</c:v>
                </c:pt>
                <c:pt idx="2">
                  <c:v>0</c:v>
                </c:pt>
                <c:pt idx="3">
                  <c:v>0.24575851393188855</c:v>
                </c:pt>
                <c:pt idx="4">
                  <c:v>0.4915170278637771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353-2E4A-86F7-F70FA85126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3631680"/>
        <c:axId val="503627760"/>
      </c:scatterChart>
      <c:valAx>
        <c:axId val="5036316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800" b="0"/>
                </a:pPr>
                <a:r>
                  <a:rPr lang="pt-PT"/>
                  <a:t>Input % Change</a:t>
                </a:r>
              </a:p>
            </c:rich>
          </c:tx>
          <c:layout>
            <c:manualLayout>
              <c:xMode val="edge"/>
              <c:yMode val="edge"/>
              <c:x val="0.26820626977702555"/>
              <c:y val="0.92443548689959065"/>
            </c:manualLayout>
          </c:layout>
          <c:overlay val="0"/>
        </c:title>
        <c:numFmt formatCode="0%" sourceLinked="0"/>
        <c:majorTickMark val="out"/>
        <c:minorTickMark val="none"/>
        <c:tickLblPos val="nextTo"/>
        <c:txPr>
          <a:bodyPr rot="-5400000" vert="horz"/>
          <a:lstStyle/>
          <a:p>
            <a:pPr>
              <a:defRPr sz="800" b="0"/>
            </a:pPr>
            <a:endParaRPr lang="pt-PT"/>
          </a:p>
        </c:txPr>
        <c:crossAx val="503627760"/>
        <c:crossesAt val="-1.0000000000000001E+300"/>
        <c:crossBetween val="midCat"/>
      </c:valAx>
      <c:valAx>
        <c:axId val="503627760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800" b="0"/>
                </a:pPr>
                <a:r>
                  <a:rPr lang="pt-PT"/>
                  <a:t>Output % Change</a:t>
                </a:r>
              </a:p>
            </c:rich>
          </c:tx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pt-PT"/>
          </a:p>
        </c:txPr>
        <c:crossAx val="503631680"/>
        <c:crossesAt val="-1.0000000000000001E+300"/>
        <c:crossBetween val="midCat"/>
      </c:valAx>
    </c:plotArea>
    <c:legend>
      <c:legendPos val="r"/>
      <c:overlay val="0"/>
      <c:spPr>
        <a:ln w="25400">
          <a:noFill/>
        </a:ln>
      </c:spPr>
      <c:txPr>
        <a:bodyPr/>
        <a:lstStyle/>
        <a:p>
          <a:pPr>
            <a:defRPr sz="800"/>
          </a:pPr>
          <a:endParaRPr lang="pt-PT"/>
        </a:p>
      </c:txPr>
    </c:legend>
    <c:plotVisOnly val="1"/>
    <c:dispBlanksAs val="gap"/>
    <c:showDLblsOverMax val="0"/>
  </c:chart>
  <c:spPr>
    <a:ln w="9525"/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13AB75-F01B-E44B-813D-3FEF5D1FA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4A7D20-ED2D-E145-B59F-D7ED80274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F497305-2645-EE40-97C1-C94FED2CB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4FCB-D49E-4D4B-A108-FC46E6F37970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44E594B-22CB-F745-BAF8-BFACFDCA8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8BDE294-2620-B643-929B-501D0C4AA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4AE9-06C5-A941-BA97-753BC6517D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11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580FB-04DA-6247-A193-C0DFB21C5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A4528482-2940-6840-8134-6BB82B5D3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90B2CC6-8DD3-1D45-A41F-5D436231E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4FCB-D49E-4D4B-A108-FC46E6F37970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18E5F72-B77F-BB49-9312-2B1670D8F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C9F3958-FBA5-7743-8A8F-C45B598B1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4AE9-06C5-A941-BA97-753BC6517D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2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DFBF71-A449-004E-81C7-3C02093A07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7F8D9D7-0A47-6B46-B01A-33D275708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0A7A23C-7D1D-CB47-A22D-ACA9679F4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4FCB-D49E-4D4B-A108-FC46E6F37970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4A1A267-CDDC-9F47-976F-4A070F0A8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0E57BCC-ABC8-0848-ADBC-D2FE08220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4AE9-06C5-A941-BA97-753BC6517D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78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BF8C38-ABFF-BE40-B4F0-0FC67E3EB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052A002-88C2-0146-A709-52CB1FB0E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9683CC5-C6FD-E54A-8347-484073D57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4FCB-D49E-4D4B-A108-FC46E6F37970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B1BA24D-6E74-404F-A77D-F6D528B2C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D6B4965-562E-114E-BF88-D686ECFB0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4AE9-06C5-A941-BA97-753BC6517D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08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3DFF1-640B-4F46-96B6-B265AC4EF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D219732-3E55-1242-9A24-B6D701B02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894531A-6989-304E-94D0-F5C93D0CB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4FCB-D49E-4D4B-A108-FC46E6F37970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38C4173-A1A9-8F48-A37B-B65FA97CB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0C92EB8-0596-F54A-A382-DB19BACF3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4AE9-06C5-A941-BA97-753BC6517D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53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C6F7E-B800-F44B-842D-9C6D8A2C6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9B6A374-689E-2A4C-A37E-6432EB023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FAD9572-5036-C344-9745-E9A134F64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777521B-869B-5D44-97D9-882855DC8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4FCB-D49E-4D4B-A108-FC46E6F37970}" type="datetimeFigureOut">
              <a:rPr lang="en-US" smtClean="0"/>
              <a:t>4/29/19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D5AC05F-8922-E34E-967C-CADE543FE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C9ECBC0-F41F-6E48-BDA9-5F08EFAE0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4AE9-06C5-A941-BA97-753BC6517D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23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96E240-C545-4B4D-B268-B9994D2AD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D48FCA3-4984-2348-AE40-B6BFF39F7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C112A9F-D8F4-4D4E-A1CC-DB6A1CB76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505650FC-F6B9-6E40-8A82-1F53792B3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3E50D155-D980-0C40-9A84-43D68920AE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E403497-5B84-DB4A-9B3B-47FDF3591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4FCB-D49E-4D4B-A108-FC46E6F37970}" type="datetimeFigureOut">
              <a:rPr lang="en-US" smtClean="0"/>
              <a:t>4/29/19</a:t>
            </a:fld>
            <a:endParaRPr lang="en-US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8EDFE0F5-D3B6-E847-9975-00E7ACB5C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D97C4C69-ADB9-C84A-AF6F-CED6F1BD4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4AE9-06C5-A941-BA97-753BC6517D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2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CF694E-0939-EE46-BE6B-EBA0A22E0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BB08C663-CEBC-D144-ABF4-03C5A3B9E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4FCB-D49E-4D4B-A108-FC46E6F37970}" type="datetimeFigureOut">
              <a:rPr lang="en-US" smtClean="0"/>
              <a:t>4/29/19</a:t>
            </a:fld>
            <a:endParaRPr lang="en-US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4335B25-E5BE-CD46-BA1B-F56A5A712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BE58E3D-FF5C-594D-925C-071A44A82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4AE9-06C5-A941-BA97-753BC6517D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94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4B3B4EB9-0834-5648-9319-D7B7C9E3D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4FCB-D49E-4D4B-A108-FC46E6F37970}" type="datetimeFigureOut">
              <a:rPr lang="en-US" smtClean="0"/>
              <a:t>4/29/19</a:t>
            </a:fld>
            <a:endParaRPr lang="en-US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F5161646-F41F-C04C-8208-0408A5288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980E175-2EC8-6A46-B962-38FB2151B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4AE9-06C5-A941-BA97-753BC6517D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97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122DE7-BFE4-3047-8DB4-E4FB6BFCA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970B307-A737-7243-8DF7-42823FAF4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D23A4CC-E72A-A149-A050-CC985BBAD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8DD1FCD-AC89-6942-8CB0-A61C67975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4FCB-D49E-4D4B-A108-FC46E6F37970}" type="datetimeFigureOut">
              <a:rPr lang="en-US" smtClean="0"/>
              <a:t>4/29/19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D988C28-765E-1041-AB87-A7A1E95B5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9D20E88-708F-464D-83D4-2DA8A5D90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4AE9-06C5-A941-BA97-753BC6517D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7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6477B-78D5-C14B-A17F-531FEDFEC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7B35F08A-1C91-0D4D-8F2B-AABC2112AE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A9F2C4D-6539-E94F-918D-A869813AD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6FCDCDB-AECC-F746-B872-206C8146E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4FCB-D49E-4D4B-A108-FC46E6F37970}" type="datetimeFigureOut">
              <a:rPr lang="en-US" smtClean="0"/>
              <a:t>4/29/19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89164C0-F4FE-694B-BD20-D2D5F4FD0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64ADEC3-44A6-FA47-9B13-9AECEB90D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4AE9-06C5-A941-BA97-753BC6517D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0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1B50E14A-CF00-1C45-ABE7-8A7F622E2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D6BB1CA-0E29-E640-B32A-59FA37EEB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05A9399-B9C1-E646-A238-BFBEE2BF01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34FCB-D49E-4D4B-A108-FC46E6F37970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6679BA3-A83B-1B4C-BFFB-8F64CF0C71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8F9705D-498B-D141-8E83-FE287C7096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24AE9-06C5-A941-BA97-753BC6517D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0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96B9F-9AED-A848-ABFD-B4A8A05DFC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031451-68B2-EB43-B4E9-A6C257E17E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87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1">
            <a:extLst>
              <a:ext uri="{FF2B5EF4-FFF2-40B4-BE49-F238E27FC236}">
                <a16:creationId xmlns:a16="http://schemas.microsoft.com/office/drawing/2014/main" id="{4068F435-EA30-814F-A71B-4C15541088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3701490"/>
              </p:ext>
            </p:extLst>
          </p:nvPr>
        </p:nvGraphicFramePr>
        <p:xfrm>
          <a:off x="171450" y="275166"/>
          <a:ext cx="4772025" cy="29395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9B3305C-9B4D-6E45-8E8C-A26D2F2FFC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275474"/>
              </p:ext>
            </p:extLst>
          </p:nvPr>
        </p:nvGraphicFramePr>
        <p:xfrm>
          <a:off x="6096000" y="275166"/>
          <a:ext cx="5472765" cy="232515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47730">
                  <a:extLst>
                    <a:ext uri="{9D8B030D-6E8A-4147-A177-3AD203B41FA5}">
                      <a16:colId xmlns:a16="http://schemas.microsoft.com/office/drawing/2014/main" val="1799564314"/>
                    </a:ext>
                  </a:extLst>
                </a:gridCol>
                <a:gridCol w="1501171">
                  <a:extLst>
                    <a:ext uri="{9D8B030D-6E8A-4147-A177-3AD203B41FA5}">
                      <a16:colId xmlns:a16="http://schemas.microsoft.com/office/drawing/2014/main" val="2527379884"/>
                    </a:ext>
                  </a:extLst>
                </a:gridCol>
                <a:gridCol w="253104">
                  <a:extLst>
                    <a:ext uri="{9D8B030D-6E8A-4147-A177-3AD203B41FA5}">
                      <a16:colId xmlns:a16="http://schemas.microsoft.com/office/drawing/2014/main" val="3635814100"/>
                    </a:ext>
                  </a:extLst>
                </a:gridCol>
                <a:gridCol w="317212">
                  <a:extLst>
                    <a:ext uri="{9D8B030D-6E8A-4147-A177-3AD203B41FA5}">
                      <a16:colId xmlns:a16="http://schemas.microsoft.com/office/drawing/2014/main" val="2549774468"/>
                    </a:ext>
                  </a:extLst>
                </a:gridCol>
                <a:gridCol w="567304">
                  <a:extLst>
                    <a:ext uri="{9D8B030D-6E8A-4147-A177-3AD203B41FA5}">
                      <a16:colId xmlns:a16="http://schemas.microsoft.com/office/drawing/2014/main" val="3367721947"/>
                    </a:ext>
                  </a:extLst>
                </a:gridCol>
                <a:gridCol w="317212">
                  <a:extLst>
                    <a:ext uri="{9D8B030D-6E8A-4147-A177-3AD203B41FA5}">
                      <a16:colId xmlns:a16="http://schemas.microsoft.com/office/drawing/2014/main" val="4007959261"/>
                    </a:ext>
                  </a:extLst>
                </a:gridCol>
                <a:gridCol w="317212">
                  <a:extLst>
                    <a:ext uri="{9D8B030D-6E8A-4147-A177-3AD203B41FA5}">
                      <a16:colId xmlns:a16="http://schemas.microsoft.com/office/drawing/2014/main" val="1843686554"/>
                    </a:ext>
                  </a:extLst>
                </a:gridCol>
                <a:gridCol w="567304">
                  <a:extLst>
                    <a:ext uri="{9D8B030D-6E8A-4147-A177-3AD203B41FA5}">
                      <a16:colId xmlns:a16="http://schemas.microsoft.com/office/drawing/2014/main" val="1563330251"/>
                    </a:ext>
                  </a:extLst>
                </a:gridCol>
                <a:gridCol w="317212">
                  <a:extLst>
                    <a:ext uri="{9D8B030D-6E8A-4147-A177-3AD203B41FA5}">
                      <a16:colId xmlns:a16="http://schemas.microsoft.com/office/drawing/2014/main" val="3537609036"/>
                    </a:ext>
                  </a:extLst>
                </a:gridCol>
                <a:gridCol w="567304">
                  <a:extLst>
                    <a:ext uri="{9D8B030D-6E8A-4147-A177-3AD203B41FA5}">
                      <a16:colId xmlns:a16="http://schemas.microsoft.com/office/drawing/2014/main" val="715902990"/>
                    </a:ext>
                  </a:extLst>
                </a:gridCol>
              </a:tblGrid>
              <a:tr h="255077">
                <a:tc gridSpan="10">
                  <a:txBody>
                    <a:bodyPr/>
                    <a:lstStyle/>
                    <a:p>
                      <a:pPr algn="l" fontAlgn="b"/>
                      <a:r>
                        <a:rPr lang="pt-PT" sz="1000" b="1" u="none" strike="noStrike" dirty="0">
                          <a:effectLst/>
                        </a:rPr>
                        <a:t>B- Investigação sucesso completo, Lançar novo produto, Manter nível serviço e Procura elevada </a:t>
                      </a:r>
                      <a:endParaRPr lang="pt-PT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215721"/>
                  </a:ext>
                </a:extLst>
              </a:tr>
              <a:tr h="255077">
                <a:tc gridSpan="10"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 dirty="0">
                          <a:effectLst/>
                        </a:rPr>
                        <a:t>Top 4 Inputs Ranked By Change in Actual Value</a:t>
                      </a:r>
                      <a:endParaRPr lang="en" sz="8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226285"/>
                  </a:ext>
                </a:extLst>
              </a:tr>
              <a:tr h="255077">
                <a:tc>
                  <a:txBody>
                    <a:bodyPr/>
                    <a:lstStyle/>
                    <a:p>
                      <a:pPr algn="ctr" fontAlgn="b"/>
                      <a:r>
                        <a:rPr lang="pt-PT" sz="800" u="none" strike="noStrike">
                          <a:effectLst/>
                        </a:rPr>
                        <a:t> </a:t>
                      </a:r>
                      <a:endParaRPr lang="pt-P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800" u="none" strike="noStrike" dirty="0">
                          <a:effectLst/>
                        </a:rPr>
                        <a:t> 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800" u="none" strike="noStrike">
                          <a:effectLst/>
                        </a:rPr>
                        <a:t> </a:t>
                      </a:r>
                      <a:endParaRPr lang="pt-P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PT" sz="800" u="none" strike="noStrike">
                          <a:effectLst/>
                        </a:rPr>
                        <a:t>Minimum</a:t>
                      </a:r>
                      <a:endParaRPr lang="pt-P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PT" sz="800" u="none" strike="noStrike">
                          <a:effectLst/>
                        </a:rPr>
                        <a:t>Maximum</a:t>
                      </a:r>
                      <a:endParaRPr lang="pt-P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800" u="none" strike="noStrike">
                          <a:effectLst/>
                        </a:rPr>
                        <a:t> </a:t>
                      </a:r>
                      <a:endParaRPr lang="pt-P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0135712"/>
                  </a:ext>
                </a:extLst>
              </a:tr>
              <a:tr h="255077">
                <a:tc>
                  <a:txBody>
                    <a:bodyPr/>
                    <a:lstStyle/>
                    <a:p>
                      <a:pPr algn="ctr" fontAlgn="b"/>
                      <a:r>
                        <a:rPr lang="pt-PT" sz="800" u="none" strike="noStrike">
                          <a:effectLst/>
                        </a:rPr>
                        <a:t> </a:t>
                      </a:r>
                      <a:endParaRPr lang="pt-P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800" u="none" strike="noStrike">
                          <a:effectLst/>
                        </a:rPr>
                        <a:t> </a:t>
                      </a:r>
                      <a:endParaRPr lang="pt-P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800" u="none" strike="noStrike">
                          <a:effectLst/>
                        </a:rPr>
                        <a:t> </a:t>
                      </a:r>
                      <a:endParaRPr lang="pt-P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800" u="none" strike="noStrike">
                          <a:effectLst/>
                        </a:rPr>
                        <a:t>Output</a:t>
                      </a:r>
                      <a:endParaRPr lang="pt-P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800" u="none" strike="noStrike">
                          <a:effectLst/>
                        </a:rPr>
                        <a:t>Input</a:t>
                      </a:r>
                      <a:endParaRPr lang="pt-P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800" u="none" strike="noStrike">
                          <a:effectLst/>
                        </a:rPr>
                        <a:t>Output</a:t>
                      </a:r>
                      <a:endParaRPr lang="pt-P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800" u="none" strike="noStrike">
                          <a:effectLst/>
                        </a:rPr>
                        <a:t>Input</a:t>
                      </a:r>
                      <a:endParaRPr lang="pt-P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800" u="none" strike="noStrike">
                          <a:effectLst/>
                        </a:rPr>
                        <a:t>Input</a:t>
                      </a:r>
                      <a:endParaRPr lang="pt-P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6343550"/>
                  </a:ext>
                </a:extLst>
              </a:tr>
              <a:tr h="255077">
                <a:tc>
                  <a:txBody>
                    <a:bodyPr/>
                    <a:lstStyle/>
                    <a:p>
                      <a:pPr algn="ctr" fontAlgn="b"/>
                      <a:r>
                        <a:rPr lang="pt-PT" sz="800" u="none" strike="noStrike">
                          <a:effectLst/>
                        </a:rPr>
                        <a:t>Rank</a:t>
                      </a:r>
                      <a:endParaRPr lang="pt-P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800" u="none" strike="noStrike">
                          <a:effectLst/>
                        </a:rPr>
                        <a:t>Input Name</a:t>
                      </a:r>
                      <a:endParaRPr lang="pt-P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800" u="none" strike="noStrike">
                          <a:effectLst/>
                        </a:rPr>
                        <a:t>Cell</a:t>
                      </a:r>
                      <a:endParaRPr lang="pt-P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800" u="none" strike="noStrike">
                          <a:effectLst/>
                        </a:rPr>
                        <a:t>Value</a:t>
                      </a:r>
                      <a:endParaRPr lang="pt-P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800" u="none" strike="noStrike">
                          <a:effectLst/>
                        </a:rPr>
                        <a:t>Change (%)</a:t>
                      </a:r>
                      <a:endParaRPr lang="pt-P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800" u="none" strike="noStrike">
                          <a:effectLst/>
                        </a:rPr>
                        <a:t>Value</a:t>
                      </a:r>
                      <a:endParaRPr lang="pt-P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800" u="none" strike="noStrike">
                          <a:effectLst/>
                        </a:rPr>
                        <a:t>Value</a:t>
                      </a:r>
                      <a:endParaRPr lang="pt-P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800" u="none" strike="noStrike">
                          <a:effectLst/>
                        </a:rPr>
                        <a:t>Change (%)</a:t>
                      </a:r>
                      <a:endParaRPr lang="pt-P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800" u="none" strike="noStrike">
                          <a:effectLst/>
                        </a:rPr>
                        <a:t>Value</a:t>
                      </a:r>
                      <a:endParaRPr lang="pt-P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800" u="none" strike="noStrike">
                          <a:effectLst/>
                        </a:rPr>
                        <a:t>Base Value</a:t>
                      </a:r>
                      <a:endParaRPr lang="pt-P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644689"/>
                  </a:ext>
                </a:extLst>
              </a:tr>
              <a:tr h="255077">
                <a:tc>
                  <a:txBody>
                    <a:bodyPr/>
                    <a:lstStyle/>
                    <a:p>
                      <a:pPr algn="ctr" fontAlgn="t"/>
                      <a:r>
                        <a:rPr lang="pt-PT" sz="800" u="none" strike="noStrike">
                          <a:effectLst/>
                        </a:rPr>
                        <a:t>1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800" u="none" strike="noStrike">
                          <a:effectLst/>
                        </a:rPr>
                        <a:t>receita procura elevada (D24)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800" u="none" strike="noStrike">
                          <a:effectLst/>
                        </a:rPr>
                        <a:t>D24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6424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-71,19%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21924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38176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71,19%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53676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37800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294506660"/>
                  </a:ext>
                </a:extLst>
              </a:tr>
              <a:tr h="284542">
                <a:tc>
                  <a:txBody>
                    <a:bodyPr/>
                    <a:lstStyle/>
                    <a:p>
                      <a:pPr algn="ctr" fontAlgn="t"/>
                      <a:r>
                        <a:rPr lang="pt-PT" sz="800" u="none" strike="noStrike">
                          <a:effectLst/>
                        </a:rPr>
                        <a:t>2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800" u="none" strike="noStrike">
                          <a:effectLst/>
                        </a:rPr>
                        <a:t>custo de lancar novo produto (D20)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800" u="none" strike="noStrike">
                          <a:effectLst/>
                        </a:rPr>
                        <a:t>D20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18300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-17,94%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12000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23300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4,48%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7000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8000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560143303"/>
                  </a:ext>
                </a:extLst>
              </a:tr>
              <a:tr h="255077">
                <a:tc>
                  <a:txBody>
                    <a:bodyPr/>
                    <a:lstStyle/>
                    <a:p>
                      <a:pPr algn="ctr" fontAlgn="t"/>
                      <a:r>
                        <a:rPr lang="pt-PT" sz="800" u="none" strike="noStrike">
                          <a:effectLst/>
                        </a:rPr>
                        <a:t>3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800" u="none" strike="noStrike">
                          <a:effectLst/>
                        </a:rPr>
                        <a:t>custo de investigar (D22)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800" u="none" strike="noStrike">
                          <a:effectLst/>
                        </a:rPr>
                        <a:t>D22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20300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-8,97%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7000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23300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4,48%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4000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5000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920731046"/>
                  </a:ext>
                </a:extLst>
              </a:tr>
              <a:tr h="255077">
                <a:tc>
                  <a:txBody>
                    <a:bodyPr/>
                    <a:lstStyle/>
                    <a:p>
                      <a:pPr algn="ctr" fontAlgn="t"/>
                      <a:r>
                        <a:rPr lang="pt-PT" sz="800" u="none" strike="noStrike">
                          <a:effectLst/>
                        </a:rPr>
                        <a:t>4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800" u="none" strike="noStrike">
                          <a:effectLst/>
                        </a:rPr>
                        <a:t>custo manter nível serviço (D19)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800" u="none" strike="noStrike">
                          <a:effectLst/>
                        </a:rPr>
                        <a:t>D19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21800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-2,24%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3000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22800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2,24%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2000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 dirty="0">
                          <a:effectLst/>
                        </a:rPr>
                        <a:t>2500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25136450"/>
                  </a:ext>
                </a:extLst>
              </a:tr>
            </a:tbl>
          </a:graphicData>
        </a:graphic>
      </p:graphicFrame>
      <p:graphicFrame>
        <p:nvGraphicFramePr>
          <p:cNvPr id="6" name="Chart 1">
            <a:extLst>
              <a:ext uri="{FF2B5EF4-FFF2-40B4-BE49-F238E27FC236}">
                <a16:creationId xmlns:a16="http://schemas.microsoft.com/office/drawing/2014/main" id="{1989A47B-4171-9E49-B698-AEB70F8B17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2859333"/>
              </p:ext>
            </p:extLst>
          </p:nvPr>
        </p:nvGraphicFramePr>
        <p:xfrm>
          <a:off x="494649" y="3614738"/>
          <a:ext cx="4891740" cy="29395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34E7BC98-BA7B-1547-B1D7-8F7F40CF4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756042"/>
              </p:ext>
            </p:extLst>
          </p:nvPr>
        </p:nvGraphicFramePr>
        <p:xfrm>
          <a:off x="6096000" y="3586163"/>
          <a:ext cx="5913371" cy="31252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77466">
                  <a:extLst>
                    <a:ext uri="{9D8B030D-6E8A-4147-A177-3AD203B41FA5}">
                      <a16:colId xmlns:a16="http://schemas.microsoft.com/office/drawing/2014/main" val="1463214019"/>
                    </a:ext>
                  </a:extLst>
                </a:gridCol>
                <a:gridCol w="361038">
                  <a:extLst>
                    <a:ext uri="{9D8B030D-6E8A-4147-A177-3AD203B41FA5}">
                      <a16:colId xmlns:a16="http://schemas.microsoft.com/office/drawing/2014/main" val="3242362561"/>
                    </a:ext>
                  </a:extLst>
                </a:gridCol>
                <a:gridCol w="398389">
                  <a:extLst>
                    <a:ext uri="{9D8B030D-6E8A-4147-A177-3AD203B41FA5}">
                      <a16:colId xmlns:a16="http://schemas.microsoft.com/office/drawing/2014/main" val="2105220713"/>
                    </a:ext>
                  </a:extLst>
                </a:gridCol>
                <a:gridCol w="344378">
                  <a:extLst>
                    <a:ext uri="{9D8B030D-6E8A-4147-A177-3AD203B41FA5}">
                      <a16:colId xmlns:a16="http://schemas.microsoft.com/office/drawing/2014/main" val="1519172461"/>
                    </a:ext>
                  </a:extLst>
                </a:gridCol>
                <a:gridCol w="405399">
                  <a:extLst>
                    <a:ext uri="{9D8B030D-6E8A-4147-A177-3AD203B41FA5}">
                      <a16:colId xmlns:a16="http://schemas.microsoft.com/office/drawing/2014/main" val="2438986977"/>
                    </a:ext>
                  </a:extLst>
                </a:gridCol>
                <a:gridCol w="588462">
                  <a:extLst>
                    <a:ext uri="{9D8B030D-6E8A-4147-A177-3AD203B41FA5}">
                      <a16:colId xmlns:a16="http://schemas.microsoft.com/office/drawing/2014/main" val="4011595225"/>
                    </a:ext>
                  </a:extLst>
                </a:gridCol>
                <a:gridCol w="344378">
                  <a:extLst>
                    <a:ext uri="{9D8B030D-6E8A-4147-A177-3AD203B41FA5}">
                      <a16:colId xmlns:a16="http://schemas.microsoft.com/office/drawing/2014/main" val="1027239852"/>
                    </a:ext>
                  </a:extLst>
                </a:gridCol>
                <a:gridCol w="405399">
                  <a:extLst>
                    <a:ext uri="{9D8B030D-6E8A-4147-A177-3AD203B41FA5}">
                      <a16:colId xmlns:a16="http://schemas.microsoft.com/office/drawing/2014/main" val="4214829567"/>
                    </a:ext>
                  </a:extLst>
                </a:gridCol>
                <a:gridCol w="588462">
                  <a:extLst>
                    <a:ext uri="{9D8B030D-6E8A-4147-A177-3AD203B41FA5}">
                      <a16:colId xmlns:a16="http://schemas.microsoft.com/office/drawing/2014/main" val="1572166055"/>
                    </a:ext>
                  </a:extLst>
                </a:gridCol>
              </a:tblGrid>
              <a:tr h="328334">
                <a:tc gridSpan="9">
                  <a:txBody>
                    <a:bodyPr/>
                    <a:lstStyle/>
                    <a:p>
                      <a:pPr algn="l" fontAlgn="b"/>
                      <a:r>
                        <a:rPr lang="pt-PT" sz="900" b="1" u="none" strike="noStrike" dirty="0">
                          <a:effectLst/>
                        </a:rPr>
                        <a:t>D- Investigação sucesso completo, Lançar novo produto, Manter nível serviço e Procura elevada</a:t>
                      </a:r>
                      <a:endParaRPr lang="pt-PT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669464"/>
                  </a:ext>
                </a:extLst>
              </a:tr>
              <a:tr h="121606">
                <a:tc gridSpan="9">
                  <a:txBody>
                    <a:bodyPr/>
                    <a:lstStyle/>
                    <a:p>
                      <a:pPr algn="l" fontAlgn="b"/>
                      <a:r>
                        <a:rPr lang="pt-PT" sz="700" u="none" strike="noStrike">
                          <a:effectLst/>
                        </a:rPr>
                        <a:t>Top 4 Inputs Percent Change vs Output Percent Change</a:t>
                      </a:r>
                      <a:endParaRPr lang="pt-PT" sz="7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615834"/>
                  </a:ext>
                </a:extLst>
              </a:tr>
              <a:tr h="121606"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u="none" strike="noStrike">
                          <a:effectLst/>
                        </a:rPr>
                        <a:t> </a:t>
                      </a:r>
                      <a:endParaRPr lang="pt-P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u="none" strike="noStrike">
                          <a:effectLst/>
                        </a:rPr>
                        <a:t> </a:t>
                      </a:r>
                      <a:endParaRPr lang="pt-P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u="none" strike="noStrike">
                          <a:effectLst/>
                        </a:rPr>
                        <a:t> </a:t>
                      </a:r>
                      <a:endParaRPr lang="pt-P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PT" sz="700" u="none" strike="noStrike">
                          <a:effectLst/>
                        </a:rPr>
                        <a:t>Input Variation</a:t>
                      </a:r>
                      <a:endParaRPr lang="pt-P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PT" sz="700" u="none" strike="noStrike">
                          <a:effectLst/>
                        </a:rPr>
                        <a:t>Output Variation</a:t>
                      </a:r>
                      <a:endParaRPr lang="pt-P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127038"/>
                  </a:ext>
                </a:extLst>
              </a:tr>
              <a:tr h="121606">
                <a:tc>
                  <a:txBody>
                    <a:bodyPr/>
                    <a:lstStyle/>
                    <a:p>
                      <a:pPr algn="l" fontAlgn="b"/>
                      <a:r>
                        <a:rPr lang="pt-PT" sz="700" u="none" strike="noStrike">
                          <a:effectLst/>
                        </a:rPr>
                        <a:t>Input Name</a:t>
                      </a:r>
                      <a:endParaRPr lang="pt-P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u="none" strike="noStrike">
                          <a:effectLst/>
                        </a:rPr>
                        <a:t>Cell</a:t>
                      </a:r>
                      <a:endParaRPr lang="pt-P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u="none" strike="noStrike">
                          <a:effectLst/>
                        </a:rPr>
                        <a:t>Step</a:t>
                      </a:r>
                      <a:endParaRPr lang="pt-P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u="none" strike="noStrike">
                          <a:effectLst/>
                        </a:rPr>
                        <a:t>Value</a:t>
                      </a:r>
                      <a:endParaRPr lang="pt-P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u="none" strike="noStrike">
                          <a:effectLst/>
                        </a:rPr>
                        <a:t>Change</a:t>
                      </a:r>
                      <a:endParaRPr lang="pt-P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u="none" strike="noStrike">
                          <a:effectLst/>
                        </a:rPr>
                        <a:t>Change (%)</a:t>
                      </a:r>
                      <a:endParaRPr lang="pt-P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u="none" strike="noStrike">
                          <a:effectLst/>
                        </a:rPr>
                        <a:t>Value</a:t>
                      </a:r>
                      <a:endParaRPr lang="pt-P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u="none" strike="noStrike">
                          <a:effectLst/>
                        </a:rPr>
                        <a:t>Change</a:t>
                      </a:r>
                      <a:endParaRPr lang="pt-P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u="none" strike="noStrike">
                          <a:effectLst/>
                        </a:rPr>
                        <a:t>Change (%)</a:t>
                      </a:r>
                      <a:endParaRPr lang="pt-P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/>
                </a:tc>
                <a:extLst>
                  <a:ext uri="{0D108BD9-81ED-4DB2-BD59-A6C34878D82A}">
                    <a16:rowId xmlns:a16="http://schemas.microsoft.com/office/drawing/2014/main" val="643886152"/>
                  </a:ext>
                </a:extLst>
              </a:tr>
              <a:tr h="121606">
                <a:tc rowSpan="5">
                  <a:txBody>
                    <a:bodyPr/>
                    <a:lstStyle/>
                    <a:p>
                      <a:pPr algn="l" fontAlgn="t"/>
                      <a:r>
                        <a:rPr lang="pt-PT" sz="700" u="none" strike="noStrike" dirty="0">
                          <a:effectLst/>
                        </a:rPr>
                        <a:t>custo manter nível serviço (D19)</a:t>
                      </a:r>
                      <a:endParaRPr lang="pt-PT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 rowSpan="5">
                  <a:txBody>
                    <a:bodyPr/>
                    <a:lstStyle/>
                    <a:p>
                      <a:pPr algn="ctr" fontAlgn="t"/>
                      <a:r>
                        <a:rPr lang="pt-PT" sz="700" u="none" strike="noStrike">
                          <a:effectLst/>
                        </a:rPr>
                        <a:t>D19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700" u="none" strike="noStrike">
                          <a:effectLst/>
                        </a:rPr>
                        <a:t>1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2000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-500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-20,00%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22800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500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2,24%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extLst>
                  <a:ext uri="{0D108BD9-81ED-4DB2-BD59-A6C34878D82A}">
                    <a16:rowId xmlns:a16="http://schemas.microsoft.com/office/drawing/2014/main" val="1784587390"/>
                  </a:ext>
                </a:extLst>
              </a:tr>
              <a:tr h="1216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700" u="none" strike="noStrike">
                          <a:effectLst/>
                        </a:rPr>
                        <a:t>2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2250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-250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-10,00%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22550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250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1,12%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extLst>
                  <a:ext uri="{0D108BD9-81ED-4DB2-BD59-A6C34878D82A}">
                    <a16:rowId xmlns:a16="http://schemas.microsoft.com/office/drawing/2014/main" val="3524936107"/>
                  </a:ext>
                </a:extLst>
              </a:tr>
              <a:tr h="1216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700" u="none" strike="noStrike">
                          <a:effectLst/>
                        </a:rPr>
                        <a:t>3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2500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0,00%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22300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0,00%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extLst>
                  <a:ext uri="{0D108BD9-81ED-4DB2-BD59-A6C34878D82A}">
                    <a16:rowId xmlns:a16="http://schemas.microsoft.com/office/drawing/2014/main" val="2923927421"/>
                  </a:ext>
                </a:extLst>
              </a:tr>
              <a:tr h="1216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700" u="none" strike="noStrike">
                          <a:effectLst/>
                        </a:rPr>
                        <a:t>4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2750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250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10,00%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22050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-250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-1,12%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extLst>
                  <a:ext uri="{0D108BD9-81ED-4DB2-BD59-A6C34878D82A}">
                    <a16:rowId xmlns:a16="http://schemas.microsoft.com/office/drawing/2014/main" val="4123563099"/>
                  </a:ext>
                </a:extLst>
              </a:tr>
              <a:tr h="1216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700" u="none" strike="noStrike">
                          <a:effectLst/>
                        </a:rPr>
                        <a:t>5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3000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500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20,00%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21800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-500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-2,24%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extLst>
                  <a:ext uri="{0D108BD9-81ED-4DB2-BD59-A6C34878D82A}">
                    <a16:rowId xmlns:a16="http://schemas.microsoft.com/office/drawing/2014/main" val="1897245990"/>
                  </a:ext>
                </a:extLst>
              </a:tr>
              <a:tr h="121606">
                <a:tc rowSpan="5">
                  <a:txBody>
                    <a:bodyPr/>
                    <a:lstStyle/>
                    <a:p>
                      <a:pPr algn="l" fontAlgn="t"/>
                      <a:r>
                        <a:rPr lang="pt-PT" sz="700" u="none" strike="noStrike">
                          <a:effectLst/>
                        </a:rPr>
                        <a:t>custo de lancar novo produto (D20)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 rowSpan="5">
                  <a:txBody>
                    <a:bodyPr/>
                    <a:lstStyle/>
                    <a:p>
                      <a:pPr algn="ctr" fontAlgn="t"/>
                      <a:r>
                        <a:rPr lang="pt-PT" sz="700" u="none" strike="noStrike">
                          <a:effectLst/>
                        </a:rPr>
                        <a:t>D20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700" u="none" strike="noStrike">
                          <a:effectLst/>
                        </a:rPr>
                        <a:t>1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7000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-1000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-12,50%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23300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1000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4,48%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extLst>
                  <a:ext uri="{0D108BD9-81ED-4DB2-BD59-A6C34878D82A}">
                    <a16:rowId xmlns:a16="http://schemas.microsoft.com/office/drawing/2014/main" val="970607730"/>
                  </a:ext>
                </a:extLst>
              </a:tr>
              <a:tr h="1216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700" u="none" strike="noStrike">
                          <a:effectLst/>
                        </a:rPr>
                        <a:t>2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8250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250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3,13%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22050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-250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-1,12%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extLst>
                  <a:ext uri="{0D108BD9-81ED-4DB2-BD59-A6C34878D82A}">
                    <a16:rowId xmlns:a16="http://schemas.microsoft.com/office/drawing/2014/main" val="308146394"/>
                  </a:ext>
                </a:extLst>
              </a:tr>
              <a:tr h="1216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700" u="none" strike="noStrike">
                          <a:effectLst/>
                        </a:rPr>
                        <a:t>3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9500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1500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18,75%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20800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-1500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-6,73%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extLst>
                  <a:ext uri="{0D108BD9-81ED-4DB2-BD59-A6C34878D82A}">
                    <a16:rowId xmlns:a16="http://schemas.microsoft.com/office/drawing/2014/main" val="1101296843"/>
                  </a:ext>
                </a:extLst>
              </a:tr>
              <a:tr h="1216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700" u="none" strike="noStrike">
                          <a:effectLst/>
                        </a:rPr>
                        <a:t>4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10750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2750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34,38%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19550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-2750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-12,33%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extLst>
                  <a:ext uri="{0D108BD9-81ED-4DB2-BD59-A6C34878D82A}">
                    <a16:rowId xmlns:a16="http://schemas.microsoft.com/office/drawing/2014/main" val="3620276932"/>
                  </a:ext>
                </a:extLst>
              </a:tr>
              <a:tr h="1216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700" u="none" strike="noStrike">
                          <a:effectLst/>
                        </a:rPr>
                        <a:t>5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12000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4000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50,00%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18300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-4000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-17,94%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extLst>
                  <a:ext uri="{0D108BD9-81ED-4DB2-BD59-A6C34878D82A}">
                    <a16:rowId xmlns:a16="http://schemas.microsoft.com/office/drawing/2014/main" val="2184919182"/>
                  </a:ext>
                </a:extLst>
              </a:tr>
              <a:tr h="121606">
                <a:tc rowSpan="5">
                  <a:txBody>
                    <a:bodyPr/>
                    <a:lstStyle/>
                    <a:p>
                      <a:pPr algn="l" fontAlgn="t"/>
                      <a:r>
                        <a:rPr lang="pt-PT" sz="700" u="none" strike="noStrike">
                          <a:effectLst/>
                        </a:rPr>
                        <a:t>custo de investigar (D22)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 rowSpan="5">
                  <a:txBody>
                    <a:bodyPr/>
                    <a:lstStyle/>
                    <a:p>
                      <a:pPr algn="ctr" fontAlgn="t"/>
                      <a:r>
                        <a:rPr lang="pt-PT" sz="700" u="none" strike="noStrike">
                          <a:effectLst/>
                        </a:rPr>
                        <a:t>D22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700" u="none" strike="noStrike">
                          <a:effectLst/>
                        </a:rPr>
                        <a:t>1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4000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-1000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-20,00%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23300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1000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4,48%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extLst>
                  <a:ext uri="{0D108BD9-81ED-4DB2-BD59-A6C34878D82A}">
                    <a16:rowId xmlns:a16="http://schemas.microsoft.com/office/drawing/2014/main" val="614706846"/>
                  </a:ext>
                </a:extLst>
              </a:tr>
              <a:tr h="1216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700" u="none" strike="noStrike">
                          <a:effectLst/>
                        </a:rPr>
                        <a:t>2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4750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-250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-5,00%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22550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250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1,12%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extLst>
                  <a:ext uri="{0D108BD9-81ED-4DB2-BD59-A6C34878D82A}">
                    <a16:rowId xmlns:a16="http://schemas.microsoft.com/office/drawing/2014/main" val="902208112"/>
                  </a:ext>
                </a:extLst>
              </a:tr>
              <a:tr h="1216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700" u="none" strike="noStrike">
                          <a:effectLst/>
                        </a:rPr>
                        <a:t>3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5500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500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10,00%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21800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-500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-2,24%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extLst>
                  <a:ext uri="{0D108BD9-81ED-4DB2-BD59-A6C34878D82A}">
                    <a16:rowId xmlns:a16="http://schemas.microsoft.com/office/drawing/2014/main" val="1340491635"/>
                  </a:ext>
                </a:extLst>
              </a:tr>
              <a:tr h="1216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700" u="none" strike="noStrike">
                          <a:effectLst/>
                        </a:rPr>
                        <a:t>4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6250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1250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25,00%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21050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-1250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-5,61%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extLst>
                  <a:ext uri="{0D108BD9-81ED-4DB2-BD59-A6C34878D82A}">
                    <a16:rowId xmlns:a16="http://schemas.microsoft.com/office/drawing/2014/main" val="3840907381"/>
                  </a:ext>
                </a:extLst>
              </a:tr>
              <a:tr h="1216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700" u="none" strike="noStrike">
                          <a:effectLst/>
                        </a:rPr>
                        <a:t>5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7000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2000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40,00%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20300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-2000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-8,97%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extLst>
                  <a:ext uri="{0D108BD9-81ED-4DB2-BD59-A6C34878D82A}">
                    <a16:rowId xmlns:a16="http://schemas.microsoft.com/office/drawing/2014/main" val="282579837"/>
                  </a:ext>
                </a:extLst>
              </a:tr>
              <a:tr h="121606">
                <a:tc rowSpan="5">
                  <a:txBody>
                    <a:bodyPr/>
                    <a:lstStyle/>
                    <a:p>
                      <a:pPr algn="l" fontAlgn="t"/>
                      <a:r>
                        <a:rPr lang="pt-PT" sz="700" u="none" strike="noStrike">
                          <a:effectLst/>
                        </a:rPr>
                        <a:t>receita procura elevada (D24)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 rowSpan="5">
                  <a:txBody>
                    <a:bodyPr/>
                    <a:lstStyle/>
                    <a:p>
                      <a:pPr algn="ctr" fontAlgn="t"/>
                      <a:r>
                        <a:rPr lang="pt-PT" sz="700" u="none" strike="noStrike">
                          <a:effectLst/>
                        </a:rPr>
                        <a:t>D24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700" u="none" strike="noStrike">
                          <a:effectLst/>
                        </a:rPr>
                        <a:t>1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21924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-15876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-42,00%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6424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-15876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-71,19%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extLst>
                  <a:ext uri="{0D108BD9-81ED-4DB2-BD59-A6C34878D82A}">
                    <a16:rowId xmlns:a16="http://schemas.microsoft.com/office/drawing/2014/main" val="283146072"/>
                  </a:ext>
                </a:extLst>
              </a:tr>
              <a:tr h="1216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700" u="none" strike="noStrike">
                          <a:effectLst/>
                        </a:rPr>
                        <a:t>2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29862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-7938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-21,00%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14362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-7938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-35,60%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extLst>
                  <a:ext uri="{0D108BD9-81ED-4DB2-BD59-A6C34878D82A}">
                    <a16:rowId xmlns:a16="http://schemas.microsoft.com/office/drawing/2014/main" val="2728219596"/>
                  </a:ext>
                </a:extLst>
              </a:tr>
              <a:tr h="1216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700" u="none" strike="noStrike">
                          <a:effectLst/>
                        </a:rPr>
                        <a:t>3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37800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0,00%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22300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0,00%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extLst>
                  <a:ext uri="{0D108BD9-81ED-4DB2-BD59-A6C34878D82A}">
                    <a16:rowId xmlns:a16="http://schemas.microsoft.com/office/drawing/2014/main" val="528209951"/>
                  </a:ext>
                </a:extLst>
              </a:tr>
              <a:tr h="1216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700" u="none" strike="noStrike">
                          <a:effectLst/>
                        </a:rPr>
                        <a:t>4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45738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7938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21,00%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30238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7938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35,60%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extLst>
                  <a:ext uri="{0D108BD9-81ED-4DB2-BD59-A6C34878D82A}">
                    <a16:rowId xmlns:a16="http://schemas.microsoft.com/office/drawing/2014/main" val="640650436"/>
                  </a:ext>
                </a:extLst>
              </a:tr>
              <a:tr h="1216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700" u="none" strike="noStrike">
                          <a:effectLst/>
                        </a:rPr>
                        <a:t>5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53676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15876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42,00%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 dirty="0">
                          <a:effectLst/>
                        </a:rPr>
                        <a:t>3817</a:t>
                      </a:r>
                      <a:endParaRPr lang="pt-PT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15876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 dirty="0">
                          <a:effectLst/>
                        </a:rPr>
                        <a:t>71,19%</a:t>
                      </a:r>
                      <a:endParaRPr lang="pt-PT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/>
                </a:tc>
                <a:extLst>
                  <a:ext uri="{0D108BD9-81ED-4DB2-BD59-A6C34878D82A}">
                    <a16:rowId xmlns:a16="http://schemas.microsoft.com/office/drawing/2014/main" val="1113017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8825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1">
            <a:extLst>
              <a:ext uri="{FF2B5EF4-FFF2-40B4-BE49-F238E27FC236}">
                <a16:creationId xmlns:a16="http://schemas.microsoft.com/office/drawing/2014/main" id="{00000000-0008-0000-02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5839040"/>
              </p:ext>
            </p:extLst>
          </p:nvPr>
        </p:nvGraphicFramePr>
        <p:xfrm>
          <a:off x="157163" y="146050"/>
          <a:ext cx="5538788" cy="2868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A4EA8EB0-829F-DF4D-8A37-26B34CA0B9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130197"/>
              </p:ext>
            </p:extLst>
          </p:nvPr>
        </p:nvGraphicFramePr>
        <p:xfrm>
          <a:off x="6257927" y="342900"/>
          <a:ext cx="5776911" cy="194309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1815">
                  <a:extLst>
                    <a:ext uri="{9D8B030D-6E8A-4147-A177-3AD203B41FA5}">
                      <a16:colId xmlns:a16="http://schemas.microsoft.com/office/drawing/2014/main" val="2223712684"/>
                    </a:ext>
                  </a:extLst>
                </a:gridCol>
                <a:gridCol w="1579990">
                  <a:extLst>
                    <a:ext uri="{9D8B030D-6E8A-4147-A177-3AD203B41FA5}">
                      <a16:colId xmlns:a16="http://schemas.microsoft.com/office/drawing/2014/main" val="1273977951"/>
                    </a:ext>
                  </a:extLst>
                </a:gridCol>
                <a:gridCol w="316202">
                  <a:extLst>
                    <a:ext uri="{9D8B030D-6E8A-4147-A177-3AD203B41FA5}">
                      <a16:colId xmlns:a16="http://schemas.microsoft.com/office/drawing/2014/main" val="2250822258"/>
                    </a:ext>
                  </a:extLst>
                </a:gridCol>
                <a:gridCol w="468851">
                  <a:extLst>
                    <a:ext uri="{9D8B030D-6E8A-4147-A177-3AD203B41FA5}">
                      <a16:colId xmlns:a16="http://schemas.microsoft.com/office/drawing/2014/main" val="1548880375"/>
                    </a:ext>
                  </a:extLst>
                </a:gridCol>
                <a:gridCol w="579995">
                  <a:extLst>
                    <a:ext uri="{9D8B030D-6E8A-4147-A177-3AD203B41FA5}">
                      <a16:colId xmlns:a16="http://schemas.microsoft.com/office/drawing/2014/main" val="1014219743"/>
                    </a:ext>
                  </a:extLst>
                </a:gridCol>
                <a:gridCol w="468851">
                  <a:extLst>
                    <a:ext uri="{9D8B030D-6E8A-4147-A177-3AD203B41FA5}">
                      <a16:colId xmlns:a16="http://schemas.microsoft.com/office/drawing/2014/main" val="452601173"/>
                    </a:ext>
                  </a:extLst>
                </a:gridCol>
                <a:gridCol w="468851">
                  <a:extLst>
                    <a:ext uri="{9D8B030D-6E8A-4147-A177-3AD203B41FA5}">
                      <a16:colId xmlns:a16="http://schemas.microsoft.com/office/drawing/2014/main" val="2771288102"/>
                    </a:ext>
                  </a:extLst>
                </a:gridCol>
                <a:gridCol w="708727">
                  <a:extLst>
                    <a:ext uri="{9D8B030D-6E8A-4147-A177-3AD203B41FA5}">
                      <a16:colId xmlns:a16="http://schemas.microsoft.com/office/drawing/2014/main" val="1597997169"/>
                    </a:ext>
                  </a:extLst>
                </a:gridCol>
                <a:gridCol w="338179">
                  <a:extLst>
                    <a:ext uri="{9D8B030D-6E8A-4147-A177-3AD203B41FA5}">
                      <a16:colId xmlns:a16="http://schemas.microsoft.com/office/drawing/2014/main" val="3036287296"/>
                    </a:ext>
                  </a:extLst>
                </a:gridCol>
                <a:gridCol w="565450">
                  <a:extLst>
                    <a:ext uri="{9D8B030D-6E8A-4147-A177-3AD203B41FA5}">
                      <a16:colId xmlns:a16="http://schemas.microsoft.com/office/drawing/2014/main" val="4014584014"/>
                    </a:ext>
                  </a:extLst>
                </a:gridCol>
              </a:tblGrid>
              <a:tr h="441187">
                <a:tc gridSpan="10">
                  <a:txBody>
                    <a:bodyPr/>
                    <a:lstStyle/>
                    <a:p>
                      <a:pPr algn="l" fontAlgn="b"/>
                      <a:r>
                        <a:rPr lang="pt-PT" sz="1000" b="1" u="none" strike="noStrike" dirty="0">
                          <a:effectLst/>
                        </a:rPr>
                        <a:t>B- Investigação sucesso completo, Manter </a:t>
                      </a:r>
                      <a:r>
                        <a:rPr lang="pt-PT" sz="1000" b="1" u="none" strike="noStrike" dirty="0" err="1">
                          <a:effectLst/>
                        </a:rPr>
                        <a:t>McBifana</a:t>
                      </a:r>
                      <a:r>
                        <a:rPr lang="pt-PT" sz="1000" b="1" u="none" strike="noStrike" dirty="0">
                          <a:effectLst/>
                        </a:rPr>
                        <a:t>, Manter nível serviço e Procura elevada</a:t>
                      </a:r>
                      <a:endParaRPr lang="pt-PT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410001"/>
                  </a:ext>
                </a:extLst>
              </a:tr>
              <a:tr h="187739">
                <a:tc gridSpan="10"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 dirty="0">
                          <a:effectLst/>
                        </a:rPr>
                        <a:t>Top 4 Inputs Ranked By Change in Actual Value</a:t>
                      </a:r>
                      <a:endParaRPr lang="en" sz="8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910817"/>
                  </a:ext>
                </a:extLst>
              </a:tr>
              <a:tr h="187739">
                <a:tc>
                  <a:txBody>
                    <a:bodyPr/>
                    <a:lstStyle/>
                    <a:p>
                      <a:pPr algn="ctr" fontAlgn="b"/>
                      <a:r>
                        <a:rPr lang="pt-PT" sz="800" u="none" strike="noStrike">
                          <a:effectLst/>
                        </a:rPr>
                        <a:t> </a:t>
                      </a:r>
                      <a:endParaRPr lang="pt-P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800" u="none" strike="noStrike">
                          <a:effectLst/>
                        </a:rPr>
                        <a:t> </a:t>
                      </a:r>
                      <a:endParaRPr lang="pt-P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800" u="none" strike="noStrike">
                          <a:effectLst/>
                        </a:rPr>
                        <a:t> </a:t>
                      </a:r>
                      <a:endParaRPr lang="pt-P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PT" sz="800" u="none" strike="noStrike">
                          <a:effectLst/>
                        </a:rPr>
                        <a:t>Minimum</a:t>
                      </a:r>
                      <a:endParaRPr lang="pt-P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PT" sz="800" u="none" strike="noStrike">
                          <a:effectLst/>
                        </a:rPr>
                        <a:t>Maximum</a:t>
                      </a:r>
                      <a:endParaRPr lang="pt-P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800" u="none" strike="noStrike">
                          <a:effectLst/>
                        </a:rPr>
                        <a:t> </a:t>
                      </a:r>
                      <a:endParaRPr lang="pt-P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30021"/>
                  </a:ext>
                </a:extLst>
              </a:tr>
              <a:tr h="187739">
                <a:tc>
                  <a:txBody>
                    <a:bodyPr/>
                    <a:lstStyle/>
                    <a:p>
                      <a:pPr algn="ctr" fontAlgn="b"/>
                      <a:r>
                        <a:rPr lang="pt-PT" sz="800" u="none" strike="noStrike">
                          <a:effectLst/>
                        </a:rPr>
                        <a:t> </a:t>
                      </a:r>
                      <a:endParaRPr lang="pt-P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800" u="none" strike="noStrike">
                          <a:effectLst/>
                        </a:rPr>
                        <a:t> </a:t>
                      </a:r>
                      <a:endParaRPr lang="pt-P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800" u="none" strike="noStrike">
                          <a:effectLst/>
                        </a:rPr>
                        <a:t> </a:t>
                      </a:r>
                      <a:endParaRPr lang="pt-P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800" u="none" strike="noStrike">
                          <a:effectLst/>
                        </a:rPr>
                        <a:t>Output</a:t>
                      </a:r>
                      <a:endParaRPr lang="pt-P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800" u="none" strike="noStrike">
                          <a:effectLst/>
                        </a:rPr>
                        <a:t>Input</a:t>
                      </a:r>
                      <a:endParaRPr lang="pt-P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800" u="none" strike="noStrike">
                          <a:effectLst/>
                        </a:rPr>
                        <a:t>Output</a:t>
                      </a:r>
                      <a:endParaRPr lang="pt-P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800" u="none" strike="noStrike">
                          <a:effectLst/>
                        </a:rPr>
                        <a:t>Input</a:t>
                      </a:r>
                      <a:endParaRPr lang="pt-P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800" u="none" strike="noStrike">
                          <a:effectLst/>
                        </a:rPr>
                        <a:t>Input</a:t>
                      </a:r>
                      <a:endParaRPr lang="pt-P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4595243"/>
                  </a:ext>
                </a:extLst>
              </a:tr>
              <a:tr h="187739">
                <a:tc>
                  <a:txBody>
                    <a:bodyPr/>
                    <a:lstStyle/>
                    <a:p>
                      <a:pPr algn="ctr" fontAlgn="b"/>
                      <a:r>
                        <a:rPr lang="pt-PT" sz="800" u="none" strike="noStrike">
                          <a:effectLst/>
                        </a:rPr>
                        <a:t>Rank</a:t>
                      </a:r>
                      <a:endParaRPr lang="pt-P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800" u="none" strike="noStrike" dirty="0">
                          <a:effectLst/>
                        </a:rPr>
                        <a:t>Input </a:t>
                      </a:r>
                      <a:r>
                        <a:rPr lang="pt-PT" sz="800" u="none" strike="noStrike" dirty="0" err="1">
                          <a:effectLst/>
                        </a:rPr>
                        <a:t>Name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800" u="none" strike="noStrike">
                          <a:effectLst/>
                        </a:rPr>
                        <a:t>Cell</a:t>
                      </a:r>
                      <a:endParaRPr lang="pt-P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800" u="none" strike="noStrike">
                          <a:effectLst/>
                        </a:rPr>
                        <a:t>Value</a:t>
                      </a:r>
                      <a:endParaRPr lang="pt-P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800" u="none" strike="noStrike">
                          <a:effectLst/>
                        </a:rPr>
                        <a:t>Change (%)</a:t>
                      </a:r>
                      <a:endParaRPr lang="pt-P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800" u="none" strike="noStrike">
                          <a:effectLst/>
                        </a:rPr>
                        <a:t>Value</a:t>
                      </a:r>
                      <a:endParaRPr lang="pt-P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800" u="none" strike="noStrike">
                          <a:effectLst/>
                        </a:rPr>
                        <a:t>Value</a:t>
                      </a:r>
                      <a:endParaRPr lang="pt-P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800" u="none" strike="noStrike">
                          <a:effectLst/>
                        </a:rPr>
                        <a:t>Change (%)</a:t>
                      </a:r>
                      <a:endParaRPr lang="pt-P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800" u="none" strike="noStrike">
                          <a:effectLst/>
                        </a:rPr>
                        <a:t>Value</a:t>
                      </a:r>
                      <a:endParaRPr lang="pt-P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800" u="none" strike="noStrike">
                          <a:effectLst/>
                        </a:rPr>
                        <a:t>Base Value</a:t>
                      </a:r>
                      <a:endParaRPr lang="pt-P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4103201"/>
                  </a:ext>
                </a:extLst>
              </a:tr>
              <a:tr h="187739">
                <a:tc>
                  <a:txBody>
                    <a:bodyPr/>
                    <a:lstStyle/>
                    <a:p>
                      <a:pPr algn="ctr" fontAlgn="t"/>
                      <a:r>
                        <a:rPr lang="pt-PT" sz="800" u="none" strike="noStrike">
                          <a:effectLst/>
                        </a:rPr>
                        <a:t>1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800" u="none" strike="noStrike">
                          <a:effectLst/>
                        </a:rPr>
                        <a:t>receita procura elevada (D24)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800" u="none" strike="noStrike">
                          <a:effectLst/>
                        </a:rPr>
                        <a:t>D24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11424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-58,15%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21924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43176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58,15%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53676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37800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40439852"/>
                  </a:ext>
                </a:extLst>
              </a:tr>
              <a:tr h="187739">
                <a:tc>
                  <a:txBody>
                    <a:bodyPr/>
                    <a:lstStyle/>
                    <a:p>
                      <a:pPr algn="ctr" fontAlgn="t"/>
                      <a:r>
                        <a:rPr lang="pt-PT" sz="800" u="none" strike="noStrike">
                          <a:effectLst/>
                        </a:rPr>
                        <a:t>2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800" u="none" strike="noStrike">
                          <a:effectLst/>
                        </a:rPr>
                        <a:t>custo de investigar (D22)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800" u="none" strike="noStrike">
                          <a:effectLst/>
                        </a:rPr>
                        <a:t>D22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25300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-7,33%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7000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28300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3,66%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4000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5000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563988330"/>
                  </a:ext>
                </a:extLst>
              </a:tr>
              <a:tr h="187739">
                <a:tc>
                  <a:txBody>
                    <a:bodyPr/>
                    <a:lstStyle/>
                    <a:p>
                      <a:pPr algn="ctr" fontAlgn="t"/>
                      <a:r>
                        <a:rPr lang="pt-PT" sz="800" u="none" strike="noStrike">
                          <a:effectLst/>
                        </a:rPr>
                        <a:t>3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800" u="none" strike="noStrike">
                          <a:effectLst/>
                        </a:rPr>
                        <a:t>custo de manter McBifana (D21)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800" u="none" strike="noStrike">
                          <a:effectLst/>
                        </a:rPr>
                        <a:t>D21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26700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-2,20%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3600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27900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2,20%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2400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3000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876607187"/>
                  </a:ext>
                </a:extLst>
              </a:tr>
              <a:tr h="187739">
                <a:tc>
                  <a:txBody>
                    <a:bodyPr/>
                    <a:lstStyle/>
                    <a:p>
                      <a:pPr algn="ctr" fontAlgn="t"/>
                      <a:r>
                        <a:rPr lang="pt-PT" sz="800" u="none" strike="noStrike">
                          <a:effectLst/>
                        </a:rPr>
                        <a:t>4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800" u="none" strike="noStrike">
                          <a:effectLst/>
                        </a:rPr>
                        <a:t>custo manter nível serviço (D19)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800" u="none" strike="noStrike">
                          <a:effectLst/>
                        </a:rPr>
                        <a:t>D19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26800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-1,83%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3000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27800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1,83%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2000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 dirty="0">
                          <a:effectLst/>
                        </a:rPr>
                        <a:t>2500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471956136"/>
                  </a:ext>
                </a:extLst>
              </a:tr>
            </a:tbl>
          </a:graphicData>
        </a:graphic>
      </p:graphicFrame>
      <p:graphicFrame>
        <p:nvGraphicFramePr>
          <p:cNvPr id="6" name="Chart 1">
            <a:extLst>
              <a:ext uri="{FF2B5EF4-FFF2-40B4-BE49-F238E27FC236}">
                <a16:creationId xmlns:a16="http://schemas.microsoft.com/office/drawing/2014/main" id="{00000000-0008-0000-03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5265043"/>
              </p:ext>
            </p:extLst>
          </p:nvPr>
        </p:nvGraphicFramePr>
        <p:xfrm>
          <a:off x="157163" y="3429000"/>
          <a:ext cx="5538788" cy="3282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AF3DD04B-E75A-6C40-9B69-FFB489B39D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716783"/>
              </p:ext>
            </p:extLst>
          </p:nvPr>
        </p:nvGraphicFramePr>
        <p:xfrm>
          <a:off x="6257927" y="2628900"/>
          <a:ext cx="5776910" cy="408304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87511">
                  <a:extLst>
                    <a:ext uri="{9D8B030D-6E8A-4147-A177-3AD203B41FA5}">
                      <a16:colId xmlns:a16="http://schemas.microsoft.com/office/drawing/2014/main" val="3281762483"/>
                    </a:ext>
                  </a:extLst>
                </a:gridCol>
                <a:gridCol w="360531">
                  <a:extLst>
                    <a:ext uri="{9D8B030D-6E8A-4147-A177-3AD203B41FA5}">
                      <a16:colId xmlns:a16="http://schemas.microsoft.com/office/drawing/2014/main" val="785041271"/>
                    </a:ext>
                  </a:extLst>
                </a:gridCol>
                <a:gridCol w="397827">
                  <a:extLst>
                    <a:ext uri="{9D8B030D-6E8A-4147-A177-3AD203B41FA5}">
                      <a16:colId xmlns:a16="http://schemas.microsoft.com/office/drawing/2014/main" val="3675653024"/>
                    </a:ext>
                  </a:extLst>
                </a:gridCol>
                <a:gridCol w="478874">
                  <a:extLst>
                    <a:ext uri="{9D8B030D-6E8A-4147-A177-3AD203B41FA5}">
                      <a16:colId xmlns:a16="http://schemas.microsoft.com/office/drawing/2014/main" val="2430338656"/>
                    </a:ext>
                  </a:extLst>
                </a:gridCol>
                <a:gridCol w="403645">
                  <a:extLst>
                    <a:ext uri="{9D8B030D-6E8A-4147-A177-3AD203B41FA5}">
                      <a16:colId xmlns:a16="http://schemas.microsoft.com/office/drawing/2014/main" val="2432999625"/>
                    </a:ext>
                  </a:extLst>
                </a:gridCol>
                <a:gridCol w="516314">
                  <a:extLst>
                    <a:ext uri="{9D8B030D-6E8A-4147-A177-3AD203B41FA5}">
                      <a16:colId xmlns:a16="http://schemas.microsoft.com/office/drawing/2014/main" val="2554851285"/>
                    </a:ext>
                  </a:extLst>
                </a:gridCol>
                <a:gridCol w="343012">
                  <a:extLst>
                    <a:ext uri="{9D8B030D-6E8A-4147-A177-3AD203B41FA5}">
                      <a16:colId xmlns:a16="http://schemas.microsoft.com/office/drawing/2014/main" val="3327095616"/>
                    </a:ext>
                  </a:extLst>
                </a:gridCol>
                <a:gridCol w="403645">
                  <a:extLst>
                    <a:ext uri="{9D8B030D-6E8A-4147-A177-3AD203B41FA5}">
                      <a16:colId xmlns:a16="http://schemas.microsoft.com/office/drawing/2014/main" val="2510088770"/>
                    </a:ext>
                  </a:extLst>
                </a:gridCol>
                <a:gridCol w="585551">
                  <a:extLst>
                    <a:ext uri="{9D8B030D-6E8A-4147-A177-3AD203B41FA5}">
                      <a16:colId xmlns:a16="http://schemas.microsoft.com/office/drawing/2014/main" val="4126499110"/>
                    </a:ext>
                  </a:extLst>
                </a:gridCol>
              </a:tblGrid>
              <a:tr h="460989">
                <a:tc gridSpan="9">
                  <a:txBody>
                    <a:bodyPr/>
                    <a:lstStyle/>
                    <a:p>
                      <a:pPr algn="l" fontAlgn="b"/>
                      <a:r>
                        <a:rPr lang="pt-PT" sz="900" b="1" u="none" strike="noStrike" dirty="0">
                          <a:effectLst/>
                        </a:rPr>
                        <a:t>D- Investigação sucesso completo, Manter </a:t>
                      </a:r>
                      <a:r>
                        <a:rPr lang="pt-PT" sz="900" b="1" u="none" strike="noStrike" dirty="0" err="1">
                          <a:effectLst/>
                        </a:rPr>
                        <a:t>McBifana</a:t>
                      </a:r>
                      <a:r>
                        <a:rPr lang="pt-PT" sz="900" b="1" u="none" strike="noStrike" dirty="0">
                          <a:effectLst/>
                        </a:rPr>
                        <a:t>, Manter nível serviço e Procura elevada</a:t>
                      </a:r>
                      <a:br>
                        <a:rPr lang="pt-PT" sz="900" b="1" u="none" strike="noStrike" dirty="0">
                          <a:effectLst/>
                        </a:rPr>
                      </a:br>
                      <a:endParaRPr lang="pt-PT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393213"/>
                  </a:ext>
                </a:extLst>
              </a:tr>
              <a:tr h="164639"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u="none" strike="noStrike">
                          <a:effectLst/>
                        </a:rPr>
                        <a:t> </a:t>
                      </a:r>
                      <a:endParaRPr lang="pt-P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u="none" strike="noStrike">
                          <a:effectLst/>
                        </a:rPr>
                        <a:t> </a:t>
                      </a:r>
                      <a:endParaRPr lang="pt-P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u="none" strike="noStrike">
                          <a:effectLst/>
                        </a:rPr>
                        <a:t> </a:t>
                      </a:r>
                      <a:endParaRPr lang="pt-P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PT" sz="700" u="none" strike="noStrike">
                          <a:effectLst/>
                        </a:rPr>
                        <a:t>Input Variation</a:t>
                      </a:r>
                      <a:endParaRPr lang="pt-P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PT" sz="700" u="none" strike="noStrike">
                          <a:effectLst/>
                        </a:rPr>
                        <a:t>Output Variation</a:t>
                      </a:r>
                      <a:endParaRPr lang="pt-P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090399"/>
                  </a:ext>
                </a:extLst>
              </a:tr>
              <a:tr h="164639">
                <a:tc>
                  <a:txBody>
                    <a:bodyPr/>
                    <a:lstStyle/>
                    <a:p>
                      <a:pPr algn="l" fontAlgn="b"/>
                      <a:r>
                        <a:rPr lang="pt-PT" sz="700" u="none" strike="noStrike">
                          <a:effectLst/>
                        </a:rPr>
                        <a:t>Input Name</a:t>
                      </a:r>
                      <a:endParaRPr lang="pt-P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u="none" strike="noStrike">
                          <a:effectLst/>
                        </a:rPr>
                        <a:t>Cell</a:t>
                      </a:r>
                      <a:endParaRPr lang="pt-P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u="none" strike="noStrike">
                          <a:effectLst/>
                        </a:rPr>
                        <a:t>Step</a:t>
                      </a:r>
                      <a:endParaRPr lang="pt-P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u="none" strike="noStrike" dirty="0" err="1">
                          <a:effectLst/>
                        </a:rPr>
                        <a:t>Value</a:t>
                      </a:r>
                      <a:endParaRPr lang="pt-PT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u="none" strike="noStrike">
                          <a:effectLst/>
                        </a:rPr>
                        <a:t>Change</a:t>
                      </a:r>
                      <a:endParaRPr lang="pt-P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u="none" strike="noStrike">
                          <a:effectLst/>
                        </a:rPr>
                        <a:t>Change (%)</a:t>
                      </a:r>
                      <a:endParaRPr lang="pt-P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u="none" strike="noStrike">
                          <a:effectLst/>
                        </a:rPr>
                        <a:t>Value</a:t>
                      </a:r>
                      <a:endParaRPr lang="pt-P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u="none" strike="noStrike">
                          <a:effectLst/>
                        </a:rPr>
                        <a:t>Change</a:t>
                      </a:r>
                      <a:endParaRPr lang="pt-P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u="none" strike="noStrike" dirty="0" err="1">
                          <a:effectLst/>
                        </a:rPr>
                        <a:t>Change</a:t>
                      </a:r>
                      <a:r>
                        <a:rPr lang="pt-PT" sz="700" u="none" strike="noStrike" dirty="0">
                          <a:effectLst/>
                        </a:rPr>
                        <a:t> (%)</a:t>
                      </a:r>
                      <a:endParaRPr lang="pt-PT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extLst>
                  <a:ext uri="{0D108BD9-81ED-4DB2-BD59-A6C34878D82A}">
                    <a16:rowId xmlns:a16="http://schemas.microsoft.com/office/drawing/2014/main" val="637955522"/>
                  </a:ext>
                </a:extLst>
              </a:tr>
              <a:tr h="164639">
                <a:tc rowSpan="5">
                  <a:txBody>
                    <a:bodyPr/>
                    <a:lstStyle/>
                    <a:p>
                      <a:pPr algn="l" fontAlgn="t"/>
                      <a:r>
                        <a:rPr lang="pt-PT" sz="700" u="none" strike="noStrike">
                          <a:effectLst/>
                        </a:rPr>
                        <a:t>custo manter nível serviço (D19)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 rowSpan="5">
                  <a:txBody>
                    <a:bodyPr/>
                    <a:lstStyle/>
                    <a:p>
                      <a:pPr algn="ctr" fontAlgn="t"/>
                      <a:r>
                        <a:rPr lang="pt-PT" sz="700" u="none" strike="noStrike">
                          <a:effectLst/>
                        </a:rPr>
                        <a:t>D19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700" u="none" strike="noStrike">
                          <a:effectLst/>
                        </a:rPr>
                        <a:t>1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2000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-500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-20,00%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27800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500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1,83%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extLst>
                  <a:ext uri="{0D108BD9-81ED-4DB2-BD59-A6C34878D82A}">
                    <a16:rowId xmlns:a16="http://schemas.microsoft.com/office/drawing/2014/main" val="2263719410"/>
                  </a:ext>
                </a:extLst>
              </a:tr>
              <a:tr h="1646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700" u="none" strike="noStrike">
                          <a:effectLst/>
                        </a:rPr>
                        <a:t>2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2250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-250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-10,00%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27550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250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0,92%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extLst>
                  <a:ext uri="{0D108BD9-81ED-4DB2-BD59-A6C34878D82A}">
                    <a16:rowId xmlns:a16="http://schemas.microsoft.com/office/drawing/2014/main" val="3702006887"/>
                  </a:ext>
                </a:extLst>
              </a:tr>
              <a:tr h="1646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700" u="none" strike="noStrike">
                          <a:effectLst/>
                        </a:rPr>
                        <a:t>3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2500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0,00%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27300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0,00%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extLst>
                  <a:ext uri="{0D108BD9-81ED-4DB2-BD59-A6C34878D82A}">
                    <a16:rowId xmlns:a16="http://schemas.microsoft.com/office/drawing/2014/main" val="677371106"/>
                  </a:ext>
                </a:extLst>
              </a:tr>
              <a:tr h="1646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700" u="none" strike="noStrike">
                          <a:effectLst/>
                        </a:rPr>
                        <a:t>4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2750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250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10,00%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27050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-250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-0,92%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extLst>
                  <a:ext uri="{0D108BD9-81ED-4DB2-BD59-A6C34878D82A}">
                    <a16:rowId xmlns:a16="http://schemas.microsoft.com/office/drawing/2014/main" val="633489602"/>
                  </a:ext>
                </a:extLst>
              </a:tr>
              <a:tr h="1646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700" u="none" strike="noStrike">
                          <a:effectLst/>
                        </a:rPr>
                        <a:t>5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3000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500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20,00%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26800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-500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-1,83%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extLst>
                  <a:ext uri="{0D108BD9-81ED-4DB2-BD59-A6C34878D82A}">
                    <a16:rowId xmlns:a16="http://schemas.microsoft.com/office/drawing/2014/main" val="137705623"/>
                  </a:ext>
                </a:extLst>
              </a:tr>
              <a:tr h="164639">
                <a:tc rowSpan="5">
                  <a:txBody>
                    <a:bodyPr/>
                    <a:lstStyle/>
                    <a:p>
                      <a:pPr algn="l" fontAlgn="t"/>
                      <a:r>
                        <a:rPr lang="pt-PT" sz="700" u="none" strike="noStrike">
                          <a:effectLst/>
                        </a:rPr>
                        <a:t>custo de manter McBifana (D21)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 rowSpan="5">
                  <a:txBody>
                    <a:bodyPr/>
                    <a:lstStyle/>
                    <a:p>
                      <a:pPr algn="ctr" fontAlgn="t"/>
                      <a:r>
                        <a:rPr lang="pt-PT" sz="700" u="none" strike="noStrike">
                          <a:effectLst/>
                        </a:rPr>
                        <a:t>D21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700" u="none" strike="noStrike">
                          <a:effectLst/>
                        </a:rPr>
                        <a:t>1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2400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-600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-20,00%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27900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600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2,20%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extLst>
                  <a:ext uri="{0D108BD9-81ED-4DB2-BD59-A6C34878D82A}">
                    <a16:rowId xmlns:a16="http://schemas.microsoft.com/office/drawing/2014/main" val="2386095737"/>
                  </a:ext>
                </a:extLst>
              </a:tr>
              <a:tr h="1646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700" u="none" strike="noStrike">
                          <a:effectLst/>
                        </a:rPr>
                        <a:t>2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2700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-300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-10,00%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27600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300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1,10%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extLst>
                  <a:ext uri="{0D108BD9-81ED-4DB2-BD59-A6C34878D82A}">
                    <a16:rowId xmlns:a16="http://schemas.microsoft.com/office/drawing/2014/main" val="3304259698"/>
                  </a:ext>
                </a:extLst>
              </a:tr>
              <a:tr h="1646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700" u="none" strike="noStrike">
                          <a:effectLst/>
                        </a:rPr>
                        <a:t>3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3000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0,00%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27300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0,00%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extLst>
                  <a:ext uri="{0D108BD9-81ED-4DB2-BD59-A6C34878D82A}">
                    <a16:rowId xmlns:a16="http://schemas.microsoft.com/office/drawing/2014/main" val="11847315"/>
                  </a:ext>
                </a:extLst>
              </a:tr>
              <a:tr h="1646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700" u="none" strike="noStrike">
                          <a:effectLst/>
                        </a:rPr>
                        <a:t>4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3300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300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10,00%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27000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-300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-1,10%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extLst>
                  <a:ext uri="{0D108BD9-81ED-4DB2-BD59-A6C34878D82A}">
                    <a16:rowId xmlns:a16="http://schemas.microsoft.com/office/drawing/2014/main" val="468882273"/>
                  </a:ext>
                </a:extLst>
              </a:tr>
              <a:tr h="1646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700" u="none" strike="noStrike">
                          <a:effectLst/>
                        </a:rPr>
                        <a:t>5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3600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600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20,00%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26700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-600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-2,20%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extLst>
                  <a:ext uri="{0D108BD9-81ED-4DB2-BD59-A6C34878D82A}">
                    <a16:rowId xmlns:a16="http://schemas.microsoft.com/office/drawing/2014/main" val="164228012"/>
                  </a:ext>
                </a:extLst>
              </a:tr>
              <a:tr h="164639">
                <a:tc rowSpan="5">
                  <a:txBody>
                    <a:bodyPr/>
                    <a:lstStyle/>
                    <a:p>
                      <a:pPr algn="l" fontAlgn="t"/>
                      <a:r>
                        <a:rPr lang="pt-PT" sz="700" u="none" strike="noStrike">
                          <a:effectLst/>
                        </a:rPr>
                        <a:t>custo de investigar (D22)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 rowSpan="5">
                  <a:txBody>
                    <a:bodyPr/>
                    <a:lstStyle/>
                    <a:p>
                      <a:pPr algn="ctr" fontAlgn="t"/>
                      <a:r>
                        <a:rPr lang="pt-PT" sz="700" u="none" strike="noStrike">
                          <a:effectLst/>
                        </a:rPr>
                        <a:t>D22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700" u="none" strike="noStrike">
                          <a:effectLst/>
                        </a:rPr>
                        <a:t>1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4000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-1000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-20,00%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28300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1000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3,66%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extLst>
                  <a:ext uri="{0D108BD9-81ED-4DB2-BD59-A6C34878D82A}">
                    <a16:rowId xmlns:a16="http://schemas.microsoft.com/office/drawing/2014/main" val="2839689213"/>
                  </a:ext>
                </a:extLst>
              </a:tr>
              <a:tr h="1646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700" u="none" strike="noStrike">
                          <a:effectLst/>
                        </a:rPr>
                        <a:t>2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4750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-250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-5,00%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27550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250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0,92%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extLst>
                  <a:ext uri="{0D108BD9-81ED-4DB2-BD59-A6C34878D82A}">
                    <a16:rowId xmlns:a16="http://schemas.microsoft.com/office/drawing/2014/main" val="2067390714"/>
                  </a:ext>
                </a:extLst>
              </a:tr>
              <a:tr h="1646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700" u="none" strike="noStrike">
                          <a:effectLst/>
                        </a:rPr>
                        <a:t>3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5500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500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10,00%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26800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-500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-1,83%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extLst>
                  <a:ext uri="{0D108BD9-81ED-4DB2-BD59-A6C34878D82A}">
                    <a16:rowId xmlns:a16="http://schemas.microsoft.com/office/drawing/2014/main" val="3323460572"/>
                  </a:ext>
                </a:extLst>
              </a:tr>
              <a:tr h="1646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700" u="none" strike="noStrike">
                          <a:effectLst/>
                        </a:rPr>
                        <a:t>4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6250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1250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25,00%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26050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-1250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-4,58%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extLst>
                  <a:ext uri="{0D108BD9-81ED-4DB2-BD59-A6C34878D82A}">
                    <a16:rowId xmlns:a16="http://schemas.microsoft.com/office/drawing/2014/main" val="3323107753"/>
                  </a:ext>
                </a:extLst>
              </a:tr>
              <a:tr h="1646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700" u="none" strike="noStrike">
                          <a:effectLst/>
                        </a:rPr>
                        <a:t>5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7000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2000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40,00%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25300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-2000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-7,33%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extLst>
                  <a:ext uri="{0D108BD9-81ED-4DB2-BD59-A6C34878D82A}">
                    <a16:rowId xmlns:a16="http://schemas.microsoft.com/office/drawing/2014/main" val="975512200"/>
                  </a:ext>
                </a:extLst>
              </a:tr>
              <a:tr h="164639">
                <a:tc rowSpan="5">
                  <a:txBody>
                    <a:bodyPr/>
                    <a:lstStyle/>
                    <a:p>
                      <a:pPr algn="l" fontAlgn="t"/>
                      <a:r>
                        <a:rPr lang="pt-PT" sz="700" u="none" strike="noStrike">
                          <a:effectLst/>
                        </a:rPr>
                        <a:t>receita procura elevada (D24)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 rowSpan="5">
                  <a:txBody>
                    <a:bodyPr/>
                    <a:lstStyle/>
                    <a:p>
                      <a:pPr algn="ctr" fontAlgn="t"/>
                      <a:r>
                        <a:rPr lang="pt-PT" sz="700" u="none" strike="noStrike">
                          <a:effectLst/>
                        </a:rPr>
                        <a:t>D24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700" u="none" strike="noStrike">
                          <a:effectLst/>
                        </a:rPr>
                        <a:t>1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21924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-15876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-42,00%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11424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-15876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-58,15%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extLst>
                  <a:ext uri="{0D108BD9-81ED-4DB2-BD59-A6C34878D82A}">
                    <a16:rowId xmlns:a16="http://schemas.microsoft.com/office/drawing/2014/main" val="4193051307"/>
                  </a:ext>
                </a:extLst>
              </a:tr>
              <a:tr h="1646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700" u="none" strike="noStrike">
                          <a:effectLst/>
                        </a:rPr>
                        <a:t>2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29862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-7938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-21,00%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19362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-7938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-29,08%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extLst>
                  <a:ext uri="{0D108BD9-81ED-4DB2-BD59-A6C34878D82A}">
                    <a16:rowId xmlns:a16="http://schemas.microsoft.com/office/drawing/2014/main" val="3749288064"/>
                  </a:ext>
                </a:extLst>
              </a:tr>
              <a:tr h="1646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700" u="none" strike="noStrike">
                          <a:effectLst/>
                        </a:rPr>
                        <a:t>3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37800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0,00%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27300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0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0,00%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extLst>
                  <a:ext uri="{0D108BD9-81ED-4DB2-BD59-A6C34878D82A}">
                    <a16:rowId xmlns:a16="http://schemas.microsoft.com/office/drawing/2014/main" val="3943379822"/>
                  </a:ext>
                </a:extLst>
              </a:tr>
              <a:tr h="1646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700" u="none" strike="noStrike">
                          <a:effectLst/>
                        </a:rPr>
                        <a:t>4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45738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7938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21,00%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35238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7938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29,08%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extLst>
                  <a:ext uri="{0D108BD9-81ED-4DB2-BD59-A6C34878D82A}">
                    <a16:rowId xmlns:a16="http://schemas.microsoft.com/office/drawing/2014/main" val="3055628828"/>
                  </a:ext>
                </a:extLst>
              </a:tr>
              <a:tr h="1646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700" u="none" strike="noStrike">
                          <a:effectLst/>
                        </a:rPr>
                        <a:t>5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53676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15876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42,00%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43176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>
                          <a:effectLst/>
                        </a:rPr>
                        <a:t>15876</a:t>
                      </a:r>
                      <a:endParaRPr lang="pt-P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700" u="none" strike="noStrike" dirty="0">
                          <a:effectLst/>
                        </a:rPr>
                        <a:t>58,15%</a:t>
                      </a:r>
                      <a:endParaRPr lang="pt-PT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/>
                </a:tc>
                <a:extLst>
                  <a:ext uri="{0D108BD9-81ED-4DB2-BD59-A6C34878D82A}">
                    <a16:rowId xmlns:a16="http://schemas.microsoft.com/office/drawing/2014/main" val="4233997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9152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1">
            <a:extLst>
              <a:ext uri="{FF2B5EF4-FFF2-40B4-BE49-F238E27FC236}">
                <a16:creationId xmlns:a16="http://schemas.microsoft.com/office/drawing/2014/main" id="{00000000-0008-0000-04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3543110"/>
              </p:ext>
            </p:extLst>
          </p:nvPr>
        </p:nvGraphicFramePr>
        <p:xfrm>
          <a:off x="285750" y="231775"/>
          <a:ext cx="5300663" cy="2511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CEA2D201-97E4-FC4C-A430-EB3AD439F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953842"/>
              </p:ext>
            </p:extLst>
          </p:nvPr>
        </p:nvGraphicFramePr>
        <p:xfrm>
          <a:off x="6408061" y="485775"/>
          <a:ext cx="5498189" cy="160020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36293">
                  <a:extLst>
                    <a:ext uri="{9D8B030D-6E8A-4147-A177-3AD203B41FA5}">
                      <a16:colId xmlns:a16="http://schemas.microsoft.com/office/drawing/2014/main" val="4106512618"/>
                    </a:ext>
                  </a:extLst>
                </a:gridCol>
                <a:gridCol w="1580684">
                  <a:extLst>
                    <a:ext uri="{9D8B030D-6E8A-4147-A177-3AD203B41FA5}">
                      <a16:colId xmlns:a16="http://schemas.microsoft.com/office/drawing/2014/main" val="3394910528"/>
                    </a:ext>
                  </a:extLst>
                </a:gridCol>
                <a:gridCol w="266510">
                  <a:extLst>
                    <a:ext uri="{9D8B030D-6E8A-4147-A177-3AD203B41FA5}">
                      <a16:colId xmlns:a16="http://schemas.microsoft.com/office/drawing/2014/main" val="3842082486"/>
                    </a:ext>
                  </a:extLst>
                </a:gridCol>
                <a:gridCol w="395171">
                  <a:extLst>
                    <a:ext uri="{9D8B030D-6E8A-4147-A177-3AD203B41FA5}">
                      <a16:colId xmlns:a16="http://schemas.microsoft.com/office/drawing/2014/main" val="751373543"/>
                    </a:ext>
                  </a:extLst>
                </a:gridCol>
                <a:gridCol w="488850">
                  <a:extLst>
                    <a:ext uri="{9D8B030D-6E8A-4147-A177-3AD203B41FA5}">
                      <a16:colId xmlns:a16="http://schemas.microsoft.com/office/drawing/2014/main" val="3702002050"/>
                    </a:ext>
                  </a:extLst>
                </a:gridCol>
                <a:gridCol w="285035">
                  <a:extLst>
                    <a:ext uri="{9D8B030D-6E8A-4147-A177-3AD203B41FA5}">
                      <a16:colId xmlns:a16="http://schemas.microsoft.com/office/drawing/2014/main" val="3047468197"/>
                    </a:ext>
                  </a:extLst>
                </a:gridCol>
                <a:gridCol w="395171">
                  <a:extLst>
                    <a:ext uri="{9D8B030D-6E8A-4147-A177-3AD203B41FA5}">
                      <a16:colId xmlns:a16="http://schemas.microsoft.com/office/drawing/2014/main" val="2767740285"/>
                    </a:ext>
                  </a:extLst>
                </a:gridCol>
                <a:gridCol w="488850">
                  <a:extLst>
                    <a:ext uri="{9D8B030D-6E8A-4147-A177-3AD203B41FA5}">
                      <a16:colId xmlns:a16="http://schemas.microsoft.com/office/drawing/2014/main" val="2452907821"/>
                    </a:ext>
                  </a:extLst>
                </a:gridCol>
                <a:gridCol w="285035">
                  <a:extLst>
                    <a:ext uri="{9D8B030D-6E8A-4147-A177-3AD203B41FA5}">
                      <a16:colId xmlns:a16="http://schemas.microsoft.com/office/drawing/2014/main" val="730321137"/>
                    </a:ext>
                  </a:extLst>
                </a:gridCol>
                <a:gridCol w="476590">
                  <a:extLst>
                    <a:ext uri="{9D8B030D-6E8A-4147-A177-3AD203B41FA5}">
                      <a16:colId xmlns:a16="http://schemas.microsoft.com/office/drawing/2014/main" val="1874408355"/>
                    </a:ext>
                  </a:extLst>
                </a:gridCol>
              </a:tblGrid>
              <a:tr h="392504">
                <a:tc gridSpan="10">
                  <a:txBody>
                    <a:bodyPr/>
                    <a:lstStyle/>
                    <a:p>
                      <a:pPr algn="l" fontAlgn="b"/>
                      <a:r>
                        <a:rPr lang="pt-PT" sz="1000" b="1" u="none" strike="noStrike" dirty="0">
                          <a:effectLst/>
                        </a:rPr>
                        <a:t>B- Manter </a:t>
                      </a:r>
                      <a:r>
                        <a:rPr lang="pt-PT" sz="1000" b="1" u="none" strike="noStrike" dirty="0" err="1">
                          <a:effectLst/>
                        </a:rPr>
                        <a:t>McBifana</a:t>
                      </a:r>
                      <a:r>
                        <a:rPr lang="pt-PT" sz="1000" b="1" u="none" strike="noStrike" dirty="0">
                          <a:effectLst/>
                        </a:rPr>
                        <a:t>, Manter nível serviço e Procura elevada</a:t>
                      </a:r>
                      <a:br>
                        <a:rPr lang="pt-PT" sz="1000" b="1" u="none" strike="noStrike" dirty="0">
                          <a:effectLst/>
                        </a:rPr>
                      </a:br>
                      <a:endParaRPr lang="pt-PT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787029"/>
                  </a:ext>
                </a:extLst>
              </a:tr>
              <a:tr h="201283">
                <a:tc>
                  <a:txBody>
                    <a:bodyPr/>
                    <a:lstStyle/>
                    <a:p>
                      <a:pPr algn="ctr" fontAlgn="b"/>
                      <a:r>
                        <a:rPr lang="pt-PT" sz="800" u="none" strike="noStrike">
                          <a:effectLst/>
                        </a:rPr>
                        <a:t> </a:t>
                      </a:r>
                      <a:endParaRPr lang="pt-P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800" u="none" strike="noStrike">
                          <a:effectLst/>
                        </a:rPr>
                        <a:t> </a:t>
                      </a:r>
                      <a:endParaRPr lang="pt-P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800" u="none" strike="noStrike">
                          <a:effectLst/>
                        </a:rPr>
                        <a:t> </a:t>
                      </a:r>
                      <a:endParaRPr lang="pt-P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PT" sz="800" u="none" strike="noStrike">
                          <a:effectLst/>
                        </a:rPr>
                        <a:t>Minimum</a:t>
                      </a:r>
                      <a:endParaRPr lang="pt-P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PT" sz="800" u="none" strike="noStrike">
                          <a:effectLst/>
                        </a:rPr>
                        <a:t>Maximum</a:t>
                      </a:r>
                      <a:endParaRPr lang="pt-P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800" u="none" strike="noStrike">
                          <a:effectLst/>
                        </a:rPr>
                        <a:t> </a:t>
                      </a:r>
                      <a:endParaRPr lang="pt-P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4469673"/>
                  </a:ext>
                </a:extLst>
              </a:tr>
              <a:tr h="201283">
                <a:tc>
                  <a:txBody>
                    <a:bodyPr/>
                    <a:lstStyle/>
                    <a:p>
                      <a:pPr algn="ctr" fontAlgn="b"/>
                      <a:r>
                        <a:rPr lang="pt-PT" sz="800" u="none" strike="noStrike">
                          <a:effectLst/>
                        </a:rPr>
                        <a:t> </a:t>
                      </a:r>
                      <a:endParaRPr lang="pt-P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800" u="none" strike="noStrike">
                          <a:effectLst/>
                        </a:rPr>
                        <a:t> </a:t>
                      </a:r>
                      <a:endParaRPr lang="pt-P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800" u="none" strike="noStrike">
                          <a:effectLst/>
                        </a:rPr>
                        <a:t> </a:t>
                      </a:r>
                      <a:endParaRPr lang="pt-P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800" u="none" strike="noStrike">
                          <a:effectLst/>
                        </a:rPr>
                        <a:t>Output</a:t>
                      </a:r>
                      <a:endParaRPr lang="pt-P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800" u="none" strike="noStrike">
                          <a:effectLst/>
                        </a:rPr>
                        <a:t>Input</a:t>
                      </a:r>
                      <a:endParaRPr lang="pt-P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800" u="none" strike="noStrike">
                          <a:effectLst/>
                        </a:rPr>
                        <a:t>Output</a:t>
                      </a:r>
                      <a:endParaRPr lang="pt-P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800" u="none" strike="noStrike">
                          <a:effectLst/>
                        </a:rPr>
                        <a:t>Input</a:t>
                      </a:r>
                      <a:endParaRPr lang="pt-P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800" u="none" strike="noStrike" dirty="0">
                          <a:effectLst/>
                        </a:rPr>
                        <a:t>Input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1651785"/>
                  </a:ext>
                </a:extLst>
              </a:tr>
              <a:tr h="201283">
                <a:tc>
                  <a:txBody>
                    <a:bodyPr/>
                    <a:lstStyle/>
                    <a:p>
                      <a:pPr algn="ctr" fontAlgn="b"/>
                      <a:r>
                        <a:rPr lang="pt-PT" sz="800" u="none" strike="noStrike">
                          <a:effectLst/>
                        </a:rPr>
                        <a:t>Rank</a:t>
                      </a:r>
                      <a:endParaRPr lang="pt-P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800" u="none" strike="noStrike">
                          <a:effectLst/>
                        </a:rPr>
                        <a:t>Input Name</a:t>
                      </a:r>
                      <a:endParaRPr lang="pt-P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800" u="none" strike="noStrike">
                          <a:effectLst/>
                        </a:rPr>
                        <a:t>Cell</a:t>
                      </a:r>
                      <a:endParaRPr lang="pt-P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800" u="none" strike="noStrike">
                          <a:effectLst/>
                        </a:rPr>
                        <a:t>Value</a:t>
                      </a:r>
                      <a:endParaRPr lang="pt-P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800" u="none" strike="noStrike">
                          <a:effectLst/>
                        </a:rPr>
                        <a:t>Change (%)</a:t>
                      </a:r>
                      <a:endParaRPr lang="pt-P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800" u="none" strike="noStrike">
                          <a:effectLst/>
                        </a:rPr>
                        <a:t>Value</a:t>
                      </a:r>
                      <a:endParaRPr lang="pt-P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800" u="none" strike="noStrike">
                          <a:effectLst/>
                        </a:rPr>
                        <a:t>Value</a:t>
                      </a:r>
                      <a:endParaRPr lang="pt-P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800" u="none" strike="noStrike">
                          <a:effectLst/>
                        </a:rPr>
                        <a:t>Change (%)</a:t>
                      </a:r>
                      <a:endParaRPr lang="pt-P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800" u="none" strike="noStrike">
                          <a:effectLst/>
                        </a:rPr>
                        <a:t>Value</a:t>
                      </a:r>
                      <a:endParaRPr lang="pt-P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800" u="none" strike="noStrike">
                          <a:effectLst/>
                        </a:rPr>
                        <a:t>Base Value</a:t>
                      </a:r>
                      <a:endParaRPr lang="pt-P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31903885"/>
                  </a:ext>
                </a:extLst>
              </a:tr>
              <a:tr h="201283">
                <a:tc>
                  <a:txBody>
                    <a:bodyPr/>
                    <a:lstStyle/>
                    <a:p>
                      <a:pPr algn="ctr" fontAlgn="t"/>
                      <a:r>
                        <a:rPr lang="pt-PT" sz="800" u="none" strike="noStrike">
                          <a:effectLst/>
                        </a:rPr>
                        <a:t>1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800" u="none" strike="noStrike">
                          <a:effectLst/>
                        </a:rPr>
                        <a:t>receita procura elevada (D24)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800" u="none" strike="noStrike">
                          <a:effectLst/>
                        </a:rPr>
                        <a:t>D24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16424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-49,15%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21924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48176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49,15%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53676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37800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240175848"/>
                  </a:ext>
                </a:extLst>
              </a:tr>
              <a:tr h="201283">
                <a:tc>
                  <a:txBody>
                    <a:bodyPr/>
                    <a:lstStyle/>
                    <a:p>
                      <a:pPr algn="ctr" fontAlgn="t"/>
                      <a:r>
                        <a:rPr lang="pt-PT" sz="800" u="none" strike="noStrike">
                          <a:effectLst/>
                        </a:rPr>
                        <a:t>2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800" u="none" strike="noStrike">
                          <a:effectLst/>
                        </a:rPr>
                        <a:t>custo de manter McBifana (D21)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800" u="none" strike="noStrike">
                          <a:effectLst/>
                        </a:rPr>
                        <a:t>D21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31700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-1,86%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3600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32900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1,86%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2400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3000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085648931"/>
                  </a:ext>
                </a:extLst>
              </a:tr>
              <a:tr h="201283">
                <a:tc>
                  <a:txBody>
                    <a:bodyPr/>
                    <a:lstStyle/>
                    <a:p>
                      <a:pPr algn="ctr" fontAlgn="t"/>
                      <a:r>
                        <a:rPr lang="pt-PT" sz="800" u="none" strike="noStrike">
                          <a:effectLst/>
                        </a:rPr>
                        <a:t>3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800" u="none" strike="noStrike">
                          <a:effectLst/>
                        </a:rPr>
                        <a:t>custo manter nível serviço (D19)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800" u="none" strike="noStrike">
                          <a:effectLst/>
                        </a:rPr>
                        <a:t>D19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31800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-1,55%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3000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32800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1,55%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2000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 dirty="0">
                          <a:effectLst/>
                        </a:rPr>
                        <a:t>2500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423743429"/>
                  </a:ext>
                </a:extLst>
              </a:tr>
            </a:tbl>
          </a:graphicData>
        </a:graphic>
      </p:graphicFrame>
      <p:graphicFrame>
        <p:nvGraphicFramePr>
          <p:cNvPr id="6" name="Chart 1">
            <a:extLst>
              <a:ext uri="{FF2B5EF4-FFF2-40B4-BE49-F238E27FC236}">
                <a16:creationId xmlns:a16="http://schemas.microsoft.com/office/drawing/2014/main" id="{00000000-0008-0000-05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8373814"/>
              </p:ext>
            </p:extLst>
          </p:nvPr>
        </p:nvGraphicFramePr>
        <p:xfrm>
          <a:off x="285749" y="3429000"/>
          <a:ext cx="5300663" cy="3197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A8E343ED-7CCF-FC4F-AD73-978902826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201399"/>
              </p:ext>
            </p:extLst>
          </p:nvPr>
        </p:nvGraphicFramePr>
        <p:xfrm>
          <a:off x="6408061" y="2786062"/>
          <a:ext cx="5498188" cy="388303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30746">
                  <a:extLst>
                    <a:ext uri="{9D8B030D-6E8A-4147-A177-3AD203B41FA5}">
                      <a16:colId xmlns:a16="http://schemas.microsoft.com/office/drawing/2014/main" val="1395571589"/>
                    </a:ext>
                  </a:extLst>
                </a:gridCol>
                <a:gridCol w="400681">
                  <a:extLst>
                    <a:ext uri="{9D8B030D-6E8A-4147-A177-3AD203B41FA5}">
                      <a16:colId xmlns:a16="http://schemas.microsoft.com/office/drawing/2014/main" val="3366501129"/>
                    </a:ext>
                  </a:extLst>
                </a:gridCol>
                <a:gridCol w="442130">
                  <a:extLst>
                    <a:ext uri="{9D8B030D-6E8A-4147-A177-3AD203B41FA5}">
                      <a16:colId xmlns:a16="http://schemas.microsoft.com/office/drawing/2014/main" val="3972305854"/>
                    </a:ext>
                  </a:extLst>
                </a:gridCol>
                <a:gridCol w="409716">
                  <a:extLst>
                    <a:ext uri="{9D8B030D-6E8A-4147-A177-3AD203B41FA5}">
                      <a16:colId xmlns:a16="http://schemas.microsoft.com/office/drawing/2014/main" val="2942167151"/>
                    </a:ext>
                  </a:extLst>
                </a:gridCol>
                <a:gridCol w="486815">
                  <a:extLst>
                    <a:ext uri="{9D8B030D-6E8A-4147-A177-3AD203B41FA5}">
                      <a16:colId xmlns:a16="http://schemas.microsoft.com/office/drawing/2014/main" val="2401973554"/>
                    </a:ext>
                  </a:extLst>
                </a:gridCol>
                <a:gridCol w="702684">
                  <a:extLst>
                    <a:ext uri="{9D8B030D-6E8A-4147-A177-3AD203B41FA5}">
                      <a16:colId xmlns:a16="http://schemas.microsoft.com/office/drawing/2014/main" val="4256337149"/>
                    </a:ext>
                  </a:extLst>
                </a:gridCol>
                <a:gridCol w="409716">
                  <a:extLst>
                    <a:ext uri="{9D8B030D-6E8A-4147-A177-3AD203B41FA5}">
                      <a16:colId xmlns:a16="http://schemas.microsoft.com/office/drawing/2014/main" val="2435884967"/>
                    </a:ext>
                  </a:extLst>
                </a:gridCol>
                <a:gridCol w="486815">
                  <a:extLst>
                    <a:ext uri="{9D8B030D-6E8A-4147-A177-3AD203B41FA5}">
                      <a16:colId xmlns:a16="http://schemas.microsoft.com/office/drawing/2014/main" val="3832514344"/>
                    </a:ext>
                  </a:extLst>
                </a:gridCol>
                <a:gridCol w="628885">
                  <a:extLst>
                    <a:ext uri="{9D8B030D-6E8A-4147-A177-3AD203B41FA5}">
                      <a16:colId xmlns:a16="http://schemas.microsoft.com/office/drawing/2014/main" val="1493385707"/>
                    </a:ext>
                  </a:extLst>
                </a:gridCol>
              </a:tblGrid>
              <a:tr h="165235">
                <a:tc gridSpan="9">
                  <a:txBody>
                    <a:bodyPr/>
                    <a:lstStyle/>
                    <a:p>
                      <a:pPr algn="l" fontAlgn="b"/>
                      <a:r>
                        <a:rPr lang="pt-PT" sz="1000" b="1" u="none" strike="noStrike" dirty="0">
                          <a:effectLst/>
                        </a:rPr>
                        <a:t>D- Manter </a:t>
                      </a:r>
                      <a:r>
                        <a:rPr lang="pt-PT" sz="1000" b="1" u="none" strike="noStrike" dirty="0" err="1">
                          <a:effectLst/>
                        </a:rPr>
                        <a:t>McBifana</a:t>
                      </a:r>
                      <a:r>
                        <a:rPr lang="pt-PT" sz="1000" b="1" u="none" strike="noStrike" dirty="0">
                          <a:effectLst/>
                        </a:rPr>
                        <a:t>, Manter nível serviço e Procura elevada</a:t>
                      </a:r>
                      <a:endParaRPr lang="pt-PT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778462"/>
                  </a:ext>
                </a:extLst>
              </a:tr>
              <a:tr h="218694">
                <a:tc>
                  <a:txBody>
                    <a:bodyPr/>
                    <a:lstStyle/>
                    <a:p>
                      <a:pPr algn="ctr" fontAlgn="b"/>
                      <a:r>
                        <a:rPr lang="pt-PT" sz="800" u="none" strike="noStrike">
                          <a:effectLst/>
                        </a:rPr>
                        <a:t> </a:t>
                      </a:r>
                      <a:endParaRPr lang="pt-P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800" u="none" strike="noStrike">
                          <a:effectLst/>
                        </a:rPr>
                        <a:t> </a:t>
                      </a:r>
                      <a:endParaRPr lang="pt-P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800" u="none" strike="noStrike">
                          <a:effectLst/>
                        </a:rPr>
                        <a:t> </a:t>
                      </a:r>
                      <a:endParaRPr lang="pt-P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PT" sz="800" u="none" strike="noStrike">
                          <a:effectLst/>
                        </a:rPr>
                        <a:t>Input Variation</a:t>
                      </a:r>
                      <a:endParaRPr lang="pt-P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PT" sz="800" u="none" strike="noStrike">
                          <a:effectLst/>
                        </a:rPr>
                        <a:t>Output Variation</a:t>
                      </a:r>
                      <a:endParaRPr lang="pt-P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675796"/>
                  </a:ext>
                </a:extLst>
              </a:tr>
              <a:tr h="218694">
                <a:tc>
                  <a:txBody>
                    <a:bodyPr/>
                    <a:lstStyle/>
                    <a:p>
                      <a:pPr algn="l" fontAlgn="b"/>
                      <a:r>
                        <a:rPr lang="pt-PT" sz="800" u="none" strike="noStrike">
                          <a:effectLst/>
                        </a:rPr>
                        <a:t>Input Name</a:t>
                      </a:r>
                      <a:endParaRPr lang="pt-P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800" u="none" strike="noStrike">
                          <a:effectLst/>
                        </a:rPr>
                        <a:t>Cell</a:t>
                      </a:r>
                      <a:endParaRPr lang="pt-P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800" u="none" strike="noStrike">
                          <a:effectLst/>
                        </a:rPr>
                        <a:t>Step</a:t>
                      </a:r>
                      <a:endParaRPr lang="pt-P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800" u="none" strike="noStrike">
                          <a:effectLst/>
                        </a:rPr>
                        <a:t>Value</a:t>
                      </a:r>
                      <a:endParaRPr lang="pt-P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800" u="none" strike="noStrike">
                          <a:effectLst/>
                        </a:rPr>
                        <a:t>Change</a:t>
                      </a:r>
                      <a:endParaRPr lang="pt-P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800" u="none" strike="noStrike">
                          <a:effectLst/>
                        </a:rPr>
                        <a:t>Change (%)</a:t>
                      </a:r>
                      <a:endParaRPr lang="pt-P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800" u="none" strike="noStrike">
                          <a:effectLst/>
                        </a:rPr>
                        <a:t>Value</a:t>
                      </a:r>
                      <a:endParaRPr lang="pt-P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800" u="none" strike="noStrike">
                          <a:effectLst/>
                        </a:rPr>
                        <a:t>Change</a:t>
                      </a:r>
                      <a:endParaRPr lang="pt-P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800" u="none" strike="noStrike">
                          <a:effectLst/>
                        </a:rPr>
                        <a:t>Change (%)</a:t>
                      </a:r>
                      <a:endParaRPr lang="pt-P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1221358"/>
                  </a:ext>
                </a:extLst>
              </a:tr>
              <a:tr h="218694">
                <a:tc rowSpan="5">
                  <a:txBody>
                    <a:bodyPr/>
                    <a:lstStyle/>
                    <a:p>
                      <a:pPr algn="l" fontAlgn="t"/>
                      <a:r>
                        <a:rPr lang="pt-PT" sz="800" u="none" strike="noStrike">
                          <a:effectLst/>
                        </a:rPr>
                        <a:t>custo manter nível serviço (D19)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 rowSpan="5">
                  <a:txBody>
                    <a:bodyPr/>
                    <a:lstStyle/>
                    <a:p>
                      <a:pPr algn="ctr" fontAlgn="t"/>
                      <a:r>
                        <a:rPr lang="pt-PT" sz="800" u="none" strike="noStrike">
                          <a:effectLst/>
                        </a:rPr>
                        <a:t>D19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800" u="none" strike="noStrike">
                          <a:effectLst/>
                        </a:rPr>
                        <a:t>1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2000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-500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-20,00%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32800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500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1,55%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34993354"/>
                  </a:ext>
                </a:extLst>
              </a:tr>
              <a:tr h="2186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800" u="none" strike="noStrike">
                          <a:effectLst/>
                        </a:rPr>
                        <a:t>2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2250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-250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-10,00%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32550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250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0,77%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227012507"/>
                  </a:ext>
                </a:extLst>
              </a:tr>
              <a:tr h="2186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800" u="none" strike="noStrike">
                          <a:effectLst/>
                        </a:rPr>
                        <a:t>3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2500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0,00%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32300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0,00%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279565553"/>
                  </a:ext>
                </a:extLst>
              </a:tr>
              <a:tr h="2186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800" u="none" strike="noStrike">
                          <a:effectLst/>
                        </a:rPr>
                        <a:t>4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2750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250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10,00%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32050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-250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-0,77%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767575741"/>
                  </a:ext>
                </a:extLst>
              </a:tr>
              <a:tr h="2186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800" u="none" strike="noStrike">
                          <a:effectLst/>
                        </a:rPr>
                        <a:t>5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3000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500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20,00%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31800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-500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-1,55%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971630565"/>
                  </a:ext>
                </a:extLst>
              </a:tr>
              <a:tr h="218694">
                <a:tc rowSpan="5">
                  <a:txBody>
                    <a:bodyPr/>
                    <a:lstStyle/>
                    <a:p>
                      <a:pPr algn="l" fontAlgn="t"/>
                      <a:r>
                        <a:rPr lang="pt-PT" sz="800" u="none" strike="noStrike">
                          <a:effectLst/>
                        </a:rPr>
                        <a:t>custo de manter McBifana (D21)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 rowSpan="5">
                  <a:txBody>
                    <a:bodyPr/>
                    <a:lstStyle/>
                    <a:p>
                      <a:pPr algn="ctr" fontAlgn="t"/>
                      <a:r>
                        <a:rPr lang="pt-PT" sz="800" u="none" strike="noStrike">
                          <a:effectLst/>
                        </a:rPr>
                        <a:t>D21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800" u="none" strike="noStrike">
                          <a:effectLst/>
                        </a:rPr>
                        <a:t>1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2400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-600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-20,00%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32900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600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1,86%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310549618"/>
                  </a:ext>
                </a:extLst>
              </a:tr>
              <a:tr h="2186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800" u="none" strike="noStrike">
                          <a:effectLst/>
                        </a:rPr>
                        <a:t>2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2700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-300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-10,00%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32600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300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0,93%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853667581"/>
                  </a:ext>
                </a:extLst>
              </a:tr>
              <a:tr h="2186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800" u="none" strike="noStrike">
                          <a:effectLst/>
                        </a:rPr>
                        <a:t>3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3000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0,00%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32300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0,00%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49308461"/>
                  </a:ext>
                </a:extLst>
              </a:tr>
              <a:tr h="2186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800" u="none" strike="noStrike">
                          <a:effectLst/>
                        </a:rPr>
                        <a:t>4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3300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300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10,00%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32000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-300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-0,93%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92848998"/>
                  </a:ext>
                </a:extLst>
              </a:tr>
              <a:tr h="2186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800" u="none" strike="noStrike">
                          <a:effectLst/>
                        </a:rPr>
                        <a:t>5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3600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600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20,00%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31700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-600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-1,86%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240459910"/>
                  </a:ext>
                </a:extLst>
              </a:tr>
              <a:tr h="218694">
                <a:tc rowSpan="5">
                  <a:txBody>
                    <a:bodyPr/>
                    <a:lstStyle/>
                    <a:p>
                      <a:pPr algn="l" fontAlgn="t"/>
                      <a:r>
                        <a:rPr lang="pt-PT" sz="800" u="none" strike="noStrike">
                          <a:effectLst/>
                        </a:rPr>
                        <a:t>receita procura elevada (D24)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 rowSpan="5">
                  <a:txBody>
                    <a:bodyPr/>
                    <a:lstStyle/>
                    <a:p>
                      <a:pPr algn="ctr" fontAlgn="t"/>
                      <a:r>
                        <a:rPr lang="pt-PT" sz="800" u="none" strike="noStrike">
                          <a:effectLst/>
                        </a:rPr>
                        <a:t>D24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800" u="none" strike="noStrike">
                          <a:effectLst/>
                        </a:rPr>
                        <a:t>1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21924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-15876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-42,00%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16424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-15876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-49,15%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944125817"/>
                  </a:ext>
                </a:extLst>
              </a:tr>
              <a:tr h="2186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800" u="none" strike="noStrike">
                          <a:effectLst/>
                        </a:rPr>
                        <a:t>2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29862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-7938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-21,00%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24362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-7938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-24,58%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750533324"/>
                  </a:ext>
                </a:extLst>
              </a:tr>
              <a:tr h="2186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800" u="none" strike="noStrike">
                          <a:effectLst/>
                        </a:rPr>
                        <a:t>3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37800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0,00%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32300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0,00%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243368964"/>
                  </a:ext>
                </a:extLst>
              </a:tr>
              <a:tr h="2186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800" u="none" strike="noStrike">
                          <a:effectLst/>
                        </a:rPr>
                        <a:t>4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45738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7938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21,00%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40238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7938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24,58%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40785263"/>
                  </a:ext>
                </a:extLst>
              </a:tr>
              <a:tr h="2186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800" u="none" strike="noStrike">
                          <a:effectLst/>
                        </a:rPr>
                        <a:t>5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53676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15876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42,00%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48176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>
                          <a:effectLst/>
                        </a:rPr>
                        <a:t>15876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800" u="none" strike="noStrike" dirty="0">
                          <a:effectLst/>
                        </a:rPr>
                        <a:t>49,15%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796422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48374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1211</Words>
  <Application>Microsoft Macintosh PowerPoint</Application>
  <PresentationFormat>Ecrã Panorâmico</PresentationFormat>
  <Paragraphs>658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Célia Natália Lemos Figueiredo</dc:creator>
  <cp:lastModifiedBy>Célia Natália Lemos Figueiredo</cp:lastModifiedBy>
  <cp:revision>4</cp:revision>
  <dcterms:created xsi:type="dcterms:W3CDTF">2019-04-29T14:37:43Z</dcterms:created>
  <dcterms:modified xsi:type="dcterms:W3CDTF">2019-04-29T15:17:21Z</dcterms:modified>
</cp:coreProperties>
</file>