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70" r:id="rId4"/>
    <p:sldId id="263" r:id="rId5"/>
    <p:sldId id="267" r:id="rId6"/>
    <p:sldId id="293" r:id="rId7"/>
    <p:sldId id="272" r:id="rId8"/>
    <p:sldId id="275" r:id="rId9"/>
    <p:sldId id="278" r:id="rId10"/>
    <p:sldId id="262" r:id="rId11"/>
    <p:sldId id="274" r:id="rId12"/>
    <p:sldId id="279" r:id="rId13"/>
    <p:sldId id="285" r:id="rId14"/>
    <p:sldId id="286" r:id="rId15"/>
    <p:sldId id="287" r:id="rId16"/>
    <p:sldId id="288" r:id="rId17"/>
    <p:sldId id="280" r:id="rId18"/>
    <p:sldId id="289" r:id="rId19"/>
    <p:sldId id="290" r:id="rId20"/>
    <p:sldId id="291" r:id="rId21"/>
    <p:sldId id="281" r:id="rId22"/>
    <p:sldId id="292" r:id="rId23"/>
    <p:sldId id="294" r:id="rId24"/>
    <p:sldId id="273" r:id="rId25"/>
    <p:sldId id="283" r:id="rId26"/>
    <p:sldId id="282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65D1F-E236-4F7D-A173-C39B4E53E060}" v="254" dt="2019-06-07T12:46:01.430"/>
    <p1510:client id="{1208AE6B-CA94-4D02-8EAD-376E7A2E9291}" v="144" dt="2019-06-08T15:13:58.385"/>
    <p1510:client id="{D8BF7D3E-242E-FBB4-E6C8-AF1818536BD2}" v="4" dt="2019-06-06T16:42:29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3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752F-BF70-4210-9DF1-A2BD04910422}" type="datetimeFigureOut">
              <a:rPr lang="pt-PT"/>
              <a:t>05/06/2019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D090E-2D5A-432A-AA52-1CA6EAB1426E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48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346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826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338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Ferramenta: Spoon / </a:t>
            </a:r>
            <a:r>
              <a:rPr lang="en-US">
                <a:cs typeface="Calibri"/>
              </a:rPr>
              <a:t>Pentaho </a:t>
            </a:r>
            <a:r>
              <a:rPr lang="en-US" dirty="0">
                <a:cs typeface="Calibri"/>
              </a:rPr>
              <a:t>Integration</a:t>
            </a:r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09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4163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736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Ferramenta: </a:t>
            </a:r>
            <a:r>
              <a:rPr lang="en-US">
                <a:cs typeface="Calibri"/>
              </a:rPr>
              <a:t>Power BI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973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65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699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err="1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54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86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17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Ferramenta: </a:t>
            </a:r>
            <a:r>
              <a:rPr lang="en-US" dirty="0" err="1">
                <a:cs typeface="Calibri"/>
              </a:rPr>
              <a:t>Bizagi</a:t>
            </a:r>
            <a:r>
              <a:rPr lang="en-US" dirty="0">
                <a:cs typeface="Calibri"/>
              </a:rPr>
              <a:t> Modeler</a:t>
            </a:r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2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D090E-2D5A-432A-AA52-1CA6EAB1426E}" type="slidenum">
              <a:rPr lang="pt-PT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4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05/06/2019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97EE77-4165-F740-93F6-8A6B95401DE8}"/>
              </a:ext>
            </a:extLst>
          </p:cNvPr>
          <p:cNvSpPr txBox="1"/>
          <p:nvPr/>
        </p:nvSpPr>
        <p:spPr>
          <a:xfrm>
            <a:off x="3325589" y="543601"/>
            <a:ext cx="827519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000" b="1"/>
              <a:t>Mestrado em Engenharia de Sistemas, 1º ano, 2º semestre</a:t>
            </a:r>
          </a:p>
          <a:p>
            <a:r>
              <a:rPr lang="pt-PT" sz="2000" b="1">
                <a:ea typeface="+mn-lt"/>
                <a:cs typeface="+mn-lt"/>
              </a:rPr>
              <a:t>Sistemas de Armazéns de Dados - Data </a:t>
            </a:r>
            <a:r>
              <a:rPr lang="pt-PT" sz="2000" b="1" err="1">
                <a:ea typeface="+mn-lt"/>
                <a:cs typeface="+mn-lt"/>
              </a:rPr>
              <a:t>Warehousing</a:t>
            </a:r>
            <a:endParaRPr lang="pt-PT" sz="2000" b="1" err="1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D6C76A-7BB9-1448-8DD6-136E91B6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99"/>
            <a:ext cx="2806700" cy="1879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9A1B24-6934-1F40-943B-D53FC20ED602}"/>
              </a:ext>
            </a:extLst>
          </p:cNvPr>
          <p:cNvSpPr txBox="1"/>
          <p:nvPr/>
        </p:nvSpPr>
        <p:spPr>
          <a:xfrm>
            <a:off x="332623" y="5118037"/>
            <a:ext cx="319553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000" b="1"/>
              <a:t>Grupo: </a:t>
            </a:r>
            <a:endParaRPr lang="pt-PT" sz="2000"/>
          </a:p>
          <a:p>
            <a:r>
              <a:rPr lang="pt-PT" sz="2000"/>
              <a:t>Célia Figueiredo a67637 </a:t>
            </a:r>
            <a:endParaRPr lang="pt-PT" sz="2000">
              <a:cs typeface="Calibri"/>
            </a:endParaRPr>
          </a:p>
          <a:p>
            <a:r>
              <a:rPr lang="pt-PT" sz="2000"/>
              <a:t>Márcia Costa a67672</a:t>
            </a:r>
            <a:endParaRPr lang="pt-PT" sz="2000">
              <a:cs typeface="Calibri"/>
            </a:endParaRPr>
          </a:p>
          <a:p>
            <a:r>
              <a:rPr lang="pt-PT" sz="2000"/>
              <a:t>Margarida Rolim PG38332</a:t>
            </a:r>
            <a:endParaRPr lang="pt-PT" sz="2000" err="1">
              <a:cs typeface="Calibri"/>
            </a:endParaRPr>
          </a:p>
          <a:p>
            <a:r>
              <a:rPr lang="pt-PT" sz="2000">
                <a:cs typeface="Calibri"/>
              </a:rPr>
              <a:t>Daniel Sousa PG37112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77462-1BBD-C64E-A855-89E0505A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9747" y="3492891"/>
            <a:ext cx="5181521" cy="91020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5400" b="1" err="1">
                <a:solidFill>
                  <a:srgbClr val="002060"/>
                </a:solidFill>
                <a:latin typeface="+mn-lt"/>
              </a:rPr>
              <a:t>OnRoad</a:t>
            </a:r>
            <a:r>
              <a:rPr lang="en" sz="5400" b="1">
                <a:solidFill>
                  <a:srgbClr val="002060"/>
                </a:solidFill>
                <a:latin typeface="+mn-lt"/>
              </a:rPr>
              <a:t> </a:t>
            </a:r>
            <a:r>
              <a:rPr lang="en" sz="5400" b="1">
                <a:latin typeface="+mn-lt"/>
              </a:rPr>
              <a:t> </a:t>
            </a:r>
            <a:endParaRPr lang="en" sz="5400" b="1">
              <a:latin typeface="+mn-lt"/>
              <a:ea typeface="+mn-lt"/>
              <a:cs typeface="+mn-lt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8CFDA5FC-5C59-445E-AEB0-C5E779C5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77" y="4722659"/>
            <a:ext cx="3439257" cy="17719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36A9B2-7F04-4291-8023-ED8A5CFABAF9}"/>
              </a:ext>
            </a:extLst>
          </p:cNvPr>
          <p:cNvSpPr txBox="1"/>
          <p:nvPr/>
        </p:nvSpPr>
        <p:spPr>
          <a:xfrm>
            <a:off x="2170206" y="2574846"/>
            <a:ext cx="838493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800" b="1">
                <a:solidFill>
                  <a:srgbClr val="002060"/>
                </a:solidFill>
                <a:cs typeface="Calibri"/>
              </a:rPr>
              <a:t>Aluguer de Automóveis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43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4A53C0-F983-435B-B012-8B45945B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74625" cmpd="thinThick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Esquema Dimensional</a:t>
            </a:r>
          </a:p>
          <a:p>
            <a:pPr algn="ctr"/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Uma imagem com texto, mapa&#10;&#10;Descrição gerada com confiança alta">
            <a:extLst>
              <a:ext uri="{FF2B5EF4-FFF2-40B4-BE49-F238E27FC236}">
                <a16:creationId xmlns:a16="http://schemas.microsoft.com/office/drawing/2014/main" id="{D47934EA-7B7E-44F6-A4F9-D728A368D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39" y="669152"/>
            <a:ext cx="7645878" cy="46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1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08" y="391328"/>
            <a:ext cx="7550426" cy="885948"/>
          </a:xfrm>
        </p:spPr>
        <p:txBody>
          <a:bodyPr/>
          <a:lstStyle/>
          <a:p>
            <a:r>
              <a:rPr lang="en-US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Modelo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  <a:cs typeface="Calibri Light"/>
              </a:rPr>
              <a:t>lógico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alibri Light"/>
              </a:rPr>
              <a:t> 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da </a:t>
            </a:r>
            <a:r>
              <a:rPr lang="en-US" b="1" err="1">
                <a:solidFill>
                  <a:schemeClr val="tx2"/>
                </a:solidFill>
                <a:cs typeface="Calibri Light"/>
              </a:rPr>
              <a:t>tabela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de facto</a:t>
            </a:r>
            <a:endParaRPr lang="pt-PT" b="1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03" y="1799295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3" name="Picture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6873EBE9-96DE-476C-8D8F-F3BBB2FCC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965" y="1490259"/>
            <a:ext cx="7027652" cy="49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3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436947"/>
            <a:ext cx="9284677" cy="88594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Modelação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 do Sistema de 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Povoamento</a:t>
            </a:r>
            <a:endParaRPr lang="en-US" b="1" err="1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E321719-95EC-4AA4-A862-41C89672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0" y="1693916"/>
            <a:ext cx="4712898" cy="4383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037B9-C3B3-43B4-B8DE-6E2710119648}"/>
              </a:ext>
            </a:extLst>
          </p:cNvPr>
          <p:cNvSpPr txBox="1"/>
          <p:nvPr/>
        </p:nvSpPr>
        <p:spPr>
          <a:xfrm>
            <a:off x="5658928" y="2413337"/>
            <a:ext cx="55324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>
                <a:latin typeface="Arial"/>
                <a:cs typeface="Arial"/>
              </a:rPr>
              <a:t>A </a:t>
            </a:r>
            <a:r>
              <a:rPr lang="en-US" sz="2000" err="1">
                <a:latin typeface="Arial"/>
                <a:cs typeface="Arial"/>
              </a:rPr>
              <a:t>empresa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OnRoad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ao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adquirir</a:t>
            </a:r>
            <a:r>
              <a:rPr lang="en-US" sz="2000">
                <a:latin typeface="Arial"/>
                <a:cs typeface="Arial"/>
              </a:rPr>
              <a:t> a </a:t>
            </a:r>
            <a:r>
              <a:rPr lang="en-US" sz="2000" err="1">
                <a:latin typeface="Arial"/>
                <a:cs typeface="Arial"/>
              </a:rPr>
              <a:t>empresa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b="1" err="1">
                <a:latin typeface="Arial"/>
                <a:cs typeface="Arial"/>
              </a:rPr>
              <a:t>emViagem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teve</a:t>
            </a:r>
            <a:r>
              <a:rPr lang="en-US" sz="2000">
                <a:latin typeface="Arial"/>
                <a:cs typeface="Arial"/>
              </a:rPr>
              <a:t> de lidar com dados </a:t>
            </a:r>
            <a:r>
              <a:rPr lang="en-US" sz="2000" err="1">
                <a:latin typeface="Arial"/>
                <a:cs typeface="Arial"/>
              </a:rPr>
              <a:t>provenientes</a:t>
            </a:r>
            <a:r>
              <a:rPr lang="en-US" sz="200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duas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fontes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distintas</a:t>
            </a:r>
            <a:r>
              <a:rPr lang="en-US" sz="2000">
                <a:latin typeface="Arial"/>
                <a:cs typeface="Arial"/>
              </a:rPr>
              <a:t>. 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A2CBE0-7A27-492B-B5A0-953A4B68D8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22" y="5031786"/>
            <a:ext cx="1567909" cy="9412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888B3E-9454-49CF-9EF2-4FEBE8BD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30" y="5210378"/>
            <a:ext cx="1161001" cy="7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1" y="521206"/>
            <a:ext cx="7317594" cy="1320806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Extração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dos dados da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fonte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SQL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8" name="Picture 8" descr="Uma imagem com mapa&#10;&#10;Descrição gerada com confiança alta">
            <a:extLst>
              <a:ext uri="{FF2B5EF4-FFF2-40B4-BE49-F238E27FC236}">
                <a16:creationId xmlns:a16="http://schemas.microsoft.com/office/drawing/2014/main" id="{EB852EBC-7EFC-4806-A465-FC1F82F80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61" y="2112071"/>
            <a:ext cx="9169878" cy="37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74" y="541723"/>
            <a:ext cx="8517835" cy="885948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Extração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dos dados da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fonte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de dados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em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Excel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F3AA9B-50E9-4BBA-AB5E-28FBB8058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3" y="1571953"/>
            <a:ext cx="8334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8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476" y="294441"/>
            <a:ext cx="3892826" cy="88594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ea typeface="+mj-lt"/>
                <a:cs typeface="Calibri"/>
              </a:rPr>
              <a:t>Transformação</a:t>
            </a:r>
            <a:endParaRPr lang="en-US" err="1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DA3B75B-3417-4E1C-8CCD-53ED09E8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476" y="2539599"/>
            <a:ext cx="5791200" cy="32077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B293F9-C528-464C-8B35-884B3B5DBD9B}"/>
              </a:ext>
            </a:extLst>
          </p:cNvPr>
          <p:cNvSpPr txBox="1"/>
          <p:nvPr/>
        </p:nvSpPr>
        <p:spPr>
          <a:xfrm>
            <a:off x="1757476" y="1571119"/>
            <a:ext cx="337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+mj-lt"/>
                <a:cs typeface="Calibri"/>
              </a:rPr>
              <a:t>Exemplo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+mj-lt"/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+mj-lt"/>
                <a:cs typeface="Calibri"/>
              </a:rPr>
              <a:t>Limpeza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+mj-lt"/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a typeface="+mj-lt"/>
                <a:cs typeface="Calibri"/>
              </a:rPr>
              <a:t>nulos</a:t>
            </a:r>
            <a:endParaRPr lang="pt-PT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2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25" y="565334"/>
            <a:ext cx="3508513" cy="885948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ea typeface="+mj-lt"/>
                <a:cs typeface="Calibri"/>
              </a:rPr>
              <a:t>Carregamento</a:t>
            </a:r>
            <a:b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ea typeface="+mj-lt"/>
                <a:cs typeface="Calibri"/>
              </a:rPr>
            </a:b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A986B2D-0777-4344-98B1-81F87373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165" y="2222043"/>
            <a:ext cx="8637670" cy="35949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74D0BB-4C84-4E0E-921C-DD7ECB14A2FE}"/>
              </a:ext>
            </a:extLst>
          </p:cNvPr>
          <p:cNvSpPr txBox="1"/>
          <p:nvPr/>
        </p:nvSpPr>
        <p:spPr>
          <a:xfrm>
            <a:off x="1278834" y="1461981"/>
            <a:ext cx="50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Processo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 de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Povoamento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ea typeface="+mj-lt"/>
                <a:cs typeface="+mj-lt"/>
              </a:rPr>
              <a:t> do Data Warehouse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57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8" y="429887"/>
            <a:ext cx="7831860" cy="885948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Implementação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Física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do Sistema de Data Warehousing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3" name="Picture 3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60E96AED-5BFA-4C77-8313-959952CC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53" y="1842012"/>
            <a:ext cx="10018293" cy="39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429887"/>
            <a:ext cx="7669696" cy="885948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Implementação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 do Sistema de Data Warehousing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0AB80B-1354-45F2-AA5B-EBBF38FD64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3638" y="3132133"/>
            <a:ext cx="9564724" cy="177109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157F22-827D-4E5F-BBE0-FAD18B115BB0}"/>
              </a:ext>
            </a:extLst>
          </p:cNvPr>
          <p:cNvSpPr txBox="1"/>
          <p:nvPr/>
        </p:nvSpPr>
        <p:spPr>
          <a:xfrm>
            <a:off x="1313638" y="2117741"/>
            <a:ext cx="685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Carregamento</a:t>
            </a:r>
          </a:p>
        </p:txBody>
      </p:sp>
    </p:spTree>
    <p:extLst>
      <p:ext uri="{BB962C8B-B14F-4D97-AF65-F5344CB8AC3E}">
        <p14:creationId xmlns:p14="http://schemas.microsoft.com/office/powerpoint/2010/main" val="98085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319" y="314936"/>
            <a:ext cx="7550426" cy="885948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Implementação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 do Sistema de Data Warehousing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5C4BD3A-9C64-4770-8744-5CCFAF94F2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8008" y="2417408"/>
            <a:ext cx="9564724" cy="35587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2DB468-02FF-4593-A522-CAC1D7C0722E}"/>
              </a:ext>
            </a:extLst>
          </p:cNvPr>
          <p:cNvSpPr txBox="1"/>
          <p:nvPr/>
        </p:nvSpPr>
        <p:spPr>
          <a:xfrm>
            <a:off x="1539319" y="1657346"/>
            <a:ext cx="504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Exemplo do carregamento da Dimensão Cliente</a:t>
            </a:r>
          </a:p>
        </p:txBody>
      </p:sp>
    </p:spTree>
    <p:extLst>
      <p:ext uri="{BB962C8B-B14F-4D97-AF65-F5344CB8AC3E}">
        <p14:creationId xmlns:p14="http://schemas.microsoft.com/office/powerpoint/2010/main" val="36037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365125"/>
            <a:ext cx="11028484" cy="1325563"/>
          </a:xfrm>
        </p:spPr>
        <p:txBody>
          <a:bodyPr/>
          <a:lstStyle/>
          <a:p>
            <a:r>
              <a:rPr lang="pt-PT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Estrutura da apresentação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D7190BE-7D4B-4CE3-A9DB-DAA08562E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376" y="362174"/>
            <a:ext cx="2233247" cy="11568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454732F-BC0D-4303-94E5-248C39BC89EE}"/>
              </a:ext>
            </a:extLst>
          </p:cNvPr>
          <p:cNvSpPr txBox="1"/>
          <p:nvPr/>
        </p:nvSpPr>
        <p:spPr>
          <a:xfrm>
            <a:off x="693174" y="1852562"/>
            <a:ext cx="88064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A15F7C-3309-4348-9118-0BFD15AD2965}"/>
              </a:ext>
            </a:extLst>
          </p:cNvPr>
          <p:cNvSpPr txBox="1"/>
          <p:nvPr/>
        </p:nvSpPr>
        <p:spPr>
          <a:xfrm>
            <a:off x="693173" y="1699822"/>
            <a:ext cx="10297651" cy="526297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pt-PT" sz="2400">
                <a:cs typeface="Calibri"/>
              </a:rPr>
              <a:t>Apresentação do caso de estudo </a:t>
            </a:r>
          </a:p>
          <a:p>
            <a:pPr marL="571500" indent="-571500">
              <a:buFont typeface="Arial"/>
              <a:buChar char="•"/>
            </a:pPr>
            <a:r>
              <a:rPr lang="pt-PT" sz="2400">
                <a:ea typeface="+mn-lt"/>
                <a:cs typeface="+mn-lt"/>
              </a:rPr>
              <a:t>Motivação e objetivos do projeto</a:t>
            </a:r>
          </a:p>
          <a:p>
            <a:pPr marL="571500" indent="-571500">
              <a:buFont typeface="Arial"/>
              <a:buChar char="•"/>
            </a:pPr>
            <a:r>
              <a:rPr lang="pt-PT" sz="2400">
                <a:ea typeface="+mn-lt"/>
                <a:cs typeface="+mn-lt"/>
              </a:rPr>
              <a:t>Apresentação das fontes</a:t>
            </a:r>
          </a:p>
          <a:p>
            <a:pPr marL="571500" indent="-571500">
              <a:buFont typeface="Arial"/>
              <a:buChar char="•"/>
            </a:pPr>
            <a:r>
              <a:rPr lang="pt-PT" sz="2400">
                <a:ea typeface="+mn-lt"/>
                <a:cs typeface="+mn-lt"/>
              </a:rPr>
              <a:t>Esquema Dimensional</a:t>
            </a: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Esquematização</a:t>
            </a:r>
            <a:r>
              <a:rPr lang="en-US" sz="2400">
                <a:ea typeface="+mn-lt"/>
                <a:cs typeface="+mn-lt"/>
              </a:rPr>
              <a:t> da </a:t>
            </a:r>
            <a:r>
              <a:rPr lang="en-US" sz="2400" err="1">
                <a:ea typeface="+mn-lt"/>
                <a:cs typeface="+mn-lt"/>
              </a:rPr>
              <a:t>Matriz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Decisão</a:t>
            </a:r>
            <a:endParaRPr lang="en-US" sz="24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Definição</a:t>
            </a:r>
            <a:r>
              <a:rPr lang="en-US" sz="240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Caracterização</a:t>
            </a:r>
            <a:r>
              <a:rPr lang="en-US" sz="2400">
                <a:ea typeface="+mn-lt"/>
                <a:cs typeface="+mn-lt"/>
              </a:rPr>
              <a:t> do </a:t>
            </a:r>
            <a:r>
              <a:rPr lang="en-US" sz="2400" i="1">
                <a:ea typeface="+mn-lt"/>
                <a:cs typeface="+mn-lt"/>
              </a:rPr>
              <a:t>Data Mart</a:t>
            </a:r>
            <a:r>
              <a:rPr lang="en-US" sz="240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Grão</a:t>
            </a:r>
            <a:r>
              <a:rPr lang="en-US" sz="2400">
                <a:ea typeface="+mn-lt"/>
                <a:cs typeface="+mn-lt"/>
              </a:rPr>
              <a:t> </a:t>
            </a:r>
            <a:endParaRPr lang="pt-PT" sz="24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Definição</a:t>
            </a:r>
            <a:r>
              <a:rPr lang="en-US" sz="240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Caracterização</a:t>
            </a:r>
            <a:r>
              <a:rPr lang="en-US" sz="2400">
                <a:ea typeface="+mn-lt"/>
                <a:cs typeface="+mn-lt"/>
              </a:rPr>
              <a:t> das </a:t>
            </a:r>
            <a:r>
              <a:rPr lang="en-US" sz="2400" err="1">
                <a:ea typeface="+mn-lt"/>
                <a:cs typeface="+mn-lt"/>
              </a:rPr>
              <a:t>Dimensões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Diagrama</a:t>
            </a:r>
            <a:r>
              <a:rPr lang="en-US" sz="2400">
                <a:ea typeface="+mn-lt"/>
                <a:cs typeface="+mn-lt"/>
              </a:rPr>
              <a:t> da </a:t>
            </a:r>
            <a:r>
              <a:rPr lang="en-US" sz="2400" err="1">
                <a:ea typeface="+mn-lt"/>
                <a:cs typeface="+mn-lt"/>
              </a:rPr>
              <a:t>tabela</a:t>
            </a:r>
            <a:r>
              <a:rPr lang="en-US" sz="2400">
                <a:ea typeface="+mn-lt"/>
                <a:cs typeface="+mn-lt"/>
              </a:rPr>
              <a:t> de facto </a:t>
            </a:r>
            <a:r>
              <a:rPr lang="en-US" sz="2400" err="1">
                <a:ea typeface="+mn-lt"/>
                <a:cs typeface="+mn-lt"/>
              </a:rPr>
              <a:t>Aluguer</a:t>
            </a:r>
            <a:endParaRPr lang="en-US" sz="2400" dirty="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Modelo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lógico</a:t>
            </a:r>
            <a:r>
              <a:rPr lang="en-US" sz="2400">
                <a:ea typeface="+mn-lt"/>
                <a:cs typeface="+mn-lt"/>
              </a:rPr>
              <a:t> da </a:t>
            </a:r>
            <a:r>
              <a:rPr lang="en-US" sz="2400" err="1">
                <a:ea typeface="+mn-lt"/>
                <a:cs typeface="+mn-lt"/>
              </a:rPr>
              <a:t>tabela</a:t>
            </a:r>
            <a:r>
              <a:rPr lang="en-US" sz="2400">
                <a:ea typeface="+mn-lt"/>
                <a:cs typeface="+mn-lt"/>
              </a:rPr>
              <a:t> de facto</a:t>
            </a: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Modelação</a:t>
            </a:r>
            <a:r>
              <a:rPr lang="en-US" sz="2400">
                <a:ea typeface="+mn-lt"/>
                <a:cs typeface="+mn-lt"/>
              </a:rPr>
              <a:t> do Sistema de </a:t>
            </a:r>
            <a:r>
              <a:rPr lang="en-US" sz="2400" err="1">
                <a:ea typeface="+mn-lt"/>
                <a:cs typeface="+mn-lt"/>
              </a:rPr>
              <a:t>Povoamento</a:t>
            </a:r>
            <a:endParaRPr lang="en-US" sz="24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Implementação</a:t>
            </a:r>
            <a:r>
              <a:rPr lang="en-US" sz="2400">
                <a:ea typeface="+mn-lt"/>
                <a:cs typeface="+mn-lt"/>
              </a:rPr>
              <a:t> do Sistema de Data Warehousing</a:t>
            </a:r>
          </a:p>
          <a:p>
            <a:pPr marL="571500" indent="-57150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Análise</a:t>
            </a:r>
            <a:r>
              <a:rPr lang="en-US" sz="2400">
                <a:ea typeface="+mn-lt"/>
                <a:cs typeface="+mn-lt"/>
              </a:rPr>
              <a:t> dos </a:t>
            </a:r>
            <a:r>
              <a:rPr lang="en-US" sz="2400" dirty="0" err="1">
                <a:ea typeface="+mn-lt"/>
                <a:cs typeface="+mn-lt"/>
              </a:rPr>
              <a:t>resultados</a:t>
            </a:r>
            <a:endParaRPr lang="en-US" sz="2400"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pt-PT" sz="2400">
                <a:ea typeface="+mn-lt"/>
                <a:cs typeface="+mn-lt"/>
              </a:rPr>
              <a:t>Conclusões e trabalhos futuros</a:t>
            </a:r>
            <a:endParaRPr lang="pt-PT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PT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38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9A99C-7AFD-4715-B149-073E2133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16" y="376846"/>
            <a:ext cx="8254193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Implementação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 do Sistema de Data Warehousing</a:t>
            </a:r>
            <a:endParaRPr lang="pt-PT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B14AAB5-8649-4BDB-AEFB-74F39280A3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275" y="2761716"/>
            <a:ext cx="7883450" cy="29075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A00F74-FDD4-4B03-893F-20064054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4E4751-095A-45B1-ABB9-4403550DEDA2}"/>
              </a:ext>
            </a:extLst>
          </p:cNvPr>
          <p:cNvSpPr txBox="1"/>
          <p:nvPr/>
        </p:nvSpPr>
        <p:spPr>
          <a:xfrm>
            <a:off x="996016" y="1977058"/>
            <a:ext cx="389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Carregamento da Tabela de Factos</a:t>
            </a:r>
          </a:p>
        </p:txBody>
      </p:sp>
    </p:spTree>
    <p:extLst>
      <p:ext uri="{BB962C8B-B14F-4D97-AF65-F5344CB8AC3E}">
        <p14:creationId xmlns:p14="http://schemas.microsoft.com/office/powerpoint/2010/main" val="166787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725"/>
            <a:ext cx="5443330" cy="8859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Análise dos 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36" y="1355541"/>
            <a:ext cx="105237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4"/>
            <a:r>
              <a:rPr lang="pt-PT" sz="2000" b="1" dirty="0"/>
              <a:t>Quais as cidades com maior frequência de alugueres?</a:t>
            </a:r>
            <a:endParaRPr lang="pt-PT" sz="2000" dirty="0"/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565CC9-55CF-4FA8-85C6-ED0FD7756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05" y="1891184"/>
            <a:ext cx="7063339" cy="4558578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10F25B7-9BE6-47DD-B4D5-D22C6E2EC328}"/>
              </a:ext>
            </a:extLst>
          </p:cNvPr>
          <p:cNvCxnSpPr>
            <a:cxnSpLocks/>
          </p:cNvCxnSpPr>
          <p:nvPr/>
        </p:nvCxnSpPr>
        <p:spPr>
          <a:xfrm flipH="1">
            <a:off x="6481688" y="2349306"/>
            <a:ext cx="766888" cy="531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81147B-AC7D-4269-B241-29C823C217BA}"/>
              </a:ext>
            </a:extLst>
          </p:cNvPr>
          <p:cNvCxnSpPr>
            <a:cxnSpLocks/>
          </p:cNvCxnSpPr>
          <p:nvPr/>
        </p:nvCxnSpPr>
        <p:spPr>
          <a:xfrm flipH="1">
            <a:off x="7530052" y="3429000"/>
            <a:ext cx="692460" cy="460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3B23DFA6-4F59-4EF7-8CB7-C442195AC5E3}"/>
              </a:ext>
            </a:extLst>
          </p:cNvPr>
          <p:cNvCxnSpPr>
            <a:cxnSpLocks/>
          </p:cNvCxnSpPr>
          <p:nvPr/>
        </p:nvCxnSpPr>
        <p:spPr>
          <a:xfrm flipH="1">
            <a:off x="7647010" y="4692502"/>
            <a:ext cx="837771" cy="5505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2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F054-8DDB-4237-9961-65EF6C51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7528"/>
            <a:ext cx="5628861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Análise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dos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resultados</a:t>
            </a:r>
            <a:endParaRPr lang="pt-PT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5B4119-62B2-4812-A81C-B5817DF7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3" y="365125"/>
            <a:ext cx="2233247" cy="11568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BA8A74-9577-4579-A841-EB62E63CB6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3307" y="2094194"/>
            <a:ext cx="7201415" cy="43974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AF4E8B-2633-46F3-8D2D-17F695CC4487}"/>
              </a:ext>
            </a:extLst>
          </p:cNvPr>
          <p:cNvSpPr txBox="1"/>
          <p:nvPr/>
        </p:nvSpPr>
        <p:spPr>
          <a:xfrm>
            <a:off x="2458250" y="1625816"/>
            <a:ext cx="591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Quais os clientes que investem mais verbas na empresa?</a:t>
            </a:r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B0546F-301D-40A9-95B7-6A3B5D243752}"/>
              </a:ext>
            </a:extLst>
          </p:cNvPr>
          <p:cNvSpPr txBox="1"/>
          <p:nvPr/>
        </p:nvSpPr>
        <p:spPr>
          <a:xfrm>
            <a:off x="8819067" y="3718466"/>
            <a:ext cx="223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1º </a:t>
            </a:r>
            <a:r>
              <a:rPr lang="pt-PT" sz="1400" dirty="0" err="1"/>
              <a:t>Else</a:t>
            </a:r>
            <a:r>
              <a:rPr lang="pt-PT" sz="1400" dirty="0"/>
              <a:t> Costa 1250€</a:t>
            </a:r>
          </a:p>
          <a:p>
            <a:r>
              <a:rPr lang="pt-PT" sz="1400" dirty="0"/>
              <a:t>2º Ricardo Ribeiro 1120€</a:t>
            </a:r>
            <a:r>
              <a:rPr lang="pt-PT" dirty="0"/>
              <a:t>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43124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2F054-8DDB-4237-9961-65EF6C51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66" y="110720"/>
            <a:ext cx="5628861" cy="1325563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Análise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dos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Resultados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5B4119-62B2-4812-A81C-B5817DF7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3" y="365125"/>
            <a:ext cx="2233247" cy="1156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AF4E8B-2633-46F3-8D2D-17F695CC4487}"/>
              </a:ext>
            </a:extLst>
          </p:cNvPr>
          <p:cNvSpPr txBox="1"/>
          <p:nvPr/>
        </p:nvSpPr>
        <p:spPr>
          <a:xfrm>
            <a:off x="487866" y="1198800"/>
            <a:ext cx="591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Alugueres efetuados por mês </a:t>
            </a:r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6AD76-E438-4C4B-B439-D1DB39A8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73" y="1657974"/>
            <a:ext cx="7485320" cy="5113430"/>
          </a:xfrm>
          <a:prstGeom prst="rect">
            <a:avLst/>
          </a:prstGeo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5FBFCD59-6031-49EB-8A36-E142F4D996F8}"/>
              </a:ext>
            </a:extLst>
          </p:cNvPr>
          <p:cNvCxnSpPr>
            <a:cxnSpLocks/>
          </p:cNvCxnSpPr>
          <p:nvPr/>
        </p:nvCxnSpPr>
        <p:spPr>
          <a:xfrm flipH="1">
            <a:off x="6932262" y="2349306"/>
            <a:ext cx="766888" cy="5315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605BCF84-358D-4DD5-BC0C-3D2D83387DE2}"/>
              </a:ext>
            </a:extLst>
          </p:cNvPr>
          <p:cNvCxnSpPr>
            <a:cxnSpLocks/>
          </p:cNvCxnSpPr>
          <p:nvPr/>
        </p:nvCxnSpPr>
        <p:spPr>
          <a:xfrm flipH="1">
            <a:off x="8099896" y="3984631"/>
            <a:ext cx="692460" cy="460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2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635"/>
            <a:ext cx="3972339" cy="885948"/>
          </a:xfrm>
        </p:spPr>
        <p:txBody>
          <a:bodyPr/>
          <a:lstStyle/>
          <a:p>
            <a:r>
              <a:rPr lang="pt-PT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Conclusão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12"/>
            <a:ext cx="10523793" cy="3728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/>
              <a:t>A modelação concetual e a implementação física do </a:t>
            </a:r>
            <a:r>
              <a:rPr lang="pt-PT" sz="2000" i="1"/>
              <a:t>data </a:t>
            </a:r>
            <a:r>
              <a:rPr lang="pt-PT" sz="2000" i="1" err="1"/>
              <a:t>warehouse</a:t>
            </a:r>
            <a:r>
              <a:rPr lang="pt-PT" sz="2000"/>
              <a:t> revelaram-se processos complexos</a:t>
            </a:r>
            <a:endParaRPr lang="pt-PT" sz="2000">
              <a:cs typeface="Calibri"/>
            </a:endParaRPr>
          </a:p>
          <a:p>
            <a:r>
              <a:rPr lang="pt-PT" sz="2000"/>
              <a:t>O processo de povoamento do </a:t>
            </a:r>
            <a:r>
              <a:rPr lang="pt-PT" sz="2000" i="1"/>
              <a:t>data </a:t>
            </a:r>
            <a:r>
              <a:rPr lang="pt-PT" sz="2000" i="1" err="1"/>
              <a:t>warehouse</a:t>
            </a:r>
            <a:r>
              <a:rPr lang="pt-PT" sz="2000"/>
              <a:t> depende, significativamente, da qualidade dos dados existentes nas fontes</a:t>
            </a:r>
          </a:p>
          <a:p>
            <a:r>
              <a:rPr lang="pt-PT" sz="2000"/>
              <a:t>Fontes com valores nulos ou que contenham informação incoerente, tornam este processo de povoamento mais demorado, envolvendo mais etapas na preparação dos dados</a:t>
            </a:r>
          </a:p>
          <a:p>
            <a:r>
              <a:rPr lang="pt-PT" sz="2000" i="1"/>
              <a:t>O data </a:t>
            </a:r>
            <a:r>
              <a:rPr lang="pt-PT" sz="2000" i="1" err="1"/>
              <a:t>warehouse</a:t>
            </a:r>
            <a:r>
              <a:rPr lang="pt-PT" sz="2000"/>
              <a:t> implementado </a:t>
            </a:r>
            <a:r>
              <a:rPr lang="pt-PT" sz="2000" dirty="0"/>
              <a:t>cumpre</a:t>
            </a:r>
            <a:r>
              <a:rPr lang="pt-PT" sz="2000"/>
              <a:t> os requisitos previamente estabelecidos </a:t>
            </a:r>
          </a:p>
          <a:p>
            <a:r>
              <a:rPr lang="pt-PT" sz="2000" i="1"/>
              <a:t>O data </a:t>
            </a:r>
            <a:r>
              <a:rPr lang="pt-PT" sz="2000" i="1" err="1"/>
              <a:t>warehouse</a:t>
            </a:r>
            <a:r>
              <a:rPr lang="pt-PT" sz="2000"/>
              <a:t> implementado responde às questões pretendidas</a:t>
            </a:r>
          </a:p>
          <a:p>
            <a:r>
              <a:rPr lang="pt-PT" sz="2000" i="1"/>
              <a:t>O data </a:t>
            </a:r>
            <a:r>
              <a:rPr lang="pt-PT" sz="2000" i="1" err="1"/>
              <a:t>warehouse</a:t>
            </a:r>
            <a:r>
              <a:rPr lang="pt-PT" sz="2000"/>
              <a:t> permite analisar os dados existentes de acordo com as pretensões do cliente</a:t>
            </a:r>
            <a:endParaRPr lang="pt-PT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65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D0E2F-17C5-4B9A-8CA4-A76010A4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Trabalho Futuro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320E13-7296-4712-B74C-9F9213FC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sz="2000"/>
              <a:t>Sugere-se todo o processo que envolve o segundo povoamento, também conhecido como povoamento regular:</a:t>
            </a:r>
          </a:p>
          <a:p>
            <a:pPr marL="0" indent="0">
              <a:buNone/>
            </a:pPr>
            <a:endParaRPr lang="pt-PT" sz="2000"/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000"/>
              <a:t>Todo o processo de ETL envolveria a construção e implementação de tabelas de auditoria em áreas de retenção, que acolheriam todos os dados a serem inseridos no </a:t>
            </a:r>
            <a:r>
              <a:rPr lang="pt-PT" sz="2000" i="1"/>
              <a:t>data </a:t>
            </a:r>
            <a:r>
              <a:rPr lang="pt-PT" sz="2000" i="1" err="1"/>
              <a:t>warehouse</a:t>
            </a:r>
            <a:endParaRPr lang="pt-PT" sz="2000" i="1"/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000"/>
              <a:t>Tabelas de quarentena, cuja utilização reside em etiquetar todos os dados identificados como errados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000"/>
              <a:t>Tabelas de Jornal (LOG), nas quais seriam colocados todos os movimentos que seriam executados no processo ETL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000"/>
              <a:t>Tabelas de erros, com o objetivo de guardar a informação de todos os erros que foram feitos no processo ETL</a:t>
            </a:r>
            <a:endParaRPr lang="pt-PT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000" dirty="0"/>
              <a:t>O povoamento seria realizado diariamente, pela ativação de um </a:t>
            </a:r>
            <a:r>
              <a:rPr lang="pt-PT" sz="2000" i="1" dirty="0" err="1"/>
              <a:t>trigger</a:t>
            </a:r>
            <a:r>
              <a:rPr lang="pt-PT" sz="2000" dirty="0"/>
              <a:t> que dispararia sempre que se verificasse um </a:t>
            </a:r>
            <a:r>
              <a:rPr lang="pt-PT" sz="2000" i="1" dirty="0" err="1"/>
              <a:t>insert</a:t>
            </a:r>
            <a:r>
              <a:rPr lang="pt-PT" sz="2000" dirty="0"/>
              <a:t>, </a:t>
            </a:r>
            <a:r>
              <a:rPr lang="pt-PT" sz="2000" i="1" dirty="0" err="1"/>
              <a:t>update</a:t>
            </a:r>
            <a:r>
              <a:rPr lang="pt-PT" sz="2000" dirty="0"/>
              <a:t> ou </a:t>
            </a:r>
            <a:r>
              <a:rPr lang="pt-PT" sz="2000" i="1" dirty="0"/>
              <a:t>delete</a:t>
            </a:r>
            <a:r>
              <a:rPr lang="pt-PT" sz="2000" dirty="0"/>
              <a:t> em qualquer uma das tabelas das fontes de dados, entre as 0h e as 8h da manhã</a:t>
            </a:r>
            <a:endParaRPr lang="pt-PT" sz="2000"/>
          </a:p>
          <a:p>
            <a:endParaRPr lang="pt-PT" sz="2000"/>
          </a:p>
          <a:p>
            <a:r>
              <a:rPr lang="pt-PT" sz="2000"/>
              <a:t>Criar vistas distintas para os diferentes utilizadores do sistema, nomeadamente o administrador e o cliente.</a:t>
            </a:r>
            <a:endParaRPr lang="pt-PT" sz="1800"/>
          </a:p>
          <a:p>
            <a:pPr lvl="1">
              <a:buFont typeface="Wingdings" panose="05000000000000000000" pitchFamily="2" charset="2"/>
              <a:buChar char="ü"/>
            </a:pPr>
            <a:endParaRPr lang="pt-PT" sz="1600"/>
          </a:p>
        </p:txBody>
      </p:sp>
    </p:spTree>
    <p:extLst>
      <p:ext uri="{BB962C8B-B14F-4D97-AF65-F5344CB8AC3E}">
        <p14:creationId xmlns:p14="http://schemas.microsoft.com/office/powerpoint/2010/main" val="183445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97EE77-4165-F740-93F6-8A6B95401DE8}"/>
              </a:ext>
            </a:extLst>
          </p:cNvPr>
          <p:cNvSpPr txBox="1"/>
          <p:nvPr/>
        </p:nvSpPr>
        <p:spPr>
          <a:xfrm>
            <a:off x="3325589" y="543601"/>
            <a:ext cx="827519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000" b="1"/>
              <a:t>Mestrado em Engenharia de Sistemas, 1º ano, 2º semestre</a:t>
            </a:r>
          </a:p>
          <a:p>
            <a:r>
              <a:rPr lang="pt-PT" sz="2000" b="1">
                <a:ea typeface="+mn-lt"/>
                <a:cs typeface="+mn-lt"/>
              </a:rPr>
              <a:t>Sistemas de Armazéns de Dados - Data </a:t>
            </a:r>
            <a:r>
              <a:rPr lang="pt-PT" sz="2000" b="1" err="1">
                <a:ea typeface="+mn-lt"/>
                <a:cs typeface="+mn-lt"/>
              </a:rPr>
              <a:t>Warehousing</a:t>
            </a:r>
            <a:endParaRPr lang="pt-PT" sz="2000" b="1" err="1"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7D6C76A-7BB9-1448-8DD6-136E91B6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99"/>
            <a:ext cx="2806700" cy="18796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9A1B24-6934-1F40-943B-D53FC20ED602}"/>
              </a:ext>
            </a:extLst>
          </p:cNvPr>
          <p:cNvSpPr txBox="1"/>
          <p:nvPr/>
        </p:nvSpPr>
        <p:spPr>
          <a:xfrm>
            <a:off x="332623" y="5118037"/>
            <a:ext cx="319553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PT" sz="2000" b="1"/>
              <a:t>Grupo: </a:t>
            </a:r>
            <a:endParaRPr lang="pt-PT" sz="2000"/>
          </a:p>
          <a:p>
            <a:r>
              <a:rPr lang="pt-PT" sz="2000"/>
              <a:t>Célia Figueiredo a67637 </a:t>
            </a:r>
            <a:endParaRPr lang="pt-PT" sz="2000">
              <a:cs typeface="Calibri"/>
            </a:endParaRPr>
          </a:p>
          <a:p>
            <a:r>
              <a:rPr lang="pt-PT" sz="2000"/>
              <a:t>Márcia Costa a67672</a:t>
            </a:r>
            <a:endParaRPr lang="pt-PT" sz="2000">
              <a:cs typeface="Calibri"/>
            </a:endParaRPr>
          </a:p>
          <a:p>
            <a:r>
              <a:rPr lang="pt-PT" sz="2000"/>
              <a:t>Margarida Rolim PG38332</a:t>
            </a:r>
            <a:endParaRPr lang="pt-PT" sz="2000" err="1">
              <a:cs typeface="Calibri"/>
            </a:endParaRPr>
          </a:p>
          <a:p>
            <a:r>
              <a:rPr lang="pt-PT" sz="2000">
                <a:cs typeface="Calibri"/>
              </a:rPr>
              <a:t>Daniel Sousa PG37112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D77462-1BBD-C64E-A855-89E0505A8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9747" y="3492891"/>
            <a:ext cx="5181521" cy="91020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" sz="5400" b="1" err="1">
                <a:solidFill>
                  <a:srgbClr val="002060"/>
                </a:solidFill>
                <a:latin typeface="+mn-lt"/>
              </a:rPr>
              <a:t>OnRoad</a:t>
            </a:r>
            <a:r>
              <a:rPr lang="en" sz="5400" b="1">
                <a:solidFill>
                  <a:srgbClr val="002060"/>
                </a:solidFill>
                <a:latin typeface="+mn-lt"/>
              </a:rPr>
              <a:t> </a:t>
            </a:r>
            <a:r>
              <a:rPr lang="en" sz="5400" b="1">
                <a:latin typeface="+mn-lt"/>
              </a:rPr>
              <a:t> </a:t>
            </a:r>
            <a:endParaRPr lang="en" sz="5400" b="1">
              <a:latin typeface="+mn-lt"/>
              <a:ea typeface="+mn-lt"/>
              <a:cs typeface="+mn-lt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8CFDA5FC-5C59-445E-AEB0-C5E779C5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477" y="4722659"/>
            <a:ext cx="3439257" cy="17719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36A9B2-7F04-4291-8023-ED8A5CFABAF9}"/>
              </a:ext>
            </a:extLst>
          </p:cNvPr>
          <p:cNvSpPr txBox="1"/>
          <p:nvPr/>
        </p:nvSpPr>
        <p:spPr>
          <a:xfrm>
            <a:off x="2170206" y="2574846"/>
            <a:ext cx="838493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4800" b="1">
                <a:solidFill>
                  <a:srgbClr val="002060"/>
                </a:solidFill>
                <a:cs typeface="Calibri"/>
              </a:rPr>
              <a:t>Aluguer de Automóveis 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7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379193"/>
            <a:ext cx="11028484" cy="1325563"/>
          </a:xfrm>
        </p:spPr>
        <p:txBody>
          <a:bodyPr/>
          <a:lstStyle/>
          <a:p>
            <a:r>
              <a:rPr lang="pt-PT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Apresentação do caso de estudo  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D7190BE-7D4B-4CE3-A9DB-DAA08562E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376" y="362174"/>
            <a:ext cx="2233247" cy="11568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454732F-BC0D-4303-94E5-248C39BC89EE}"/>
              </a:ext>
            </a:extLst>
          </p:cNvPr>
          <p:cNvSpPr txBox="1"/>
          <p:nvPr/>
        </p:nvSpPr>
        <p:spPr>
          <a:xfrm>
            <a:off x="693174" y="1852562"/>
            <a:ext cx="88064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A15F7C-3309-4348-9118-0BFD15AD2965}"/>
              </a:ext>
            </a:extLst>
          </p:cNvPr>
          <p:cNvSpPr txBox="1"/>
          <p:nvPr/>
        </p:nvSpPr>
        <p:spPr>
          <a:xfrm>
            <a:off x="668880" y="1558383"/>
            <a:ext cx="10297651" cy="49859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A </a:t>
            </a:r>
            <a:r>
              <a:rPr lang="pt-PT" sz="2000" i="1" err="1"/>
              <a:t>OnRoad</a:t>
            </a:r>
            <a:r>
              <a:rPr lang="pt-PT" sz="2000"/>
              <a:t> é uma empresa de aluguer de viaturas localizada no centro do Porto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A </a:t>
            </a:r>
            <a:r>
              <a:rPr lang="pt-PT" sz="2000" err="1">
                <a:cs typeface="Arial"/>
              </a:rPr>
              <a:t>emViagem</a:t>
            </a:r>
            <a:r>
              <a:rPr lang="pt-PT" sz="2000">
                <a:cs typeface="Arial"/>
              </a:rPr>
              <a:t> armazena os seus dados operacionais </a:t>
            </a:r>
            <a:r>
              <a:rPr lang="pt-PT" sz="2000" dirty="0">
                <a:cs typeface="Arial"/>
              </a:rPr>
              <a:t>num </a:t>
            </a:r>
            <a:r>
              <a:rPr lang="pt-PT" sz="2000" b="1" dirty="0">
                <a:cs typeface="Arial"/>
              </a:rPr>
              <a:t>ficheiro</a:t>
            </a:r>
            <a:r>
              <a:rPr lang="pt-PT" sz="2000" b="1">
                <a:cs typeface="Arial"/>
              </a:rPr>
              <a:t> Excel</a:t>
            </a:r>
            <a:r>
              <a:rPr lang="pt-PT" sz="2000">
                <a:cs typeface="Arial"/>
              </a:rPr>
              <a:t>.</a:t>
            </a: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O </a:t>
            </a:r>
            <a:r>
              <a:rPr lang="pt-PT" sz="2000" i="1" err="1"/>
              <a:t>corebusiness</a:t>
            </a:r>
            <a:r>
              <a:rPr lang="pt-PT" sz="2000"/>
              <a:t> da empresa são os alugueres de veículos de curta duração (foco do estudo)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A Empresa </a:t>
            </a:r>
            <a:r>
              <a:rPr lang="pt-PT" sz="2000" err="1"/>
              <a:t>OnRoad</a:t>
            </a:r>
            <a:r>
              <a:rPr lang="pt-PT" sz="2000"/>
              <a:t> comprou a empresa </a:t>
            </a:r>
            <a:r>
              <a:rPr lang="pt-PT" sz="2000" err="1"/>
              <a:t>emViagem</a:t>
            </a:r>
            <a:endParaRPr lang="pt-PT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/>
              <a:t>Foram utilizadas duas bases de dados: 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pt-PT" sz="2000"/>
              <a:t>ficheiro Excel (empresa </a:t>
            </a:r>
            <a:r>
              <a:rPr lang="pt-PT" sz="2000" err="1"/>
              <a:t>emViagem</a:t>
            </a:r>
            <a:r>
              <a:rPr lang="pt-PT" sz="2000"/>
              <a:t>) 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pt-PT" sz="2000" err="1"/>
              <a:t>MySQL</a:t>
            </a:r>
            <a:r>
              <a:rPr lang="pt-PT" sz="2000"/>
              <a:t> (empresa </a:t>
            </a:r>
            <a:r>
              <a:rPr lang="pt-PT" sz="2000" err="1"/>
              <a:t>OnRoad</a:t>
            </a:r>
            <a:r>
              <a:rPr lang="pt-PT" sz="2000"/>
              <a:t>)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endParaRPr lang="pt-PT" sz="2000"/>
          </a:p>
          <a:p>
            <a:pPr lvl="3"/>
            <a:endParaRPr lang="pt-PT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>
                <a:cs typeface="Arial"/>
              </a:rPr>
              <a:t>Empresa </a:t>
            </a:r>
            <a:r>
              <a:rPr lang="pt-PT" sz="2000" err="1">
                <a:cs typeface="Arial"/>
              </a:rPr>
              <a:t>OnRoad</a:t>
            </a:r>
            <a:r>
              <a:rPr lang="pt-PT" sz="2000">
                <a:cs typeface="Arial"/>
              </a:rPr>
              <a:t> pretende migrar os dados das duas fontes para um único sistema </a:t>
            </a:r>
            <a:r>
              <a:rPr lang="pt-PT" sz="2000" dirty="0">
                <a:cs typeface="Arial"/>
              </a:rPr>
              <a:t>que responda </a:t>
            </a:r>
            <a:r>
              <a:rPr lang="pt-PT" sz="2000">
                <a:cs typeface="Arial"/>
              </a:rPr>
              <a:t>às perguntas</a:t>
            </a:r>
            <a:endParaRPr lang="pt-PT" sz="2000" dirty="0"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 dirty="0"/>
              <a:t>Quais os melhores clientes?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 dirty="0"/>
              <a:t>Quais as marcas de carros mais alugadas?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 dirty="0"/>
              <a:t>Quais os meses com mais procura?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/>
          </a:p>
          <a:p>
            <a:pPr lvl="3"/>
            <a:endParaRPr lang="pt-PT" sz="2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9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365125"/>
            <a:ext cx="10515600" cy="1325563"/>
          </a:xfrm>
        </p:spPr>
        <p:txBody>
          <a:bodyPr/>
          <a:lstStyle/>
          <a:p>
            <a:r>
              <a:rPr lang="pt-PT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CFF187-BCAD-4CEB-BFAF-653BC933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05" y="1508038"/>
            <a:ext cx="11495707" cy="5033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pt-PT">
              <a:cs typeface="Calibri"/>
            </a:endParaRPr>
          </a:p>
          <a:p>
            <a:pPr lvl="1"/>
            <a:endParaRPr lang="pt-PT">
              <a:cs typeface="Calibri"/>
            </a:endParaRPr>
          </a:p>
          <a:p>
            <a:pPr lvl="1"/>
            <a:endParaRPr lang="pt-PT">
              <a:cs typeface="Calibri"/>
            </a:endParaRPr>
          </a:p>
          <a:p>
            <a:pPr marL="0" indent="0">
              <a:buNone/>
            </a:pPr>
            <a:endParaRPr lang="pt-PT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CB469B-5E09-4B29-B73F-CADFD2B4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376" y="362174"/>
            <a:ext cx="2233247" cy="1156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8DD4D-46FD-466E-B34D-E3D02B5AAA58}"/>
              </a:ext>
            </a:extLst>
          </p:cNvPr>
          <p:cNvSpPr txBox="1"/>
          <p:nvPr/>
        </p:nvSpPr>
        <p:spPr>
          <a:xfrm>
            <a:off x="1036608" y="1809441"/>
            <a:ext cx="1011878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Devido à diminuição do número de alugueres, o </a:t>
            </a:r>
            <a:r>
              <a:rPr lang="pt-PT" b="1"/>
              <a:t>CEO da </a:t>
            </a:r>
            <a:r>
              <a:rPr lang="pt-PT" b="1" err="1"/>
              <a:t>OnRoad</a:t>
            </a:r>
            <a:r>
              <a:rPr lang="pt-PT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/>
              <a:t>decidiu implementar um</a:t>
            </a:r>
            <a:r>
              <a:rPr lang="pt-PT" b="1"/>
              <a:t> data </a:t>
            </a:r>
            <a:r>
              <a:rPr lang="pt-PT" b="1" err="1"/>
              <a:t>warehouse</a:t>
            </a:r>
            <a:r>
              <a:rPr lang="pt-PT"/>
              <a:t> com o objetivo de </a:t>
            </a:r>
            <a:r>
              <a:rPr lang="pt-PT" b="1"/>
              <a:t>centralizar e analisar os dados armazenados em duas fontes de dados distintas</a:t>
            </a:r>
            <a:r>
              <a:rPr lang="pt-PT"/>
              <a:t> </a:t>
            </a:r>
            <a:endParaRPr lang="pt-PT"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 b="1"/>
              <a:t>aumentar o número de alugueres</a:t>
            </a:r>
            <a:r>
              <a:rPr lang="pt-PT"/>
              <a:t> de veículos da empresa 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 b="1"/>
              <a:t>melhorar o seu processo da tomada de decisão</a:t>
            </a:r>
            <a:r>
              <a:rPr lang="pt-PT"/>
              <a:t>, apoiado no sistema de suporte à decisão</a:t>
            </a:r>
          </a:p>
          <a:p>
            <a:pPr lvl="1"/>
            <a:endParaRPr lang="pt-PT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 empresa propõe-se a: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/>
              <a:t>promover campanhas de fidelização de clientes regulares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/>
              <a:t>cativar novos clientes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pt-PT"/>
              <a:t>através de uma análise e adaptação de preços de aluguer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pt-PT"/>
              <a:t>através de uma análise e adaptação de gama de automóveis disponíveis 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PT"/>
              <a:t>Atribuir prémios de excelência de cliente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pt-PT"/>
              <a:t>De acordo com média de dias que um veículo se encontra alugado, por cliente, refletidos numa promoção em alugueres futuros</a:t>
            </a:r>
          </a:p>
          <a:p>
            <a:pPr lvl="2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35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434275"/>
            <a:ext cx="8597804" cy="467385"/>
          </a:xfrm>
        </p:spPr>
        <p:txBody>
          <a:bodyPr>
            <a:normAutofit fontScale="90000"/>
          </a:bodyPr>
          <a:lstStyle/>
          <a:p>
            <a:br>
              <a:rPr lang="pt-PT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</a:br>
            <a:r>
              <a:rPr lang="pt-PT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Apresentação das fontes</a:t>
            </a:r>
            <a:br>
              <a:rPr lang="pt-PT" b="1" dirty="0">
                <a:cs typeface="Calibri Light"/>
              </a:rPr>
            </a:br>
            <a:endParaRPr lang="pt-PT" b="1" dirty="0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CFF187-BCAD-4CEB-BFAF-653BC933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36" y="1055077"/>
            <a:ext cx="11384116" cy="5531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000" dirty="0"/>
              <a:t>Fonte de Dados Relacional</a:t>
            </a:r>
          </a:p>
          <a:p>
            <a:pPr marL="0" indent="0">
              <a:buNone/>
            </a:pPr>
            <a:endParaRPr lang="pt-PT" b="1" dirty="0">
              <a:cs typeface="Calibri"/>
            </a:endParaRPr>
          </a:p>
          <a:p>
            <a:endParaRPr lang="pt-PT" b="1" dirty="0">
              <a:cs typeface="Calibri"/>
            </a:endParaRPr>
          </a:p>
          <a:p>
            <a:pPr marL="0" indent="0">
              <a:buNone/>
            </a:pPr>
            <a:endParaRPr lang="pt-PT" b="1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B29F61-C27B-4F58-9BA1-2CDD3BB63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41" y="1405361"/>
            <a:ext cx="8164064" cy="5334744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B7ABB64-7D82-4D64-B258-AF4D98D3FF55}"/>
              </a:ext>
            </a:extLst>
          </p:cNvPr>
          <p:cNvSpPr/>
          <p:nvPr/>
        </p:nvSpPr>
        <p:spPr>
          <a:xfrm>
            <a:off x="7582486" y="1913205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13A1E01-A4A6-486F-A9C9-76DA867D1018}"/>
              </a:ext>
            </a:extLst>
          </p:cNvPr>
          <p:cNvSpPr/>
          <p:nvPr/>
        </p:nvSpPr>
        <p:spPr>
          <a:xfrm>
            <a:off x="7582486" y="2152357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6B91B3C-133C-42CE-8334-DCD597E15BDA}"/>
              </a:ext>
            </a:extLst>
          </p:cNvPr>
          <p:cNvSpPr/>
          <p:nvPr/>
        </p:nvSpPr>
        <p:spPr>
          <a:xfrm>
            <a:off x="1047790" y="4948155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8F95A0D-85CF-4CC1-9C44-D138C4855F33}"/>
              </a:ext>
            </a:extLst>
          </p:cNvPr>
          <p:cNvSpPr/>
          <p:nvPr/>
        </p:nvSpPr>
        <p:spPr>
          <a:xfrm>
            <a:off x="5484055" y="1962442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59DBB759-44F1-46FF-AB14-D59268447378}"/>
              </a:ext>
            </a:extLst>
          </p:cNvPr>
          <p:cNvSpPr/>
          <p:nvPr/>
        </p:nvSpPr>
        <p:spPr>
          <a:xfrm>
            <a:off x="3669323" y="2881532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DCE18E0-E4FC-40D1-BAD6-FA66D01FEC1A}"/>
              </a:ext>
            </a:extLst>
          </p:cNvPr>
          <p:cNvSpPr/>
          <p:nvPr/>
        </p:nvSpPr>
        <p:spPr>
          <a:xfrm>
            <a:off x="1047790" y="4696263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E06FA291-AB00-4C15-880F-7AE27C97F411}"/>
              </a:ext>
            </a:extLst>
          </p:cNvPr>
          <p:cNvSpPr/>
          <p:nvPr/>
        </p:nvSpPr>
        <p:spPr>
          <a:xfrm>
            <a:off x="1047790" y="5562604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6F6E59B-CB06-4901-8B32-574CE4C288A5}"/>
              </a:ext>
            </a:extLst>
          </p:cNvPr>
          <p:cNvSpPr/>
          <p:nvPr/>
        </p:nvSpPr>
        <p:spPr>
          <a:xfrm>
            <a:off x="1047790" y="5778389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3FA3297-A6F0-4047-912D-3ED2298407E1}"/>
              </a:ext>
            </a:extLst>
          </p:cNvPr>
          <p:cNvSpPr/>
          <p:nvPr/>
        </p:nvSpPr>
        <p:spPr>
          <a:xfrm>
            <a:off x="1047790" y="5357788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8C11CC5-59B5-439B-841E-874429E130E2}"/>
              </a:ext>
            </a:extLst>
          </p:cNvPr>
          <p:cNvSpPr/>
          <p:nvPr/>
        </p:nvSpPr>
        <p:spPr>
          <a:xfrm>
            <a:off x="7582486" y="3845345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68C9290-5A48-4AF6-974A-167676FBCE9C}"/>
              </a:ext>
            </a:extLst>
          </p:cNvPr>
          <p:cNvSpPr/>
          <p:nvPr/>
        </p:nvSpPr>
        <p:spPr>
          <a:xfrm>
            <a:off x="3935689" y="4023495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1BB3E46C-D7F4-4379-BB05-14FCCA18B405}"/>
              </a:ext>
            </a:extLst>
          </p:cNvPr>
          <p:cNvSpPr/>
          <p:nvPr/>
        </p:nvSpPr>
        <p:spPr>
          <a:xfrm>
            <a:off x="3935689" y="5285446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B7FA4B6-C959-4B15-8584-DA9BA57B007B}"/>
              </a:ext>
            </a:extLst>
          </p:cNvPr>
          <p:cNvSpPr/>
          <p:nvPr/>
        </p:nvSpPr>
        <p:spPr>
          <a:xfrm>
            <a:off x="3935689" y="4861505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CA0BF46-3730-4652-A5A7-6F269624F69E}"/>
              </a:ext>
            </a:extLst>
          </p:cNvPr>
          <p:cNvSpPr/>
          <p:nvPr/>
        </p:nvSpPr>
        <p:spPr>
          <a:xfrm>
            <a:off x="3935689" y="5101610"/>
            <a:ext cx="266366" cy="984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5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698C8-18D2-4541-B863-68E778DD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9" y="18255"/>
            <a:ext cx="10515600" cy="1052107"/>
          </a:xfrm>
        </p:spPr>
        <p:txBody>
          <a:bodyPr/>
          <a:lstStyle/>
          <a:p>
            <a:r>
              <a:rPr lang="pt-PT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Apresentação das fontes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FABB20-5673-4A32-8903-E4C4EC1E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58" y="846255"/>
            <a:ext cx="3180907" cy="600316"/>
          </a:xfrm>
        </p:spPr>
        <p:txBody>
          <a:bodyPr>
            <a:normAutofit/>
          </a:bodyPr>
          <a:lstStyle/>
          <a:p>
            <a:r>
              <a:rPr lang="pt-PT" sz="2400" dirty="0"/>
              <a:t>Base de Dados Excel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BC8F69-44E4-4C61-BEB5-6D392A1FC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8" y="1902845"/>
            <a:ext cx="11673683" cy="6976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40834C-B621-45E6-BF85-9FD78E78F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8" y="3222492"/>
            <a:ext cx="6987386" cy="6018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B5E18D3-42B3-4726-89FE-1F70832B9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6" y="5805418"/>
            <a:ext cx="10777296" cy="60187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5D3D40-2977-4E76-BFA8-B2A1680E2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8" y="4554828"/>
            <a:ext cx="3405955" cy="6018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81C068B-AAAC-4223-8879-C4879CFADFBE}"/>
              </a:ext>
            </a:extLst>
          </p:cNvPr>
          <p:cNvSpPr txBox="1"/>
          <p:nvPr/>
        </p:nvSpPr>
        <p:spPr>
          <a:xfrm>
            <a:off x="259158" y="5409384"/>
            <a:ext cx="19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Dados Aluguer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CDBED9-46EB-46E3-B930-4C22ABEAECE8}"/>
              </a:ext>
            </a:extLst>
          </p:cNvPr>
          <p:cNvSpPr txBox="1"/>
          <p:nvPr/>
        </p:nvSpPr>
        <p:spPr>
          <a:xfrm>
            <a:off x="259158" y="4172145"/>
            <a:ext cx="19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Dados </a:t>
            </a:r>
            <a:r>
              <a:rPr lang="pt-PT" dirty="0"/>
              <a:t>Calendário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FBC128-2C16-4363-AC44-766D36987F4E}"/>
              </a:ext>
            </a:extLst>
          </p:cNvPr>
          <p:cNvSpPr txBox="1"/>
          <p:nvPr/>
        </p:nvSpPr>
        <p:spPr>
          <a:xfrm>
            <a:off x="259158" y="2806653"/>
            <a:ext cx="19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Dados Veículo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BB75B6-AA29-42EE-8BB3-6C11B7AE4A8B}"/>
              </a:ext>
            </a:extLst>
          </p:cNvPr>
          <p:cNvSpPr txBox="1"/>
          <p:nvPr/>
        </p:nvSpPr>
        <p:spPr>
          <a:xfrm>
            <a:off x="285306" y="1488204"/>
            <a:ext cx="19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Dados Cliente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318F9A6-2F32-4DCA-AE3D-03C128696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79" y="152352"/>
            <a:ext cx="2640806" cy="15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5275"/>
            <a:ext cx="9284677" cy="88594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 </a:t>
            </a:r>
            <a:r>
              <a:rPr lang="en-US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Esquematização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da </a:t>
            </a:r>
            <a:r>
              <a:rPr lang="en-US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Matriz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de </a:t>
            </a:r>
            <a:r>
              <a:rPr lang="en-US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Decisão</a:t>
            </a:r>
            <a:endParaRPr lang="pt-PT" b="1" err="1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pic>
        <p:nvPicPr>
          <p:cNvPr id="11" name="Picture 11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4BAACF5-5078-468C-A3AA-96F0D84F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32" y="1112778"/>
            <a:ext cx="5733690" cy="56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08" y="322760"/>
            <a:ext cx="7841974" cy="885948"/>
          </a:xfrm>
        </p:spPr>
        <p:txBody>
          <a:bodyPr>
            <a:normAutofit fontScale="90000"/>
          </a:bodyPr>
          <a:lstStyle/>
          <a:p>
            <a:br>
              <a:rPr lang="en-US" b="1">
                <a:solidFill>
                  <a:schemeClr val="accent1">
                    <a:lumMod val="50000"/>
                  </a:schemeClr>
                </a:solidFill>
                <a:cs typeface="Calibri Light"/>
              </a:rPr>
            </a:br>
            <a:br>
              <a:rPr lang="en-US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</a:b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cs typeface="Calibri Light"/>
              </a:rPr>
              <a:t>Definição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cs typeface="Calibri Light"/>
              </a:rPr>
              <a:t> e 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cs typeface="Calibri Light"/>
              </a:rPr>
              <a:t>Caracterização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cs typeface="Calibri Light"/>
              </a:rPr>
              <a:t> do Data Mart e 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cs typeface="Calibri Light"/>
              </a:rPr>
              <a:t>Grão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  <a:cs typeface="Calibri Light"/>
              </a:rPr>
            </a:b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Definição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e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Caracterização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das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Dimensões</a:t>
            </a:r>
            <a:r>
              <a:rPr lang="en-US" sz="3600" dirty="0">
                <a:ea typeface="+mn-lt"/>
                <a:cs typeface="+mn-lt"/>
              </a:rPr>
              <a:t> </a:t>
            </a:r>
            <a:br>
              <a:rPr lang="en-US" sz="3600" dirty="0">
                <a:cs typeface="Calibri"/>
              </a:rPr>
            </a:br>
            <a:r>
              <a:rPr lang="en-US" sz="36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</a:t>
            </a:r>
          </a:p>
          <a:p>
            <a:endParaRPr lang="en-US" b="1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766832-D415-4BA8-AF11-7713C174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03" y="1786597"/>
            <a:ext cx="10523793" cy="450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400" b="1" dirty="0">
                <a:cs typeface="Calibri"/>
              </a:rPr>
              <a:t>Grão:</a:t>
            </a:r>
            <a:r>
              <a:rPr lang="pt-PT" sz="2400" dirty="0">
                <a:cs typeface="Calibri"/>
              </a:rPr>
              <a:t> "</a:t>
            </a:r>
            <a:r>
              <a:rPr lang="pt-PT" sz="2400" dirty="0">
                <a:ea typeface="+mn-lt"/>
                <a:cs typeface="+mn-lt"/>
              </a:rPr>
              <a:t>O aluguer de um veículo, numa determinada data, solicitado por um cliente, consoante determinado preço de aluguer.</a:t>
            </a:r>
            <a:r>
              <a:rPr lang="pt-PT" sz="2400" dirty="0">
                <a:cs typeface="Calibri"/>
              </a:rPr>
              <a:t>"</a:t>
            </a:r>
          </a:p>
        </p:txBody>
      </p:sp>
      <p:pic>
        <p:nvPicPr>
          <p:cNvPr id="3" name="Picture 3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0C23D4CE-2653-4E97-BFD8-C1F98F6E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92" y="2812603"/>
            <a:ext cx="6035614" cy="38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1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19BD-A3A0-4ED6-B9D9-3EFDD21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17" y="669086"/>
            <a:ext cx="8465167" cy="799684"/>
          </a:xfrm>
        </p:spPr>
        <p:txBody>
          <a:bodyPr>
            <a:normAutofit fontScale="90000"/>
          </a:bodyPr>
          <a:lstStyle/>
          <a:p>
            <a:br>
              <a:rPr lang="en-US" b="1">
                <a:cs typeface="Calibri Light"/>
              </a:rPr>
            </a:br>
            <a:r>
              <a:rPr lang="en-US" sz="4000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Excerto</a:t>
            </a:r>
            <a:r>
              <a:rPr lang="en-US" sz="40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 do </a:t>
            </a:r>
            <a:r>
              <a:rPr lang="en-US" sz="4000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diagrama</a:t>
            </a:r>
            <a:r>
              <a:rPr lang="en-US" sz="40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da </a:t>
            </a:r>
            <a:r>
              <a:rPr lang="en-US" sz="4000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tabela</a:t>
            </a:r>
            <a:r>
              <a:rPr lang="en-US" sz="4000" b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de facto </a:t>
            </a:r>
            <a:r>
              <a:rPr lang="en-US" sz="4000" b="1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Aluguer</a:t>
            </a:r>
          </a:p>
          <a:p>
            <a:endParaRPr lang="en-US" b="1">
              <a:solidFill>
                <a:schemeClr val="accent1">
                  <a:lumMod val="50000"/>
                </a:schemeClr>
              </a:solidFill>
              <a:cs typeface="Calibri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919AF0-B43E-40FA-9977-F8233A35B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09" y="294441"/>
            <a:ext cx="2233247" cy="11568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A239BF-8DF2-42EE-84DD-B75D078E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504" y="1606731"/>
            <a:ext cx="5180992" cy="45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9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543</Words>
  <Application>Microsoft Office PowerPoint</Application>
  <PresentationFormat>Ecrã Panorâmico</PresentationFormat>
  <Paragraphs>145</Paragraphs>
  <Slides>26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do Office</vt:lpstr>
      <vt:lpstr>OnRoad  </vt:lpstr>
      <vt:lpstr>Estrutura da apresentação</vt:lpstr>
      <vt:lpstr>Apresentação do caso de estudo  </vt:lpstr>
      <vt:lpstr> Motivação e Objetivos</vt:lpstr>
      <vt:lpstr> Apresentação das fontes </vt:lpstr>
      <vt:lpstr>Apresentação das fontes</vt:lpstr>
      <vt:lpstr> Esquematização da Matriz de Decisão</vt:lpstr>
      <vt:lpstr>  Definição e Caracterização do Data Mart e Grão Definição e Caracterização das Dimensões    </vt:lpstr>
      <vt:lpstr> Excerto do diagrama da tabela de facto Aluguer </vt:lpstr>
      <vt:lpstr>Esquema Dimensional </vt:lpstr>
      <vt:lpstr>Modelo lógico da tabela de facto</vt:lpstr>
      <vt:lpstr>Modelação do Sistema de Povoamento</vt:lpstr>
      <vt:lpstr>Extração dos dados da fonte  SQL</vt:lpstr>
      <vt:lpstr>Extração dos dados da fonte de dados  em Excel</vt:lpstr>
      <vt:lpstr>Transformação</vt:lpstr>
      <vt:lpstr>Carregamento </vt:lpstr>
      <vt:lpstr>Implementação Física do Sistema de Data Warehousing</vt:lpstr>
      <vt:lpstr>Implementação do Sistema de Data Warehousing</vt:lpstr>
      <vt:lpstr>Implementação do Sistema de Data Warehousing</vt:lpstr>
      <vt:lpstr>Implementação do Sistema de Data Warehousing</vt:lpstr>
      <vt:lpstr>Análise dos resultados</vt:lpstr>
      <vt:lpstr>Análise dos resultados</vt:lpstr>
      <vt:lpstr>Análise dos Resultados</vt:lpstr>
      <vt:lpstr>Conclusão </vt:lpstr>
      <vt:lpstr>Trabalho Futuro</vt:lpstr>
      <vt:lpstr>OnRoad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celia</dc:creator>
  <cp:lastModifiedBy>Célia Natália Lemos Figueiredo</cp:lastModifiedBy>
  <cp:revision>2</cp:revision>
  <dcterms:created xsi:type="dcterms:W3CDTF">2012-08-15T17:17:20Z</dcterms:created>
  <dcterms:modified xsi:type="dcterms:W3CDTF">2019-06-08T15:13:58Z</dcterms:modified>
</cp:coreProperties>
</file>