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574"/>
  </p:normalViewPr>
  <p:slideViewPr>
    <p:cSldViewPr snapToGrid="0" snapToObjects="1">
      <p:cViewPr varScale="1">
        <p:scale>
          <a:sx n="98" d="100"/>
          <a:sy n="98" d="100"/>
        </p:scale>
        <p:origin x="232" y="320"/>
      </p:cViewPr>
      <p:guideLst>
        <p:guide orient="horz" pos="10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C11-23DC-F547-8C38-F67B678D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1FF4-0046-9F4E-9CF2-C94E4409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1E0C-9ECB-8241-A163-F7F1F61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DF83-9463-3845-847E-C268D5C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7EE-418F-334B-87BE-9D385D17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0CA-DC7D-174B-98AF-E9366A9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D4C4-613E-1B48-8E3A-A5A66522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48C-EEB2-4E48-AB96-04399C59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426B-EABB-1843-B7A8-51FD2463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38F2-D56F-6F41-BE3E-55A7495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5F83-90F0-6C4E-98F8-FBF46CA0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7493-F81D-434F-AF24-DCDFF999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202-C6DB-2446-99CA-2B30521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BFA0-BF9D-F346-8CA9-ACDF896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EDA9-2987-8A45-86AC-6C0D24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1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BC9-5031-DC48-B413-D2C2B40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499-C1F6-A049-9414-87AF3C0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348-9F33-4441-82BB-6485A12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4AC7-1AB7-AE45-B55E-9C2DA4D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4C15-AFFD-D143-BDB6-87C0A79A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78D-1C8A-0448-9DD7-785E855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8BAD-00BD-664A-953C-1948995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A7BD-E92D-3B43-8099-7E89298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7CA3-E1A6-5446-B633-F974BE7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C-35EC-854D-8737-70C7C08D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6ED-1E24-5647-809A-445F96C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39F-E672-2C4C-A7EF-07280699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1DEC-CBA5-B549-B9D3-DDA0AC82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625D-CD92-C741-8EB3-A40602E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899-5C4A-6147-8C99-4C1FC7E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196-044F-9244-AA9F-3A91A9C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33E-9357-5F44-9471-3D035EAD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2DBA-5940-E44E-BA2E-D754546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433-D2EE-3346-B44B-DA38B12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746-B055-3944-8FC4-E2C4AC9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5502E-C4E8-5746-880F-F9DBCB87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DE76-52A9-864C-8D40-CCFF5A8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646A-B624-B34E-A425-D47DEF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B4A6-F0A6-5A41-9CB4-D5B12A7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1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C7D-2272-A746-8769-99A4207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6EEA-36D9-EA41-8938-714AD57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57CD-4EAB-4C48-8F45-B80D434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1B3D-AC1A-CC4F-8956-353ED0F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BD96-BC65-3B4E-9B1B-B893479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6349-4B8B-9A49-B478-9E201B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BC4B-831F-9943-AB3B-83DCA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0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B79-D44A-0C4D-91D7-A65346D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6F3F-AFF6-5B4B-B5A5-2F668F92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7875-AE39-2342-A6D7-8EC1980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32CF-C625-7241-88A5-4D8AF45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A2A8-E67A-6644-9318-3F45718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70CE-80A7-4648-88CC-35C8E4F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BCF-5D98-C545-94E7-3B6BC6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DE63-E3BE-2941-BC5F-6E02406A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DB-2769-E84A-9D1E-AB11007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B57F-1BFE-864A-BE58-DA286B5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5C3D-136B-094C-BEAA-0BDEB8B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80A0-4185-8547-9D20-1A737E7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15478-7D43-C344-BFE3-B904D05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A26A-749E-944D-953E-5A36CF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C2A-69FD-E84B-9B37-BB025F3E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882-C838-C948-BBA9-9D3816F7E8A7}" type="datetimeFigureOut">
              <a:rPr lang="pt-PT" smtClean="0"/>
              <a:t>02/02/22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1060-6500-234E-98BF-EB266094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8853-4A59-3849-B2E1-6B721632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486897-48A8-F04E-9720-9D1A59B7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81858"/>
            <a:ext cx="7755467" cy="584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146450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418576" y="537057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485376" y="1270866"/>
            <a:ext cx="240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Características selecionas (limiar 0.25): </a:t>
            </a:r>
          </a:p>
          <a:p>
            <a:pPr algn="just"/>
            <a:r>
              <a:rPr lang="pt-PT" sz="1400" dirty="0">
                <a:latin typeface="News Gothic MT" panose="020B0503020103020203" pitchFamily="34" charset="0"/>
              </a:rPr>
              <a:t>'Proveniência’, '</a:t>
            </a:r>
            <a:r>
              <a:rPr lang="pt-PT" sz="1400" dirty="0" err="1">
                <a:latin typeface="News Gothic MT" panose="020B0503020103020203" pitchFamily="34" charset="0"/>
              </a:rPr>
              <a:t>Local_SU</a:t>
            </a:r>
            <a:r>
              <a:rPr lang="pt-PT" sz="1400" dirty="0">
                <a:latin typeface="News Gothic MT" panose="020B0503020103020203" pitchFamily="34" charset="0"/>
              </a:rPr>
              <a:t>' 'Idade’, '</a:t>
            </a:r>
            <a:r>
              <a:rPr lang="pt-PT" sz="1400" dirty="0" err="1">
                <a:latin typeface="News Gothic MT" panose="020B0503020103020203" pitchFamily="34" charset="0"/>
              </a:rPr>
              <a:t>Interna_Dias</a:t>
            </a:r>
            <a:r>
              <a:rPr lang="pt-PT" sz="1400" dirty="0">
                <a:latin typeface="News Gothic MT" panose="020B0503020103020203" pitchFamily="34" charset="0"/>
              </a:rPr>
              <a:t>' '</a:t>
            </a:r>
            <a:r>
              <a:rPr lang="pt-PT" sz="1400" dirty="0" err="1">
                <a:latin typeface="News Gothic MT" panose="020B0503020103020203" pitchFamily="34" charset="0"/>
              </a:rPr>
              <a:t>Grupo_Diagn</a:t>
            </a:r>
            <a:r>
              <a:rPr lang="pt-PT" sz="1400" dirty="0">
                <a:latin typeface="News Gothic MT" panose="020B0503020103020203" pitchFamily="34" charset="0"/>
              </a:rPr>
              <a:t>’, 'Sódio’, 'SIRS’, 'Glicose’, 'Ureia’,  'Creatinina' 'PCR’, 'pCO2’, 'pO2’, 'HCO3' 'RASS'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 flipV="1">
            <a:off x="2484000" y="4017263"/>
            <a:ext cx="68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145832" y="4040824"/>
            <a:ext cx="0" cy="1604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084576" y="3962399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84000" y="5425439"/>
            <a:ext cx="2894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</p:cNvCxnSpPr>
          <p:nvPr/>
        </p:nvCxnSpPr>
        <p:spPr>
          <a:xfrm flipV="1">
            <a:off x="5473440" y="5480302"/>
            <a:ext cx="0" cy="16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54992" y="3878762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2896072" y="562222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5833" y="530761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230072" y="563671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7649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2A6097-4036-B444-8EC8-38BF2230C387}"/>
              </a:ext>
            </a:extLst>
          </p:cNvPr>
          <p:cNvSpPr/>
          <p:nvPr/>
        </p:nvSpPr>
        <p:spPr>
          <a:xfrm>
            <a:off x="5016500" y="393699"/>
            <a:ext cx="2058670" cy="5079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NewsGotT" pitchFamily="2" charset="0"/>
              </a:rPr>
              <a:t>Raíz</a:t>
            </a:r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NewsGot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AB237-E27D-3740-B5DC-8F9A1048F4D6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4650433" y="901698"/>
            <a:ext cx="1395402" cy="761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E4AFC-493B-0949-AD86-1093FF92A0A5}"/>
              </a:ext>
            </a:extLst>
          </p:cNvPr>
          <p:cNvCxnSpPr>
            <a:cxnSpLocks/>
            <a:stCxn id="5" idx="2"/>
            <a:endCxn id="67" idx="1"/>
          </p:cNvCxnSpPr>
          <p:nvPr/>
        </p:nvCxnSpPr>
        <p:spPr>
          <a:xfrm>
            <a:off x="6045835" y="901698"/>
            <a:ext cx="1233500" cy="74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42FE0AB-4A6C-514E-954F-0E53E3FE0337}"/>
              </a:ext>
            </a:extLst>
          </p:cNvPr>
          <p:cNvSpPr/>
          <p:nvPr/>
        </p:nvSpPr>
        <p:spPr>
          <a:xfrm>
            <a:off x="3308046" y="155551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2829E-636D-554D-B5D4-EE238C123490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flipH="1">
            <a:off x="2886884" y="2290311"/>
            <a:ext cx="1207514" cy="705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1742D-AE28-7E4A-856D-2339B206E77B}"/>
              </a:ext>
            </a:extLst>
          </p:cNvPr>
          <p:cNvCxnSpPr>
            <a:cxnSpLocks/>
            <a:stCxn id="12" idx="4"/>
            <a:endCxn id="78" idx="0"/>
          </p:cNvCxnSpPr>
          <p:nvPr/>
        </p:nvCxnSpPr>
        <p:spPr>
          <a:xfrm>
            <a:off x="4094398" y="2290311"/>
            <a:ext cx="760200" cy="552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AA30FA-230F-EF47-82F6-CED374FDEFBE}"/>
              </a:ext>
            </a:extLst>
          </p:cNvPr>
          <p:cNvCxnSpPr>
            <a:cxnSpLocks/>
            <a:stCxn id="67" idx="4"/>
            <a:endCxn id="103" idx="0"/>
          </p:cNvCxnSpPr>
          <p:nvPr/>
        </p:nvCxnSpPr>
        <p:spPr>
          <a:xfrm>
            <a:off x="7835370" y="2271226"/>
            <a:ext cx="786352" cy="669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002ACB-AB5A-8B4D-A8D9-374C98290081}"/>
              </a:ext>
            </a:extLst>
          </p:cNvPr>
          <p:cNvCxnSpPr>
            <a:cxnSpLocks/>
            <a:stCxn id="67" idx="4"/>
            <a:endCxn id="93" idx="0"/>
          </p:cNvCxnSpPr>
          <p:nvPr/>
        </p:nvCxnSpPr>
        <p:spPr>
          <a:xfrm flipH="1">
            <a:off x="7075170" y="2271226"/>
            <a:ext cx="760200" cy="724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C2A3673-24A2-0146-B975-41E2AAA4B11E}"/>
              </a:ext>
            </a:extLst>
          </p:cNvPr>
          <p:cNvSpPr/>
          <p:nvPr/>
        </p:nvSpPr>
        <p:spPr>
          <a:xfrm>
            <a:off x="2491873" y="2995485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8D15E2-7965-7A4C-B8B7-AD36FEA16D6B}"/>
              </a:ext>
            </a:extLst>
          </p:cNvPr>
          <p:cNvSpPr/>
          <p:nvPr/>
        </p:nvSpPr>
        <p:spPr>
          <a:xfrm>
            <a:off x="7049018" y="1536431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883E98-2379-B04A-AB41-044035FE83EA}"/>
              </a:ext>
            </a:extLst>
          </p:cNvPr>
          <p:cNvSpPr/>
          <p:nvPr/>
        </p:nvSpPr>
        <p:spPr>
          <a:xfrm>
            <a:off x="4068246" y="2842582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3A24511-C095-9F47-BBC2-515FF4D812C9}"/>
              </a:ext>
            </a:extLst>
          </p:cNvPr>
          <p:cNvSpPr/>
          <p:nvPr/>
        </p:nvSpPr>
        <p:spPr>
          <a:xfrm>
            <a:off x="6680159" y="2995485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D242E2-7A15-134F-93DB-1D79600BED78}"/>
              </a:ext>
            </a:extLst>
          </p:cNvPr>
          <p:cNvCxnSpPr>
            <a:cxnSpLocks/>
            <a:stCxn id="103" idx="4"/>
            <a:endCxn id="109" idx="0"/>
          </p:cNvCxnSpPr>
          <p:nvPr/>
        </p:nvCxnSpPr>
        <p:spPr>
          <a:xfrm flipH="1">
            <a:off x="8059065" y="3675601"/>
            <a:ext cx="562657" cy="662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677B96-31AE-814C-978E-FE8905A36F62}"/>
              </a:ext>
            </a:extLst>
          </p:cNvPr>
          <p:cNvCxnSpPr>
            <a:cxnSpLocks/>
            <a:stCxn id="78" idx="4"/>
            <a:endCxn id="117" idx="0"/>
          </p:cNvCxnSpPr>
          <p:nvPr/>
        </p:nvCxnSpPr>
        <p:spPr>
          <a:xfrm>
            <a:off x="4854598" y="3577377"/>
            <a:ext cx="644198" cy="643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BD1CE1-B79C-FE42-9993-FEEE6A046A5C}"/>
              </a:ext>
            </a:extLst>
          </p:cNvPr>
          <p:cNvCxnSpPr>
            <a:cxnSpLocks/>
            <a:stCxn id="78" idx="4"/>
            <a:endCxn id="110" idx="0"/>
          </p:cNvCxnSpPr>
          <p:nvPr/>
        </p:nvCxnSpPr>
        <p:spPr>
          <a:xfrm flipH="1">
            <a:off x="3964602" y="3577377"/>
            <a:ext cx="889996" cy="756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D2667A-3198-D140-99CE-A3DE2ED0B764}"/>
              </a:ext>
            </a:extLst>
          </p:cNvPr>
          <p:cNvCxnSpPr>
            <a:cxnSpLocks/>
            <a:stCxn id="117" idx="4"/>
            <a:endCxn id="125" idx="0"/>
          </p:cNvCxnSpPr>
          <p:nvPr/>
        </p:nvCxnSpPr>
        <p:spPr>
          <a:xfrm flipH="1">
            <a:off x="4981382" y="4955285"/>
            <a:ext cx="517414" cy="7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E690B1F-208C-DF46-A41C-023428AB811C}"/>
              </a:ext>
            </a:extLst>
          </p:cNvPr>
          <p:cNvSpPr/>
          <p:nvPr/>
        </p:nvSpPr>
        <p:spPr>
          <a:xfrm>
            <a:off x="7835370" y="294080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E1B716-C809-6F4C-B5CD-8E199A90D798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>
          <a:xfrm>
            <a:off x="8621722" y="3675601"/>
            <a:ext cx="530596" cy="669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38A8CD3-EC4D-A147-AD37-013E6BAE74EC}"/>
              </a:ext>
            </a:extLst>
          </p:cNvPr>
          <p:cNvSpPr/>
          <p:nvPr/>
        </p:nvSpPr>
        <p:spPr>
          <a:xfrm>
            <a:off x="7664054" y="4338344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980181D-F1B2-8245-A6BE-DB64185DB6E9}"/>
              </a:ext>
            </a:extLst>
          </p:cNvPr>
          <p:cNvSpPr/>
          <p:nvPr/>
        </p:nvSpPr>
        <p:spPr>
          <a:xfrm>
            <a:off x="3569591" y="4333887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E378B4-A11B-E44E-8F22-9252022A86D4}"/>
              </a:ext>
            </a:extLst>
          </p:cNvPr>
          <p:cNvSpPr/>
          <p:nvPr/>
        </p:nvSpPr>
        <p:spPr>
          <a:xfrm>
            <a:off x="8757307" y="4345181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A0A83A-CCDD-AD4E-A87F-AE8C11FC8E97}"/>
              </a:ext>
            </a:extLst>
          </p:cNvPr>
          <p:cNvSpPr/>
          <p:nvPr/>
        </p:nvSpPr>
        <p:spPr>
          <a:xfrm>
            <a:off x="4712444" y="4220490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09F42B6-7464-C94C-94F5-3DCDA756399E}"/>
              </a:ext>
            </a:extLst>
          </p:cNvPr>
          <p:cNvCxnSpPr>
            <a:cxnSpLocks/>
            <a:stCxn id="117" idx="4"/>
            <a:endCxn id="124" idx="0"/>
          </p:cNvCxnSpPr>
          <p:nvPr/>
        </p:nvCxnSpPr>
        <p:spPr>
          <a:xfrm>
            <a:off x="5498796" y="4955285"/>
            <a:ext cx="639818" cy="7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4416EA2-FEAC-674E-9344-BB4D5A3BA902}"/>
              </a:ext>
            </a:extLst>
          </p:cNvPr>
          <p:cNvSpPr/>
          <p:nvPr/>
        </p:nvSpPr>
        <p:spPr>
          <a:xfrm>
            <a:off x="5743603" y="574666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4308B5-CF7A-804A-9F56-49278D4903D6}"/>
              </a:ext>
            </a:extLst>
          </p:cNvPr>
          <p:cNvSpPr/>
          <p:nvPr/>
        </p:nvSpPr>
        <p:spPr>
          <a:xfrm>
            <a:off x="4586371" y="574666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</p:spTree>
    <p:extLst>
      <p:ext uri="{BB962C8B-B14F-4D97-AF65-F5344CB8AC3E}">
        <p14:creationId xmlns:p14="http://schemas.microsoft.com/office/powerpoint/2010/main" val="107242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27A7-E320-2C4A-AA98-A794C9C8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AE2E-84BE-7549-B882-BD01CA58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90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601CBA-47DA-5041-8779-A00958F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88" y="622156"/>
            <a:ext cx="7438423" cy="5454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254086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399851" y="552101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399301" y="913382"/>
            <a:ext cx="2620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Variáveis selecionadas (limiar 0.06): </a:t>
            </a:r>
          </a:p>
          <a:p>
            <a:pPr algn="just"/>
            <a:r>
              <a:rPr lang="pt-PT" sz="1200" dirty="0">
                <a:latin typeface="News Gothic MT" panose="020B0503020103020203" pitchFamily="34" charset="0"/>
              </a:rPr>
              <a:t>'Casa' 'Inter-Hospitalar' 'Intra-Hospitalar’; '</a:t>
            </a:r>
            <a:r>
              <a:rPr lang="pt-PT" sz="1200" dirty="0" err="1">
                <a:latin typeface="News Gothic MT" panose="020B0503020103020203" pitchFamily="34" charset="0"/>
              </a:rPr>
              <a:t>GrupoDiagn_Cardiovascular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GrupoDiagn_Gastrointestinal</a:t>
            </a:r>
            <a:r>
              <a:rPr lang="pt-PT" sz="1200" dirty="0">
                <a:latin typeface="News Gothic MT" panose="020B0503020103020203" pitchFamily="34" charset="0"/>
              </a:rPr>
              <a:t>' '</a:t>
            </a:r>
            <a:r>
              <a:rPr lang="pt-PT" sz="1200" dirty="0" err="1">
                <a:latin typeface="News Gothic MT" panose="020B0503020103020203" pitchFamily="34" charset="0"/>
              </a:rPr>
              <a:t>GrupoDiagn_Geniturinario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GrupoDiagn_Neurologico</a:t>
            </a:r>
            <a:r>
              <a:rPr lang="pt-PT" sz="1200" dirty="0">
                <a:latin typeface="News Gothic MT" panose="020B0503020103020203" pitchFamily="34" charset="0"/>
              </a:rPr>
              <a:t>; '</a:t>
            </a:r>
            <a:r>
              <a:rPr lang="pt-PT" sz="1200" dirty="0" err="1">
                <a:latin typeface="News Gothic MT" panose="020B0503020103020203" pitchFamily="34" charset="0"/>
              </a:rPr>
              <a:t>GrupoDiagn_Outro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GrupoDiagn_Respiratorio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Local_SU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Genero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Antidislipidemicos</a:t>
            </a:r>
            <a:r>
              <a:rPr lang="pt-PT" sz="1200" dirty="0">
                <a:latin typeface="News Gothic MT" panose="020B0503020103020203" pitchFamily="34" charset="0"/>
              </a:rPr>
              <a:t>' 'Antidepressores’; 'Anti-hipertensores’; '</a:t>
            </a:r>
            <a:r>
              <a:rPr lang="pt-PT" sz="1200" dirty="0" err="1">
                <a:latin typeface="News Gothic MT" panose="020B0503020103020203" pitchFamily="34" charset="0"/>
              </a:rPr>
              <a:t>Ansioliticos</a:t>
            </a:r>
            <a:r>
              <a:rPr lang="pt-PT" sz="1200" dirty="0">
                <a:latin typeface="News Gothic MT" panose="020B0503020103020203" pitchFamily="34" charset="0"/>
              </a:rPr>
              <a:t>' 'Anticoagulantes’; '</a:t>
            </a:r>
            <a:r>
              <a:rPr lang="pt-PT" sz="1200" dirty="0" err="1">
                <a:latin typeface="News Gothic MT" panose="020B0503020103020203" pitchFamily="34" charset="0"/>
              </a:rPr>
              <a:t>Digitalicos</a:t>
            </a:r>
            <a:r>
              <a:rPr lang="pt-PT" sz="1200" dirty="0">
                <a:latin typeface="News Gothic MT" panose="020B0503020103020203" pitchFamily="34" charset="0"/>
              </a:rPr>
              <a:t>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>
            <a:off x="2459396" y="3597393"/>
            <a:ext cx="8813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314190" y="3630980"/>
            <a:ext cx="38795" cy="22630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316731" y="3521253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14625" y="5536294"/>
            <a:ext cx="3009510" cy="23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  <a:stCxn id="35" idx="0"/>
            <a:endCxn id="10" idx="4"/>
          </p:cNvCxnSpPr>
          <p:nvPr/>
        </p:nvCxnSpPr>
        <p:spPr>
          <a:xfrm flipV="1">
            <a:off x="5451729" y="5630742"/>
            <a:ext cx="2986" cy="237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33026" y="345889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3128228" y="5840306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9998" y="540941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153497" y="586826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37408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8D55BA-4E7B-2F42-B14A-47593BE0EBAF}"/>
              </a:ext>
            </a:extLst>
          </p:cNvPr>
          <p:cNvSpPr txBox="1"/>
          <p:nvPr/>
        </p:nvSpPr>
        <p:spPr>
          <a:xfrm>
            <a:off x="6426200" y="4953966"/>
            <a:ext cx="9271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Sim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A47E-F772-F542-A223-5BCE54FA99CB}"/>
              </a:ext>
            </a:extLst>
          </p:cNvPr>
          <p:cNvSpPr txBox="1"/>
          <p:nvPr/>
        </p:nvSpPr>
        <p:spPr>
          <a:xfrm>
            <a:off x="834397" y="1668001"/>
            <a:ext cx="2588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Contagem de categorias da variável ‘Delirium’, antes da divisão dos dados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E55740-74F1-E444-9E66-7E15E27E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3" y="2097292"/>
            <a:ext cx="3440037" cy="261650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617FD1-777B-BD47-93BD-ACBE2D81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14" y="946162"/>
            <a:ext cx="2685276" cy="207677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9C283C5-7B66-554C-BF2C-8D8B2DA5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15" y="3634839"/>
            <a:ext cx="2685276" cy="215792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4B48F4E-B285-C84A-B241-1DB0D5C8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26" y="978145"/>
            <a:ext cx="2605251" cy="2012803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5070" y="3405546"/>
            <a:ext cx="939345" cy="1308254"/>
          </a:xfrm>
          <a:prstGeom prst="bentConnector3">
            <a:avLst>
              <a:gd name="adj1" fmla="val 107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635070" y="1984547"/>
            <a:ext cx="939344" cy="1420999"/>
          </a:xfrm>
          <a:prstGeom prst="bentConnector3">
            <a:avLst>
              <a:gd name="adj1" fmla="val 107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766415" y="1984546"/>
            <a:ext cx="8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259690" y="1984547"/>
            <a:ext cx="8627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259690" y="1605716"/>
            <a:ext cx="1206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após </a:t>
            </a:r>
            <a:r>
              <a:rPr lang="pt-PT" sz="1000" i="1" dirty="0" err="1">
                <a:latin typeface="NewsGotT" pitchFamily="2" charset="0"/>
              </a:rPr>
              <a:t>Oversampling</a:t>
            </a:r>
            <a:r>
              <a:rPr lang="pt-PT" sz="1000" i="1" dirty="0">
                <a:latin typeface="NewsGotT" pitchFamily="2" charset="0"/>
              </a:rPr>
              <a:t>()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378F2-20A1-7244-8861-5257299AB87E}"/>
              </a:ext>
            </a:extLst>
          </p:cNvPr>
          <p:cNvSpPr txBox="1"/>
          <p:nvPr/>
        </p:nvSpPr>
        <p:spPr>
          <a:xfrm>
            <a:off x="5062019" y="572081"/>
            <a:ext cx="23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treino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8013C3-FC9C-344A-8B73-06F5D96E4F73}"/>
              </a:ext>
            </a:extLst>
          </p:cNvPr>
          <p:cNvSpPr txBox="1"/>
          <p:nvPr/>
        </p:nvSpPr>
        <p:spPr>
          <a:xfrm>
            <a:off x="4932884" y="3253139"/>
            <a:ext cx="2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teste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9CFAF-63EE-4842-B9FC-4DA02E3CF072}"/>
              </a:ext>
            </a:extLst>
          </p:cNvPr>
          <p:cNvSpPr txBox="1"/>
          <p:nvPr/>
        </p:nvSpPr>
        <p:spPr>
          <a:xfrm>
            <a:off x="8649217" y="520819"/>
            <a:ext cx="2605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Contagem de categorias da variável ‘Delirium’, após a criação de novas observações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402757" y="173070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665472" y="638385"/>
            <a:ext cx="3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304944" y="587664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2567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442700" y="3420361"/>
            <a:ext cx="1212123" cy="1580327"/>
          </a:xfrm>
          <a:prstGeom prst="bentConnector3">
            <a:avLst>
              <a:gd name="adj1" fmla="val 90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442700" y="1644295"/>
            <a:ext cx="996726" cy="1776066"/>
          </a:xfrm>
          <a:prstGeom prst="bentConnector3">
            <a:avLst>
              <a:gd name="adj1" fmla="val 111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7752573" y="1644294"/>
            <a:ext cx="74324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11251" y="1621104"/>
            <a:ext cx="1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após </a:t>
            </a:r>
            <a:r>
              <a:rPr lang="pt-PT" sz="100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4BA5E65-8422-074D-9216-269E2F21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26" y="301530"/>
            <a:ext cx="3313147" cy="268552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078A64ED-D24D-754B-92EA-DF8B807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823" y="3664902"/>
            <a:ext cx="3285482" cy="2671572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0997F82B-F2DE-F346-A356-7F94B6798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15" y="278440"/>
            <a:ext cx="3672543" cy="27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3442700" y="3420361"/>
            <a:ext cx="4994967" cy="1229598"/>
          </a:xfrm>
          <a:prstGeom prst="bentConnector3">
            <a:avLst>
              <a:gd name="adj1" fmla="val 2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442700" y="1671087"/>
            <a:ext cx="1083514" cy="1749274"/>
          </a:xfrm>
          <a:prstGeom prst="bentConnector3">
            <a:avLst>
              <a:gd name="adj1" fmla="val 128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600710" y="4249849"/>
            <a:ext cx="828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7811696" y="1671087"/>
            <a:ext cx="600206" cy="8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89590" y="1638046"/>
            <a:ext cx="7815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Após</a:t>
            </a:r>
          </a:p>
          <a:p>
            <a:r>
              <a:rPr lang="pt-PT" sz="1050" dirty="0">
                <a:latin typeface="NewsGotT" pitchFamily="2" charset="0"/>
              </a:rPr>
              <a:t> </a:t>
            </a:r>
            <a:r>
              <a:rPr lang="pt-PT" sz="105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3CFA871-11B6-9447-B8C0-4F34B952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02" y="344258"/>
            <a:ext cx="3571580" cy="26700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0190DF0-ABB7-CD4A-A208-1D155489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14" y="327105"/>
            <a:ext cx="3285482" cy="2687964"/>
          </a:xfrm>
          <a:prstGeom prst="rect">
            <a:avLst/>
          </a:prstGeom>
        </p:spPr>
      </p:pic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4EE43F98-75CD-BE42-B1BD-6968805A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67" y="3266474"/>
            <a:ext cx="3571580" cy="276697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8228569" y="3064632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965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776E9-81FF-3A43-B7A0-B10D65A37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123046"/>
              </p:ext>
            </p:extLst>
          </p:nvPr>
        </p:nvGraphicFramePr>
        <p:xfrm>
          <a:off x="1498600" y="492125"/>
          <a:ext cx="4419600" cy="37084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383578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67452633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80870861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0589613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Alcoolico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Delirium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0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6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5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7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0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7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23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6E7A4-F09F-8A42-96DE-5C8A836603FB}"/>
              </a:ext>
            </a:extLst>
          </p:cNvPr>
          <p:cNvGraphicFramePr>
            <a:graphicFrameLocks noGrp="1"/>
          </p:cNvGraphicFramePr>
          <p:nvPr/>
        </p:nvGraphicFramePr>
        <p:xfrm>
          <a:off x="4943158" y="2995454"/>
          <a:ext cx="2305684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403">
                  <a:extLst>
                    <a:ext uri="{9D8B030D-6E8A-4147-A177-3AD203B41FA5}">
                      <a16:colId xmlns:a16="http://schemas.microsoft.com/office/drawing/2014/main" val="547665864"/>
                    </a:ext>
                  </a:extLst>
                </a:gridCol>
                <a:gridCol w="420251">
                  <a:extLst>
                    <a:ext uri="{9D8B030D-6E8A-4147-A177-3AD203B41FA5}">
                      <a16:colId xmlns:a16="http://schemas.microsoft.com/office/drawing/2014/main" val="1118457585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2073799182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1457264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Idade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Alcoolico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Delirium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03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2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6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68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60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87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77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03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57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90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04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85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effectLst/>
                        </a:rPr>
                        <a:t>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35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7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21D0172-58EE-334A-A2D1-C91EE21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40" y="1181100"/>
            <a:ext cx="2235200" cy="17526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D447A13-165C-724C-B030-1A6F56DD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58" y="1181100"/>
            <a:ext cx="22479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7DB24E-86BA-0B41-AA8A-5E2E50253585}"/>
              </a:ext>
            </a:extLst>
          </p:cNvPr>
          <p:cNvSpPr txBox="1"/>
          <p:nvPr/>
        </p:nvSpPr>
        <p:spPr>
          <a:xfrm rot="16200000">
            <a:off x="5330034" y="2428748"/>
            <a:ext cx="540000" cy="25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00" dirty="0">
                <a:latin typeface="News Gothic MT" panose="020B0503020103020203" pitchFamily="34" charset="0"/>
              </a:rPr>
              <a:t>Teste</a:t>
            </a:r>
            <a:r>
              <a:rPr lang="pt-PT" sz="1050" dirty="0">
                <a:latin typeface="News Gothic MT" panose="020B0503020103020203" pitchFamily="34" charset="0"/>
              </a:rPr>
              <a:t>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2D111-4F94-2840-B19C-51309C0D5045}"/>
              </a:ext>
            </a:extLst>
          </p:cNvPr>
          <p:cNvSpPr txBox="1"/>
          <p:nvPr/>
        </p:nvSpPr>
        <p:spPr>
          <a:xfrm rot="16200000">
            <a:off x="5170240" y="1728955"/>
            <a:ext cx="864000" cy="2520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 </a:t>
            </a:r>
            <a:r>
              <a:rPr lang="pt-PT" sz="1000" dirty="0">
                <a:latin typeface="News Gothic MT" panose="020B0503020103020203" pitchFamily="34" charset="0"/>
              </a:rPr>
              <a:t>Treino</a:t>
            </a:r>
          </a:p>
        </p:txBody>
      </p:sp>
    </p:spTree>
    <p:extLst>
      <p:ext uri="{BB962C8B-B14F-4D97-AF65-F5344CB8AC3E}">
        <p14:creationId xmlns:p14="http://schemas.microsoft.com/office/powerpoint/2010/main" val="41153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3AC99CF-847D-F845-8AE9-40689ACF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7860" cy="53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2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2A6097-4036-B444-8EC8-38BF2230C387}"/>
              </a:ext>
            </a:extLst>
          </p:cNvPr>
          <p:cNvSpPr/>
          <p:nvPr/>
        </p:nvSpPr>
        <p:spPr>
          <a:xfrm>
            <a:off x="5016500" y="393699"/>
            <a:ext cx="2058670" cy="5079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NewsGotT" pitchFamily="2" charset="0"/>
              </a:rPr>
              <a:t>Raíz</a:t>
            </a:r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NewsGot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AB237-E27D-3740-B5DC-8F9A1048F4D6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4357918" y="901698"/>
            <a:ext cx="1687917" cy="736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E4AFC-493B-0949-AD86-1093FF92A0A5}"/>
              </a:ext>
            </a:extLst>
          </p:cNvPr>
          <p:cNvCxnSpPr>
            <a:cxnSpLocks/>
            <a:stCxn id="5" idx="2"/>
            <a:endCxn id="67" idx="1"/>
          </p:cNvCxnSpPr>
          <p:nvPr/>
        </p:nvCxnSpPr>
        <p:spPr>
          <a:xfrm>
            <a:off x="6045835" y="901698"/>
            <a:ext cx="1737763" cy="726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42FE0AB-4A6C-514E-954F-0E53E3FE0337}"/>
              </a:ext>
            </a:extLst>
          </p:cNvPr>
          <p:cNvSpPr/>
          <p:nvPr/>
        </p:nvSpPr>
        <p:spPr>
          <a:xfrm>
            <a:off x="3015531" y="1530483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2829E-636D-554D-B5D4-EE238C123490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flipH="1">
            <a:off x="2620521" y="2265278"/>
            <a:ext cx="1181362" cy="655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1742D-AE28-7E4A-856D-2339B206E77B}"/>
              </a:ext>
            </a:extLst>
          </p:cNvPr>
          <p:cNvCxnSpPr>
            <a:cxnSpLocks/>
            <a:stCxn id="12" idx="4"/>
            <a:endCxn id="78" idx="0"/>
          </p:cNvCxnSpPr>
          <p:nvPr/>
        </p:nvCxnSpPr>
        <p:spPr>
          <a:xfrm>
            <a:off x="3801883" y="2265278"/>
            <a:ext cx="761110" cy="57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AA30FA-230F-EF47-82F6-CED374FDEFBE}"/>
              </a:ext>
            </a:extLst>
          </p:cNvPr>
          <p:cNvCxnSpPr>
            <a:cxnSpLocks/>
            <a:stCxn id="67" idx="4"/>
            <a:endCxn id="103" idx="0"/>
          </p:cNvCxnSpPr>
          <p:nvPr/>
        </p:nvCxnSpPr>
        <p:spPr>
          <a:xfrm>
            <a:off x="8339633" y="2255225"/>
            <a:ext cx="1381986" cy="587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002ACB-AB5A-8B4D-A8D9-374C98290081}"/>
              </a:ext>
            </a:extLst>
          </p:cNvPr>
          <p:cNvCxnSpPr>
            <a:cxnSpLocks/>
            <a:stCxn id="67" idx="4"/>
            <a:endCxn id="93" idx="0"/>
          </p:cNvCxnSpPr>
          <p:nvPr/>
        </p:nvCxnSpPr>
        <p:spPr>
          <a:xfrm flipH="1">
            <a:off x="7553281" y="2255225"/>
            <a:ext cx="786352" cy="6593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C2A3673-24A2-0146-B975-41E2AAA4B11E}"/>
              </a:ext>
            </a:extLst>
          </p:cNvPr>
          <p:cNvSpPr/>
          <p:nvPr/>
        </p:nvSpPr>
        <p:spPr>
          <a:xfrm>
            <a:off x="2225510" y="2921000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8D15E2-7965-7A4C-B8B7-AD36FEA16D6B}"/>
              </a:ext>
            </a:extLst>
          </p:cNvPr>
          <p:cNvSpPr/>
          <p:nvPr/>
        </p:nvSpPr>
        <p:spPr>
          <a:xfrm>
            <a:off x="7553281" y="1520825"/>
            <a:ext cx="1572704" cy="73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883E98-2379-B04A-AB41-044035FE83EA}"/>
              </a:ext>
            </a:extLst>
          </p:cNvPr>
          <p:cNvSpPr/>
          <p:nvPr/>
        </p:nvSpPr>
        <p:spPr>
          <a:xfrm>
            <a:off x="3776641" y="2842582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3A24511-C095-9F47-BBC2-515FF4D812C9}"/>
              </a:ext>
            </a:extLst>
          </p:cNvPr>
          <p:cNvSpPr/>
          <p:nvPr/>
        </p:nvSpPr>
        <p:spPr>
          <a:xfrm>
            <a:off x="7158270" y="2914602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D242E2-7A15-134F-93DB-1D79600BED78}"/>
              </a:ext>
            </a:extLst>
          </p:cNvPr>
          <p:cNvCxnSpPr>
            <a:cxnSpLocks/>
            <a:stCxn id="103" idx="4"/>
            <a:endCxn id="109" idx="0"/>
          </p:cNvCxnSpPr>
          <p:nvPr/>
        </p:nvCxnSpPr>
        <p:spPr>
          <a:xfrm flipH="1">
            <a:off x="9030626" y="3577376"/>
            <a:ext cx="690993" cy="742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677B96-31AE-814C-978E-FE8905A36F62}"/>
              </a:ext>
            </a:extLst>
          </p:cNvPr>
          <p:cNvCxnSpPr>
            <a:cxnSpLocks/>
            <a:stCxn id="78" idx="4"/>
            <a:endCxn id="117" idx="0"/>
          </p:cNvCxnSpPr>
          <p:nvPr/>
        </p:nvCxnSpPr>
        <p:spPr>
          <a:xfrm>
            <a:off x="4562993" y="3577377"/>
            <a:ext cx="690993" cy="669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BD1CE1-B79C-FE42-9993-FEEE6A046A5C}"/>
              </a:ext>
            </a:extLst>
          </p:cNvPr>
          <p:cNvCxnSpPr>
            <a:cxnSpLocks/>
            <a:stCxn id="78" idx="4"/>
            <a:endCxn id="110" idx="0"/>
          </p:cNvCxnSpPr>
          <p:nvPr/>
        </p:nvCxnSpPr>
        <p:spPr>
          <a:xfrm flipH="1">
            <a:off x="3481138" y="3577377"/>
            <a:ext cx="1081855" cy="742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D2667A-3198-D140-99CE-A3DE2ED0B764}"/>
              </a:ext>
            </a:extLst>
          </p:cNvPr>
          <p:cNvCxnSpPr>
            <a:cxnSpLocks/>
            <a:stCxn id="117" idx="4"/>
            <a:endCxn id="125" idx="0"/>
          </p:cNvCxnSpPr>
          <p:nvPr/>
        </p:nvCxnSpPr>
        <p:spPr>
          <a:xfrm flipH="1">
            <a:off x="4621490" y="4982121"/>
            <a:ext cx="632496" cy="715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E690B1F-208C-DF46-A41C-023428AB811C}"/>
              </a:ext>
            </a:extLst>
          </p:cNvPr>
          <p:cNvSpPr/>
          <p:nvPr/>
        </p:nvSpPr>
        <p:spPr>
          <a:xfrm>
            <a:off x="8935267" y="2842581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E1B716-C809-6F4C-B5CD-8E199A90D798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>
          <a:xfrm>
            <a:off x="9721619" y="3577376"/>
            <a:ext cx="944389" cy="759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38A8CD3-EC4D-A147-AD37-013E6BAE74EC}"/>
              </a:ext>
            </a:extLst>
          </p:cNvPr>
          <p:cNvSpPr/>
          <p:nvPr/>
        </p:nvSpPr>
        <p:spPr>
          <a:xfrm>
            <a:off x="8635615" y="4320086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980181D-F1B2-8245-A6BE-DB64185DB6E9}"/>
              </a:ext>
            </a:extLst>
          </p:cNvPr>
          <p:cNvSpPr/>
          <p:nvPr/>
        </p:nvSpPr>
        <p:spPr>
          <a:xfrm>
            <a:off x="3086127" y="4320086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E378B4-A11B-E44E-8F22-9252022A86D4}"/>
              </a:ext>
            </a:extLst>
          </p:cNvPr>
          <p:cNvSpPr/>
          <p:nvPr/>
        </p:nvSpPr>
        <p:spPr>
          <a:xfrm>
            <a:off x="10270997" y="4336683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A0A83A-CCDD-AD4E-A87F-AE8C11FC8E97}"/>
              </a:ext>
            </a:extLst>
          </p:cNvPr>
          <p:cNvSpPr/>
          <p:nvPr/>
        </p:nvSpPr>
        <p:spPr>
          <a:xfrm>
            <a:off x="4467634" y="424732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09F42B6-7464-C94C-94F5-3DCDA756399E}"/>
              </a:ext>
            </a:extLst>
          </p:cNvPr>
          <p:cNvCxnSpPr>
            <a:cxnSpLocks/>
            <a:stCxn id="117" idx="4"/>
            <a:endCxn id="124" idx="0"/>
          </p:cNvCxnSpPr>
          <p:nvPr/>
        </p:nvCxnSpPr>
        <p:spPr>
          <a:xfrm>
            <a:off x="5253986" y="4982121"/>
            <a:ext cx="606416" cy="720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4416EA2-FEAC-674E-9344-BB4D5A3BA902}"/>
              </a:ext>
            </a:extLst>
          </p:cNvPr>
          <p:cNvSpPr/>
          <p:nvPr/>
        </p:nvSpPr>
        <p:spPr>
          <a:xfrm>
            <a:off x="5465391" y="5702683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4308B5-CF7A-804A-9F56-49278D4903D6}"/>
              </a:ext>
            </a:extLst>
          </p:cNvPr>
          <p:cNvSpPr/>
          <p:nvPr/>
        </p:nvSpPr>
        <p:spPr>
          <a:xfrm>
            <a:off x="4226479" y="569753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</p:spTree>
    <p:extLst>
      <p:ext uri="{BB962C8B-B14F-4D97-AF65-F5344CB8AC3E}">
        <p14:creationId xmlns:p14="http://schemas.microsoft.com/office/powerpoint/2010/main" val="22639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17244</TotalTime>
  <Words>391</Words>
  <Application>Microsoft Macintosh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News Gothic MT</vt:lpstr>
      <vt:lpstr>NewsGotT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10</cp:revision>
  <dcterms:created xsi:type="dcterms:W3CDTF">2021-11-18T18:44:09Z</dcterms:created>
  <dcterms:modified xsi:type="dcterms:W3CDTF">2022-02-03T15:04:43Z</dcterms:modified>
</cp:coreProperties>
</file>