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301" r:id="rId4"/>
    <p:sldId id="302" r:id="rId5"/>
    <p:sldId id="268" r:id="rId6"/>
    <p:sldId id="282" r:id="rId7"/>
    <p:sldId id="303" r:id="rId8"/>
    <p:sldId id="263" r:id="rId9"/>
    <p:sldId id="311" r:id="rId10"/>
    <p:sldId id="310" r:id="rId11"/>
    <p:sldId id="312" r:id="rId12"/>
    <p:sldId id="281" r:id="rId13"/>
    <p:sldId id="314" r:id="rId14"/>
    <p:sldId id="316" r:id="rId15"/>
    <p:sldId id="266" r:id="rId16"/>
    <p:sldId id="313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64" autoAdjust="0"/>
    <p:restoredTop sz="94672"/>
  </p:normalViewPr>
  <p:slideViewPr>
    <p:cSldViewPr snapToGrid="0">
      <p:cViewPr varScale="1">
        <p:scale>
          <a:sx n="69" d="100"/>
          <a:sy n="69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8D38-A6B3-F24C-9024-272EAA8C477B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7A376AE1-18CF-A147-8246-16B15FA8D64C}">
      <dgm:prSet phldrT="[Text]"/>
      <dgm:spPr/>
      <dgm:t>
        <a:bodyPr/>
        <a:lstStyle/>
        <a:p>
          <a:r>
            <a:rPr lang="pt-PT" dirty="0">
              <a:latin typeface="NewsGotT" pitchFamily="2" charset="0"/>
            </a:rPr>
            <a:t>O </a:t>
          </a:r>
          <a:r>
            <a:rPr lang="pt-PT" i="1" dirty="0" err="1">
              <a:latin typeface="NewsGotT" pitchFamily="2" charset="0"/>
            </a:rPr>
            <a:t>delirium</a:t>
          </a:r>
          <a:r>
            <a:rPr lang="pt-PT" dirty="0">
              <a:latin typeface="NewsGotT" pitchFamily="2" charset="0"/>
            </a:rPr>
            <a:t> é uma manifestação comum de disfunção neuropsiquiátrica aguda, caracterizada por um transtorno agudo da atenção e cognição</a:t>
          </a:r>
          <a:endParaRPr lang="en-GB" dirty="0"/>
        </a:p>
      </dgm:t>
    </dgm:pt>
    <dgm:pt modelId="{5CD8855F-35AB-544E-8C0E-34BE46891310}" type="parTrans" cxnId="{C595A685-D7EE-D844-8F37-06A301971880}">
      <dgm:prSet/>
      <dgm:spPr/>
      <dgm:t>
        <a:bodyPr/>
        <a:lstStyle/>
        <a:p>
          <a:endParaRPr lang="en-GB"/>
        </a:p>
      </dgm:t>
    </dgm:pt>
    <dgm:pt modelId="{1A12CC8B-35D1-7C45-89C3-1B73B6DEF898}" type="sibTrans" cxnId="{C595A685-D7EE-D844-8F37-06A301971880}">
      <dgm:prSet/>
      <dgm:spPr/>
      <dgm:t>
        <a:bodyPr/>
        <a:lstStyle/>
        <a:p>
          <a:endParaRPr lang="en-GB"/>
        </a:p>
      </dgm:t>
    </dgm:pt>
    <dgm:pt modelId="{80592284-8964-1C46-87AA-55A80BD7FA65}">
      <dgm:prSet phldrT="[Text]"/>
      <dgm:spPr/>
      <dgm:t>
        <a:bodyPr/>
        <a:lstStyle/>
        <a:p>
          <a:r>
            <a:rPr lang="pt-PT" dirty="0">
              <a:latin typeface="NewsGotT" pitchFamily="2" charset="0"/>
            </a:rPr>
            <a:t>Muito prevalente em ambiente hospitalar e frequentemente </a:t>
          </a:r>
          <a:r>
            <a:rPr lang="pt-PT" dirty="0" err="1">
              <a:latin typeface="NewsGotT" pitchFamily="2" charset="0"/>
            </a:rPr>
            <a:t>subdiagnosticado</a:t>
          </a:r>
          <a:r>
            <a:rPr lang="pt-PT" dirty="0">
              <a:latin typeface="NewsGotT" pitchFamily="2" charset="0"/>
            </a:rPr>
            <a:t> </a:t>
          </a:r>
          <a:endParaRPr lang="en-GB" dirty="0"/>
        </a:p>
      </dgm:t>
    </dgm:pt>
    <dgm:pt modelId="{BBB947F8-0498-DD49-BBB4-F8BAB1B7E3C6}" type="parTrans" cxnId="{EB3F7520-AD59-A341-98A7-381F5E90B4F7}">
      <dgm:prSet/>
      <dgm:spPr/>
      <dgm:t>
        <a:bodyPr/>
        <a:lstStyle/>
        <a:p>
          <a:endParaRPr lang="en-GB"/>
        </a:p>
      </dgm:t>
    </dgm:pt>
    <dgm:pt modelId="{F9A871F0-FC8F-6E42-86A3-30D9E4F2B593}" type="sibTrans" cxnId="{EB3F7520-AD59-A341-98A7-381F5E90B4F7}">
      <dgm:prSet/>
      <dgm:spPr/>
      <dgm:t>
        <a:bodyPr/>
        <a:lstStyle/>
        <a:p>
          <a:endParaRPr lang="en-GB"/>
        </a:p>
      </dgm:t>
    </dgm:pt>
    <dgm:pt modelId="{E49610CB-431F-6E42-B10B-CC35C4E7851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t-PT" dirty="0">
              <a:latin typeface="NewsGotT" pitchFamily="2" charset="0"/>
            </a:rPr>
            <a:t>Utilização das técnicas de </a:t>
          </a:r>
          <a:r>
            <a:rPr lang="pt-PT" i="1" dirty="0" err="1">
              <a:latin typeface="NewsGotT" pitchFamily="2" charset="0"/>
            </a:rPr>
            <a:t>machine</a:t>
          </a:r>
          <a:r>
            <a:rPr lang="pt-PT" i="1" dirty="0">
              <a:latin typeface="NewsGotT" pitchFamily="2" charset="0"/>
            </a:rPr>
            <a:t> </a:t>
          </a:r>
          <a:r>
            <a:rPr lang="pt-PT" i="1" dirty="0" err="1">
              <a:latin typeface="NewsGotT" pitchFamily="2" charset="0"/>
            </a:rPr>
            <a:t>learning</a:t>
          </a:r>
          <a:r>
            <a:rPr lang="pt-PT" dirty="0">
              <a:latin typeface="NewsGotT" pitchFamily="2" charset="0"/>
            </a:rPr>
            <a:t> (ML) para a deteção precoce do </a:t>
          </a:r>
          <a:r>
            <a:rPr lang="pt-PT" i="1" dirty="0" err="1">
              <a:latin typeface="NewsGotT" pitchFamily="2" charset="0"/>
            </a:rPr>
            <a:t>delirium</a:t>
          </a:r>
          <a:r>
            <a:rPr lang="pt-PT" dirty="0">
              <a:latin typeface="NewsGotT" pitchFamily="2" charset="0"/>
            </a:rPr>
            <a:t> </a:t>
          </a:r>
          <a:endParaRPr lang="en-GB" dirty="0"/>
        </a:p>
      </dgm:t>
    </dgm:pt>
    <dgm:pt modelId="{C744F4ED-5987-6B4B-87E0-D40A41DF8D0A}" type="parTrans" cxnId="{10477E2B-FDB7-B64C-879C-31A504DC0574}">
      <dgm:prSet/>
      <dgm:spPr/>
      <dgm:t>
        <a:bodyPr/>
        <a:lstStyle/>
        <a:p>
          <a:endParaRPr lang="en-GB"/>
        </a:p>
      </dgm:t>
    </dgm:pt>
    <dgm:pt modelId="{E83B6E13-7D50-3849-A0CA-4B531C203CF2}" type="sibTrans" cxnId="{10477E2B-FDB7-B64C-879C-31A504DC0574}">
      <dgm:prSet/>
      <dgm:spPr/>
      <dgm:t>
        <a:bodyPr/>
        <a:lstStyle/>
        <a:p>
          <a:endParaRPr lang="en-GB"/>
        </a:p>
      </dgm:t>
    </dgm:pt>
    <dgm:pt modelId="{7E1A56A2-9804-7944-A555-BC2857D07B7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t-PT" dirty="0">
              <a:latin typeface="NewsGotT" pitchFamily="2" charset="0"/>
            </a:rPr>
            <a:t>Extração de conhecimento de uma base de dados recolhida entre 2014 e 2016</a:t>
          </a:r>
          <a:endParaRPr lang="en-GB" dirty="0"/>
        </a:p>
      </dgm:t>
    </dgm:pt>
    <dgm:pt modelId="{D2FBA839-07FD-264F-86F0-262603D54B71}" type="parTrans" cxnId="{ED779E88-B3AE-EA4A-8408-43748D03D413}">
      <dgm:prSet/>
      <dgm:spPr/>
      <dgm:t>
        <a:bodyPr/>
        <a:lstStyle/>
        <a:p>
          <a:endParaRPr lang="en-GB"/>
        </a:p>
      </dgm:t>
    </dgm:pt>
    <dgm:pt modelId="{F8CFA6F3-6919-9E41-B0F5-CB7F3BC0CFD6}" type="sibTrans" cxnId="{ED779E88-B3AE-EA4A-8408-43748D03D413}">
      <dgm:prSet/>
      <dgm:spPr/>
      <dgm:t>
        <a:bodyPr/>
        <a:lstStyle/>
        <a:p>
          <a:endParaRPr lang="en-GB"/>
        </a:p>
      </dgm:t>
    </dgm:pt>
    <dgm:pt modelId="{2182753F-B47F-E042-9EC6-B48CDCC417BB}">
      <dgm:prSet/>
      <dgm:spPr/>
      <dgm:t>
        <a:bodyPr/>
        <a:lstStyle/>
        <a:p>
          <a:r>
            <a:rPr lang="pt-PT" dirty="0">
              <a:latin typeface="NewsGotT" pitchFamily="2" charset="0"/>
            </a:rPr>
            <a:t>Desenvolvimento de uma aplicação para auxilio no diagnóstico </a:t>
          </a:r>
        </a:p>
      </dgm:t>
    </dgm:pt>
    <dgm:pt modelId="{A7357DD9-9AFA-D04E-B1EA-BCDB763D2D75}" type="parTrans" cxnId="{5E8D1307-0E0E-514C-A54E-AF7508E40EA8}">
      <dgm:prSet/>
      <dgm:spPr/>
      <dgm:t>
        <a:bodyPr/>
        <a:lstStyle/>
        <a:p>
          <a:endParaRPr lang="en-GB"/>
        </a:p>
      </dgm:t>
    </dgm:pt>
    <dgm:pt modelId="{FF0EC48E-6EC9-C24E-A86A-F258D7683DCE}" type="sibTrans" cxnId="{5E8D1307-0E0E-514C-A54E-AF7508E40EA8}">
      <dgm:prSet/>
      <dgm:spPr/>
      <dgm:t>
        <a:bodyPr/>
        <a:lstStyle/>
        <a:p>
          <a:endParaRPr lang="en-GB"/>
        </a:p>
      </dgm:t>
    </dgm:pt>
    <dgm:pt modelId="{D8315F51-89F2-9147-94A8-9F499B95D884}" type="pres">
      <dgm:prSet presAssocID="{F4EE8D38-A6B3-F24C-9024-272EAA8C477B}" presName="Name0" presStyleCnt="0">
        <dgm:presLayoutVars>
          <dgm:dir/>
          <dgm:resizeHandles val="exact"/>
        </dgm:presLayoutVars>
      </dgm:prSet>
      <dgm:spPr/>
    </dgm:pt>
    <dgm:pt modelId="{6901DBD0-8DED-2541-B62A-A43C6ADD14C0}" type="pres">
      <dgm:prSet presAssocID="{7A376AE1-18CF-A147-8246-16B15FA8D64C}" presName="node" presStyleLbl="node1" presStyleIdx="0" presStyleCnt="5">
        <dgm:presLayoutVars>
          <dgm:bulletEnabled val="1"/>
        </dgm:presLayoutVars>
      </dgm:prSet>
      <dgm:spPr/>
    </dgm:pt>
    <dgm:pt modelId="{8DEC8CE8-6F3A-4340-AAA4-1B0C87D97D9C}" type="pres">
      <dgm:prSet presAssocID="{1A12CC8B-35D1-7C45-89C3-1B73B6DEF898}" presName="sibTrans" presStyleLbl="sibTrans2D1" presStyleIdx="0" presStyleCnt="4"/>
      <dgm:spPr/>
    </dgm:pt>
    <dgm:pt modelId="{11B909B0-6691-F54C-ADD2-FCEDEA6635C9}" type="pres">
      <dgm:prSet presAssocID="{1A12CC8B-35D1-7C45-89C3-1B73B6DEF898}" presName="connectorText" presStyleLbl="sibTrans2D1" presStyleIdx="0" presStyleCnt="4"/>
      <dgm:spPr/>
    </dgm:pt>
    <dgm:pt modelId="{BD870DFF-4838-EB41-A7E2-4387B7D2FA9E}" type="pres">
      <dgm:prSet presAssocID="{80592284-8964-1C46-87AA-55A80BD7FA65}" presName="node" presStyleLbl="node1" presStyleIdx="1" presStyleCnt="5">
        <dgm:presLayoutVars>
          <dgm:bulletEnabled val="1"/>
        </dgm:presLayoutVars>
      </dgm:prSet>
      <dgm:spPr/>
    </dgm:pt>
    <dgm:pt modelId="{86794EDF-1F81-744E-989D-AD870C061759}" type="pres">
      <dgm:prSet presAssocID="{F9A871F0-FC8F-6E42-86A3-30D9E4F2B593}" presName="sibTrans" presStyleLbl="sibTrans2D1" presStyleIdx="1" presStyleCnt="4"/>
      <dgm:spPr/>
    </dgm:pt>
    <dgm:pt modelId="{3AB60EE9-7320-B94E-8E7A-121FA62C5042}" type="pres">
      <dgm:prSet presAssocID="{F9A871F0-FC8F-6E42-86A3-30D9E4F2B593}" presName="connectorText" presStyleLbl="sibTrans2D1" presStyleIdx="1" presStyleCnt="4"/>
      <dgm:spPr/>
    </dgm:pt>
    <dgm:pt modelId="{D304EDA7-74AC-7F45-B974-1213689AD548}" type="pres">
      <dgm:prSet presAssocID="{E49610CB-431F-6E42-B10B-CC35C4E78515}" presName="node" presStyleLbl="node1" presStyleIdx="2" presStyleCnt="5">
        <dgm:presLayoutVars>
          <dgm:bulletEnabled val="1"/>
        </dgm:presLayoutVars>
      </dgm:prSet>
      <dgm:spPr/>
    </dgm:pt>
    <dgm:pt modelId="{7D9E777D-3E9A-4242-8D23-6EEE0A89C9CE}" type="pres">
      <dgm:prSet presAssocID="{E83B6E13-7D50-3849-A0CA-4B531C203CF2}" presName="sibTrans" presStyleLbl="sibTrans2D1" presStyleIdx="2" presStyleCnt="4"/>
      <dgm:spPr/>
    </dgm:pt>
    <dgm:pt modelId="{2DE62316-D820-F048-8E4F-0A6FA8D021B6}" type="pres">
      <dgm:prSet presAssocID="{E83B6E13-7D50-3849-A0CA-4B531C203CF2}" presName="connectorText" presStyleLbl="sibTrans2D1" presStyleIdx="2" presStyleCnt="4"/>
      <dgm:spPr/>
    </dgm:pt>
    <dgm:pt modelId="{16590ECB-778D-2946-BB0A-EDA510307901}" type="pres">
      <dgm:prSet presAssocID="{7E1A56A2-9804-7944-A555-BC2857D07B77}" presName="node" presStyleLbl="node1" presStyleIdx="3" presStyleCnt="5">
        <dgm:presLayoutVars>
          <dgm:bulletEnabled val="1"/>
        </dgm:presLayoutVars>
      </dgm:prSet>
      <dgm:spPr/>
    </dgm:pt>
    <dgm:pt modelId="{FC6667E0-BD7A-594A-9485-F5524B48FF1F}" type="pres">
      <dgm:prSet presAssocID="{F8CFA6F3-6919-9E41-B0F5-CB7F3BC0CFD6}" presName="sibTrans" presStyleLbl="sibTrans2D1" presStyleIdx="3" presStyleCnt="4"/>
      <dgm:spPr/>
    </dgm:pt>
    <dgm:pt modelId="{94B0BF82-AC06-E942-A247-2F770F240FB0}" type="pres">
      <dgm:prSet presAssocID="{F8CFA6F3-6919-9E41-B0F5-CB7F3BC0CFD6}" presName="connectorText" presStyleLbl="sibTrans2D1" presStyleIdx="3" presStyleCnt="4"/>
      <dgm:spPr/>
    </dgm:pt>
    <dgm:pt modelId="{E731827A-7D97-824F-BFE5-663D46E9FC56}" type="pres">
      <dgm:prSet presAssocID="{2182753F-B47F-E042-9EC6-B48CDCC417BB}" presName="node" presStyleLbl="node1" presStyleIdx="4" presStyleCnt="5">
        <dgm:presLayoutVars>
          <dgm:bulletEnabled val="1"/>
        </dgm:presLayoutVars>
      </dgm:prSet>
      <dgm:spPr/>
    </dgm:pt>
  </dgm:ptLst>
  <dgm:cxnLst>
    <dgm:cxn modelId="{95DD5900-EB64-884F-B757-3E040258B3FF}" type="presOf" srcId="{7A376AE1-18CF-A147-8246-16B15FA8D64C}" destId="{6901DBD0-8DED-2541-B62A-A43C6ADD14C0}" srcOrd="0" destOrd="0" presId="urn:microsoft.com/office/officeart/2005/8/layout/process1"/>
    <dgm:cxn modelId="{B7BAA100-C02D-C142-8DBA-762CA835246C}" type="presOf" srcId="{1A12CC8B-35D1-7C45-89C3-1B73B6DEF898}" destId="{11B909B0-6691-F54C-ADD2-FCEDEA6635C9}" srcOrd="1" destOrd="0" presId="urn:microsoft.com/office/officeart/2005/8/layout/process1"/>
    <dgm:cxn modelId="{5E8D1307-0E0E-514C-A54E-AF7508E40EA8}" srcId="{F4EE8D38-A6B3-F24C-9024-272EAA8C477B}" destId="{2182753F-B47F-E042-9EC6-B48CDCC417BB}" srcOrd="4" destOrd="0" parTransId="{A7357DD9-9AFA-D04E-B1EA-BCDB763D2D75}" sibTransId="{FF0EC48E-6EC9-C24E-A86A-F258D7683DCE}"/>
    <dgm:cxn modelId="{EB3F7520-AD59-A341-98A7-381F5E90B4F7}" srcId="{F4EE8D38-A6B3-F24C-9024-272EAA8C477B}" destId="{80592284-8964-1C46-87AA-55A80BD7FA65}" srcOrd="1" destOrd="0" parTransId="{BBB947F8-0498-DD49-BBB4-F8BAB1B7E3C6}" sibTransId="{F9A871F0-FC8F-6E42-86A3-30D9E4F2B593}"/>
    <dgm:cxn modelId="{557C9A2A-C1E4-4D4E-9F26-F016F8A81111}" type="presOf" srcId="{2182753F-B47F-E042-9EC6-B48CDCC417BB}" destId="{E731827A-7D97-824F-BFE5-663D46E9FC56}" srcOrd="0" destOrd="0" presId="urn:microsoft.com/office/officeart/2005/8/layout/process1"/>
    <dgm:cxn modelId="{10477E2B-FDB7-B64C-879C-31A504DC0574}" srcId="{F4EE8D38-A6B3-F24C-9024-272EAA8C477B}" destId="{E49610CB-431F-6E42-B10B-CC35C4E78515}" srcOrd="2" destOrd="0" parTransId="{C744F4ED-5987-6B4B-87E0-D40A41DF8D0A}" sibTransId="{E83B6E13-7D50-3849-A0CA-4B531C203CF2}"/>
    <dgm:cxn modelId="{2A69AB35-443A-734E-89B5-3B3A749D688B}" type="presOf" srcId="{80592284-8964-1C46-87AA-55A80BD7FA65}" destId="{BD870DFF-4838-EB41-A7E2-4387B7D2FA9E}" srcOrd="0" destOrd="0" presId="urn:microsoft.com/office/officeart/2005/8/layout/process1"/>
    <dgm:cxn modelId="{FA095073-2EED-8045-B9E3-5CE539DF1978}" type="presOf" srcId="{E83B6E13-7D50-3849-A0CA-4B531C203CF2}" destId="{2DE62316-D820-F048-8E4F-0A6FA8D021B6}" srcOrd="1" destOrd="0" presId="urn:microsoft.com/office/officeart/2005/8/layout/process1"/>
    <dgm:cxn modelId="{1C574575-C6EA-9F4C-9856-016F3EAB69F8}" type="presOf" srcId="{E49610CB-431F-6E42-B10B-CC35C4E78515}" destId="{D304EDA7-74AC-7F45-B974-1213689AD548}" srcOrd="0" destOrd="0" presId="urn:microsoft.com/office/officeart/2005/8/layout/process1"/>
    <dgm:cxn modelId="{C595A685-D7EE-D844-8F37-06A301971880}" srcId="{F4EE8D38-A6B3-F24C-9024-272EAA8C477B}" destId="{7A376AE1-18CF-A147-8246-16B15FA8D64C}" srcOrd="0" destOrd="0" parTransId="{5CD8855F-35AB-544E-8C0E-34BE46891310}" sibTransId="{1A12CC8B-35D1-7C45-89C3-1B73B6DEF898}"/>
    <dgm:cxn modelId="{ED779E88-B3AE-EA4A-8408-43748D03D413}" srcId="{F4EE8D38-A6B3-F24C-9024-272EAA8C477B}" destId="{7E1A56A2-9804-7944-A555-BC2857D07B77}" srcOrd="3" destOrd="0" parTransId="{D2FBA839-07FD-264F-86F0-262603D54B71}" sibTransId="{F8CFA6F3-6919-9E41-B0F5-CB7F3BC0CFD6}"/>
    <dgm:cxn modelId="{1F3CE595-556E-B542-8D97-BE357DD6A0E7}" type="presOf" srcId="{F4EE8D38-A6B3-F24C-9024-272EAA8C477B}" destId="{D8315F51-89F2-9147-94A8-9F499B95D884}" srcOrd="0" destOrd="0" presId="urn:microsoft.com/office/officeart/2005/8/layout/process1"/>
    <dgm:cxn modelId="{D900969D-BE26-1F40-B7D4-4FEB106CA36B}" type="presOf" srcId="{F9A871F0-FC8F-6E42-86A3-30D9E4F2B593}" destId="{3AB60EE9-7320-B94E-8E7A-121FA62C5042}" srcOrd="1" destOrd="0" presId="urn:microsoft.com/office/officeart/2005/8/layout/process1"/>
    <dgm:cxn modelId="{E04489AC-1F2D-3240-B056-71989314E1BA}" type="presOf" srcId="{E83B6E13-7D50-3849-A0CA-4B531C203CF2}" destId="{7D9E777D-3E9A-4242-8D23-6EEE0A89C9CE}" srcOrd="0" destOrd="0" presId="urn:microsoft.com/office/officeart/2005/8/layout/process1"/>
    <dgm:cxn modelId="{651AAEC1-A8C8-C54E-9DDC-A8094F16349A}" type="presOf" srcId="{F8CFA6F3-6919-9E41-B0F5-CB7F3BC0CFD6}" destId="{94B0BF82-AC06-E942-A247-2F770F240FB0}" srcOrd="1" destOrd="0" presId="urn:microsoft.com/office/officeart/2005/8/layout/process1"/>
    <dgm:cxn modelId="{861853E9-4644-534A-A919-84FD4411D5D5}" type="presOf" srcId="{F8CFA6F3-6919-9E41-B0F5-CB7F3BC0CFD6}" destId="{FC6667E0-BD7A-594A-9485-F5524B48FF1F}" srcOrd="0" destOrd="0" presId="urn:microsoft.com/office/officeart/2005/8/layout/process1"/>
    <dgm:cxn modelId="{FA43D5F1-C0DA-654E-9B64-CB44B9A0816D}" type="presOf" srcId="{1A12CC8B-35D1-7C45-89C3-1B73B6DEF898}" destId="{8DEC8CE8-6F3A-4340-AAA4-1B0C87D97D9C}" srcOrd="0" destOrd="0" presId="urn:microsoft.com/office/officeart/2005/8/layout/process1"/>
    <dgm:cxn modelId="{464C5DF5-5EDF-A845-8887-6E7FEE08E50D}" type="presOf" srcId="{F9A871F0-FC8F-6E42-86A3-30D9E4F2B593}" destId="{86794EDF-1F81-744E-989D-AD870C061759}" srcOrd="0" destOrd="0" presId="urn:microsoft.com/office/officeart/2005/8/layout/process1"/>
    <dgm:cxn modelId="{0C567EFD-A415-0C48-A489-E7BF19298CF2}" type="presOf" srcId="{7E1A56A2-9804-7944-A555-BC2857D07B77}" destId="{16590ECB-778D-2946-BB0A-EDA510307901}" srcOrd="0" destOrd="0" presId="urn:microsoft.com/office/officeart/2005/8/layout/process1"/>
    <dgm:cxn modelId="{D3375383-F3D5-C14C-96B8-23E624116C31}" type="presParOf" srcId="{D8315F51-89F2-9147-94A8-9F499B95D884}" destId="{6901DBD0-8DED-2541-B62A-A43C6ADD14C0}" srcOrd="0" destOrd="0" presId="urn:microsoft.com/office/officeart/2005/8/layout/process1"/>
    <dgm:cxn modelId="{0E24C714-5B4D-DE4A-8D42-EADE63A08693}" type="presParOf" srcId="{D8315F51-89F2-9147-94A8-9F499B95D884}" destId="{8DEC8CE8-6F3A-4340-AAA4-1B0C87D97D9C}" srcOrd="1" destOrd="0" presId="urn:microsoft.com/office/officeart/2005/8/layout/process1"/>
    <dgm:cxn modelId="{97B69B8A-38D2-4B4B-8942-E3CEC7DF07F8}" type="presParOf" srcId="{8DEC8CE8-6F3A-4340-AAA4-1B0C87D97D9C}" destId="{11B909B0-6691-F54C-ADD2-FCEDEA6635C9}" srcOrd="0" destOrd="0" presId="urn:microsoft.com/office/officeart/2005/8/layout/process1"/>
    <dgm:cxn modelId="{B028F556-4423-1249-A107-4D572EA4C5F9}" type="presParOf" srcId="{D8315F51-89F2-9147-94A8-9F499B95D884}" destId="{BD870DFF-4838-EB41-A7E2-4387B7D2FA9E}" srcOrd="2" destOrd="0" presId="urn:microsoft.com/office/officeart/2005/8/layout/process1"/>
    <dgm:cxn modelId="{2EB7724A-3947-1441-A95C-912D9B31C374}" type="presParOf" srcId="{D8315F51-89F2-9147-94A8-9F499B95D884}" destId="{86794EDF-1F81-744E-989D-AD870C061759}" srcOrd="3" destOrd="0" presId="urn:microsoft.com/office/officeart/2005/8/layout/process1"/>
    <dgm:cxn modelId="{D8251B4E-47C5-6F4C-A10D-8E7BC8EA6B42}" type="presParOf" srcId="{86794EDF-1F81-744E-989D-AD870C061759}" destId="{3AB60EE9-7320-B94E-8E7A-121FA62C5042}" srcOrd="0" destOrd="0" presId="urn:microsoft.com/office/officeart/2005/8/layout/process1"/>
    <dgm:cxn modelId="{54DFF48B-482B-E54E-9CE2-2E7ABB48D945}" type="presParOf" srcId="{D8315F51-89F2-9147-94A8-9F499B95D884}" destId="{D304EDA7-74AC-7F45-B974-1213689AD548}" srcOrd="4" destOrd="0" presId="urn:microsoft.com/office/officeart/2005/8/layout/process1"/>
    <dgm:cxn modelId="{5F7BC0D3-2848-5943-8BDB-CDC649CF2981}" type="presParOf" srcId="{D8315F51-89F2-9147-94A8-9F499B95D884}" destId="{7D9E777D-3E9A-4242-8D23-6EEE0A89C9CE}" srcOrd="5" destOrd="0" presId="urn:microsoft.com/office/officeart/2005/8/layout/process1"/>
    <dgm:cxn modelId="{0E009370-EFBC-4041-8E1F-A6B1002D041F}" type="presParOf" srcId="{7D9E777D-3E9A-4242-8D23-6EEE0A89C9CE}" destId="{2DE62316-D820-F048-8E4F-0A6FA8D021B6}" srcOrd="0" destOrd="0" presId="urn:microsoft.com/office/officeart/2005/8/layout/process1"/>
    <dgm:cxn modelId="{9ADFDF3D-9E13-6C45-BC0C-77D7C8A71223}" type="presParOf" srcId="{D8315F51-89F2-9147-94A8-9F499B95D884}" destId="{16590ECB-778D-2946-BB0A-EDA510307901}" srcOrd="6" destOrd="0" presId="urn:microsoft.com/office/officeart/2005/8/layout/process1"/>
    <dgm:cxn modelId="{029A5833-C368-5949-9571-2A13F7639444}" type="presParOf" srcId="{D8315F51-89F2-9147-94A8-9F499B95D884}" destId="{FC6667E0-BD7A-594A-9485-F5524B48FF1F}" srcOrd="7" destOrd="0" presId="urn:microsoft.com/office/officeart/2005/8/layout/process1"/>
    <dgm:cxn modelId="{DC77E3FF-A0B1-1A44-A0BD-43E656952E5C}" type="presParOf" srcId="{FC6667E0-BD7A-594A-9485-F5524B48FF1F}" destId="{94B0BF82-AC06-E942-A247-2F770F240FB0}" srcOrd="0" destOrd="0" presId="urn:microsoft.com/office/officeart/2005/8/layout/process1"/>
    <dgm:cxn modelId="{9A1DCAC2-616B-064C-B281-F6856F1EA6B4}" type="presParOf" srcId="{D8315F51-89F2-9147-94A8-9F499B95D884}" destId="{E731827A-7D97-824F-BFE5-663D46E9FC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6B1E5-D092-E641-9496-2106A396F434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DBC1E9-7875-0542-B940-8EDEC8BA2C87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Dados </a:t>
          </a:r>
          <a:r>
            <a:rPr lang="en-GB" dirty="0" err="1"/>
            <a:t>recolhidos</a:t>
          </a:r>
          <a:r>
            <a:rPr lang="en-GB" dirty="0"/>
            <a:t> entre 2014 e 2016</a:t>
          </a:r>
        </a:p>
      </dgm:t>
    </dgm:pt>
    <dgm:pt modelId="{FE1DFD8B-33D0-E144-903E-EB9B6CD80B79}" type="parTrans" cxnId="{3F35C85F-8695-2444-ADE5-D842131A0112}">
      <dgm:prSet/>
      <dgm:spPr/>
      <dgm:t>
        <a:bodyPr/>
        <a:lstStyle/>
        <a:p>
          <a:endParaRPr lang="en-GB"/>
        </a:p>
      </dgm:t>
    </dgm:pt>
    <dgm:pt modelId="{E4D010CE-6164-0C45-8785-8FE5B4627702}" type="sibTrans" cxnId="{3F35C85F-8695-2444-ADE5-D842131A0112}">
      <dgm:prSet/>
      <dgm:spPr/>
      <dgm:t>
        <a:bodyPr/>
        <a:lstStyle/>
        <a:p>
          <a:endParaRPr lang="en-GB"/>
        </a:p>
      </dgm:t>
    </dgm:pt>
    <dgm:pt modelId="{8894D8B4-BB75-DA42-9494-4C680F296547}">
      <dgm:prSet phldrT="[Text]"/>
      <dgm:spPr/>
      <dgm:t>
        <a:bodyPr/>
        <a:lstStyle/>
        <a:p>
          <a:r>
            <a:rPr lang="en-GB" dirty="0"/>
            <a:t>Tipo de </a:t>
          </a:r>
          <a:r>
            <a:rPr lang="en-GB" dirty="0" err="1"/>
            <a:t>variáveis</a:t>
          </a:r>
          <a:r>
            <a:rPr lang="en-GB" dirty="0"/>
            <a:t> </a:t>
          </a:r>
        </a:p>
      </dgm:t>
    </dgm:pt>
    <dgm:pt modelId="{C61B676D-7205-164D-919E-B34D694D205C}" type="parTrans" cxnId="{5BA19063-ACB5-914A-9B93-4948161F938D}">
      <dgm:prSet/>
      <dgm:spPr/>
      <dgm:t>
        <a:bodyPr/>
        <a:lstStyle/>
        <a:p>
          <a:endParaRPr lang="en-GB"/>
        </a:p>
      </dgm:t>
    </dgm:pt>
    <dgm:pt modelId="{2C5BFE51-F7A1-E346-8867-31F503F3CFA7}" type="sibTrans" cxnId="{5BA19063-ACB5-914A-9B93-4948161F938D}">
      <dgm:prSet/>
      <dgm:spPr/>
      <dgm:t>
        <a:bodyPr/>
        <a:lstStyle/>
        <a:p>
          <a:endParaRPr lang="en-GB"/>
        </a:p>
      </dgm:t>
    </dgm:pt>
    <dgm:pt modelId="{16AFF973-EB82-0742-8FE8-1044D8887D59}">
      <dgm:prSet phldrT="[Text]"/>
      <dgm:spPr/>
      <dgm:t>
        <a:bodyPr/>
        <a:lstStyle/>
        <a:p>
          <a:r>
            <a:rPr lang="en-GB" b="1" dirty="0" err="1"/>
            <a:t>Numéricas</a:t>
          </a:r>
          <a:r>
            <a:rPr lang="en-GB" b="1" dirty="0"/>
            <a:t> </a:t>
          </a:r>
          <a:r>
            <a:rPr lang="en-GB" b="0" dirty="0"/>
            <a:t>– </a:t>
          </a:r>
          <a:r>
            <a:rPr lang="en-GB" b="0" dirty="0" err="1"/>
            <a:t>Idad</a:t>
          </a:r>
          <a:r>
            <a:rPr lang="en-GB" dirty="0" err="1"/>
            <a:t>e</a:t>
          </a:r>
          <a:r>
            <a:rPr lang="en-GB" dirty="0"/>
            <a:t>; SIRS, Tempo de </a:t>
          </a:r>
          <a:r>
            <a:rPr lang="en-GB" dirty="0" err="1"/>
            <a:t>internamento</a:t>
          </a:r>
          <a:r>
            <a:rPr lang="en-GB" dirty="0"/>
            <a:t>; </a:t>
          </a:r>
          <a:r>
            <a:rPr lang="en-GB" dirty="0" err="1"/>
            <a:t>Análises</a:t>
          </a:r>
          <a:r>
            <a:rPr lang="en-GB" dirty="0"/>
            <a:t> (</a:t>
          </a:r>
          <a:r>
            <a:rPr lang="en-GB" dirty="0" err="1"/>
            <a:t>glicose</a:t>
          </a:r>
          <a:r>
            <a:rPr lang="en-GB" dirty="0"/>
            <a:t>, PCR, pH, HCO</a:t>
          </a:r>
          <a:r>
            <a:rPr lang="en-GB" baseline="-25000" dirty="0"/>
            <a:t>3, …</a:t>
          </a:r>
          <a:r>
            <a:rPr lang="en-GB" dirty="0"/>
            <a:t>) </a:t>
          </a:r>
        </a:p>
      </dgm:t>
    </dgm:pt>
    <dgm:pt modelId="{70019566-02DD-3A42-802F-34FA4CEBD07A}" type="parTrans" cxnId="{125FBFE1-DEC1-0646-9609-1D99B0712893}">
      <dgm:prSet/>
      <dgm:spPr/>
      <dgm:t>
        <a:bodyPr/>
        <a:lstStyle/>
        <a:p>
          <a:endParaRPr lang="en-GB"/>
        </a:p>
      </dgm:t>
    </dgm:pt>
    <dgm:pt modelId="{9BD7A1E3-8DFF-1043-BA6E-298334FBB9E5}" type="sibTrans" cxnId="{125FBFE1-DEC1-0646-9609-1D99B0712893}">
      <dgm:prSet/>
      <dgm:spPr/>
      <dgm:t>
        <a:bodyPr/>
        <a:lstStyle/>
        <a:p>
          <a:endParaRPr lang="en-GB"/>
        </a:p>
      </dgm:t>
    </dgm:pt>
    <dgm:pt modelId="{7DAA2EB9-B634-7149-943F-A2605B0ED4F2}">
      <dgm:prSet phldrT="[Text]"/>
      <dgm:spPr/>
      <dgm:t>
        <a:bodyPr/>
        <a:lstStyle/>
        <a:p>
          <a:r>
            <a:rPr lang="en-GB" b="1" dirty="0" err="1"/>
            <a:t>Categóricas</a:t>
          </a:r>
          <a:r>
            <a:rPr lang="en-GB" dirty="0"/>
            <a:t> - </a:t>
          </a:r>
          <a:r>
            <a:rPr lang="en-GB" dirty="0" err="1"/>
            <a:t>Proveniência</a:t>
          </a:r>
          <a:r>
            <a:rPr lang="en-GB" dirty="0"/>
            <a:t> (Casa, Inter-</a:t>
          </a:r>
          <a:r>
            <a:rPr lang="en-GB" dirty="0" err="1"/>
            <a:t>hospitalar</a:t>
          </a:r>
          <a:r>
            <a:rPr lang="en-GB" dirty="0"/>
            <a:t>, …); Tipo de </a:t>
          </a:r>
          <a:r>
            <a:rPr lang="en-GB" dirty="0" err="1"/>
            <a:t>admissão</a:t>
          </a:r>
          <a:r>
            <a:rPr lang="en-GB" dirty="0"/>
            <a:t> (</a:t>
          </a:r>
          <a:r>
            <a:rPr lang="en-GB" dirty="0" err="1"/>
            <a:t>Ambulatório</a:t>
          </a:r>
          <a:r>
            <a:rPr lang="en-GB" dirty="0"/>
            <a:t>, </a:t>
          </a:r>
          <a:r>
            <a:rPr lang="en-GB" dirty="0" err="1"/>
            <a:t>urgente</a:t>
          </a:r>
          <a:r>
            <a:rPr lang="en-GB" dirty="0"/>
            <a:t>, …); </a:t>
          </a:r>
          <a:r>
            <a:rPr lang="en-GB" dirty="0" err="1"/>
            <a:t>Grupos</a:t>
          </a:r>
          <a:r>
            <a:rPr lang="en-GB" dirty="0"/>
            <a:t> de </a:t>
          </a:r>
          <a:r>
            <a:rPr lang="en-GB" dirty="0" err="1"/>
            <a:t>diagnóstico</a:t>
          </a:r>
          <a:r>
            <a:rPr lang="en-GB" dirty="0"/>
            <a:t> (Cardiovascular, </a:t>
          </a:r>
          <a:r>
            <a:rPr lang="en-GB" dirty="0" err="1"/>
            <a:t>neurológico</a:t>
          </a:r>
          <a:r>
            <a:rPr lang="en-GB" dirty="0"/>
            <a:t>, …)</a:t>
          </a:r>
        </a:p>
      </dgm:t>
    </dgm:pt>
    <dgm:pt modelId="{9253D8BC-B9B4-1441-BF87-43EBFC1CCD36}" type="parTrans" cxnId="{CBC96536-275D-0C47-92E4-41D23A3CEB9E}">
      <dgm:prSet/>
      <dgm:spPr/>
      <dgm:t>
        <a:bodyPr/>
        <a:lstStyle/>
        <a:p>
          <a:endParaRPr lang="en-GB"/>
        </a:p>
      </dgm:t>
    </dgm:pt>
    <dgm:pt modelId="{6A9FD8EC-4A96-D745-AD74-4DEEBCD72879}" type="sibTrans" cxnId="{CBC96536-275D-0C47-92E4-41D23A3CEB9E}">
      <dgm:prSet/>
      <dgm:spPr/>
      <dgm:t>
        <a:bodyPr/>
        <a:lstStyle/>
        <a:p>
          <a:endParaRPr lang="en-GB"/>
        </a:p>
      </dgm:t>
    </dgm:pt>
    <dgm:pt modelId="{6F3B8842-44CE-A143-BD1E-BE93BD39B2D8}">
      <dgm:prSet phldrT="[Text]"/>
      <dgm:spPr/>
      <dgm:t>
        <a:bodyPr/>
        <a:lstStyle/>
        <a:p>
          <a:r>
            <a:rPr lang="en-GB" b="1" dirty="0" err="1"/>
            <a:t>Binárias</a:t>
          </a:r>
          <a:r>
            <a:rPr lang="en-GB" dirty="0"/>
            <a:t> – </a:t>
          </a:r>
          <a:r>
            <a:rPr lang="en-GB" dirty="0" err="1"/>
            <a:t>Género</a:t>
          </a:r>
          <a:r>
            <a:rPr lang="en-GB" dirty="0"/>
            <a:t>, </a:t>
          </a:r>
          <a:r>
            <a:rPr lang="en-GB" dirty="0" err="1"/>
            <a:t>Medicamentos</a:t>
          </a:r>
          <a:r>
            <a:rPr lang="en-GB" dirty="0"/>
            <a:t> (</a:t>
          </a:r>
          <a:r>
            <a:rPr lang="en-GB" dirty="0" err="1"/>
            <a:t>Sinvastatina</a:t>
          </a:r>
          <a:r>
            <a:rPr lang="en-GB" dirty="0"/>
            <a:t>, </a:t>
          </a:r>
          <a:r>
            <a:rPr lang="en-GB" dirty="0" err="1"/>
            <a:t>Furosemida</a:t>
          </a:r>
          <a:r>
            <a:rPr lang="en-GB" dirty="0"/>
            <a:t>, Tramadol,…); </a:t>
          </a:r>
          <a:r>
            <a:rPr lang="en-GB" dirty="0" err="1"/>
            <a:t>Óbito</a:t>
          </a:r>
          <a:r>
            <a:rPr lang="en-GB" dirty="0"/>
            <a:t>; </a:t>
          </a:r>
          <a:r>
            <a:rPr lang="en-GB" dirty="0" err="1"/>
            <a:t>Alcool</a:t>
          </a:r>
          <a:r>
            <a:rPr lang="en-GB" dirty="0"/>
            <a:t>; </a:t>
          </a:r>
          <a:r>
            <a:rPr lang="en-GB" i="1" dirty="0"/>
            <a:t>Delirium</a:t>
          </a:r>
          <a:r>
            <a:rPr lang="en-GB" dirty="0"/>
            <a:t> </a:t>
          </a:r>
        </a:p>
      </dgm:t>
    </dgm:pt>
    <dgm:pt modelId="{515A76EF-2DAC-3547-BDE3-4980BDF88244}" type="parTrans" cxnId="{86E62782-2AA1-0946-86CB-A5A1436757C9}">
      <dgm:prSet/>
      <dgm:spPr/>
      <dgm:t>
        <a:bodyPr/>
        <a:lstStyle/>
        <a:p>
          <a:endParaRPr lang="en-GB"/>
        </a:p>
      </dgm:t>
    </dgm:pt>
    <dgm:pt modelId="{4EA539CF-2EA9-CC46-BD88-D83906FE619E}" type="sibTrans" cxnId="{86E62782-2AA1-0946-86CB-A5A1436757C9}">
      <dgm:prSet/>
      <dgm:spPr/>
      <dgm:t>
        <a:bodyPr/>
        <a:lstStyle/>
        <a:p>
          <a:endParaRPr lang="en-GB"/>
        </a:p>
      </dgm:t>
    </dgm:pt>
    <dgm:pt modelId="{C128AD6F-7B4A-284D-8FE2-D4C7DEF22C72}">
      <dgm:prSet phldrT="[Text]"/>
      <dgm:spPr/>
      <dgm:t>
        <a:bodyPr/>
        <a:lstStyle/>
        <a:p>
          <a:r>
            <a:rPr lang="en-GB" dirty="0" err="1"/>
            <a:t>Variável</a:t>
          </a:r>
          <a:r>
            <a:rPr lang="en-GB" dirty="0"/>
            <a:t> </a:t>
          </a:r>
          <a:r>
            <a:rPr lang="en-GB" dirty="0" err="1"/>
            <a:t>dependente</a:t>
          </a:r>
          <a:r>
            <a:rPr lang="en-GB" dirty="0"/>
            <a:t> </a:t>
          </a:r>
        </a:p>
      </dgm:t>
    </dgm:pt>
    <dgm:pt modelId="{886E90D0-12FE-5D42-9150-8A69595CEAD5}" type="parTrans" cxnId="{916DAF51-38AA-374F-AB3B-D8FD3C4461FE}">
      <dgm:prSet/>
      <dgm:spPr/>
      <dgm:t>
        <a:bodyPr/>
        <a:lstStyle/>
        <a:p>
          <a:endParaRPr lang="en-GB"/>
        </a:p>
      </dgm:t>
    </dgm:pt>
    <dgm:pt modelId="{10D6B952-EBB8-2D4D-BF83-2E4A328A9235}" type="sibTrans" cxnId="{916DAF51-38AA-374F-AB3B-D8FD3C4461FE}">
      <dgm:prSet/>
      <dgm:spPr/>
      <dgm:t>
        <a:bodyPr/>
        <a:lstStyle/>
        <a:p>
          <a:endParaRPr lang="en-GB"/>
        </a:p>
      </dgm:t>
    </dgm:pt>
    <dgm:pt modelId="{858F1F7D-64A7-9F41-87B3-8FF88A60C15B}">
      <dgm:prSet phldrT="[Text]"/>
      <dgm:spPr/>
      <dgm:t>
        <a:bodyPr/>
        <a:lstStyle/>
        <a:p>
          <a:r>
            <a:rPr lang="en-GB" i="1" dirty="0"/>
            <a:t>Delirium</a:t>
          </a:r>
          <a:r>
            <a:rPr lang="en-GB" dirty="0"/>
            <a:t> (</a:t>
          </a:r>
          <a:r>
            <a:rPr lang="en-GB" dirty="0" err="1"/>
            <a:t>Binária</a:t>
          </a:r>
          <a:r>
            <a:rPr lang="en-GB" dirty="0"/>
            <a:t>)</a:t>
          </a:r>
        </a:p>
      </dgm:t>
    </dgm:pt>
    <dgm:pt modelId="{247E77D5-6A99-984B-B1CB-7A986530F3C4}" type="parTrans" cxnId="{04A4D869-D1B0-D149-870E-A1FE69DA467D}">
      <dgm:prSet/>
      <dgm:spPr/>
      <dgm:t>
        <a:bodyPr/>
        <a:lstStyle/>
        <a:p>
          <a:endParaRPr lang="en-GB"/>
        </a:p>
      </dgm:t>
    </dgm:pt>
    <dgm:pt modelId="{761C5E99-4CEA-4149-B906-F67EDC1D246B}" type="sibTrans" cxnId="{04A4D869-D1B0-D149-870E-A1FE69DA467D}">
      <dgm:prSet/>
      <dgm:spPr/>
      <dgm:t>
        <a:bodyPr/>
        <a:lstStyle/>
        <a:p>
          <a:endParaRPr lang="en-GB"/>
        </a:p>
      </dgm:t>
    </dgm:pt>
    <dgm:pt modelId="{6C844FA2-BB0A-CC4D-8208-C9293C70C439}" type="pres">
      <dgm:prSet presAssocID="{6456B1E5-D092-E641-9496-2106A396F434}" presName="linear" presStyleCnt="0">
        <dgm:presLayoutVars>
          <dgm:animLvl val="lvl"/>
          <dgm:resizeHandles val="exact"/>
        </dgm:presLayoutVars>
      </dgm:prSet>
      <dgm:spPr/>
    </dgm:pt>
    <dgm:pt modelId="{F703D7ED-E6B0-4142-B113-B91A2C329960}" type="pres">
      <dgm:prSet presAssocID="{9DDBC1E9-7875-0542-B940-8EDEC8BA2C87}" presName="parentText" presStyleLbl="node1" presStyleIdx="0" presStyleCnt="3" custLinFactNeighborX="2102" custLinFactNeighborY="-50518">
        <dgm:presLayoutVars>
          <dgm:chMax val="0"/>
          <dgm:bulletEnabled val="1"/>
        </dgm:presLayoutVars>
      </dgm:prSet>
      <dgm:spPr/>
    </dgm:pt>
    <dgm:pt modelId="{1360F45B-89C0-3040-A7DE-054A2354A54A}" type="pres">
      <dgm:prSet presAssocID="{E4D010CE-6164-0C45-8785-8FE5B4627702}" presName="spacer" presStyleCnt="0"/>
      <dgm:spPr/>
    </dgm:pt>
    <dgm:pt modelId="{7C9E5209-D7C6-BF48-BB94-D30F489145A9}" type="pres">
      <dgm:prSet presAssocID="{8894D8B4-BB75-DA42-9494-4C680F2965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F487AE-5C16-584E-8679-CA52B498049C}" type="pres">
      <dgm:prSet presAssocID="{8894D8B4-BB75-DA42-9494-4C680F296547}" presName="childText" presStyleLbl="revTx" presStyleIdx="0" presStyleCnt="2">
        <dgm:presLayoutVars>
          <dgm:bulletEnabled val="1"/>
        </dgm:presLayoutVars>
      </dgm:prSet>
      <dgm:spPr/>
    </dgm:pt>
    <dgm:pt modelId="{0415B3F1-E5CA-7049-B2B9-73BEFD2EB203}" type="pres">
      <dgm:prSet presAssocID="{C128AD6F-7B4A-284D-8FE2-D4C7DEF22C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3DCDF2-23E5-E346-904B-9FF192B410B7}" type="pres">
      <dgm:prSet presAssocID="{C128AD6F-7B4A-284D-8FE2-D4C7DEF22C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C96536-275D-0C47-92E4-41D23A3CEB9E}" srcId="{8894D8B4-BB75-DA42-9494-4C680F296547}" destId="{7DAA2EB9-B634-7149-943F-A2605B0ED4F2}" srcOrd="1" destOrd="0" parTransId="{9253D8BC-B9B4-1441-BF87-43EBFC1CCD36}" sibTransId="{6A9FD8EC-4A96-D745-AD74-4DEEBCD72879}"/>
    <dgm:cxn modelId="{E0ED9C46-1461-A94A-A497-EEDA797560D4}" type="presOf" srcId="{C128AD6F-7B4A-284D-8FE2-D4C7DEF22C72}" destId="{0415B3F1-E5CA-7049-B2B9-73BEFD2EB203}" srcOrd="0" destOrd="0" presId="urn:microsoft.com/office/officeart/2005/8/layout/vList2"/>
    <dgm:cxn modelId="{3144E246-3B81-3F4A-8CC8-9F381CEDC01E}" type="presOf" srcId="{6F3B8842-44CE-A143-BD1E-BE93BD39B2D8}" destId="{6EF487AE-5C16-584E-8679-CA52B498049C}" srcOrd="0" destOrd="2" presId="urn:microsoft.com/office/officeart/2005/8/layout/vList2"/>
    <dgm:cxn modelId="{916DAF51-38AA-374F-AB3B-D8FD3C4461FE}" srcId="{6456B1E5-D092-E641-9496-2106A396F434}" destId="{C128AD6F-7B4A-284D-8FE2-D4C7DEF22C72}" srcOrd="2" destOrd="0" parTransId="{886E90D0-12FE-5D42-9150-8A69595CEAD5}" sibTransId="{10D6B952-EBB8-2D4D-BF83-2E4A328A9235}"/>
    <dgm:cxn modelId="{3F35C85F-8695-2444-ADE5-D842131A0112}" srcId="{6456B1E5-D092-E641-9496-2106A396F434}" destId="{9DDBC1E9-7875-0542-B940-8EDEC8BA2C87}" srcOrd="0" destOrd="0" parTransId="{FE1DFD8B-33D0-E144-903E-EB9B6CD80B79}" sibTransId="{E4D010CE-6164-0C45-8785-8FE5B4627702}"/>
    <dgm:cxn modelId="{0B785360-D006-C941-8535-BBB1B8388BD1}" type="presOf" srcId="{9DDBC1E9-7875-0542-B940-8EDEC8BA2C87}" destId="{F703D7ED-E6B0-4142-B113-B91A2C329960}" srcOrd="0" destOrd="0" presId="urn:microsoft.com/office/officeart/2005/8/layout/vList2"/>
    <dgm:cxn modelId="{5BA19063-ACB5-914A-9B93-4948161F938D}" srcId="{6456B1E5-D092-E641-9496-2106A396F434}" destId="{8894D8B4-BB75-DA42-9494-4C680F296547}" srcOrd="1" destOrd="0" parTransId="{C61B676D-7205-164D-919E-B34D694D205C}" sibTransId="{2C5BFE51-F7A1-E346-8867-31F503F3CFA7}"/>
    <dgm:cxn modelId="{04A4D869-D1B0-D149-870E-A1FE69DA467D}" srcId="{C128AD6F-7B4A-284D-8FE2-D4C7DEF22C72}" destId="{858F1F7D-64A7-9F41-87B3-8FF88A60C15B}" srcOrd="0" destOrd="0" parTransId="{247E77D5-6A99-984B-B1CB-7A986530F3C4}" sibTransId="{761C5E99-4CEA-4149-B906-F67EDC1D246B}"/>
    <dgm:cxn modelId="{86E62782-2AA1-0946-86CB-A5A1436757C9}" srcId="{8894D8B4-BB75-DA42-9494-4C680F296547}" destId="{6F3B8842-44CE-A143-BD1E-BE93BD39B2D8}" srcOrd="2" destOrd="0" parTransId="{515A76EF-2DAC-3547-BDE3-4980BDF88244}" sibTransId="{4EA539CF-2EA9-CC46-BD88-D83906FE619E}"/>
    <dgm:cxn modelId="{FB36C78A-B90F-704B-9163-85173DBE9871}" type="presOf" srcId="{858F1F7D-64A7-9F41-87B3-8FF88A60C15B}" destId="{E63DCDF2-23E5-E346-904B-9FF192B410B7}" srcOrd="0" destOrd="0" presId="urn:microsoft.com/office/officeart/2005/8/layout/vList2"/>
    <dgm:cxn modelId="{CDDA94CC-2AC6-DD45-9E34-5251E75B5D67}" type="presOf" srcId="{8894D8B4-BB75-DA42-9494-4C680F296547}" destId="{7C9E5209-D7C6-BF48-BB94-D30F489145A9}" srcOrd="0" destOrd="0" presId="urn:microsoft.com/office/officeart/2005/8/layout/vList2"/>
    <dgm:cxn modelId="{AF7E81CE-4FBB-D341-B829-CF12E7691FA3}" type="presOf" srcId="{7DAA2EB9-B634-7149-943F-A2605B0ED4F2}" destId="{6EF487AE-5C16-584E-8679-CA52B498049C}" srcOrd="0" destOrd="1" presId="urn:microsoft.com/office/officeart/2005/8/layout/vList2"/>
    <dgm:cxn modelId="{D2D153D2-C1F7-9C44-825A-DB5ACCF76E99}" type="presOf" srcId="{6456B1E5-D092-E641-9496-2106A396F434}" destId="{6C844FA2-BB0A-CC4D-8208-C9293C70C439}" srcOrd="0" destOrd="0" presId="urn:microsoft.com/office/officeart/2005/8/layout/vList2"/>
    <dgm:cxn modelId="{125FBFE1-DEC1-0646-9609-1D99B0712893}" srcId="{8894D8B4-BB75-DA42-9494-4C680F296547}" destId="{16AFF973-EB82-0742-8FE8-1044D8887D59}" srcOrd="0" destOrd="0" parTransId="{70019566-02DD-3A42-802F-34FA4CEBD07A}" sibTransId="{9BD7A1E3-8DFF-1043-BA6E-298334FBB9E5}"/>
    <dgm:cxn modelId="{FF884FE6-A078-4741-A955-E579F63E2844}" type="presOf" srcId="{16AFF973-EB82-0742-8FE8-1044D8887D59}" destId="{6EF487AE-5C16-584E-8679-CA52B498049C}" srcOrd="0" destOrd="0" presId="urn:microsoft.com/office/officeart/2005/8/layout/vList2"/>
    <dgm:cxn modelId="{79882958-D3A8-5647-A7F6-2F2BB211F9A0}" type="presParOf" srcId="{6C844FA2-BB0A-CC4D-8208-C9293C70C439}" destId="{F703D7ED-E6B0-4142-B113-B91A2C329960}" srcOrd="0" destOrd="0" presId="urn:microsoft.com/office/officeart/2005/8/layout/vList2"/>
    <dgm:cxn modelId="{0F926F83-4706-DF4B-B6B2-AA71DA35BF92}" type="presParOf" srcId="{6C844FA2-BB0A-CC4D-8208-C9293C70C439}" destId="{1360F45B-89C0-3040-A7DE-054A2354A54A}" srcOrd="1" destOrd="0" presId="urn:microsoft.com/office/officeart/2005/8/layout/vList2"/>
    <dgm:cxn modelId="{527B6F30-33FF-CB41-B7B1-FC42029DE814}" type="presParOf" srcId="{6C844FA2-BB0A-CC4D-8208-C9293C70C439}" destId="{7C9E5209-D7C6-BF48-BB94-D30F489145A9}" srcOrd="2" destOrd="0" presId="urn:microsoft.com/office/officeart/2005/8/layout/vList2"/>
    <dgm:cxn modelId="{A668EDCB-A959-3C48-8F02-5DABCFDAA37C}" type="presParOf" srcId="{6C844FA2-BB0A-CC4D-8208-C9293C70C439}" destId="{6EF487AE-5C16-584E-8679-CA52B498049C}" srcOrd="3" destOrd="0" presId="urn:microsoft.com/office/officeart/2005/8/layout/vList2"/>
    <dgm:cxn modelId="{A2139637-CB3E-1C42-9733-09BC78945E3B}" type="presParOf" srcId="{6C844FA2-BB0A-CC4D-8208-C9293C70C439}" destId="{0415B3F1-E5CA-7049-B2B9-73BEFD2EB203}" srcOrd="4" destOrd="0" presId="urn:microsoft.com/office/officeart/2005/8/layout/vList2"/>
    <dgm:cxn modelId="{A858474E-159F-8841-A0EE-820FE03103AA}" type="presParOf" srcId="{6C844FA2-BB0A-CC4D-8208-C9293C70C439}" destId="{E63DCDF2-23E5-E346-904B-9FF192B410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85E3F1-EBF6-4B43-B1A9-B30A5B0794D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D2EC3FC-15CE-5D40-B56A-D4B676F41A3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Atualização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84E6B515-874E-3D42-A931-2E94B162FCC8}" type="parTrans" cxnId="{5FCB293B-3920-444B-9452-AD5A50A95F3D}">
      <dgm:prSet/>
      <dgm:spPr/>
      <dgm:t>
        <a:bodyPr/>
        <a:lstStyle/>
        <a:p>
          <a:endParaRPr lang="en-GB"/>
        </a:p>
      </dgm:t>
    </dgm:pt>
    <dgm:pt modelId="{3BF027D7-C5D7-7A44-BF2E-58525210836E}" type="sibTrans" cxnId="{5FCB293B-3920-444B-9452-AD5A50A95F3D}">
      <dgm:prSet/>
      <dgm:spPr/>
      <dgm:t>
        <a:bodyPr/>
        <a:lstStyle/>
        <a:p>
          <a:endParaRPr lang="en-GB"/>
        </a:p>
      </dgm:t>
    </dgm:pt>
    <dgm:pt modelId="{B3C882B7-D839-DD45-BB15-538F9CD065CF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Recolha</a:t>
          </a:r>
          <a:r>
            <a:rPr lang="en-GB" dirty="0">
              <a:latin typeface="NewsGotT" pitchFamily="2" charset="0"/>
            </a:rPr>
            <a:t> de dados </a:t>
          </a:r>
          <a:r>
            <a:rPr lang="en-GB" dirty="0" err="1">
              <a:latin typeface="NewsGotT" pitchFamily="2" charset="0"/>
            </a:rPr>
            <a:t>através</a:t>
          </a:r>
          <a:r>
            <a:rPr lang="en-GB" dirty="0">
              <a:latin typeface="NewsGotT" pitchFamily="2" charset="0"/>
            </a:rPr>
            <a:t> do </a:t>
          </a:r>
          <a:r>
            <a:rPr lang="en-GB" dirty="0" err="1">
              <a:latin typeface="NewsGotT" pitchFamily="2" charset="0"/>
            </a:rPr>
            <a:t>sistema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informático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hospitalar</a:t>
          </a:r>
          <a:endParaRPr lang="en-GB" dirty="0">
            <a:latin typeface="NewsGotT" pitchFamily="2" charset="0"/>
          </a:endParaRPr>
        </a:p>
      </dgm:t>
    </dgm:pt>
    <dgm:pt modelId="{AD3581F3-8DAD-794F-8DE1-9C8024F73E86}" type="parTrans" cxnId="{9D08E9BE-4658-D64F-8C7E-F6A6A67F3A9E}">
      <dgm:prSet/>
      <dgm:spPr/>
      <dgm:t>
        <a:bodyPr/>
        <a:lstStyle/>
        <a:p>
          <a:endParaRPr lang="en-GB"/>
        </a:p>
      </dgm:t>
    </dgm:pt>
    <dgm:pt modelId="{8ABBE685-B116-BC49-A6B1-4C532C1996A0}" type="sibTrans" cxnId="{9D08E9BE-4658-D64F-8C7E-F6A6A67F3A9E}">
      <dgm:prSet/>
      <dgm:spPr/>
      <dgm:t>
        <a:bodyPr/>
        <a:lstStyle/>
        <a:p>
          <a:endParaRPr lang="en-GB"/>
        </a:p>
      </dgm:t>
    </dgm:pt>
    <dgm:pt modelId="{E5940220-9BE3-214F-822F-71EF1D3ADA80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Limpeza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55B27FB5-3D56-144A-ABF5-9BE95B1CE0ED}" type="parTrans" cxnId="{465FC9E3-BCA4-A34A-85B4-7C424B0CC236}">
      <dgm:prSet/>
      <dgm:spPr/>
      <dgm:t>
        <a:bodyPr/>
        <a:lstStyle/>
        <a:p>
          <a:endParaRPr lang="en-GB"/>
        </a:p>
      </dgm:t>
    </dgm:pt>
    <dgm:pt modelId="{25037CE6-BA7F-3E42-92D9-E8929EBCACB9}" type="sibTrans" cxnId="{465FC9E3-BCA4-A34A-85B4-7C424B0CC236}">
      <dgm:prSet/>
      <dgm:spPr/>
      <dgm:t>
        <a:bodyPr/>
        <a:lstStyle/>
        <a:p>
          <a:endParaRPr lang="en-GB"/>
        </a:p>
      </dgm:t>
    </dgm:pt>
    <dgm:pt modelId="{74225E40-8279-1440-A128-905F19916A2C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redundantes</a:t>
          </a:r>
          <a:endParaRPr lang="en-GB" dirty="0">
            <a:latin typeface="NewsGotT" pitchFamily="2" charset="0"/>
          </a:endParaRPr>
        </a:p>
      </dgm:t>
    </dgm:pt>
    <dgm:pt modelId="{7C3A89F8-654C-654D-B325-CFE460CD4B84}" type="parTrans" cxnId="{1EFBF8F3-25C7-614F-9C4A-3DF2C7FBCBE0}">
      <dgm:prSet/>
      <dgm:spPr/>
      <dgm:t>
        <a:bodyPr/>
        <a:lstStyle/>
        <a:p>
          <a:endParaRPr lang="en-GB"/>
        </a:p>
      </dgm:t>
    </dgm:pt>
    <dgm:pt modelId="{94E81A6A-4FF3-A94A-BC65-8DE4C8327AA5}" type="sibTrans" cxnId="{1EFBF8F3-25C7-614F-9C4A-3DF2C7FBCBE0}">
      <dgm:prSet/>
      <dgm:spPr/>
      <dgm:t>
        <a:bodyPr/>
        <a:lstStyle/>
        <a:p>
          <a:endParaRPr lang="en-GB"/>
        </a:p>
      </dgm:t>
    </dgm:pt>
    <dgm:pt modelId="{AA81F089-E554-B34F-B4B6-8CEABBD1CC31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duplicados</a:t>
          </a:r>
          <a:endParaRPr lang="en-GB" dirty="0">
            <a:latin typeface="NewsGotT" pitchFamily="2" charset="0"/>
          </a:endParaRPr>
        </a:p>
      </dgm:t>
    </dgm:pt>
    <dgm:pt modelId="{B755E6E5-1B26-AF41-BDEC-8AE22C146860}" type="parTrans" cxnId="{80549241-45D7-8B47-957D-4C99925CEF32}">
      <dgm:prSet/>
      <dgm:spPr/>
      <dgm:t>
        <a:bodyPr/>
        <a:lstStyle/>
        <a:p>
          <a:endParaRPr lang="en-GB"/>
        </a:p>
      </dgm:t>
    </dgm:pt>
    <dgm:pt modelId="{DFF9D9D3-D97B-6B43-91CB-566EC00FC431}" type="sibTrans" cxnId="{80549241-45D7-8B47-957D-4C99925CEF32}">
      <dgm:prSet/>
      <dgm:spPr/>
      <dgm:t>
        <a:bodyPr/>
        <a:lstStyle/>
        <a:p>
          <a:endParaRPr lang="en-GB"/>
        </a:p>
      </dgm:t>
    </dgm:pt>
    <dgm:pt modelId="{DAB86DCB-91D2-D64A-8AE9-9E3D351135ED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Transformação</a:t>
          </a:r>
          <a:r>
            <a:rPr lang="en-GB" dirty="0">
              <a:latin typeface="NewsGotT" pitchFamily="2" charset="0"/>
            </a:rPr>
            <a:t> dos dados </a:t>
          </a:r>
        </a:p>
      </dgm:t>
    </dgm:pt>
    <dgm:pt modelId="{71B30A29-B820-6645-8CF0-0FFED907451E}" type="parTrans" cxnId="{2EFD8B6B-9FDC-2F41-9E6A-BE39D660AF95}">
      <dgm:prSet/>
      <dgm:spPr/>
      <dgm:t>
        <a:bodyPr/>
        <a:lstStyle/>
        <a:p>
          <a:endParaRPr lang="en-GB"/>
        </a:p>
      </dgm:t>
    </dgm:pt>
    <dgm:pt modelId="{5F76027A-D6B5-5242-B4E3-0031EE35C733}" type="sibTrans" cxnId="{2EFD8B6B-9FDC-2F41-9E6A-BE39D660AF95}">
      <dgm:prSet/>
      <dgm:spPr/>
      <dgm:t>
        <a:bodyPr/>
        <a:lstStyle/>
        <a:p>
          <a:endParaRPr lang="en-GB"/>
        </a:p>
      </dgm:t>
    </dgm:pt>
    <dgm:pt modelId="{122BB4D2-7DBC-AF43-AD3E-DC6CFD090531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Agregação</a:t>
          </a:r>
          <a:r>
            <a:rPr lang="en-GB" dirty="0">
              <a:latin typeface="NewsGotT" pitchFamily="2" charset="0"/>
            </a:rPr>
            <a:t> de </a:t>
          </a:r>
          <a:r>
            <a:rPr lang="en-GB" dirty="0" err="1">
              <a:latin typeface="NewsGotT" pitchFamily="2" charset="0"/>
            </a:rPr>
            <a:t>medicamentos</a:t>
          </a:r>
          <a:r>
            <a:rPr lang="en-GB" dirty="0">
              <a:latin typeface="NewsGotT" pitchFamily="2" charset="0"/>
            </a:rPr>
            <a:t> por </a:t>
          </a:r>
          <a:r>
            <a:rPr lang="en-GB" dirty="0" err="1">
              <a:latin typeface="NewsGotT" pitchFamily="2" charset="0"/>
            </a:rPr>
            <a:t>grupo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farmacológico</a:t>
          </a:r>
          <a:endParaRPr lang="en-GB" dirty="0">
            <a:latin typeface="NewsGotT" pitchFamily="2" charset="0"/>
          </a:endParaRPr>
        </a:p>
      </dgm:t>
    </dgm:pt>
    <dgm:pt modelId="{2A488930-BE95-CC40-B5C1-F1DA4256C04E}" type="parTrans" cxnId="{1BC96803-BF74-8A47-8AF0-7DE41E1CD0BE}">
      <dgm:prSet/>
      <dgm:spPr/>
      <dgm:t>
        <a:bodyPr/>
        <a:lstStyle/>
        <a:p>
          <a:endParaRPr lang="en-GB"/>
        </a:p>
      </dgm:t>
    </dgm:pt>
    <dgm:pt modelId="{B3F31111-75C7-694C-8640-2D538382E01C}" type="sibTrans" cxnId="{1BC96803-BF74-8A47-8AF0-7DE41E1CD0BE}">
      <dgm:prSet/>
      <dgm:spPr/>
      <dgm:t>
        <a:bodyPr/>
        <a:lstStyle/>
        <a:p>
          <a:endParaRPr lang="en-GB"/>
        </a:p>
      </dgm:t>
    </dgm:pt>
    <dgm:pt modelId="{2D1DE732-1354-5849-A2A3-12FF528E33B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Codificação</a:t>
          </a:r>
          <a:r>
            <a:rPr lang="en-GB" dirty="0">
              <a:latin typeface="NewsGotT" pitchFamily="2" charset="0"/>
            </a:rPr>
            <a:t> das </a:t>
          </a:r>
          <a:r>
            <a:rPr lang="en-GB" dirty="0" err="1">
              <a:latin typeface="NewsGotT" pitchFamily="2" charset="0"/>
            </a:rPr>
            <a:t>variáveis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categóricas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7E7703E8-2674-EF4E-99F0-74B0F3C66A3D}" type="parTrans" cxnId="{E9B636FD-416B-2F42-9CE0-6495E19BDDB2}">
      <dgm:prSet/>
      <dgm:spPr/>
      <dgm:t>
        <a:bodyPr/>
        <a:lstStyle/>
        <a:p>
          <a:endParaRPr lang="en-GB"/>
        </a:p>
      </dgm:t>
    </dgm:pt>
    <dgm:pt modelId="{2294152E-42D4-2543-B2E5-0FCE50DCB347}" type="sibTrans" cxnId="{E9B636FD-416B-2F42-9CE0-6495E19BDDB2}">
      <dgm:prSet/>
      <dgm:spPr/>
      <dgm:t>
        <a:bodyPr/>
        <a:lstStyle/>
        <a:p>
          <a:endParaRPr lang="en-GB"/>
        </a:p>
      </dgm:t>
    </dgm:pt>
    <dgm:pt modelId="{43C697C7-AF40-3A49-82D6-E07AF64D4FEC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Valores</a:t>
          </a:r>
          <a:r>
            <a:rPr lang="en-GB" dirty="0">
              <a:latin typeface="NewsGotT" pitchFamily="2" charset="0"/>
            </a:rPr>
            <a:t> </a:t>
          </a:r>
          <a:r>
            <a:rPr lang="en-GB" dirty="0" err="1">
              <a:latin typeface="NewsGotT" pitchFamily="2" charset="0"/>
            </a:rPr>
            <a:t>únicos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DAA82AC9-6698-A543-BCE6-17F472D5FC3E}" type="parTrans" cxnId="{EDD65D7E-4014-8A48-9CC1-3A90A8012CDA}">
      <dgm:prSet/>
      <dgm:spPr/>
      <dgm:t>
        <a:bodyPr/>
        <a:lstStyle/>
        <a:p>
          <a:endParaRPr lang="en-GB"/>
        </a:p>
      </dgm:t>
    </dgm:pt>
    <dgm:pt modelId="{AF0F77DD-5F1E-C145-BA8A-CE6233ECAC06}" type="sibTrans" cxnId="{EDD65D7E-4014-8A48-9CC1-3A90A8012CDA}">
      <dgm:prSet/>
      <dgm:spPr/>
      <dgm:t>
        <a:bodyPr/>
        <a:lstStyle/>
        <a:p>
          <a:endParaRPr lang="en-GB"/>
        </a:p>
      </dgm:t>
    </dgm:pt>
    <dgm:pt modelId="{932C01B2-7658-F847-8581-DBF0309E6306}">
      <dgm:prSet phldrT="[Text]"/>
      <dgm:spPr/>
      <dgm:t>
        <a:bodyPr/>
        <a:lstStyle/>
        <a:p>
          <a:r>
            <a:rPr lang="en-GB" dirty="0">
              <a:latin typeface="NewsGotT" pitchFamily="2" charset="0"/>
            </a:rPr>
            <a:t>Dados </a:t>
          </a:r>
          <a:r>
            <a:rPr lang="en-GB" dirty="0" err="1">
              <a:latin typeface="NewsGotT" pitchFamily="2" charset="0"/>
            </a:rPr>
            <a:t>omissos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D37DC037-B343-4447-813E-D84FA54F182A}" type="parTrans" cxnId="{0938566C-B1B5-9E4E-B7A9-9F3530E87B99}">
      <dgm:prSet/>
      <dgm:spPr/>
      <dgm:t>
        <a:bodyPr/>
        <a:lstStyle/>
        <a:p>
          <a:endParaRPr lang="en-GB"/>
        </a:p>
      </dgm:t>
    </dgm:pt>
    <dgm:pt modelId="{F417553D-FDF2-954A-876B-EB3AF9E17584}" type="sibTrans" cxnId="{0938566C-B1B5-9E4E-B7A9-9F3530E87B99}">
      <dgm:prSet/>
      <dgm:spPr/>
      <dgm:t>
        <a:bodyPr/>
        <a:lstStyle/>
        <a:p>
          <a:endParaRPr lang="en-GB"/>
        </a:p>
      </dgm:t>
    </dgm:pt>
    <dgm:pt modelId="{74223B2C-7D88-1345-AC13-EE6E4B00F843}">
      <dgm:prSet phldrT="[Text]"/>
      <dgm:spPr/>
      <dgm:t>
        <a:bodyPr/>
        <a:lstStyle/>
        <a:p>
          <a:r>
            <a:rPr lang="en-GB" dirty="0" err="1">
              <a:latin typeface="NewsGotT" pitchFamily="2" charset="0"/>
            </a:rPr>
            <a:t>Normalização</a:t>
          </a:r>
          <a:r>
            <a:rPr lang="en-GB" dirty="0">
              <a:latin typeface="NewsGotT" pitchFamily="2" charset="0"/>
            </a:rPr>
            <a:t> </a:t>
          </a:r>
        </a:p>
      </dgm:t>
    </dgm:pt>
    <dgm:pt modelId="{1DBACC7D-3B4D-8E42-AF01-3EF80C439122}" type="parTrans" cxnId="{FCA0D547-3620-AF4D-983C-CACD4E3290FB}">
      <dgm:prSet/>
      <dgm:spPr/>
      <dgm:t>
        <a:bodyPr/>
        <a:lstStyle/>
        <a:p>
          <a:endParaRPr lang="en-GB"/>
        </a:p>
      </dgm:t>
    </dgm:pt>
    <dgm:pt modelId="{A7F5BAB9-B722-234F-AC36-F88E0878743F}" type="sibTrans" cxnId="{FCA0D547-3620-AF4D-983C-CACD4E3290FB}">
      <dgm:prSet/>
      <dgm:spPr/>
      <dgm:t>
        <a:bodyPr/>
        <a:lstStyle/>
        <a:p>
          <a:endParaRPr lang="en-GB"/>
        </a:p>
      </dgm:t>
    </dgm:pt>
    <dgm:pt modelId="{C6D9CCB5-AE9F-C443-B220-FD5B621E89E8}" type="pres">
      <dgm:prSet presAssocID="{E585E3F1-EBF6-4B43-B1A9-B30A5B0794D6}" presName="Name0" presStyleCnt="0">
        <dgm:presLayoutVars>
          <dgm:dir/>
          <dgm:animLvl val="lvl"/>
          <dgm:resizeHandles val="exact"/>
        </dgm:presLayoutVars>
      </dgm:prSet>
      <dgm:spPr/>
    </dgm:pt>
    <dgm:pt modelId="{30122D8E-F7AE-DD41-8479-6BA43FA3FB58}" type="pres">
      <dgm:prSet presAssocID="{DD2EC3FC-15CE-5D40-B56A-D4B676F41A33}" presName="composite" presStyleCnt="0"/>
      <dgm:spPr/>
    </dgm:pt>
    <dgm:pt modelId="{93481AEA-E716-E243-8586-17C7C942BC38}" type="pres">
      <dgm:prSet presAssocID="{DD2EC3FC-15CE-5D40-B56A-D4B676F41A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8F0D6A-AABF-DD4E-86BE-3B4D3DF5598C}" type="pres">
      <dgm:prSet presAssocID="{DD2EC3FC-15CE-5D40-B56A-D4B676F41A33}" presName="desTx" presStyleLbl="alignAccFollowNode1" presStyleIdx="0" presStyleCnt="3">
        <dgm:presLayoutVars>
          <dgm:bulletEnabled val="1"/>
        </dgm:presLayoutVars>
      </dgm:prSet>
      <dgm:spPr/>
    </dgm:pt>
    <dgm:pt modelId="{50C796A2-5A36-F940-ADCC-B9A4AB3C9541}" type="pres">
      <dgm:prSet presAssocID="{3BF027D7-C5D7-7A44-BF2E-58525210836E}" presName="space" presStyleCnt="0"/>
      <dgm:spPr/>
    </dgm:pt>
    <dgm:pt modelId="{BD092C34-BD31-8046-B1B4-61CD90194290}" type="pres">
      <dgm:prSet presAssocID="{E5940220-9BE3-214F-822F-71EF1D3ADA80}" presName="composite" presStyleCnt="0"/>
      <dgm:spPr/>
    </dgm:pt>
    <dgm:pt modelId="{9885A9EB-F74C-E347-8C6F-442FA2F4934D}" type="pres">
      <dgm:prSet presAssocID="{E5940220-9BE3-214F-822F-71EF1D3ADA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74EA51-72CB-284B-A6B2-4FE4F06CD8BA}" type="pres">
      <dgm:prSet presAssocID="{E5940220-9BE3-214F-822F-71EF1D3ADA80}" presName="desTx" presStyleLbl="alignAccFollowNode1" presStyleIdx="1" presStyleCnt="3">
        <dgm:presLayoutVars>
          <dgm:bulletEnabled val="1"/>
        </dgm:presLayoutVars>
      </dgm:prSet>
      <dgm:spPr/>
    </dgm:pt>
    <dgm:pt modelId="{94604B59-229B-1447-AA19-4532F85188E4}" type="pres">
      <dgm:prSet presAssocID="{25037CE6-BA7F-3E42-92D9-E8929EBCACB9}" presName="space" presStyleCnt="0"/>
      <dgm:spPr/>
    </dgm:pt>
    <dgm:pt modelId="{F4A3EE43-8986-8C42-AC5E-0B77BCD2967B}" type="pres">
      <dgm:prSet presAssocID="{DAB86DCB-91D2-D64A-8AE9-9E3D351135ED}" presName="composite" presStyleCnt="0"/>
      <dgm:spPr/>
    </dgm:pt>
    <dgm:pt modelId="{26B52E88-8E75-FB44-BC02-B95E29AE66D6}" type="pres">
      <dgm:prSet presAssocID="{DAB86DCB-91D2-D64A-8AE9-9E3D351135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63074F-8873-F241-A1E7-C25FC161AAEF}" type="pres">
      <dgm:prSet presAssocID="{DAB86DCB-91D2-D64A-8AE9-9E3D351135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BC96803-BF74-8A47-8AF0-7DE41E1CD0BE}" srcId="{DAB86DCB-91D2-D64A-8AE9-9E3D351135ED}" destId="{122BB4D2-7DBC-AF43-AD3E-DC6CFD090531}" srcOrd="0" destOrd="0" parTransId="{2A488930-BE95-CC40-B5C1-F1DA4256C04E}" sibTransId="{B3F31111-75C7-694C-8640-2D538382E01C}"/>
    <dgm:cxn modelId="{BAD9D904-A9B1-1749-9636-218B4A0348DF}" type="presOf" srcId="{74223B2C-7D88-1345-AC13-EE6E4B00F843}" destId="{1663074F-8873-F241-A1E7-C25FC161AAEF}" srcOrd="0" destOrd="2" presId="urn:microsoft.com/office/officeart/2005/8/layout/hList1"/>
    <dgm:cxn modelId="{24D3C514-739D-0143-B903-0119E8AC3595}" type="presOf" srcId="{74225E40-8279-1440-A128-905F19916A2C}" destId="{B574EA51-72CB-284B-A6B2-4FE4F06CD8BA}" srcOrd="0" destOrd="0" presId="urn:microsoft.com/office/officeart/2005/8/layout/hList1"/>
    <dgm:cxn modelId="{5FCB293B-3920-444B-9452-AD5A50A95F3D}" srcId="{E585E3F1-EBF6-4B43-B1A9-B30A5B0794D6}" destId="{DD2EC3FC-15CE-5D40-B56A-D4B676F41A33}" srcOrd="0" destOrd="0" parTransId="{84E6B515-874E-3D42-A931-2E94B162FCC8}" sibTransId="{3BF027D7-C5D7-7A44-BF2E-58525210836E}"/>
    <dgm:cxn modelId="{80549241-45D7-8B47-957D-4C99925CEF32}" srcId="{E5940220-9BE3-214F-822F-71EF1D3ADA80}" destId="{AA81F089-E554-B34F-B4B6-8CEABBD1CC31}" srcOrd="2" destOrd="0" parTransId="{B755E6E5-1B26-AF41-BDEC-8AE22C146860}" sibTransId="{DFF9D9D3-D97B-6B43-91CB-566EC00FC431}"/>
    <dgm:cxn modelId="{6D1D4B44-2880-6F4C-822D-0AF9518FFDFD}" type="presOf" srcId="{E5940220-9BE3-214F-822F-71EF1D3ADA80}" destId="{9885A9EB-F74C-E347-8C6F-442FA2F4934D}" srcOrd="0" destOrd="0" presId="urn:microsoft.com/office/officeart/2005/8/layout/hList1"/>
    <dgm:cxn modelId="{FCA0D547-3620-AF4D-983C-CACD4E3290FB}" srcId="{DAB86DCB-91D2-D64A-8AE9-9E3D351135ED}" destId="{74223B2C-7D88-1345-AC13-EE6E4B00F843}" srcOrd="2" destOrd="0" parTransId="{1DBACC7D-3B4D-8E42-AF01-3EF80C439122}" sibTransId="{A7F5BAB9-B722-234F-AC36-F88E0878743F}"/>
    <dgm:cxn modelId="{03C4724A-1DD5-6144-B7A4-DF29BF0DE3D4}" type="presOf" srcId="{DD2EC3FC-15CE-5D40-B56A-D4B676F41A33}" destId="{93481AEA-E716-E243-8586-17C7C942BC38}" srcOrd="0" destOrd="0" presId="urn:microsoft.com/office/officeart/2005/8/layout/hList1"/>
    <dgm:cxn modelId="{79C59C53-D98E-0B47-9346-128B9B4D5716}" type="presOf" srcId="{2D1DE732-1354-5849-A2A3-12FF528E33B3}" destId="{1663074F-8873-F241-A1E7-C25FC161AAEF}" srcOrd="0" destOrd="1" presId="urn:microsoft.com/office/officeart/2005/8/layout/hList1"/>
    <dgm:cxn modelId="{2C9E0E5A-2C6F-A743-B06F-F38C19A68A20}" type="presOf" srcId="{DAB86DCB-91D2-D64A-8AE9-9E3D351135ED}" destId="{26B52E88-8E75-FB44-BC02-B95E29AE66D6}" srcOrd="0" destOrd="0" presId="urn:microsoft.com/office/officeart/2005/8/layout/hList1"/>
    <dgm:cxn modelId="{2EFD8B6B-9FDC-2F41-9E6A-BE39D660AF95}" srcId="{E585E3F1-EBF6-4B43-B1A9-B30A5B0794D6}" destId="{DAB86DCB-91D2-D64A-8AE9-9E3D351135ED}" srcOrd="2" destOrd="0" parTransId="{71B30A29-B820-6645-8CF0-0FFED907451E}" sibTransId="{5F76027A-D6B5-5242-B4E3-0031EE35C733}"/>
    <dgm:cxn modelId="{0938566C-B1B5-9E4E-B7A9-9F3530E87B99}" srcId="{E5940220-9BE3-214F-822F-71EF1D3ADA80}" destId="{932C01B2-7658-F847-8581-DBF0309E6306}" srcOrd="3" destOrd="0" parTransId="{D37DC037-B343-4447-813E-D84FA54F182A}" sibTransId="{F417553D-FDF2-954A-876B-EB3AF9E17584}"/>
    <dgm:cxn modelId="{EDD65D7E-4014-8A48-9CC1-3A90A8012CDA}" srcId="{E5940220-9BE3-214F-822F-71EF1D3ADA80}" destId="{43C697C7-AF40-3A49-82D6-E07AF64D4FEC}" srcOrd="1" destOrd="0" parTransId="{DAA82AC9-6698-A543-BCE6-17F472D5FC3E}" sibTransId="{AF0F77DD-5F1E-C145-BA8A-CE6233ECAC06}"/>
    <dgm:cxn modelId="{64BD298D-C3F1-034F-8CED-EA99EF0F4FE4}" type="presOf" srcId="{E585E3F1-EBF6-4B43-B1A9-B30A5B0794D6}" destId="{C6D9CCB5-AE9F-C443-B220-FD5B621E89E8}" srcOrd="0" destOrd="0" presId="urn:microsoft.com/office/officeart/2005/8/layout/hList1"/>
    <dgm:cxn modelId="{4C0F9C9D-969A-C648-A6CC-4906BAFD0B85}" type="presOf" srcId="{43C697C7-AF40-3A49-82D6-E07AF64D4FEC}" destId="{B574EA51-72CB-284B-A6B2-4FE4F06CD8BA}" srcOrd="0" destOrd="1" presId="urn:microsoft.com/office/officeart/2005/8/layout/hList1"/>
    <dgm:cxn modelId="{FC132CA7-09DC-BC46-83CD-10E76FD66B2D}" type="presOf" srcId="{122BB4D2-7DBC-AF43-AD3E-DC6CFD090531}" destId="{1663074F-8873-F241-A1E7-C25FC161AAEF}" srcOrd="0" destOrd="0" presId="urn:microsoft.com/office/officeart/2005/8/layout/hList1"/>
    <dgm:cxn modelId="{8F9932AB-D987-1C49-99EB-53F3C19B1F6A}" type="presOf" srcId="{B3C882B7-D839-DD45-BB15-538F9CD065CF}" destId="{F28F0D6A-AABF-DD4E-86BE-3B4D3DF5598C}" srcOrd="0" destOrd="0" presId="urn:microsoft.com/office/officeart/2005/8/layout/hList1"/>
    <dgm:cxn modelId="{9D08E9BE-4658-D64F-8C7E-F6A6A67F3A9E}" srcId="{DD2EC3FC-15CE-5D40-B56A-D4B676F41A33}" destId="{B3C882B7-D839-DD45-BB15-538F9CD065CF}" srcOrd="0" destOrd="0" parTransId="{AD3581F3-8DAD-794F-8DE1-9C8024F73E86}" sibTransId="{8ABBE685-B116-BC49-A6B1-4C532C1996A0}"/>
    <dgm:cxn modelId="{30CA69C6-6A46-CF4A-BE2D-D0CFFDCF1D30}" type="presOf" srcId="{AA81F089-E554-B34F-B4B6-8CEABBD1CC31}" destId="{B574EA51-72CB-284B-A6B2-4FE4F06CD8BA}" srcOrd="0" destOrd="2" presId="urn:microsoft.com/office/officeart/2005/8/layout/hList1"/>
    <dgm:cxn modelId="{465FC9E3-BCA4-A34A-85B4-7C424B0CC236}" srcId="{E585E3F1-EBF6-4B43-B1A9-B30A5B0794D6}" destId="{E5940220-9BE3-214F-822F-71EF1D3ADA80}" srcOrd="1" destOrd="0" parTransId="{55B27FB5-3D56-144A-ABF5-9BE95B1CE0ED}" sibTransId="{25037CE6-BA7F-3E42-92D9-E8929EBCACB9}"/>
    <dgm:cxn modelId="{1EFBF8F3-25C7-614F-9C4A-3DF2C7FBCBE0}" srcId="{E5940220-9BE3-214F-822F-71EF1D3ADA80}" destId="{74225E40-8279-1440-A128-905F19916A2C}" srcOrd="0" destOrd="0" parTransId="{7C3A89F8-654C-654D-B325-CFE460CD4B84}" sibTransId="{94E81A6A-4FF3-A94A-BC65-8DE4C8327AA5}"/>
    <dgm:cxn modelId="{A6D7A6F4-254F-8842-9BD3-F4FF181659D0}" type="presOf" srcId="{932C01B2-7658-F847-8581-DBF0309E6306}" destId="{B574EA51-72CB-284B-A6B2-4FE4F06CD8BA}" srcOrd="0" destOrd="3" presId="urn:microsoft.com/office/officeart/2005/8/layout/hList1"/>
    <dgm:cxn modelId="{E9B636FD-416B-2F42-9CE0-6495E19BDDB2}" srcId="{DAB86DCB-91D2-D64A-8AE9-9E3D351135ED}" destId="{2D1DE732-1354-5849-A2A3-12FF528E33B3}" srcOrd="1" destOrd="0" parTransId="{7E7703E8-2674-EF4E-99F0-74B0F3C66A3D}" sibTransId="{2294152E-42D4-2543-B2E5-0FCE50DCB347}"/>
    <dgm:cxn modelId="{E6FDB7B2-29C1-1A4A-9C86-026D043DC42E}" type="presParOf" srcId="{C6D9CCB5-AE9F-C443-B220-FD5B621E89E8}" destId="{30122D8E-F7AE-DD41-8479-6BA43FA3FB58}" srcOrd="0" destOrd="0" presId="urn:microsoft.com/office/officeart/2005/8/layout/hList1"/>
    <dgm:cxn modelId="{B027A30D-87EB-724D-BA39-CC5A34EFE35F}" type="presParOf" srcId="{30122D8E-F7AE-DD41-8479-6BA43FA3FB58}" destId="{93481AEA-E716-E243-8586-17C7C942BC38}" srcOrd="0" destOrd="0" presId="urn:microsoft.com/office/officeart/2005/8/layout/hList1"/>
    <dgm:cxn modelId="{C28C0279-F1C0-884B-A680-A5FB410A1C0F}" type="presParOf" srcId="{30122D8E-F7AE-DD41-8479-6BA43FA3FB58}" destId="{F28F0D6A-AABF-DD4E-86BE-3B4D3DF5598C}" srcOrd="1" destOrd="0" presId="urn:microsoft.com/office/officeart/2005/8/layout/hList1"/>
    <dgm:cxn modelId="{77A15473-D03B-8A4E-A1E1-79E6E4F447CF}" type="presParOf" srcId="{C6D9CCB5-AE9F-C443-B220-FD5B621E89E8}" destId="{50C796A2-5A36-F940-ADCC-B9A4AB3C9541}" srcOrd="1" destOrd="0" presId="urn:microsoft.com/office/officeart/2005/8/layout/hList1"/>
    <dgm:cxn modelId="{AE19BE73-9F18-E84D-A848-07B037998EAE}" type="presParOf" srcId="{C6D9CCB5-AE9F-C443-B220-FD5B621E89E8}" destId="{BD092C34-BD31-8046-B1B4-61CD90194290}" srcOrd="2" destOrd="0" presId="urn:microsoft.com/office/officeart/2005/8/layout/hList1"/>
    <dgm:cxn modelId="{5A058FE7-4C20-AF42-BD02-523279750685}" type="presParOf" srcId="{BD092C34-BD31-8046-B1B4-61CD90194290}" destId="{9885A9EB-F74C-E347-8C6F-442FA2F4934D}" srcOrd="0" destOrd="0" presId="urn:microsoft.com/office/officeart/2005/8/layout/hList1"/>
    <dgm:cxn modelId="{03378201-4CF9-C74C-AB78-DD008771E02B}" type="presParOf" srcId="{BD092C34-BD31-8046-B1B4-61CD90194290}" destId="{B574EA51-72CB-284B-A6B2-4FE4F06CD8BA}" srcOrd="1" destOrd="0" presId="urn:microsoft.com/office/officeart/2005/8/layout/hList1"/>
    <dgm:cxn modelId="{3F290E00-3BBB-1E42-A341-8F94761F4249}" type="presParOf" srcId="{C6D9CCB5-AE9F-C443-B220-FD5B621E89E8}" destId="{94604B59-229B-1447-AA19-4532F85188E4}" srcOrd="3" destOrd="0" presId="urn:microsoft.com/office/officeart/2005/8/layout/hList1"/>
    <dgm:cxn modelId="{AA255640-6915-2D4F-9CAD-BF1BF972AACE}" type="presParOf" srcId="{C6D9CCB5-AE9F-C443-B220-FD5B621E89E8}" destId="{F4A3EE43-8986-8C42-AC5E-0B77BCD2967B}" srcOrd="4" destOrd="0" presId="urn:microsoft.com/office/officeart/2005/8/layout/hList1"/>
    <dgm:cxn modelId="{61902397-2996-EE48-B3CC-0B8FCFE62E40}" type="presParOf" srcId="{F4A3EE43-8986-8C42-AC5E-0B77BCD2967B}" destId="{26B52E88-8E75-FB44-BC02-B95E29AE66D6}" srcOrd="0" destOrd="0" presId="urn:microsoft.com/office/officeart/2005/8/layout/hList1"/>
    <dgm:cxn modelId="{878244BC-3919-6545-96B3-F4FF1D078FCF}" type="presParOf" srcId="{F4A3EE43-8986-8C42-AC5E-0B77BCD2967B}" destId="{1663074F-8873-F241-A1E7-C25FC161AA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1DBD0-8DED-2541-B62A-A43C6ADD14C0}">
      <dsp:nvSpPr>
        <dsp:cNvPr id="0" name=""/>
        <dsp:cNvSpPr/>
      </dsp:nvSpPr>
      <dsp:spPr>
        <a:xfrm>
          <a:off x="5640" y="424128"/>
          <a:ext cx="1748487" cy="2622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NewsGotT" pitchFamily="2" charset="0"/>
            </a:rPr>
            <a:t>O </a:t>
          </a:r>
          <a:r>
            <a:rPr lang="pt-PT" sz="1700" i="1" kern="1200" dirty="0" err="1">
              <a:latin typeface="NewsGotT" pitchFamily="2" charset="0"/>
            </a:rPr>
            <a:t>delirium</a:t>
          </a:r>
          <a:r>
            <a:rPr lang="pt-PT" sz="1700" kern="1200" dirty="0">
              <a:latin typeface="NewsGotT" pitchFamily="2" charset="0"/>
            </a:rPr>
            <a:t> é uma manifestação comum de disfunção neuropsiquiátrica aguda, caracterizada por um transtorno agudo da atenção e cognição</a:t>
          </a:r>
          <a:endParaRPr lang="en-GB" sz="1700" kern="1200" dirty="0"/>
        </a:p>
      </dsp:txBody>
      <dsp:txXfrm>
        <a:off x="56851" y="475339"/>
        <a:ext cx="1646065" cy="2520309"/>
      </dsp:txXfrm>
    </dsp:sp>
    <dsp:sp modelId="{8DEC8CE8-6F3A-4340-AAA4-1B0C87D97D9C}">
      <dsp:nvSpPr>
        <dsp:cNvPr id="0" name=""/>
        <dsp:cNvSpPr/>
      </dsp:nvSpPr>
      <dsp:spPr>
        <a:xfrm>
          <a:off x="1928976" y="1518681"/>
          <a:ext cx="370679" cy="433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28976" y="1605406"/>
        <a:ext cx="259475" cy="260174"/>
      </dsp:txXfrm>
    </dsp:sp>
    <dsp:sp modelId="{BD870DFF-4838-EB41-A7E2-4387B7D2FA9E}">
      <dsp:nvSpPr>
        <dsp:cNvPr id="0" name=""/>
        <dsp:cNvSpPr/>
      </dsp:nvSpPr>
      <dsp:spPr>
        <a:xfrm>
          <a:off x="2453522" y="424128"/>
          <a:ext cx="1748487" cy="2622731"/>
        </a:xfrm>
        <a:prstGeom prst="roundRect">
          <a:avLst>
            <a:gd name="adj" fmla="val 10000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NewsGotT" pitchFamily="2" charset="0"/>
            </a:rPr>
            <a:t>Muito prevalente em ambiente hospitalar e frequentemente </a:t>
          </a:r>
          <a:r>
            <a:rPr lang="pt-PT" sz="1700" kern="1200" dirty="0" err="1">
              <a:latin typeface="NewsGotT" pitchFamily="2" charset="0"/>
            </a:rPr>
            <a:t>subdiagnosticado</a:t>
          </a:r>
          <a:r>
            <a:rPr lang="pt-PT" sz="1700" kern="1200" dirty="0">
              <a:latin typeface="NewsGotT" pitchFamily="2" charset="0"/>
            </a:rPr>
            <a:t> </a:t>
          </a:r>
          <a:endParaRPr lang="en-GB" sz="1700" kern="1200" dirty="0"/>
        </a:p>
      </dsp:txBody>
      <dsp:txXfrm>
        <a:off x="2504733" y="475339"/>
        <a:ext cx="1646065" cy="2520309"/>
      </dsp:txXfrm>
    </dsp:sp>
    <dsp:sp modelId="{86794EDF-1F81-744E-989D-AD870C061759}">
      <dsp:nvSpPr>
        <dsp:cNvPr id="0" name=""/>
        <dsp:cNvSpPr/>
      </dsp:nvSpPr>
      <dsp:spPr>
        <a:xfrm>
          <a:off x="4376859" y="1518681"/>
          <a:ext cx="370679" cy="433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76859" y="1605406"/>
        <a:ext cx="259475" cy="260174"/>
      </dsp:txXfrm>
    </dsp:sp>
    <dsp:sp modelId="{D304EDA7-74AC-7F45-B974-1213689AD548}">
      <dsp:nvSpPr>
        <dsp:cNvPr id="0" name=""/>
        <dsp:cNvSpPr/>
      </dsp:nvSpPr>
      <dsp:spPr>
        <a:xfrm>
          <a:off x="4901405" y="424128"/>
          <a:ext cx="1748487" cy="2622731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PT" sz="1700" kern="1200" dirty="0">
              <a:latin typeface="NewsGotT" pitchFamily="2" charset="0"/>
            </a:rPr>
            <a:t>Utilização das técnicas de </a:t>
          </a:r>
          <a:r>
            <a:rPr lang="pt-PT" sz="1700" i="1" kern="1200" dirty="0" err="1">
              <a:latin typeface="NewsGotT" pitchFamily="2" charset="0"/>
            </a:rPr>
            <a:t>machine</a:t>
          </a:r>
          <a:r>
            <a:rPr lang="pt-PT" sz="1700" i="1" kern="1200" dirty="0">
              <a:latin typeface="NewsGotT" pitchFamily="2" charset="0"/>
            </a:rPr>
            <a:t> </a:t>
          </a:r>
          <a:r>
            <a:rPr lang="pt-PT" sz="1700" i="1" kern="1200" dirty="0" err="1">
              <a:latin typeface="NewsGotT" pitchFamily="2" charset="0"/>
            </a:rPr>
            <a:t>learning</a:t>
          </a:r>
          <a:r>
            <a:rPr lang="pt-PT" sz="1700" kern="1200" dirty="0">
              <a:latin typeface="NewsGotT" pitchFamily="2" charset="0"/>
            </a:rPr>
            <a:t> (ML) para a deteção precoce do </a:t>
          </a:r>
          <a:r>
            <a:rPr lang="pt-PT" sz="1700" i="1" kern="1200" dirty="0" err="1">
              <a:latin typeface="NewsGotT" pitchFamily="2" charset="0"/>
            </a:rPr>
            <a:t>delirium</a:t>
          </a:r>
          <a:r>
            <a:rPr lang="pt-PT" sz="1700" kern="1200" dirty="0">
              <a:latin typeface="NewsGotT" pitchFamily="2" charset="0"/>
            </a:rPr>
            <a:t> </a:t>
          </a:r>
          <a:endParaRPr lang="en-GB" sz="1700" kern="1200" dirty="0"/>
        </a:p>
      </dsp:txBody>
      <dsp:txXfrm>
        <a:off x="4952616" y="475339"/>
        <a:ext cx="1646065" cy="2520309"/>
      </dsp:txXfrm>
    </dsp:sp>
    <dsp:sp modelId="{7D9E777D-3E9A-4242-8D23-6EEE0A89C9CE}">
      <dsp:nvSpPr>
        <dsp:cNvPr id="0" name=""/>
        <dsp:cNvSpPr/>
      </dsp:nvSpPr>
      <dsp:spPr>
        <a:xfrm>
          <a:off x="6824741" y="1518681"/>
          <a:ext cx="370679" cy="433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824741" y="1605406"/>
        <a:ext cx="259475" cy="260174"/>
      </dsp:txXfrm>
    </dsp:sp>
    <dsp:sp modelId="{16590ECB-778D-2946-BB0A-EDA510307901}">
      <dsp:nvSpPr>
        <dsp:cNvPr id="0" name=""/>
        <dsp:cNvSpPr/>
      </dsp:nvSpPr>
      <dsp:spPr>
        <a:xfrm>
          <a:off x="7349287" y="424128"/>
          <a:ext cx="1748487" cy="2622731"/>
        </a:xfrm>
        <a:prstGeom prst="roundRect">
          <a:avLst>
            <a:gd name="adj" fmla="val 10000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PT" sz="1700" kern="1200" dirty="0">
              <a:latin typeface="NewsGotT" pitchFamily="2" charset="0"/>
            </a:rPr>
            <a:t>Extração de conhecimento de uma base de dados recolhida entre 2014 e 2016</a:t>
          </a:r>
          <a:endParaRPr lang="en-GB" sz="1700" kern="1200" dirty="0"/>
        </a:p>
      </dsp:txBody>
      <dsp:txXfrm>
        <a:off x="7400498" y="475339"/>
        <a:ext cx="1646065" cy="2520309"/>
      </dsp:txXfrm>
    </dsp:sp>
    <dsp:sp modelId="{FC6667E0-BD7A-594A-9485-F5524B48FF1F}">
      <dsp:nvSpPr>
        <dsp:cNvPr id="0" name=""/>
        <dsp:cNvSpPr/>
      </dsp:nvSpPr>
      <dsp:spPr>
        <a:xfrm>
          <a:off x="9272623" y="1518681"/>
          <a:ext cx="370679" cy="433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272623" y="1605406"/>
        <a:ext cx="259475" cy="260174"/>
      </dsp:txXfrm>
    </dsp:sp>
    <dsp:sp modelId="{E731827A-7D97-824F-BFE5-663D46E9FC56}">
      <dsp:nvSpPr>
        <dsp:cNvPr id="0" name=""/>
        <dsp:cNvSpPr/>
      </dsp:nvSpPr>
      <dsp:spPr>
        <a:xfrm>
          <a:off x="9797170" y="424128"/>
          <a:ext cx="1748487" cy="2622731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NewsGotT" pitchFamily="2" charset="0"/>
            </a:rPr>
            <a:t>Desenvolvimento de uma aplicação para auxilio no diagnóstico </a:t>
          </a:r>
        </a:p>
      </dsp:txBody>
      <dsp:txXfrm>
        <a:off x="9848381" y="475339"/>
        <a:ext cx="1646065" cy="252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3D7ED-E6B0-4142-B113-B91A2C329960}">
      <dsp:nvSpPr>
        <dsp:cNvPr id="0" name=""/>
        <dsp:cNvSpPr/>
      </dsp:nvSpPr>
      <dsp:spPr>
        <a:xfrm>
          <a:off x="0" y="157277"/>
          <a:ext cx="9219477" cy="52767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Dados </a:t>
          </a:r>
          <a:r>
            <a:rPr lang="en-GB" sz="2200" kern="1200" dirty="0" err="1"/>
            <a:t>recolhidos</a:t>
          </a:r>
          <a:r>
            <a:rPr lang="en-GB" sz="2200" kern="1200" dirty="0"/>
            <a:t> entre 2014 e 2016</a:t>
          </a:r>
        </a:p>
      </dsp:txBody>
      <dsp:txXfrm>
        <a:off x="25759" y="183036"/>
        <a:ext cx="9167959" cy="476152"/>
      </dsp:txXfrm>
    </dsp:sp>
    <dsp:sp modelId="{7C9E5209-D7C6-BF48-BB94-D30F489145A9}">
      <dsp:nvSpPr>
        <dsp:cNvPr id="0" name=""/>
        <dsp:cNvSpPr/>
      </dsp:nvSpPr>
      <dsp:spPr>
        <a:xfrm>
          <a:off x="0" y="780316"/>
          <a:ext cx="921947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Tipo de </a:t>
          </a:r>
          <a:r>
            <a:rPr lang="en-GB" sz="2200" kern="1200" dirty="0" err="1"/>
            <a:t>variáveis</a:t>
          </a:r>
          <a:r>
            <a:rPr lang="en-GB" sz="2200" kern="1200" dirty="0"/>
            <a:t> </a:t>
          </a:r>
        </a:p>
      </dsp:txBody>
      <dsp:txXfrm>
        <a:off x="25759" y="806075"/>
        <a:ext cx="9167959" cy="476152"/>
      </dsp:txXfrm>
    </dsp:sp>
    <dsp:sp modelId="{6EF487AE-5C16-584E-8679-CA52B498049C}">
      <dsp:nvSpPr>
        <dsp:cNvPr id="0" name=""/>
        <dsp:cNvSpPr/>
      </dsp:nvSpPr>
      <dsp:spPr>
        <a:xfrm>
          <a:off x="0" y="1307986"/>
          <a:ext cx="9219477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Numéricas</a:t>
          </a:r>
          <a:r>
            <a:rPr lang="en-GB" sz="1700" b="1" kern="1200" dirty="0"/>
            <a:t> </a:t>
          </a:r>
          <a:r>
            <a:rPr lang="en-GB" sz="1700" b="0" kern="1200" dirty="0"/>
            <a:t>– </a:t>
          </a:r>
          <a:r>
            <a:rPr lang="en-GB" sz="1700" b="0" kern="1200" dirty="0" err="1"/>
            <a:t>Idad</a:t>
          </a:r>
          <a:r>
            <a:rPr lang="en-GB" sz="1700" kern="1200" dirty="0" err="1"/>
            <a:t>e</a:t>
          </a:r>
          <a:r>
            <a:rPr lang="en-GB" sz="1700" kern="1200" dirty="0"/>
            <a:t>; SIRS, Tempo de </a:t>
          </a:r>
          <a:r>
            <a:rPr lang="en-GB" sz="1700" kern="1200" dirty="0" err="1"/>
            <a:t>internamento</a:t>
          </a:r>
          <a:r>
            <a:rPr lang="en-GB" sz="1700" kern="1200" dirty="0"/>
            <a:t>; </a:t>
          </a:r>
          <a:r>
            <a:rPr lang="en-GB" sz="1700" kern="1200" dirty="0" err="1"/>
            <a:t>Análises</a:t>
          </a:r>
          <a:r>
            <a:rPr lang="en-GB" sz="1700" kern="1200" dirty="0"/>
            <a:t> (</a:t>
          </a:r>
          <a:r>
            <a:rPr lang="en-GB" sz="1700" kern="1200" dirty="0" err="1"/>
            <a:t>glicose</a:t>
          </a:r>
          <a:r>
            <a:rPr lang="en-GB" sz="1700" kern="1200" dirty="0"/>
            <a:t>, PCR, pH, HCO</a:t>
          </a:r>
          <a:r>
            <a:rPr lang="en-GB" sz="1700" kern="1200" baseline="-25000" dirty="0"/>
            <a:t>3, …</a:t>
          </a:r>
          <a:r>
            <a:rPr lang="en-GB" sz="1700" kern="1200" dirty="0"/>
            <a:t>)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Categóricas</a:t>
          </a:r>
          <a:r>
            <a:rPr lang="en-GB" sz="1700" kern="1200" dirty="0"/>
            <a:t> - </a:t>
          </a:r>
          <a:r>
            <a:rPr lang="en-GB" sz="1700" kern="1200" dirty="0" err="1"/>
            <a:t>Proveniência</a:t>
          </a:r>
          <a:r>
            <a:rPr lang="en-GB" sz="1700" kern="1200" dirty="0"/>
            <a:t> (Casa, Inter-</a:t>
          </a:r>
          <a:r>
            <a:rPr lang="en-GB" sz="1700" kern="1200" dirty="0" err="1"/>
            <a:t>hospitalar</a:t>
          </a:r>
          <a:r>
            <a:rPr lang="en-GB" sz="1700" kern="1200" dirty="0"/>
            <a:t>, …); Tipo de </a:t>
          </a:r>
          <a:r>
            <a:rPr lang="en-GB" sz="1700" kern="1200" dirty="0" err="1"/>
            <a:t>admissão</a:t>
          </a:r>
          <a:r>
            <a:rPr lang="en-GB" sz="1700" kern="1200" dirty="0"/>
            <a:t> (</a:t>
          </a:r>
          <a:r>
            <a:rPr lang="en-GB" sz="1700" kern="1200" dirty="0" err="1"/>
            <a:t>Ambulatório</a:t>
          </a:r>
          <a:r>
            <a:rPr lang="en-GB" sz="1700" kern="1200" dirty="0"/>
            <a:t>, </a:t>
          </a:r>
          <a:r>
            <a:rPr lang="en-GB" sz="1700" kern="1200" dirty="0" err="1"/>
            <a:t>urgente</a:t>
          </a:r>
          <a:r>
            <a:rPr lang="en-GB" sz="1700" kern="1200" dirty="0"/>
            <a:t>, …); </a:t>
          </a:r>
          <a:r>
            <a:rPr lang="en-GB" sz="1700" kern="1200" dirty="0" err="1"/>
            <a:t>Grupos</a:t>
          </a:r>
          <a:r>
            <a:rPr lang="en-GB" sz="1700" kern="1200" dirty="0"/>
            <a:t> de </a:t>
          </a:r>
          <a:r>
            <a:rPr lang="en-GB" sz="1700" kern="1200" dirty="0" err="1"/>
            <a:t>diagnóstico</a:t>
          </a:r>
          <a:r>
            <a:rPr lang="en-GB" sz="1700" kern="1200" dirty="0"/>
            <a:t> (Cardiovascular, </a:t>
          </a:r>
          <a:r>
            <a:rPr lang="en-GB" sz="1700" kern="1200" dirty="0" err="1"/>
            <a:t>neurológico</a:t>
          </a:r>
          <a:r>
            <a:rPr lang="en-GB" sz="1700" kern="1200" dirty="0"/>
            <a:t>, …)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1" kern="1200" dirty="0" err="1"/>
            <a:t>Binárias</a:t>
          </a:r>
          <a:r>
            <a:rPr lang="en-GB" sz="1700" kern="1200" dirty="0"/>
            <a:t> – </a:t>
          </a:r>
          <a:r>
            <a:rPr lang="en-GB" sz="1700" kern="1200" dirty="0" err="1"/>
            <a:t>Género</a:t>
          </a:r>
          <a:r>
            <a:rPr lang="en-GB" sz="1700" kern="1200" dirty="0"/>
            <a:t>, </a:t>
          </a:r>
          <a:r>
            <a:rPr lang="en-GB" sz="1700" kern="1200" dirty="0" err="1"/>
            <a:t>Medicamentos</a:t>
          </a:r>
          <a:r>
            <a:rPr lang="en-GB" sz="1700" kern="1200" dirty="0"/>
            <a:t> (</a:t>
          </a:r>
          <a:r>
            <a:rPr lang="en-GB" sz="1700" kern="1200" dirty="0" err="1"/>
            <a:t>Sinvastatina</a:t>
          </a:r>
          <a:r>
            <a:rPr lang="en-GB" sz="1700" kern="1200" dirty="0"/>
            <a:t>, </a:t>
          </a:r>
          <a:r>
            <a:rPr lang="en-GB" sz="1700" kern="1200" dirty="0" err="1"/>
            <a:t>Furosemida</a:t>
          </a:r>
          <a:r>
            <a:rPr lang="en-GB" sz="1700" kern="1200" dirty="0"/>
            <a:t>, Tramadol,…); </a:t>
          </a:r>
          <a:r>
            <a:rPr lang="en-GB" sz="1700" kern="1200" dirty="0" err="1"/>
            <a:t>Óbito</a:t>
          </a:r>
          <a:r>
            <a:rPr lang="en-GB" sz="1700" kern="1200" dirty="0"/>
            <a:t>; </a:t>
          </a:r>
          <a:r>
            <a:rPr lang="en-GB" sz="1700" kern="1200" dirty="0" err="1"/>
            <a:t>Alcool</a:t>
          </a:r>
          <a:r>
            <a:rPr lang="en-GB" sz="1700" kern="1200" dirty="0"/>
            <a:t>; </a:t>
          </a:r>
          <a:r>
            <a:rPr lang="en-GB" sz="1700" i="1" kern="1200" dirty="0"/>
            <a:t>Delirium</a:t>
          </a:r>
          <a:r>
            <a:rPr lang="en-GB" sz="1700" kern="1200" dirty="0"/>
            <a:t> </a:t>
          </a:r>
        </a:p>
      </dsp:txBody>
      <dsp:txXfrm>
        <a:off x="0" y="1307986"/>
        <a:ext cx="9219477" cy="1115730"/>
      </dsp:txXfrm>
    </dsp:sp>
    <dsp:sp modelId="{0415B3F1-E5CA-7049-B2B9-73BEFD2EB203}">
      <dsp:nvSpPr>
        <dsp:cNvPr id="0" name=""/>
        <dsp:cNvSpPr/>
      </dsp:nvSpPr>
      <dsp:spPr>
        <a:xfrm>
          <a:off x="0" y="2423716"/>
          <a:ext cx="921947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Variável</a:t>
          </a:r>
          <a:r>
            <a:rPr lang="en-GB" sz="2200" kern="1200" dirty="0"/>
            <a:t> </a:t>
          </a:r>
          <a:r>
            <a:rPr lang="en-GB" sz="2200" kern="1200" dirty="0" err="1"/>
            <a:t>dependente</a:t>
          </a:r>
          <a:r>
            <a:rPr lang="en-GB" sz="2200" kern="1200" dirty="0"/>
            <a:t> </a:t>
          </a:r>
        </a:p>
      </dsp:txBody>
      <dsp:txXfrm>
        <a:off x="25759" y="2449475"/>
        <a:ext cx="9167959" cy="476152"/>
      </dsp:txXfrm>
    </dsp:sp>
    <dsp:sp modelId="{E63DCDF2-23E5-E346-904B-9FF192B410B7}">
      <dsp:nvSpPr>
        <dsp:cNvPr id="0" name=""/>
        <dsp:cNvSpPr/>
      </dsp:nvSpPr>
      <dsp:spPr>
        <a:xfrm>
          <a:off x="0" y="2951386"/>
          <a:ext cx="921947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i="1" kern="1200" dirty="0"/>
            <a:t>Delirium</a:t>
          </a:r>
          <a:r>
            <a:rPr lang="en-GB" sz="1700" kern="1200" dirty="0"/>
            <a:t> (</a:t>
          </a:r>
          <a:r>
            <a:rPr lang="en-GB" sz="1700" kern="1200" dirty="0" err="1"/>
            <a:t>Binária</a:t>
          </a:r>
          <a:r>
            <a:rPr lang="en-GB" sz="1700" kern="1200" dirty="0"/>
            <a:t>)</a:t>
          </a:r>
        </a:p>
      </dsp:txBody>
      <dsp:txXfrm>
        <a:off x="0" y="2951386"/>
        <a:ext cx="9219477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1AEA-E716-E243-8586-17C7C942BC38}">
      <dsp:nvSpPr>
        <dsp:cNvPr id="0" name=""/>
        <dsp:cNvSpPr/>
      </dsp:nvSpPr>
      <dsp:spPr>
        <a:xfrm>
          <a:off x="3143" y="111911"/>
          <a:ext cx="3064668" cy="927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Atualização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3143" y="111911"/>
        <a:ext cx="3064668" cy="927700"/>
      </dsp:txXfrm>
    </dsp:sp>
    <dsp:sp modelId="{F28F0D6A-AABF-DD4E-86BE-3B4D3DF5598C}">
      <dsp:nvSpPr>
        <dsp:cNvPr id="0" name=""/>
        <dsp:cNvSpPr/>
      </dsp:nvSpPr>
      <dsp:spPr>
        <a:xfrm>
          <a:off x="3143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Recolha</a:t>
          </a:r>
          <a:r>
            <a:rPr lang="en-GB" sz="2600" kern="1200" dirty="0">
              <a:latin typeface="NewsGotT" pitchFamily="2" charset="0"/>
            </a:rPr>
            <a:t> de dados </a:t>
          </a:r>
          <a:r>
            <a:rPr lang="en-GB" sz="2600" kern="1200" dirty="0" err="1">
              <a:latin typeface="NewsGotT" pitchFamily="2" charset="0"/>
            </a:rPr>
            <a:t>através</a:t>
          </a:r>
          <a:r>
            <a:rPr lang="en-GB" sz="2600" kern="1200" dirty="0">
              <a:latin typeface="NewsGotT" pitchFamily="2" charset="0"/>
            </a:rPr>
            <a:t> do </a:t>
          </a:r>
          <a:r>
            <a:rPr lang="en-GB" sz="2600" kern="1200" dirty="0" err="1">
              <a:latin typeface="NewsGotT" pitchFamily="2" charset="0"/>
            </a:rPr>
            <a:t>sistema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informático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hospitalar</a:t>
          </a:r>
          <a:endParaRPr lang="en-GB" sz="2600" kern="1200" dirty="0">
            <a:latin typeface="NewsGotT" pitchFamily="2" charset="0"/>
          </a:endParaRPr>
        </a:p>
      </dsp:txBody>
      <dsp:txXfrm>
        <a:off x="3143" y="1039611"/>
        <a:ext cx="3064668" cy="2634556"/>
      </dsp:txXfrm>
    </dsp:sp>
    <dsp:sp modelId="{9885A9EB-F74C-E347-8C6F-442FA2F4934D}">
      <dsp:nvSpPr>
        <dsp:cNvPr id="0" name=""/>
        <dsp:cNvSpPr/>
      </dsp:nvSpPr>
      <dsp:spPr>
        <a:xfrm>
          <a:off x="3496865" y="111911"/>
          <a:ext cx="3064668" cy="92770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Limpeza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3496865" y="111911"/>
        <a:ext cx="3064668" cy="927700"/>
      </dsp:txXfrm>
    </dsp:sp>
    <dsp:sp modelId="{B574EA51-72CB-284B-A6B2-4FE4F06CD8BA}">
      <dsp:nvSpPr>
        <dsp:cNvPr id="0" name=""/>
        <dsp:cNvSpPr/>
      </dsp:nvSpPr>
      <dsp:spPr>
        <a:xfrm>
          <a:off x="3496865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redundantes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Valores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únicos</a:t>
          </a:r>
          <a:r>
            <a:rPr lang="en-GB" sz="2600" kern="1200" dirty="0">
              <a:latin typeface="NewsGotT" pitchFamily="2" charset="0"/>
            </a:rPr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duplicados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>
              <a:latin typeface="NewsGotT" pitchFamily="2" charset="0"/>
            </a:rPr>
            <a:t>Dados </a:t>
          </a:r>
          <a:r>
            <a:rPr lang="en-GB" sz="2600" kern="1200" dirty="0" err="1">
              <a:latin typeface="NewsGotT" pitchFamily="2" charset="0"/>
            </a:rPr>
            <a:t>omissos</a:t>
          </a:r>
          <a:r>
            <a:rPr lang="en-GB" sz="2600" kern="1200" dirty="0">
              <a:latin typeface="NewsGotT" pitchFamily="2" charset="0"/>
            </a:rPr>
            <a:t> </a:t>
          </a:r>
        </a:p>
      </dsp:txBody>
      <dsp:txXfrm>
        <a:off x="3496865" y="1039611"/>
        <a:ext cx="3064668" cy="2634556"/>
      </dsp:txXfrm>
    </dsp:sp>
    <dsp:sp modelId="{26B52E88-8E75-FB44-BC02-B95E29AE66D6}">
      <dsp:nvSpPr>
        <dsp:cNvPr id="0" name=""/>
        <dsp:cNvSpPr/>
      </dsp:nvSpPr>
      <dsp:spPr>
        <a:xfrm>
          <a:off x="6990588" y="111911"/>
          <a:ext cx="3064668" cy="9277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>
              <a:latin typeface="NewsGotT" pitchFamily="2" charset="0"/>
            </a:rPr>
            <a:t>Transformação</a:t>
          </a:r>
          <a:r>
            <a:rPr lang="en-GB" sz="2600" kern="1200" dirty="0">
              <a:latin typeface="NewsGotT" pitchFamily="2" charset="0"/>
            </a:rPr>
            <a:t> dos dados </a:t>
          </a:r>
        </a:p>
      </dsp:txBody>
      <dsp:txXfrm>
        <a:off x="6990588" y="111911"/>
        <a:ext cx="3064668" cy="927700"/>
      </dsp:txXfrm>
    </dsp:sp>
    <dsp:sp modelId="{1663074F-8873-F241-A1E7-C25FC161AAEF}">
      <dsp:nvSpPr>
        <dsp:cNvPr id="0" name=""/>
        <dsp:cNvSpPr/>
      </dsp:nvSpPr>
      <dsp:spPr>
        <a:xfrm>
          <a:off x="6990588" y="1039611"/>
          <a:ext cx="3064668" cy="2634556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Agregação</a:t>
          </a:r>
          <a:r>
            <a:rPr lang="en-GB" sz="2600" kern="1200" dirty="0">
              <a:latin typeface="NewsGotT" pitchFamily="2" charset="0"/>
            </a:rPr>
            <a:t> de </a:t>
          </a:r>
          <a:r>
            <a:rPr lang="en-GB" sz="2600" kern="1200" dirty="0" err="1">
              <a:latin typeface="NewsGotT" pitchFamily="2" charset="0"/>
            </a:rPr>
            <a:t>medicamentos</a:t>
          </a:r>
          <a:r>
            <a:rPr lang="en-GB" sz="2600" kern="1200" dirty="0">
              <a:latin typeface="NewsGotT" pitchFamily="2" charset="0"/>
            </a:rPr>
            <a:t> por </a:t>
          </a:r>
          <a:r>
            <a:rPr lang="en-GB" sz="2600" kern="1200" dirty="0" err="1">
              <a:latin typeface="NewsGotT" pitchFamily="2" charset="0"/>
            </a:rPr>
            <a:t>grupo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farmacológico</a:t>
          </a:r>
          <a:endParaRPr lang="en-GB" sz="2600" kern="1200" dirty="0">
            <a:latin typeface="NewsGotT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Codificação</a:t>
          </a:r>
          <a:r>
            <a:rPr lang="en-GB" sz="2600" kern="1200" dirty="0">
              <a:latin typeface="NewsGotT" pitchFamily="2" charset="0"/>
            </a:rPr>
            <a:t> das </a:t>
          </a:r>
          <a:r>
            <a:rPr lang="en-GB" sz="2600" kern="1200" dirty="0" err="1">
              <a:latin typeface="NewsGotT" pitchFamily="2" charset="0"/>
            </a:rPr>
            <a:t>variáveis</a:t>
          </a:r>
          <a:r>
            <a:rPr lang="en-GB" sz="2600" kern="1200" dirty="0">
              <a:latin typeface="NewsGotT" pitchFamily="2" charset="0"/>
            </a:rPr>
            <a:t> </a:t>
          </a:r>
          <a:r>
            <a:rPr lang="en-GB" sz="2600" kern="1200" dirty="0" err="1">
              <a:latin typeface="NewsGotT" pitchFamily="2" charset="0"/>
            </a:rPr>
            <a:t>categóricas</a:t>
          </a:r>
          <a:r>
            <a:rPr lang="en-GB" sz="2600" kern="1200" dirty="0">
              <a:latin typeface="NewsGotT" pitchFamily="2" charset="0"/>
            </a:rPr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 err="1">
              <a:latin typeface="NewsGotT" pitchFamily="2" charset="0"/>
            </a:rPr>
            <a:t>Normalização</a:t>
          </a:r>
          <a:r>
            <a:rPr lang="en-GB" sz="2600" kern="1200" dirty="0">
              <a:latin typeface="NewsGotT" pitchFamily="2" charset="0"/>
            </a:rPr>
            <a:t> </a:t>
          </a:r>
        </a:p>
      </dsp:txBody>
      <dsp:txXfrm>
        <a:off x="6990588" y="1039611"/>
        <a:ext cx="3064668" cy="263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D388E-9012-4BF8-A1F2-0DEEC561221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56E60-9526-4177-A404-22DDD748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5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56E60-9526-4177-A404-22DDD748D4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2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04F4-6E78-4E09-8BE5-79193791720E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67AA-2E33-4E87-9062-D20843C5A560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A40A-8560-4B8F-A889-BF14F2150EE8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B9-F65B-4CD8-B85E-16187AF7CC7B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189A-F392-4C44-B380-8C1A0540C18C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34B4-8E87-4608-ABBA-CBCEA4D746CA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D339-B6C0-413D-B78E-E8F69666279B}" type="datetime1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D2C-8FCA-4B27-81FF-774A421EBD98}" type="datetime1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1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0362-46FC-432A-8C78-A5AAAAAC545F}" type="datetime1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765B4D-F87E-498F-A2C3-E381049F60DA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0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D29-4B02-4299-ADFE-72E0C992F93F}" type="datetime1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A62EB-693C-4F9E-83D1-5EB5187AC634}" type="datetime1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Desenvolvimento de Algoritmos para Recolha de Produtos num Armazém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0F90A3-6237-4C49-AA45-48C69CEF6F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2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FD85-C3CB-44E6-B21B-B086D64B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832731"/>
            <a:ext cx="10347959" cy="1555408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44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4400" dirty="0">
                <a:latin typeface="NewsGotT"/>
                <a:ea typeface="+mn-lt"/>
                <a:cs typeface="+mn-lt"/>
              </a:rPr>
              <a:t>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learning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810B-EDAD-422A-8E91-61CD552A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2750" y="2201220"/>
            <a:ext cx="6159210" cy="631511"/>
          </a:xfrm>
        </p:spPr>
        <p:txBody>
          <a:bodyPr>
            <a:noAutofit/>
          </a:bodyPr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NewsGotT" pitchFamily="2" charset="0"/>
              </a:rPr>
              <a:t>Célia Natália Lemos Figueiredo</a:t>
            </a:r>
            <a:endParaRPr lang="en-GB" sz="2800" dirty="0">
              <a:solidFill>
                <a:schemeClr val="tx1"/>
              </a:solidFill>
              <a:latin typeface="NewsGotT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0499A4-C92B-4030-951A-87F117A6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02410"/>
            <a:ext cx="2557670" cy="22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00ABB-4917-4458-A127-874047EA19D7}"/>
              </a:ext>
            </a:extLst>
          </p:cNvPr>
          <p:cNvSpPr txBox="1"/>
          <p:nvPr/>
        </p:nvSpPr>
        <p:spPr>
          <a:xfrm>
            <a:off x="302209" y="5186984"/>
            <a:ext cx="526111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Projeto efetuado sob a orientação de: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Professora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Ana Cristina Silva Braga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José António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Briote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Mariz</a:t>
            </a:r>
            <a:endParaRPr lang="en-US" sz="2000" dirty="0">
              <a:solidFill>
                <a:srgbClr val="000000"/>
              </a:solidFill>
              <a:latin typeface="NewsGot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6AC9C-985C-45C8-901D-F53F3FDCEF36}"/>
              </a:ext>
            </a:extLst>
          </p:cNvPr>
          <p:cNvSpPr txBox="1"/>
          <p:nvPr/>
        </p:nvSpPr>
        <p:spPr>
          <a:xfrm>
            <a:off x="8269357" y="22897"/>
            <a:ext cx="3922643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Mestrado em Engenharia de Sistemas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407523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13541-952B-4547-9F23-EC2DCE5F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Resultados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965C0-ED56-47FB-AAA2-F545C93F5471}"/>
              </a:ext>
            </a:extLst>
          </p:cNvPr>
          <p:cNvSpPr txBox="1"/>
          <p:nvPr/>
        </p:nvSpPr>
        <p:spPr>
          <a:xfrm>
            <a:off x="619028" y="2586245"/>
            <a:ext cx="3084844" cy="775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>
                <a:solidFill>
                  <a:srgbClr val="FFFFFF"/>
                </a:solidFill>
                <a:latin typeface="NewsGotT" pitchFamily="2" charset="0"/>
              </a:rPr>
              <a:t>Random Forest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270-193D-4BED-9510-AE89944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170" y="6367061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hospitalar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learning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8257-2419-4A4B-95F7-E08C9B1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0B8F00-6735-F157-F902-B9B6CC5E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00218"/>
              </p:ext>
            </p:extLst>
          </p:nvPr>
        </p:nvGraphicFramePr>
        <p:xfrm>
          <a:off x="4230737" y="279918"/>
          <a:ext cx="7352195" cy="6146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91">
                  <a:extLst>
                    <a:ext uri="{9D8B030D-6E8A-4147-A177-3AD203B41FA5}">
                      <a16:colId xmlns:a16="http://schemas.microsoft.com/office/drawing/2014/main" val="32558245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621382773"/>
                    </a:ext>
                  </a:extLst>
                </a:gridCol>
                <a:gridCol w="1045904">
                  <a:extLst>
                    <a:ext uri="{9D8B030D-6E8A-4147-A177-3AD203B41FA5}">
                      <a16:colId xmlns:a16="http://schemas.microsoft.com/office/drawing/2014/main" val="401133252"/>
                    </a:ext>
                  </a:extLst>
                </a:gridCol>
                <a:gridCol w="804226">
                  <a:extLst>
                    <a:ext uri="{9D8B030D-6E8A-4147-A177-3AD203B41FA5}">
                      <a16:colId xmlns:a16="http://schemas.microsoft.com/office/drawing/2014/main" val="2513628907"/>
                    </a:ext>
                  </a:extLst>
                </a:gridCol>
                <a:gridCol w="772821">
                  <a:extLst>
                    <a:ext uri="{9D8B030D-6E8A-4147-A177-3AD203B41FA5}">
                      <a16:colId xmlns:a16="http://schemas.microsoft.com/office/drawing/2014/main" val="4148131124"/>
                    </a:ext>
                  </a:extLst>
                </a:gridCol>
                <a:gridCol w="561962">
                  <a:extLst>
                    <a:ext uri="{9D8B030D-6E8A-4147-A177-3AD203B41FA5}">
                      <a16:colId xmlns:a16="http://schemas.microsoft.com/office/drawing/2014/main" val="1060550299"/>
                    </a:ext>
                  </a:extLst>
                </a:gridCol>
                <a:gridCol w="759362">
                  <a:extLst>
                    <a:ext uri="{9D8B030D-6E8A-4147-A177-3AD203B41FA5}">
                      <a16:colId xmlns:a16="http://schemas.microsoft.com/office/drawing/2014/main" val="1748582563"/>
                    </a:ext>
                  </a:extLst>
                </a:gridCol>
                <a:gridCol w="561962">
                  <a:extLst>
                    <a:ext uri="{9D8B030D-6E8A-4147-A177-3AD203B41FA5}">
                      <a16:colId xmlns:a16="http://schemas.microsoft.com/office/drawing/2014/main" val="3007418629"/>
                    </a:ext>
                  </a:extLst>
                </a:gridCol>
                <a:gridCol w="705525">
                  <a:extLst>
                    <a:ext uri="{9D8B030D-6E8A-4147-A177-3AD203B41FA5}">
                      <a16:colId xmlns:a16="http://schemas.microsoft.com/office/drawing/2014/main" val="604594314"/>
                    </a:ext>
                  </a:extLst>
                </a:gridCol>
                <a:gridCol w="828901">
                  <a:extLst>
                    <a:ext uri="{9D8B030D-6E8A-4147-A177-3AD203B41FA5}">
                      <a16:colId xmlns:a16="http://schemas.microsoft.com/office/drawing/2014/main" val="3204812190"/>
                    </a:ext>
                  </a:extLst>
                </a:gridCol>
              </a:tblGrid>
              <a:tr h="3127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Random Forest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72040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Método de seleção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Variáveis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Acurácia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FVP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Precisão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F1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AUC-PR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AUC-ROC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718100216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---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43,33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03883862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82,8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45,71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66,67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54,24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0,808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728446355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0,015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75,16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31,43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42,31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36,07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0,417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0,765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425671656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31,43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52,38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39,29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0,796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546649319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76,43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34,14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46,43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41,27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753927657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4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threshold= 0,05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42,86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51,72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46,88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0,428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0,748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345518370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RFECV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31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>
                          <a:effectLst/>
                          <a:latin typeface="NewsGotT" pitchFamily="2" charset="0"/>
                        </a:rPr>
                        <a:t>53,85</a:t>
                      </a:r>
                      <a:endParaRPr lang="en-GB" sz="14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45,9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0,508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b="1" dirty="0">
                          <a:effectLst/>
                          <a:latin typeface="NewsGotT" pitchFamily="2" charset="0"/>
                        </a:rPr>
                        <a:t>0,789</a:t>
                      </a:r>
                      <a:endParaRPr lang="en-GB" sz="14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2040744638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(forward)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33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42,86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53,57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45,62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0,445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131515697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(backward)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59,08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45,61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0,457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0,796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3428072116"/>
                  </a:ext>
                </a:extLst>
              </a:tr>
              <a:tr h="6100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9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(bidirecional backward)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77,71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37,14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50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42,62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0,485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0,785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744330190"/>
                  </a:ext>
                </a:extLst>
              </a:tr>
              <a:tr h="3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10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SFS (bidirecional forward)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32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77,07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48,28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43,75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>
                          <a:effectLst/>
                          <a:latin typeface="NewsGotT" pitchFamily="2" charset="0"/>
                        </a:rPr>
                        <a:t>0,463</a:t>
                      </a:r>
                      <a:endParaRPr lang="en-GB" sz="14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400" dirty="0">
                          <a:effectLst/>
                          <a:latin typeface="NewsGotT" pitchFamily="2" charset="0"/>
                        </a:rPr>
                        <a:t>0,786</a:t>
                      </a:r>
                      <a:endParaRPr lang="en-GB" sz="14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83" marR="4983" marT="0" marB="0" anchor="ctr"/>
                </a:tc>
                <a:extLst>
                  <a:ext uri="{0D108BD9-81ED-4DB2-BD59-A6C34878D82A}">
                    <a16:rowId xmlns:a16="http://schemas.microsoft.com/office/drawing/2014/main" val="156653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F0AEF-787E-3BDF-A8E1-CBF55992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394079"/>
            <a:ext cx="3084844" cy="789451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NewsGotT" pitchFamily="2" charset="0"/>
              </a:rPr>
              <a:t>Regressão</a:t>
            </a:r>
            <a:r>
              <a:rPr lang="en-US" sz="2400" dirty="0">
                <a:solidFill>
                  <a:srgbClr val="FFFFFF"/>
                </a:solidFill>
                <a:latin typeface="NewsGotT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NewsGotT" pitchFamily="2" charset="0"/>
              </a:rPr>
              <a:t>Logística</a:t>
            </a:r>
            <a:endParaRPr lang="en-US" sz="2400" dirty="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2C115-51B8-4905-200E-74FA9AD1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17408-9356-0862-DADF-BB11D5F5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5254"/>
              </p:ext>
            </p:extLst>
          </p:nvPr>
        </p:nvGraphicFramePr>
        <p:xfrm>
          <a:off x="4230383" y="191272"/>
          <a:ext cx="7723083" cy="6358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96">
                  <a:extLst>
                    <a:ext uri="{9D8B030D-6E8A-4147-A177-3AD203B41FA5}">
                      <a16:colId xmlns:a16="http://schemas.microsoft.com/office/drawing/2014/main" val="2718308155"/>
                    </a:ext>
                  </a:extLst>
                </a:gridCol>
                <a:gridCol w="1827776">
                  <a:extLst>
                    <a:ext uri="{9D8B030D-6E8A-4147-A177-3AD203B41FA5}">
                      <a16:colId xmlns:a16="http://schemas.microsoft.com/office/drawing/2014/main" val="2700959577"/>
                    </a:ext>
                  </a:extLst>
                </a:gridCol>
                <a:gridCol w="411925">
                  <a:extLst>
                    <a:ext uri="{9D8B030D-6E8A-4147-A177-3AD203B41FA5}">
                      <a16:colId xmlns:a16="http://schemas.microsoft.com/office/drawing/2014/main" val="2572132459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4276544697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3011663023"/>
                    </a:ext>
                  </a:extLst>
                </a:gridCol>
                <a:gridCol w="745784">
                  <a:extLst>
                    <a:ext uri="{9D8B030D-6E8A-4147-A177-3AD203B41FA5}">
                      <a16:colId xmlns:a16="http://schemas.microsoft.com/office/drawing/2014/main" val="499011683"/>
                    </a:ext>
                  </a:extLst>
                </a:gridCol>
                <a:gridCol w="725672">
                  <a:extLst>
                    <a:ext uri="{9D8B030D-6E8A-4147-A177-3AD203B41FA5}">
                      <a16:colId xmlns:a16="http://schemas.microsoft.com/office/drawing/2014/main" val="4093462734"/>
                    </a:ext>
                  </a:extLst>
                </a:gridCol>
                <a:gridCol w="544021">
                  <a:extLst>
                    <a:ext uri="{9D8B030D-6E8A-4147-A177-3AD203B41FA5}">
                      <a16:colId xmlns:a16="http://schemas.microsoft.com/office/drawing/2014/main" val="2133920500"/>
                    </a:ext>
                  </a:extLst>
                </a:gridCol>
                <a:gridCol w="676131">
                  <a:extLst>
                    <a:ext uri="{9D8B030D-6E8A-4147-A177-3AD203B41FA5}">
                      <a16:colId xmlns:a16="http://schemas.microsoft.com/office/drawing/2014/main" val="1976666121"/>
                    </a:ext>
                  </a:extLst>
                </a:gridCol>
                <a:gridCol w="789662">
                  <a:extLst>
                    <a:ext uri="{9D8B030D-6E8A-4147-A177-3AD203B41FA5}">
                      <a16:colId xmlns:a16="http://schemas.microsoft.com/office/drawing/2014/main" val="2331686850"/>
                    </a:ext>
                  </a:extLst>
                </a:gridCol>
              </a:tblGrid>
              <a:tr h="24651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 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600" dirty="0">
                          <a:effectLst/>
                          <a:latin typeface="NewsGotT" pitchFamily="2" charset="0"/>
                        </a:rPr>
                        <a:t>Regressão Logística</a:t>
                      </a:r>
                      <a:endParaRPr lang="en-GB" sz="16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78663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Método de seleção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Variáveis 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Acurácia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FVP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Precisão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F1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AUC-PR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AUC-ROC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46817382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---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83,44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61,76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045267813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(forward)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48,57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56,67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52,31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0,506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0,766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960381158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(backward)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57,14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52,63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0,500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0,802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802758010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(bidirecional forward)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70,06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54,529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44,71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0,4590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0,755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102157904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SFS (bidirecional backward)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78,98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57,14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52,63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0,5260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0,788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607725890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RFE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19 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80,25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55,26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57,53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0,565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0,7827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95281877"/>
                  </a:ext>
                </a:extLst>
              </a:tr>
              <a:tr h="2465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RFECV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78,34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51,43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0,543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0,755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259569006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threshold=0,02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83,44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61,76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682670297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</a:rPr>
                        <a:t>8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 b="1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threshold=0,09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36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84,71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67,74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63,64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>
                          <a:effectLst/>
                          <a:latin typeface="NewsGotT" pitchFamily="2" charset="0"/>
                        </a:rPr>
                        <a:t>0,582</a:t>
                      </a:r>
                      <a:endParaRPr lang="en-GB" sz="1200" b="1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b="1" dirty="0">
                          <a:effectLst/>
                          <a:latin typeface="NewsGotT" pitchFamily="2" charset="0"/>
                        </a:rPr>
                        <a:t>0,8333</a:t>
                      </a:r>
                      <a:endParaRPr lang="en-GB" sz="1200" b="1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4139005744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84,08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65,62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62,69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0,8311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802550945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33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84,08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65,62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62,69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0,575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0,8278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591409978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82,17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0,563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0,8290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682928191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threshold=0,5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24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80,89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50,76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58,33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0,542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0,8208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3149585334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threshold=1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77,71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40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44,44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0,499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0,7250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410875481"/>
                  </a:ext>
                </a:extLst>
              </a:tr>
              <a:tr h="480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 err="1">
                          <a:effectLst/>
                          <a:latin typeface="NewsGotT" pitchFamily="2" charset="0"/>
                        </a:rPr>
                        <a:t>SelectFromModel</a:t>
                      </a:r>
                      <a:endParaRPr lang="en-GB" sz="1200" dirty="0">
                        <a:effectLst/>
                        <a:latin typeface="NewsGotT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 err="1">
                          <a:effectLst/>
                          <a:latin typeface="NewsGotT" pitchFamily="2" charset="0"/>
                        </a:rPr>
                        <a:t>threshold</a:t>
                      </a: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=1,5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70,7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>
                          <a:effectLst/>
                          <a:latin typeface="NewsGotT" pitchFamily="2" charset="0"/>
                        </a:rPr>
                        <a:t>54,29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38,78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45,24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0,509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200" dirty="0">
                          <a:effectLst/>
                          <a:latin typeface="NewsGotT" pitchFamily="2" charset="0"/>
                        </a:rPr>
                        <a:t>0,7207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8" marR="2778" marT="0" marB="0" anchor="ctr"/>
                </a:tc>
                <a:extLst>
                  <a:ext uri="{0D108BD9-81ED-4DB2-BD59-A6C34878D82A}">
                    <a16:rowId xmlns:a16="http://schemas.microsoft.com/office/drawing/2014/main" val="2744614446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E20BCD-50A8-5A0C-7DC6-90F67F3E75ED}"/>
              </a:ext>
            </a:extLst>
          </p:cNvPr>
          <p:cNvSpPr txBox="1">
            <a:spLocks/>
          </p:cNvSpPr>
          <p:nvPr/>
        </p:nvSpPr>
        <p:spPr>
          <a:xfrm>
            <a:off x="156170" y="6367061"/>
            <a:ext cx="37572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Identificação de </a:t>
            </a:r>
            <a:r>
              <a:rPr lang="en-US" i="1"/>
              <a:t>delirium</a:t>
            </a:r>
            <a:r>
              <a:rPr lang="en-US"/>
              <a:t> em contexto hospitalar através de algoritmos de </a:t>
            </a:r>
            <a:r>
              <a:rPr lang="en-US" i="1"/>
              <a:t>machine</a:t>
            </a:r>
            <a:r>
              <a:rPr lang="en-US"/>
              <a:t> </a:t>
            </a:r>
            <a:r>
              <a:rPr lang="en-US" i="1"/>
              <a:t>learning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8B13B6-C9F4-1C40-FBA5-79FDB8261026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FFFFFF"/>
                </a:solidFill>
              </a:rPr>
              <a:t>Resultados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Resultados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12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D677A3-4229-EECA-93C4-D1016BE2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2607"/>
              </p:ext>
            </p:extLst>
          </p:nvPr>
        </p:nvGraphicFramePr>
        <p:xfrm>
          <a:off x="410547" y="1922106"/>
          <a:ext cx="4665306" cy="429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912">
                  <a:extLst>
                    <a:ext uri="{9D8B030D-6E8A-4147-A177-3AD203B41FA5}">
                      <a16:colId xmlns:a16="http://schemas.microsoft.com/office/drawing/2014/main" val="2461336106"/>
                    </a:ext>
                  </a:extLst>
                </a:gridCol>
                <a:gridCol w="1115555">
                  <a:extLst>
                    <a:ext uri="{9D8B030D-6E8A-4147-A177-3AD203B41FA5}">
                      <a16:colId xmlns:a16="http://schemas.microsoft.com/office/drawing/2014/main" val="200849032"/>
                    </a:ext>
                  </a:extLst>
                </a:gridCol>
                <a:gridCol w="1114839">
                  <a:extLst>
                    <a:ext uri="{9D8B030D-6E8A-4147-A177-3AD203B41FA5}">
                      <a16:colId xmlns:a16="http://schemas.microsoft.com/office/drawing/2014/main" val="3488071097"/>
                    </a:ext>
                  </a:extLst>
                </a:gridCol>
              </a:tblGrid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Variável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Coeficientes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OR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1606639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Idade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2,76329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15,8520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5182446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Outros Med_Presente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1,58937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4,90066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883384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Antipsicoticos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1,08977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2,97360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642282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 err="1">
                          <a:effectLst/>
                        </a:rPr>
                        <a:t>Glicose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0,66107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1,93687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9820378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Ureia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0,60483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1,83094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4729369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pCO2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effectLst/>
                        </a:rPr>
                        <a:t>0,56472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1,75896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40434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effectLst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462883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Digitalicos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-0,14012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0,86926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30439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Sodio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-0,18368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0,83220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973440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Ca_ionizado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-0,19973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0,81895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6119196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Antidislipidemicos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-0,30344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0,73828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4811291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pH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-0,33835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0,71294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850799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 dirty="0" err="1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Local_SU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-0,54732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0,57850</a:t>
                      </a:r>
                      <a:endParaRPr lang="en-GB" sz="120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415606"/>
                  </a:ext>
                </a:extLst>
              </a:tr>
              <a:tr h="280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Menlo" panose="020B0609030804020204" pitchFamily="49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Cambria" panose="02040503050406030204" pitchFamily="18" charset="0"/>
                          <a:cs typeface="Menlo" panose="020B0609030804020204" pitchFamily="49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NewsGot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…</a:t>
                      </a:r>
                      <a:endParaRPr lang="en-GB" sz="120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992896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438D5B2-476B-B379-BED1-E1502CA040D4}"/>
              </a:ext>
            </a:extLst>
          </p:cNvPr>
          <p:cNvSpPr/>
          <p:nvPr/>
        </p:nvSpPr>
        <p:spPr>
          <a:xfrm>
            <a:off x="3862874" y="2183364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20403-7565-758A-9803-1F285941DF97}"/>
              </a:ext>
            </a:extLst>
          </p:cNvPr>
          <p:cNvCxnSpPr>
            <a:cxnSpLocks/>
            <a:stCxn id="14" idx="6"/>
            <a:endCxn id="32" idx="1"/>
          </p:cNvCxnSpPr>
          <p:nvPr/>
        </p:nvCxnSpPr>
        <p:spPr>
          <a:xfrm flipV="1">
            <a:off x="5430416" y="2356620"/>
            <a:ext cx="508039" cy="930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1BF4F6-1BA1-661A-EA65-F6EBDD80CDCE}"/>
              </a:ext>
            </a:extLst>
          </p:cNvPr>
          <p:cNvSpPr txBox="1"/>
          <p:nvPr/>
        </p:nvSpPr>
        <p:spPr>
          <a:xfrm>
            <a:off x="6124103" y="2097135"/>
            <a:ext cx="315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uma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unidade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na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idade</a:t>
            </a:r>
            <a:r>
              <a:rPr lang="en-US" dirty="0">
                <a:latin typeface="NewsGotT" pitchFamily="2" charset="0"/>
              </a:rPr>
              <a:t>  ⟹</a:t>
            </a:r>
          </a:p>
        </p:txBody>
      </p:sp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4799A07-2FE7-6BC8-B84B-A6134E92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455" y="2097135"/>
            <a:ext cx="470495" cy="339547"/>
          </a:xfrm>
          <a:prstGeom prst="rect">
            <a:avLst/>
          </a:prstGeom>
        </p:spPr>
      </p:pic>
      <p:pic>
        <p:nvPicPr>
          <p:cNvPr id="21" name="Graphic 20" descr="Arrow Up with solid fill">
            <a:extLst>
              <a:ext uri="{FF2B5EF4-FFF2-40B4-BE49-F238E27FC236}">
                <a16:creationId xmlns:a16="http://schemas.microsoft.com/office/drawing/2014/main" id="{8975BC09-B792-3B96-8651-44BF61E3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4430" y="2052623"/>
            <a:ext cx="470495" cy="3395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BF44DD-FC7B-B5E2-5DFC-E2DA474717FF}"/>
              </a:ext>
            </a:extLst>
          </p:cNvPr>
          <p:cNvSpPr txBox="1"/>
          <p:nvPr/>
        </p:nvSpPr>
        <p:spPr>
          <a:xfrm>
            <a:off x="9094446" y="1982962"/>
            <a:ext cx="315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de 15,85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 a 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desenvolvimento</a:t>
            </a:r>
            <a:r>
              <a:rPr lang="en-US" dirty="0">
                <a:latin typeface="NewsGotT" pitchFamily="2" charset="0"/>
              </a:rPr>
              <a:t> de delirium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1F52E0-603C-4DC5-DB7E-DF0DDC062911}"/>
              </a:ext>
            </a:extLst>
          </p:cNvPr>
          <p:cNvSpPr/>
          <p:nvPr/>
        </p:nvSpPr>
        <p:spPr>
          <a:xfrm>
            <a:off x="3862874" y="2785457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7ECA47-D3B3-4C68-BB4E-9C064EBA208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430416" y="2965421"/>
            <a:ext cx="637481" cy="4941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737E5C-2F94-36DE-9BE5-D26C27DDCE71}"/>
              </a:ext>
            </a:extLst>
          </p:cNvPr>
          <p:cNvSpPr txBox="1"/>
          <p:nvPr/>
        </p:nvSpPr>
        <p:spPr>
          <a:xfrm>
            <a:off x="6067897" y="3136454"/>
            <a:ext cx="44896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ewsGotT" pitchFamily="2" charset="0"/>
              </a:rPr>
              <a:t>Quando</a:t>
            </a:r>
            <a:r>
              <a:rPr lang="en-US" dirty="0">
                <a:latin typeface="NewsGotT" pitchFamily="2" charset="0"/>
              </a:rPr>
              <a:t> o </a:t>
            </a:r>
            <a:r>
              <a:rPr lang="en-US" dirty="0" err="1">
                <a:latin typeface="NewsGotT" pitchFamily="2" charset="0"/>
              </a:rPr>
              <a:t>fármaco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está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presente</a:t>
            </a:r>
            <a:r>
              <a:rPr lang="en-US" dirty="0">
                <a:latin typeface="NewsGotT" pitchFamily="2" charset="0"/>
              </a:rPr>
              <a:t>, a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desenvolver</a:t>
            </a:r>
            <a:r>
              <a:rPr lang="en-US" dirty="0">
                <a:latin typeface="NewsGotT" pitchFamily="2" charset="0"/>
              </a:rPr>
              <a:t> delirium </a:t>
            </a:r>
            <a:r>
              <a:rPr lang="en-US" dirty="0" err="1">
                <a:latin typeface="NewsGotT" pitchFamily="2" charset="0"/>
              </a:rPr>
              <a:t>aumenta</a:t>
            </a:r>
            <a:r>
              <a:rPr lang="en-US" dirty="0">
                <a:latin typeface="NewsGotT" pitchFamily="2" charset="0"/>
              </a:rPr>
              <a:t> 2,97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.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D73532-3197-A2B8-A221-59ADFB41C1F4}"/>
              </a:ext>
            </a:extLst>
          </p:cNvPr>
          <p:cNvSpPr/>
          <p:nvPr/>
        </p:nvSpPr>
        <p:spPr>
          <a:xfrm>
            <a:off x="3862652" y="5046563"/>
            <a:ext cx="1567542" cy="365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26CFF-223C-7057-B0A9-2DCA85A7390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430194" y="5111757"/>
            <a:ext cx="717102" cy="1173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D69969-B4E7-877D-B846-8089659176CB}"/>
              </a:ext>
            </a:extLst>
          </p:cNvPr>
          <p:cNvSpPr txBox="1"/>
          <p:nvPr/>
        </p:nvSpPr>
        <p:spPr>
          <a:xfrm>
            <a:off x="6147296" y="4788591"/>
            <a:ext cx="44896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ewsGotT" pitchFamily="2" charset="0"/>
              </a:rPr>
              <a:t>Quando</a:t>
            </a:r>
            <a:r>
              <a:rPr lang="en-US" dirty="0">
                <a:latin typeface="NewsGotT" pitchFamily="2" charset="0"/>
              </a:rPr>
              <a:t> o </a:t>
            </a:r>
            <a:r>
              <a:rPr lang="en-US" dirty="0" err="1">
                <a:latin typeface="NewsGotT" pitchFamily="2" charset="0"/>
              </a:rPr>
              <a:t>fármaco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está</a:t>
            </a:r>
            <a:r>
              <a:rPr lang="en-US" dirty="0">
                <a:latin typeface="NewsGotT" pitchFamily="2" charset="0"/>
              </a:rPr>
              <a:t> </a:t>
            </a:r>
            <a:r>
              <a:rPr lang="en-US" dirty="0" err="1">
                <a:latin typeface="NewsGotT" pitchFamily="2" charset="0"/>
              </a:rPr>
              <a:t>presente</a:t>
            </a:r>
            <a:r>
              <a:rPr lang="en-US" dirty="0">
                <a:latin typeface="NewsGotT" pitchFamily="2" charset="0"/>
              </a:rPr>
              <a:t>, a </a:t>
            </a:r>
            <a:r>
              <a:rPr lang="en-US" dirty="0" err="1">
                <a:latin typeface="NewsGotT" pitchFamily="2" charset="0"/>
              </a:rPr>
              <a:t>probabilidade</a:t>
            </a:r>
            <a:r>
              <a:rPr lang="en-US" dirty="0">
                <a:latin typeface="NewsGotT" pitchFamily="2" charset="0"/>
              </a:rPr>
              <a:t> de </a:t>
            </a:r>
            <a:r>
              <a:rPr lang="en-US" dirty="0" err="1">
                <a:latin typeface="NewsGotT" pitchFamily="2" charset="0"/>
              </a:rPr>
              <a:t>desenvolver</a:t>
            </a:r>
            <a:r>
              <a:rPr lang="en-US" dirty="0">
                <a:latin typeface="NewsGotT" pitchFamily="2" charset="0"/>
              </a:rPr>
              <a:t> delirium </a:t>
            </a:r>
            <a:r>
              <a:rPr lang="en-US" dirty="0" err="1">
                <a:latin typeface="NewsGotT" pitchFamily="2" charset="0"/>
              </a:rPr>
              <a:t>diminui</a:t>
            </a:r>
            <a:r>
              <a:rPr lang="en-US" dirty="0">
                <a:latin typeface="NewsGotT" pitchFamily="2" charset="0"/>
              </a:rPr>
              <a:t> 0,73 </a:t>
            </a:r>
            <a:r>
              <a:rPr lang="en-US" dirty="0" err="1">
                <a:latin typeface="NewsGotT" pitchFamily="2" charset="0"/>
              </a:rPr>
              <a:t>vezes</a:t>
            </a:r>
            <a:r>
              <a:rPr lang="en-US" dirty="0">
                <a:latin typeface="NewsGotT" pitchFamily="2" charset="0"/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0CE8A-340D-8AEB-2124-146AEFF00894}"/>
              </a:ext>
            </a:extLst>
          </p:cNvPr>
          <p:cNvSpPr txBox="1"/>
          <p:nvPr/>
        </p:nvSpPr>
        <p:spPr>
          <a:xfrm>
            <a:off x="5938455" y="1870620"/>
            <a:ext cx="6253545" cy="972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8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Resultados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13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4660-7339-49D9-0BAA-948417168AD5}"/>
              </a:ext>
            </a:extLst>
          </p:cNvPr>
          <p:cNvSpPr txBox="1"/>
          <p:nvPr/>
        </p:nvSpPr>
        <p:spPr>
          <a:xfrm>
            <a:off x="1097280" y="1903445"/>
            <a:ext cx="3060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NewsGotT" pitchFamily="2" charset="0"/>
              </a:rPr>
              <a:t>Variáveis</a:t>
            </a:r>
            <a:r>
              <a:rPr lang="en-US" sz="2800" b="1" dirty="0">
                <a:latin typeface="NewsGotT" pitchFamily="2" charset="0"/>
              </a:rPr>
              <a:t> </a:t>
            </a:r>
            <a:r>
              <a:rPr lang="en-US" sz="2800" b="1" dirty="0" err="1">
                <a:latin typeface="NewsGotT" pitchFamily="2" charset="0"/>
              </a:rPr>
              <a:t>excluídas</a:t>
            </a:r>
            <a:r>
              <a:rPr lang="en-US" sz="2800" b="1" dirty="0">
                <a:latin typeface="NewsGotT" pitchFamily="2" charset="0"/>
              </a:rPr>
              <a:t>: </a:t>
            </a:r>
          </a:p>
          <a:p>
            <a:endParaRPr lang="en-US" sz="800" b="1" dirty="0">
              <a:latin typeface="NewsGot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NewsGotT" pitchFamily="2" charset="0"/>
              </a:rPr>
              <a:t>Anti-</a:t>
            </a:r>
            <a:r>
              <a:rPr lang="en-US" sz="2800" dirty="0" err="1">
                <a:latin typeface="NewsGotT" pitchFamily="2" charset="0"/>
              </a:rPr>
              <a:t>hipertensores</a:t>
            </a:r>
            <a:r>
              <a:rPr lang="en-US" sz="2800" dirty="0">
                <a:latin typeface="NewsGotT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NewsGotT" pitchFamily="2" charset="0"/>
              </a:rPr>
              <a:t>Ansióliticos</a:t>
            </a:r>
            <a:r>
              <a:rPr lang="en-US" sz="2800" dirty="0">
                <a:latin typeface="NewsGotT" pitchFamily="2" charset="0"/>
              </a:rPr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E85FB2-1D51-A813-43B1-DC6504A0D0B6}"/>
              </a:ext>
            </a:extLst>
          </p:cNvPr>
          <p:cNvSpPr/>
          <p:nvPr/>
        </p:nvSpPr>
        <p:spPr>
          <a:xfrm>
            <a:off x="1497652" y="2919137"/>
            <a:ext cx="1735715" cy="5528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EE87D5-C35C-21BA-3F2C-AD7419F1E67D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>
            <a:off x="3233367" y="3195579"/>
            <a:ext cx="2277490" cy="3083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13D490-594C-109D-42F4-F158627074DE}"/>
              </a:ext>
            </a:extLst>
          </p:cNvPr>
          <p:cNvSpPr txBox="1"/>
          <p:nvPr/>
        </p:nvSpPr>
        <p:spPr>
          <a:xfrm>
            <a:off x="5510857" y="2534387"/>
            <a:ext cx="5701626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NewsGotT" pitchFamily="2" charset="0"/>
              </a:rPr>
              <a:t>A literatura reporta que este grupo de fármacos podem ser influentes no desenvolvimento de </a:t>
            </a:r>
            <a:r>
              <a:rPr lang="pt-PT" sz="2000" i="1" dirty="0" err="1">
                <a:latin typeface="NewsGotT" pitchFamily="2" charset="0"/>
              </a:rPr>
              <a:t>delirium</a:t>
            </a:r>
            <a:r>
              <a:rPr lang="pt-PT" sz="2000" dirty="0">
                <a:latin typeface="NewsGotT" pitchFamily="2" charset="0"/>
              </a:rPr>
              <a:t>.</a:t>
            </a:r>
          </a:p>
          <a:p>
            <a:endParaRPr lang="pt-PT" sz="2000" dirty="0">
              <a:latin typeface="NewsGotT" pitchFamily="2" charset="0"/>
            </a:endParaRPr>
          </a:p>
          <a:p>
            <a:r>
              <a:rPr lang="pt-PT" sz="2000" dirty="0">
                <a:latin typeface="NewsGotT" pitchFamily="2" charset="0"/>
              </a:rPr>
              <a:t>Os efeitos secundários dos medicamentos deste grupo farmacológico também indicam a possibilidade de desenvolvimento de </a:t>
            </a:r>
            <a:r>
              <a:rPr lang="pt-PT" sz="2000" i="1" dirty="0" err="1">
                <a:latin typeface="NewsGotT" pitchFamily="2" charset="0"/>
              </a:rPr>
              <a:t>delirium</a:t>
            </a:r>
            <a:r>
              <a:rPr lang="pt-PT" sz="2000" dirty="0">
                <a:latin typeface="NewsGotT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72997-4A41-A0FE-C66D-7DA72E15703E}"/>
              </a:ext>
            </a:extLst>
          </p:cNvPr>
          <p:cNvSpPr txBox="1"/>
          <p:nvPr/>
        </p:nvSpPr>
        <p:spPr>
          <a:xfrm>
            <a:off x="1097279" y="4869769"/>
            <a:ext cx="10323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NewsGotT" pitchFamily="2" charset="0"/>
              </a:rPr>
              <a:t>Possível explicação: </a:t>
            </a:r>
          </a:p>
          <a:p>
            <a:r>
              <a:rPr lang="pt-PT" sz="2000" dirty="0">
                <a:latin typeface="NewsGotT" pitchFamily="2" charset="0"/>
                <a:sym typeface="Wingdings" pitchFamily="2" charset="2"/>
              </a:rPr>
              <a:t> Pouca representatividade desta classe de medicamentos nos dados de treino (dos 59 apenas 10 (16,95%) apresentam </a:t>
            </a:r>
            <a:r>
              <a:rPr lang="pt-PT" sz="2000" i="1" dirty="0" err="1">
                <a:latin typeface="NewsGotT" pitchFamily="2" charset="0"/>
                <a:sym typeface="Wingdings" pitchFamily="2" charset="2"/>
              </a:rPr>
              <a:t>delirium</a:t>
            </a:r>
            <a:r>
              <a:rPr lang="pt-PT" sz="2000" dirty="0">
                <a:latin typeface="NewsGotT" pitchFamily="2" charset="0"/>
                <a:sym typeface="Wingdings" pitchFamily="2" charset="2"/>
              </a:rPr>
              <a:t>) </a:t>
            </a:r>
            <a:r>
              <a:rPr lang="pt-PT" sz="2000" dirty="0">
                <a:latin typeface="NewsGotT" pitchFamily="2" charset="0"/>
              </a:rPr>
              <a:t> </a:t>
            </a:r>
          </a:p>
        </p:txBody>
      </p:sp>
      <p:pic>
        <p:nvPicPr>
          <p:cNvPr id="30" name="Graphic 29" descr="Exclamation mark with solid fill">
            <a:extLst>
              <a:ext uri="{FF2B5EF4-FFF2-40B4-BE49-F238E27FC236}">
                <a16:creationId xmlns:a16="http://schemas.microsoft.com/office/drawing/2014/main" id="{69AB2C6B-822E-7B52-B678-C6F3983A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987" y="3262576"/>
            <a:ext cx="450752" cy="4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Implementação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14</a:t>
            </a:fld>
            <a:endParaRPr lang="en-GB" sz="24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D5589DF-F720-2277-B3DB-2D62E720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613"/>
            <a:ext cx="12192000" cy="35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1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13866-5F50-411D-9E50-009FA2EA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Implementação 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0323FD3-F0CF-E244-A8A6-CDBB32F7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62" y="6398324"/>
            <a:ext cx="70501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contexto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hospitalar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kern="1200" cap="all" baseline="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i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learning</a:t>
            </a:r>
            <a:endParaRPr lang="en-US" b="1" kern="1200" cap="all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E58E1-57B5-430F-9354-989F46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272895-98BB-6EF5-9332-78DC2C31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80464"/>
              </p:ext>
            </p:extLst>
          </p:nvPr>
        </p:nvGraphicFramePr>
        <p:xfrm>
          <a:off x="429481" y="94551"/>
          <a:ext cx="6558582" cy="6303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966">
                  <a:extLst>
                    <a:ext uri="{9D8B030D-6E8A-4147-A177-3AD203B41FA5}">
                      <a16:colId xmlns:a16="http://schemas.microsoft.com/office/drawing/2014/main" val="3204934910"/>
                    </a:ext>
                  </a:extLst>
                </a:gridCol>
                <a:gridCol w="4700616">
                  <a:extLst>
                    <a:ext uri="{9D8B030D-6E8A-4147-A177-3AD203B41FA5}">
                      <a16:colId xmlns:a16="http://schemas.microsoft.com/office/drawing/2014/main" val="2051276991"/>
                    </a:ext>
                  </a:extLst>
                </a:gridCol>
              </a:tblGrid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Variável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Valores permitidos pelo modelo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695110205"/>
                  </a:ext>
                </a:extLst>
              </a:tr>
              <a:tr h="465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Grupo de Diagnóstico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Hemato-Oncológico; Neurológico; Respiratório; Cardiovascular; Musculo-Esquelético; Geniturinário; Gastrointestinal, Outro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020023355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Estado do doente (“Local_SU”)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Ambulatório; ICISU; UDC1; UDC2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3333744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Sexo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Masculino; Feminino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977187787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Proveniência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Casa, Inter-Hospitalar, Intra-Hospitalar, Lar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66813305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Critérios SIRS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 – 4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35115309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Idade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18 – 100 anos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428741158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Tempo de permanência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0,08 – 12 dias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729171502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Glicose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41 – 1000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57948988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Sódio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42 – 151 mEq/L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20822053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Ureia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4 – 275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664362249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Creatinina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0,1 – 19,5 mg/dL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37409445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PCR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2,9 – 499 mg/L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85211575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pH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7,026 – 7,625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11197438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Ca_ionizado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0,84 – 1,37 mmol/L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572321800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pCO2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13,2 – 121,3 mm Hg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07590033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pO2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34,1 – 178,1 mm Hg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60342325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HCO3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7,4 – 39,1 mEq/L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2422729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Antidislipedémicos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Rosuvastatina; Atorvastatina; Pravastatina; Sinvastatina; Fluvastatina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74763265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Antipsicóticos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Haloperidol; Quetiapina; Risperidona; Paliperidona; Iloperidona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283650154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Antidepressores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Fluvoxamina; Paroxetina; Sertralina; Venlafaxina; Trazodona; Amitripilina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841034839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Analgésicos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Nifedipina; Captopril; Clonidina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319434356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Anticoagulantes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Varfatina; Dipiridamole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92211203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Corticosteroides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Hidrocortisona; Prednisolona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192098185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Digitálicos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Digoxina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249907562"/>
                  </a:ext>
                </a:extLst>
              </a:tr>
              <a:tr h="465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Outros Medicamentos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Ranitidina; Butilbrometo de Escopolamina; Desloratadina; Hidroxizina; Tri-hexifenidilo; Cloreto de Tróspio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333072601"/>
                  </a:ext>
                </a:extLst>
              </a:tr>
              <a:tr h="214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>
                          <a:effectLst/>
                          <a:latin typeface="NewsGotT" pitchFamily="2" charset="0"/>
                        </a:rPr>
                        <a:t>Álcool</a:t>
                      </a:r>
                      <a:endParaRPr lang="en-GB" sz="105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50" dirty="0">
                          <a:effectLst/>
                          <a:latin typeface="NewsGotT" pitchFamily="2" charset="0"/>
                        </a:rPr>
                        <a:t>Sim, Não</a:t>
                      </a:r>
                      <a:endParaRPr lang="en-GB" sz="1050" dirty="0">
                        <a:effectLst/>
                        <a:latin typeface="NewsGotT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25" marR="29525" marT="0" marB="0" anchor="ctr"/>
                </a:tc>
                <a:extLst>
                  <a:ext uri="{0D108BD9-81ED-4DB2-BD59-A6C34878D82A}">
                    <a16:rowId xmlns:a16="http://schemas.microsoft.com/office/drawing/2014/main" val="162305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4DC-5709-48D1-BF32-B52F4241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Conclusões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2D32-2DCE-47E9-BCD3-D893A15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16</a:t>
            </a:fld>
            <a:endParaRPr lang="en-GB" sz="2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E5BF0A-A563-4DC9-918C-AFFF4671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881965"/>
            <a:ext cx="10210603" cy="28555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O </a:t>
            </a:r>
            <a:r>
              <a:rPr lang="pt-PT" sz="1800" i="1" dirty="0" err="1"/>
              <a:t>delirium</a:t>
            </a:r>
            <a:r>
              <a:rPr lang="pt-PT" sz="1800" dirty="0"/>
              <a:t> é uma síndrome prevalente e </a:t>
            </a:r>
            <a:r>
              <a:rPr lang="pt-PT" sz="1800" dirty="0" err="1"/>
              <a:t>subdiagnosticada</a:t>
            </a:r>
            <a:r>
              <a:rPr lang="pt-PT" sz="1800" dirty="0"/>
              <a:t> em ambiente hospitalar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Balanceamento dos dados foi importante para uma previsão mais assertiva</a:t>
            </a:r>
            <a:endParaRPr lang="pt-PT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Análise e tratamento dos dados possibilitou uma diminuição de 124 variáveis para 36, permitindo uma diminuição da dimensionalidade bem como da complexidade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Regressão Logística alcançou melhores resultados nas métricas de avaliação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As variáveis ‘Idade’, ‘Outros Medicamentos’, ‘Antipsicóticos’ são as que tem mais peso neste modelo preditivo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O modelo desenvolvido permite o auxilio no diagnóstico de </a:t>
            </a:r>
            <a:r>
              <a:rPr lang="pt-PT" sz="1800" i="1" dirty="0" err="1"/>
              <a:t>delirium</a:t>
            </a:r>
            <a:r>
              <a:rPr lang="pt-PT" sz="1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FAE3-BD30-4087-874F-C66A0A0DB0D4}"/>
              </a:ext>
            </a:extLst>
          </p:cNvPr>
          <p:cNvSpPr txBox="1"/>
          <p:nvPr/>
        </p:nvSpPr>
        <p:spPr>
          <a:xfrm>
            <a:off x="892826" y="4889808"/>
            <a:ext cx="20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latin typeface="NewsGotT" pitchFamily="2" charset="0"/>
              </a:rPr>
              <a:t>Trabalho Futuro</a:t>
            </a:r>
            <a:endParaRPr lang="en-GB" sz="2400" dirty="0">
              <a:latin typeface="NewsGotT" pitchFamily="2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F92577C-4678-4D35-8D70-51C84DEE36EB}"/>
              </a:ext>
            </a:extLst>
          </p:cNvPr>
          <p:cNvSpPr txBox="1">
            <a:spLocks/>
          </p:cNvSpPr>
          <p:nvPr/>
        </p:nvSpPr>
        <p:spPr>
          <a:xfrm>
            <a:off x="1097280" y="5393634"/>
            <a:ext cx="10058400" cy="9138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Melhoria do modelo preditivo através de uma recolha de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Utilização de outros métodos de seleção de variáveis  bem como algoritmos de ML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800" dirty="0"/>
              <a:t> Integrar este tipo de modelo preditivo no sistema hospitalar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8C41E9-665C-B645-8F24-482AB12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023117" cy="365125"/>
          </a:xfrm>
        </p:spPr>
        <p:txBody>
          <a:bodyPr/>
          <a:lstStyle/>
          <a:p>
            <a:r>
              <a:rPr lang="pt-PT" sz="1000" b="1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b="1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b="1" dirty="0">
                <a:latin typeface="NewsGotT"/>
                <a:ea typeface="+mn-lt"/>
                <a:cs typeface="+mn-lt"/>
              </a:rPr>
              <a:t> </a:t>
            </a:r>
            <a:r>
              <a:rPr lang="pt-PT" sz="1000" b="1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4315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FD85-C3CB-44E6-B21B-B086D64BA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832731"/>
            <a:ext cx="10347959" cy="1555408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44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4400" dirty="0">
                <a:latin typeface="NewsGotT"/>
                <a:ea typeface="+mn-lt"/>
                <a:cs typeface="+mn-lt"/>
              </a:rPr>
              <a:t> </a:t>
            </a:r>
            <a:r>
              <a:rPr lang="pt-PT" sz="4400" i="1" dirty="0" err="1">
                <a:latin typeface="NewsGotT"/>
                <a:ea typeface="+mn-lt"/>
                <a:cs typeface="+mn-lt"/>
              </a:rPr>
              <a:t>learning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810B-EDAD-422A-8E91-61CD552A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594" y="2033886"/>
            <a:ext cx="4988061" cy="631511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tx1"/>
                </a:solidFill>
                <a:latin typeface="NewsGotT" pitchFamily="2" charset="0"/>
              </a:rPr>
              <a:t>Célia Natália Lemos Figueiredo</a:t>
            </a:r>
            <a:endParaRPr lang="en-GB" dirty="0">
              <a:solidFill>
                <a:schemeClr val="tx1"/>
              </a:solidFill>
              <a:latin typeface="NewsGotT" pitchFamily="2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0499A4-C92B-4030-951A-87F117A6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02410"/>
            <a:ext cx="2557670" cy="22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00ABB-4917-4458-A127-874047EA19D7}"/>
              </a:ext>
            </a:extLst>
          </p:cNvPr>
          <p:cNvSpPr txBox="1"/>
          <p:nvPr/>
        </p:nvSpPr>
        <p:spPr>
          <a:xfrm>
            <a:off x="302209" y="5186984"/>
            <a:ext cx="526111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Projeto efetuado sob a orientação de: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Professora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Doutora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Ana Cristina Silva Braga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NewsGotT"/>
              </a:rPr>
              <a:t>Doutor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 José António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Briote</a:t>
            </a:r>
            <a:r>
              <a:rPr lang="en-US" sz="2000" dirty="0">
                <a:solidFill>
                  <a:srgbClr val="000000"/>
                </a:solidFill>
                <a:latin typeface="NewsGot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ewsGotT"/>
              </a:rPr>
              <a:t>Mariz</a:t>
            </a:r>
            <a:endParaRPr lang="en-US" sz="2000" dirty="0">
              <a:solidFill>
                <a:srgbClr val="000000"/>
              </a:solidFill>
              <a:latin typeface="NewsGot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6AC9C-985C-45C8-901D-F53F3FDCEF36}"/>
              </a:ext>
            </a:extLst>
          </p:cNvPr>
          <p:cNvSpPr txBox="1"/>
          <p:nvPr/>
        </p:nvSpPr>
        <p:spPr>
          <a:xfrm>
            <a:off x="8269357" y="22897"/>
            <a:ext cx="3922643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Mestrado em Engenharia de Sistemas</a:t>
            </a:r>
          </a:p>
          <a:p>
            <a:pPr algn="ctr">
              <a:lnSpc>
                <a:spcPct val="150000"/>
              </a:lnSpc>
            </a:pPr>
            <a:r>
              <a:rPr lang="pt-PT" sz="2000" dirty="0">
                <a:latin typeface="NewsGotT" pitchFamily="2" charset="0"/>
              </a:rPr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042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57693-2C93-4C5C-8FF0-8B2E56F7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PT" sz="3600">
                <a:solidFill>
                  <a:srgbClr val="FFFFFF"/>
                </a:solidFill>
                <a:latin typeface="NewsGotT" pitchFamily="2" charset="0"/>
              </a:rPr>
              <a:t>Estrutura da Apresentação</a:t>
            </a:r>
            <a:endParaRPr lang="en-GB" sz="360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E09B-3DD6-464E-825F-9C074ED5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Contextualização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Metodologia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Objetivos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Compreensão dos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Tratamento dos dados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Modelação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Resultados e Discussão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2400" dirty="0">
                <a:latin typeface="NewsGotT" pitchFamily="2" charset="0"/>
              </a:rPr>
              <a:t> Conclusão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AA3D-6157-4C0D-B53B-4D5E731E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Identificação de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delirium</a:t>
            </a: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machine</a:t>
            </a:r>
            <a:r>
              <a:rPr lang="pt-PT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 </a:t>
            </a:r>
            <a:r>
              <a:rPr lang="pt-PT" i="1">
                <a:solidFill>
                  <a:schemeClr val="tx2"/>
                </a:solidFill>
                <a:latin typeface="NewsGotT"/>
                <a:ea typeface="+mn-lt"/>
                <a:cs typeface="+mn-lt"/>
              </a:rPr>
              <a:t>learning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1603-A3B8-4426-9CB4-52F0A85D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4A7-A18D-4EB7-85E9-1F25252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Contextualização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74A9-F80F-4841-8184-E4DE329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3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D1A-273C-4D52-AD01-3B02A7D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530826" cy="353499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532092B-A75A-4F56-7E2D-6A8EBF080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11000"/>
              </p:ext>
            </p:extLst>
          </p:nvPr>
        </p:nvGraphicFramePr>
        <p:xfrm>
          <a:off x="279918" y="2258008"/>
          <a:ext cx="11551298" cy="347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269202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spc="-50" baseline="0" dirty="0" err="1">
                <a:solidFill>
                  <a:srgbClr val="FFFFFF"/>
                </a:solidFill>
                <a:latin typeface="NewsGotT" pitchFamily="2" charset="0"/>
              </a:rPr>
              <a:t>Metodologia</a:t>
            </a:r>
            <a:endParaRPr lang="en-US" sz="5400" b="1" kern="1200" spc="-50" baseline="0" dirty="0">
              <a:solidFill>
                <a:srgbClr val="FFFFFF"/>
              </a:solidFill>
              <a:latin typeface="NewsGot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D7AFC-21B3-4A44-AADB-C57089C20942}"/>
              </a:ext>
            </a:extLst>
          </p:cNvPr>
          <p:cNvSpPr txBox="1"/>
          <p:nvPr/>
        </p:nvSpPr>
        <p:spPr>
          <a:xfrm>
            <a:off x="4964058" y="6175593"/>
            <a:ext cx="6526908" cy="6824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 err="1">
                <a:latin typeface="NewsGotT" pitchFamily="2" charset="0"/>
              </a:rPr>
              <a:t>Figura</a:t>
            </a:r>
            <a:r>
              <a:rPr lang="en-US" sz="1500" dirty="0">
                <a:latin typeface="NewsGotT" pitchFamily="2" charset="0"/>
              </a:rPr>
              <a:t> 1 - </a:t>
            </a:r>
            <a:r>
              <a:rPr lang="en-US" sz="1500" dirty="0" err="1">
                <a:latin typeface="NewsGotT" pitchFamily="2" charset="0"/>
              </a:rPr>
              <a:t>Diferentes</a:t>
            </a:r>
            <a:r>
              <a:rPr lang="en-US" sz="1500" dirty="0">
                <a:latin typeface="NewsGotT" pitchFamily="2" charset="0"/>
              </a:rPr>
              <a:t> </a:t>
            </a:r>
            <a:r>
              <a:rPr lang="en-US" sz="1500" dirty="0" err="1">
                <a:latin typeface="NewsGotT" pitchFamily="2" charset="0"/>
              </a:rPr>
              <a:t>fases</a:t>
            </a:r>
            <a:r>
              <a:rPr lang="en-US" sz="1500" dirty="0">
                <a:latin typeface="NewsGotT" pitchFamily="2" charset="0"/>
              </a:rPr>
              <a:t> da </a:t>
            </a:r>
            <a:r>
              <a:rPr lang="en-US" sz="1500" dirty="0" err="1">
                <a:latin typeface="NewsGotT" pitchFamily="2" charset="0"/>
              </a:rPr>
              <a:t>Metodologia</a:t>
            </a:r>
            <a:r>
              <a:rPr lang="en-US" sz="1500" dirty="0">
                <a:latin typeface="NewsGotT" pitchFamily="2" charset="0"/>
              </a:rPr>
              <a:t> CRISP-DM (</a:t>
            </a:r>
            <a:r>
              <a:rPr lang="en-US" sz="1500" dirty="0" err="1">
                <a:latin typeface="NewsGotT" pitchFamily="2" charset="0"/>
              </a:rPr>
              <a:t>adaptado</a:t>
            </a:r>
            <a:r>
              <a:rPr lang="en-US" sz="1500" dirty="0">
                <a:latin typeface="NewsGotT" pitchFamily="2" charset="0"/>
              </a:rPr>
              <a:t> de Chapman et al., 2000; Wirth &amp; </a:t>
            </a:r>
            <a:r>
              <a:rPr lang="en-US" sz="1500" dirty="0" err="1">
                <a:latin typeface="NewsGotT" pitchFamily="2" charset="0"/>
              </a:rPr>
              <a:t>Hipp</a:t>
            </a:r>
            <a:r>
              <a:rPr lang="en-US" sz="1500" dirty="0">
                <a:latin typeface="NewsGotT" pitchFamily="2" charset="0"/>
              </a:rPr>
              <a:t>, 2000)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371" y="6459785"/>
            <a:ext cx="30848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Identificação de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delirium</a:t>
            </a: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em contexto hospitalar através de algoritmos de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learning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28691B7-FA42-C84D-8E64-B6BADECA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r="871" b="2"/>
          <a:stretch/>
        </p:blipFill>
        <p:spPr>
          <a:xfrm>
            <a:off x="4692884" y="222637"/>
            <a:ext cx="7214932" cy="59198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0F90A3-6237-4C49-AA45-48C69CEF6FE6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7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4A7-A18D-4EB7-85E9-1F25252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Objetivos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74A9-F80F-4841-8184-E4DE329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5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D1A-273C-4D52-AD01-3B02A7D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745198" cy="365125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BC7AF-A436-4FF2-8EAA-675DF80D428C}"/>
              </a:ext>
            </a:extLst>
          </p:cNvPr>
          <p:cNvSpPr txBox="1"/>
          <p:nvPr/>
        </p:nvSpPr>
        <p:spPr>
          <a:xfrm>
            <a:off x="1453763" y="4761412"/>
            <a:ext cx="9345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latin typeface="NewsGotT" pitchFamily="2" charset="0"/>
              </a:rPr>
              <a:t>“É possível determinar quais as variáveis mais influentes na previsão do desenvolvimento de </a:t>
            </a:r>
            <a:r>
              <a:rPr lang="pt-PT" sz="2800" i="1" dirty="0" err="1">
                <a:latin typeface="NewsGotT" pitchFamily="2" charset="0"/>
              </a:rPr>
              <a:t>delirium</a:t>
            </a:r>
            <a:r>
              <a:rPr lang="pt-PT" sz="2800" dirty="0">
                <a:latin typeface="NewsGotT" pitchFamily="2" charset="0"/>
              </a:rPr>
              <a:t>, através do uso dos dados disponíveis aquando da entrada de um doente no SU?”</a:t>
            </a:r>
            <a:r>
              <a:rPr lang="en-GB" sz="2800" dirty="0">
                <a:latin typeface="NewsGotT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2BC56-67D0-4D99-BB62-57BC0B3335A5}"/>
              </a:ext>
            </a:extLst>
          </p:cNvPr>
          <p:cNvSpPr txBox="1"/>
          <p:nvPr/>
        </p:nvSpPr>
        <p:spPr>
          <a:xfrm>
            <a:off x="609030" y="4143058"/>
            <a:ext cx="307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NewsGotT" pitchFamily="2" charset="0"/>
              </a:rPr>
              <a:t>Pergunta de Investigação</a:t>
            </a:r>
            <a:endParaRPr lang="en-GB" sz="2400" b="1" dirty="0">
              <a:latin typeface="NewsGot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A8176-7E0E-6145-A35E-90D7ECAD45FF}"/>
              </a:ext>
            </a:extLst>
          </p:cNvPr>
          <p:cNvSpPr txBox="1"/>
          <p:nvPr/>
        </p:nvSpPr>
        <p:spPr>
          <a:xfrm>
            <a:off x="1149532" y="1991498"/>
            <a:ext cx="10398034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NewsGotT" pitchFamily="2" charset="0"/>
              </a:rPr>
              <a:t> Desenvolvimento de uma aplicação web para auxiliar os profissionais de saúde no diagnóstico de </a:t>
            </a:r>
            <a:r>
              <a:rPr lang="pt-PT" sz="2800" i="1" dirty="0" err="1">
                <a:latin typeface="NewsGotT" pitchFamily="2" charset="0"/>
              </a:rPr>
              <a:t>delirium</a:t>
            </a:r>
            <a:r>
              <a:rPr lang="pt-PT" sz="2800" dirty="0">
                <a:latin typeface="NewsGotT" pitchFamily="2" charset="0"/>
              </a:rPr>
              <a:t> em contexto de Serviço de Urgência (SU)  </a:t>
            </a:r>
          </a:p>
        </p:txBody>
      </p:sp>
    </p:spTree>
    <p:extLst>
      <p:ext uri="{BB962C8B-B14F-4D97-AF65-F5344CB8AC3E}">
        <p14:creationId xmlns:p14="http://schemas.microsoft.com/office/powerpoint/2010/main" val="15625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Compreensão dos dados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536192" cy="365125"/>
          </a:xfrm>
        </p:spPr>
        <p:txBody>
          <a:bodyPr/>
          <a:lstStyle/>
          <a:p>
            <a:r>
              <a:rPr lang="pt-PT" sz="1000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sz="1000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sz="1000" dirty="0">
                <a:latin typeface="NewsGotT"/>
                <a:ea typeface="+mn-lt"/>
                <a:cs typeface="+mn-lt"/>
              </a:rPr>
              <a:t> </a:t>
            </a:r>
            <a:r>
              <a:rPr lang="pt-PT" sz="1000" i="1" dirty="0" err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BB796-24E4-3736-2A7D-57CA5C6C4380}"/>
              </a:ext>
            </a:extLst>
          </p:cNvPr>
          <p:cNvGrpSpPr/>
          <p:nvPr/>
        </p:nvGrpSpPr>
        <p:grpSpPr>
          <a:xfrm>
            <a:off x="403082" y="2164857"/>
            <a:ext cx="1871594" cy="2528285"/>
            <a:chOff x="272454" y="3092955"/>
            <a:chExt cx="1871594" cy="2528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3E620-6950-81E4-F8E3-C0DC5D2BC115}"/>
                </a:ext>
              </a:extLst>
            </p:cNvPr>
            <p:cNvGrpSpPr/>
            <p:nvPr/>
          </p:nvGrpSpPr>
          <p:grpSpPr>
            <a:xfrm>
              <a:off x="272454" y="3469117"/>
              <a:ext cx="1871594" cy="2152123"/>
              <a:chOff x="837930" y="2156791"/>
              <a:chExt cx="1871594" cy="2152123"/>
            </a:xfrm>
          </p:grpSpPr>
          <p:pic>
            <p:nvPicPr>
              <p:cNvPr id="9" name="Picture 8" descr="A picture containing drawing, light&#10;&#10;Description automatically generated">
                <a:extLst>
                  <a:ext uri="{FF2B5EF4-FFF2-40B4-BE49-F238E27FC236}">
                    <a16:creationId xmlns:a16="http://schemas.microsoft.com/office/drawing/2014/main" id="{F38D190C-CE58-3B13-4648-99795A1E9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280" y="2156791"/>
                <a:ext cx="886032" cy="88603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CE970D-5400-064F-588E-3AADA236708B}"/>
                  </a:ext>
                </a:extLst>
              </p:cNvPr>
              <p:cNvSpPr txBox="1"/>
              <p:nvPr/>
            </p:nvSpPr>
            <p:spPr>
              <a:xfrm>
                <a:off x="837930" y="3047030"/>
                <a:ext cx="187159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900" dirty="0">
                    <a:latin typeface="NewsGotT" pitchFamily="2" charset="0"/>
                  </a:rPr>
                  <a:t>Dados brutos: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pt-PT" sz="1900" dirty="0">
                    <a:latin typeface="NewsGotT" pitchFamily="2" charset="0"/>
                  </a:rPr>
                  <a:t>124 variáveis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pt-PT" sz="1900" dirty="0">
                    <a:latin typeface="NewsGotT" pitchFamily="2" charset="0"/>
                  </a:rPr>
                  <a:t>511 registos</a:t>
                </a:r>
              </a:p>
              <a:p>
                <a:pPr algn="ctr"/>
                <a:endParaRPr lang="en-GB" sz="1900" dirty="0">
                  <a:latin typeface="NewsGotT" pitchFamily="2" charset="0"/>
                </a:endParaRPr>
              </a:p>
            </p:txBody>
          </p:sp>
        </p:grpSp>
        <p:pic>
          <p:nvPicPr>
            <p:cNvPr id="7" name="Graphic 6" descr="Research with solid fill">
              <a:extLst>
                <a:ext uri="{FF2B5EF4-FFF2-40B4-BE49-F238E27FC236}">
                  <a16:creationId xmlns:a16="http://schemas.microsoft.com/office/drawing/2014/main" id="{1EB95484-8BE3-4DD3-4E30-7BEDE52F7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7280" y="3092955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8B0B3CF-F9EE-9BB0-CF9D-909965D6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14825"/>
              </p:ext>
            </p:extLst>
          </p:nvPr>
        </p:nvGraphicFramePr>
        <p:xfrm>
          <a:off x="2837649" y="1869386"/>
          <a:ext cx="9219478" cy="350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3F50DFF5-2A7F-931D-2B9C-743B430E6770}"/>
              </a:ext>
            </a:extLst>
          </p:cNvPr>
          <p:cNvGrpSpPr/>
          <p:nvPr/>
        </p:nvGrpSpPr>
        <p:grpSpPr>
          <a:xfrm>
            <a:off x="5863765" y="5088054"/>
            <a:ext cx="5947927" cy="1135280"/>
            <a:chOff x="5863765" y="5088054"/>
            <a:chExt cx="5947927" cy="1135280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9ABBE137-4634-D72F-B5EE-512C8A763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864" t="-5457" r="5148" b="-5457"/>
            <a:stretch/>
          </p:blipFill>
          <p:spPr>
            <a:xfrm>
              <a:off x="10499667" y="5088054"/>
              <a:ext cx="1312025" cy="113528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18C3E3-148A-7088-E296-E34EC2607D1E}"/>
                </a:ext>
              </a:extLst>
            </p:cNvPr>
            <p:cNvSpPr txBox="1"/>
            <p:nvPr/>
          </p:nvSpPr>
          <p:spPr>
            <a:xfrm>
              <a:off x="5863765" y="5506404"/>
              <a:ext cx="4692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NewsGotT" pitchFamily="2" charset="0"/>
                </a:rPr>
                <a:t>Elevada</a:t>
              </a:r>
              <a:r>
                <a:rPr lang="en-US" sz="2400" dirty="0">
                  <a:latin typeface="NewsGotT" pitchFamily="2" charset="0"/>
                </a:rPr>
                <a:t> </a:t>
              </a:r>
              <a:r>
                <a:rPr lang="en-US" sz="2400" dirty="0" err="1">
                  <a:latin typeface="NewsGotT" pitchFamily="2" charset="0"/>
                </a:rPr>
                <a:t>quantidade</a:t>
              </a:r>
              <a:r>
                <a:rPr lang="en-US" sz="2400" dirty="0">
                  <a:latin typeface="NewsGotT" pitchFamily="2" charset="0"/>
                </a:rPr>
                <a:t> de dados </a:t>
              </a:r>
              <a:r>
                <a:rPr lang="en-US" sz="2400" dirty="0" err="1">
                  <a:latin typeface="NewsGotT" pitchFamily="2" charset="0"/>
                </a:rPr>
                <a:t>em</a:t>
              </a:r>
              <a:r>
                <a:rPr lang="en-US" sz="2400" dirty="0">
                  <a:latin typeface="NewsGotT" pitchFamily="2" charset="0"/>
                </a:rPr>
                <a:t> </a:t>
              </a:r>
              <a:r>
                <a:rPr lang="en-US" sz="2400" dirty="0" err="1">
                  <a:latin typeface="NewsGotT" pitchFamily="2" charset="0"/>
                </a:rPr>
                <a:t>falta</a:t>
              </a:r>
              <a:r>
                <a:rPr lang="en-US" sz="2400" dirty="0">
                  <a:latin typeface="NewsGotT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4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34F0-06AB-4B1B-B817-C1336BD8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>
                <a:latin typeface="NewsGotT" pitchFamily="2" charset="0"/>
              </a:rPr>
              <a:t>Tratamento dos dados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BD3-94A7-417B-B8B0-F3AE763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5551121" cy="3982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>
                <a:latin typeface="NewsGotT"/>
                <a:ea typeface="+mn-lt"/>
                <a:cs typeface="+mn-lt"/>
              </a:rPr>
              <a:t>Identificação de </a:t>
            </a:r>
            <a:r>
              <a:rPr lang="pt-PT" i="1" err="1">
                <a:latin typeface="NewsGotT"/>
                <a:ea typeface="+mn-lt"/>
                <a:cs typeface="+mn-lt"/>
              </a:rPr>
              <a:t>delirium</a:t>
            </a:r>
            <a:r>
              <a:rPr lang="pt-PT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 err="1">
                <a:latin typeface="NewsGotT"/>
                <a:ea typeface="+mn-lt"/>
                <a:cs typeface="+mn-lt"/>
              </a:rPr>
              <a:t>machine</a:t>
            </a:r>
            <a:r>
              <a:rPr lang="pt-PT">
                <a:latin typeface="NewsGotT"/>
                <a:ea typeface="+mn-lt"/>
                <a:cs typeface="+mn-lt"/>
              </a:rPr>
              <a:t> </a:t>
            </a:r>
            <a:r>
              <a:rPr lang="pt-PT" i="1" err="1">
                <a:latin typeface="NewsGotT"/>
                <a:ea typeface="+mn-lt"/>
                <a:cs typeface="+mn-lt"/>
              </a:rPr>
              <a:t>learning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CE1F-920D-4129-A539-579C0B4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0F90A3-6237-4C49-AA45-48C69CEF6FE6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FA80B2-E83F-7040-9CD8-FB399F4B9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8304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4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541-952B-4547-9F23-EC2DCE5F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Modelação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8257-2419-4A4B-95F7-E08C9B1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z="2400" smtClean="0"/>
              <a:t>8</a:t>
            </a:fld>
            <a:endParaRPr lang="en-GB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270-193D-4BED-9510-AE89944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745198" cy="365125"/>
          </a:xfrm>
        </p:spPr>
        <p:txBody>
          <a:bodyPr/>
          <a:lstStyle/>
          <a:p>
            <a:r>
              <a:rPr lang="pt-PT" sz="1000">
                <a:latin typeface="NewsGotT"/>
                <a:ea typeface="+mn-lt"/>
                <a:cs typeface="+mn-lt"/>
              </a:rPr>
              <a:t>Identificação de </a:t>
            </a:r>
            <a:r>
              <a:rPr lang="pt-PT" sz="1000" i="1">
                <a:latin typeface="NewsGotT"/>
                <a:ea typeface="+mn-lt"/>
                <a:cs typeface="+mn-lt"/>
              </a:rPr>
              <a:t>delirium</a:t>
            </a:r>
            <a:r>
              <a:rPr lang="pt-PT" sz="100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sz="1000" i="1">
                <a:latin typeface="NewsGotT"/>
                <a:ea typeface="+mn-lt"/>
                <a:cs typeface="+mn-lt"/>
              </a:rPr>
              <a:t>machine</a:t>
            </a:r>
            <a:r>
              <a:rPr lang="pt-PT" sz="1000">
                <a:latin typeface="NewsGotT"/>
                <a:ea typeface="+mn-lt"/>
                <a:cs typeface="+mn-lt"/>
              </a:rPr>
              <a:t> </a:t>
            </a:r>
            <a:r>
              <a:rPr lang="pt-PT" sz="1000" i="1">
                <a:latin typeface="NewsGotT"/>
                <a:ea typeface="+mn-lt"/>
                <a:cs typeface="+mn-lt"/>
              </a:rPr>
              <a:t>learning</a:t>
            </a:r>
            <a:endParaRPr lang="en-GB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8E6EA9-DADA-8843-9AA7-C97807C1F878}"/>
              </a:ext>
            </a:extLst>
          </p:cNvPr>
          <p:cNvSpPr txBox="1"/>
          <p:nvPr/>
        </p:nvSpPr>
        <p:spPr>
          <a:xfrm>
            <a:off x="204728" y="5142537"/>
            <a:ext cx="159874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96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338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520DE9-BA78-F943-907E-69AA674B40EA}"/>
              </a:ext>
            </a:extLst>
          </p:cNvPr>
          <p:cNvGrpSpPr/>
          <p:nvPr/>
        </p:nvGrpSpPr>
        <p:grpSpPr>
          <a:xfrm>
            <a:off x="-14266" y="3150414"/>
            <a:ext cx="1871594" cy="1812612"/>
            <a:chOff x="604499" y="2156791"/>
            <a:chExt cx="1871594" cy="1812612"/>
          </a:xfrm>
        </p:grpSpPr>
        <p:pic>
          <p:nvPicPr>
            <p:cNvPr id="56" name="Picture 55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6C3E2C60-9638-1B4C-A44D-217605655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2156791"/>
              <a:ext cx="886032" cy="8860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117280-013F-C141-A9F0-59FDA8744678}"/>
                </a:ext>
              </a:extLst>
            </p:cNvPr>
            <p:cNvSpPr txBox="1"/>
            <p:nvPr/>
          </p:nvSpPr>
          <p:spPr>
            <a:xfrm>
              <a:off x="604499" y="3046073"/>
              <a:ext cx="1871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NewsGotT" pitchFamily="2" charset="0"/>
                </a:rPr>
                <a:t>Dados: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dirty="0">
                  <a:latin typeface="NewsGotT" pitchFamily="2" charset="0"/>
                </a:rPr>
                <a:t>38 variáveis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PT" dirty="0">
                  <a:latin typeface="NewsGotT" pitchFamily="2" charset="0"/>
                </a:rPr>
                <a:t>434 registos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34EFE4-850C-2E4F-A21B-BA38FF18747A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1364547" y="2833402"/>
            <a:ext cx="1161237" cy="760028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7DF74-3EC9-E54B-9BE4-0764E338F9BE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>
            <a:off x="1364547" y="3593430"/>
            <a:ext cx="1248019" cy="111441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3C74D4-A59A-6842-9E00-21F49F05725B}"/>
              </a:ext>
            </a:extLst>
          </p:cNvPr>
          <p:cNvGrpSpPr/>
          <p:nvPr/>
        </p:nvGrpSpPr>
        <p:grpSpPr>
          <a:xfrm>
            <a:off x="2525784" y="2473402"/>
            <a:ext cx="1260000" cy="720000"/>
            <a:chOff x="4182532" y="2777067"/>
            <a:chExt cx="1260000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9D3F93-E05B-5545-9FE2-3065485C10AD}"/>
                </a:ext>
              </a:extLst>
            </p:cNvPr>
            <p:cNvSpPr/>
            <p:nvPr/>
          </p:nvSpPr>
          <p:spPr>
            <a:xfrm>
              <a:off x="4182532" y="2777067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B38369-454C-714B-8022-E0956FEDBD5F}"/>
                </a:ext>
              </a:extLst>
            </p:cNvPr>
            <p:cNvSpPr txBox="1"/>
            <p:nvPr/>
          </p:nvSpPr>
          <p:spPr>
            <a:xfrm>
              <a:off x="4413070" y="2964090"/>
              <a:ext cx="77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Treino</a:t>
              </a:r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BDE597-7981-1848-8CAC-FF0EC9E91635}"/>
              </a:ext>
            </a:extLst>
          </p:cNvPr>
          <p:cNvGrpSpPr/>
          <p:nvPr/>
        </p:nvGrpSpPr>
        <p:grpSpPr>
          <a:xfrm>
            <a:off x="2612566" y="4347840"/>
            <a:ext cx="1260000" cy="720000"/>
            <a:chOff x="4182532" y="4781974"/>
            <a:chExt cx="1260000" cy="72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210C3C-9956-ED4A-BCBB-5784D94632E2}"/>
                </a:ext>
              </a:extLst>
            </p:cNvPr>
            <p:cNvSpPr/>
            <p:nvPr/>
          </p:nvSpPr>
          <p:spPr>
            <a:xfrm>
              <a:off x="4182532" y="4781974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3E22378-90E3-9C44-96BC-78DCE7DEA43C}"/>
                </a:ext>
              </a:extLst>
            </p:cNvPr>
            <p:cNvSpPr txBox="1"/>
            <p:nvPr/>
          </p:nvSpPr>
          <p:spPr>
            <a:xfrm>
              <a:off x="4437983" y="4995650"/>
              <a:ext cx="66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E4C50D-BE4B-114F-8B46-AD248B0A322F}"/>
              </a:ext>
            </a:extLst>
          </p:cNvPr>
          <p:cNvCxnSpPr>
            <a:cxnSpLocks/>
            <a:stCxn id="53" idx="3"/>
            <a:endCxn id="86" idx="2"/>
          </p:cNvCxnSpPr>
          <p:nvPr/>
        </p:nvCxnSpPr>
        <p:spPr>
          <a:xfrm>
            <a:off x="6126480" y="2845091"/>
            <a:ext cx="1149030" cy="32898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1F1807-8E93-E04F-9890-0F282BEA410C}"/>
              </a:ext>
            </a:extLst>
          </p:cNvPr>
          <p:cNvGrpSpPr/>
          <p:nvPr/>
        </p:nvGrpSpPr>
        <p:grpSpPr>
          <a:xfrm>
            <a:off x="7275510" y="2409989"/>
            <a:ext cx="1296000" cy="936000"/>
            <a:chOff x="6512224" y="2611102"/>
            <a:chExt cx="1296000" cy="936000"/>
          </a:xfrm>
        </p:grpSpPr>
        <p:sp>
          <p:nvSpPr>
            <p:cNvPr id="86" name="Round Diagonal Corner of Rectangle 85">
              <a:extLst>
                <a:ext uri="{FF2B5EF4-FFF2-40B4-BE49-F238E27FC236}">
                  <a16:creationId xmlns:a16="http://schemas.microsoft.com/office/drawing/2014/main" id="{46CE391A-6F83-EA46-B4BF-6731FFB8FB43}"/>
                </a:ext>
              </a:extLst>
            </p:cNvPr>
            <p:cNvSpPr/>
            <p:nvPr/>
          </p:nvSpPr>
          <p:spPr>
            <a:xfrm>
              <a:off x="6512224" y="2611102"/>
              <a:ext cx="1296000" cy="936000"/>
            </a:xfrm>
            <a:prstGeom prst="round2Diag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6F5573-9946-8147-AA2A-55C810B89464}"/>
                </a:ext>
              </a:extLst>
            </p:cNvPr>
            <p:cNvSpPr txBox="1"/>
            <p:nvPr/>
          </p:nvSpPr>
          <p:spPr>
            <a:xfrm>
              <a:off x="6607448" y="2750068"/>
              <a:ext cx="1116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Algoritmo</a:t>
              </a:r>
              <a:endParaRPr lang="en-US" dirty="0"/>
            </a:p>
            <a:p>
              <a:r>
                <a:rPr lang="en-US" dirty="0"/>
                <a:t> de ML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FC2424-DC8F-D44F-940B-E9BCB20B34D7}"/>
              </a:ext>
            </a:extLst>
          </p:cNvPr>
          <p:cNvGrpSpPr/>
          <p:nvPr/>
        </p:nvGrpSpPr>
        <p:grpSpPr>
          <a:xfrm>
            <a:off x="8222996" y="1058201"/>
            <a:ext cx="2619387" cy="1599363"/>
            <a:chOff x="7752344" y="1658161"/>
            <a:chExt cx="2619387" cy="1599363"/>
          </a:xfrm>
        </p:grpSpPr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FC21C6DF-5A86-B64E-B33A-E2300309416E}"/>
                </a:ext>
              </a:extLst>
            </p:cNvPr>
            <p:cNvSpPr/>
            <p:nvPr/>
          </p:nvSpPr>
          <p:spPr>
            <a:xfrm>
              <a:off x="7752344" y="1658161"/>
              <a:ext cx="2619387" cy="15993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3DAA56-AC98-E84E-8BAF-417B28A9BFFF}"/>
                </a:ext>
              </a:extLst>
            </p:cNvPr>
            <p:cNvSpPr txBox="1"/>
            <p:nvPr/>
          </p:nvSpPr>
          <p:spPr>
            <a:xfrm>
              <a:off x="8064858" y="1885454"/>
              <a:ext cx="19122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Aprende</a:t>
              </a:r>
              <a:r>
                <a:rPr lang="en-US" dirty="0"/>
                <a:t> </a:t>
              </a:r>
              <a:r>
                <a:rPr lang="en-US" dirty="0" err="1"/>
                <a:t>os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relacionamentos</a:t>
              </a:r>
              <a:r>
                <a:rPr lang="en-US" dirty="0"/>
                <a:t> </a:t>
              </a:r>
            </a:p>
            <a:p>
              <a:r>
                <a:rPr lang="en-US" dirty="0"/>
                <a:t>entre as </a:t>
              </a:r>
              <a:r>
                <a:rPr lang="en-US" dirty="0" err="1"/>
                <a:t>variáveis</a:t>
              </a:r>
              <a:r>
                <a:rPr lang="en-US" dirty="0"/>
                <a:t> </a:t>
              </a:r>
            </a:p>
            <a:p>
              <a:r>
                <a:rPr lang="en-US" dirty="0"/>
                <a:t>de entrada e </a:t>
              </a:r>
              <a:r>
                <a:rPr lang="en-US" dirty="0" err="1"/>
                <a:t>saída</a:t>
              </a:r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DADCF73-C8B3-FD4E-ADFD-863894E3A053}"/>
              </a:ext>
            </a:extLst>
          </p:cNvPr>
          <p:cNvSpPr txBox="1"/>
          <p:nvPr/>
        </p:nvSpPr>
        <p:spPr>
          <a:xfrm>
            <a:off x="2532323" y="1814024"/>
            <a:ext cx="1532592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73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204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DD2A17-FF1E-324A-B760-01E7DF62D519}"/>
              </a:ext>
            </a:extLst>
          </p:cNvPr>
          <p:cNvSpPr txBox="1"/>
          <p:nvPr/>
        </p:nvSpPr>
        <p:spPr>
          <a:xfrm>
            <a:off x="2628783" y="5142537"/>
            <a:ext cx="1477203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ewsGotT" pitchFamily="2" charset="0"/>
              </a:rPr>
              <a:t>23 –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  <a:p>
            <a:r>
              <a:rPr lang="en-US" sz="1400" dirty="0">
                <a:latin typeface="NewsGotT" pitchFamily="2" charset="0"/>
              </a:rPr>
              <a:t>134 – Sem </a:t>
            </a:r>
            <a:r>
              <a:rPr lang="en-US" sz="1400" i="1" dirty="0">
                <a:latin typeface="NewsGotT" pitchFamily="2" charset="0"/>
              </a:rPr>
              <a:t>delirium</a:t>
            </a:r>
            <a:r>
              <a:rPr lang="en-US" sz="1400" dirty="0">
                <a:latin typeface="NewsGotT" pitchFamily="2" charset="0"/>
              </a:rPr>
              <a:t>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A02DF2-631D-9342-9E4E-0F38C7829BCA}"/>
              </a:ext>
            </a:extLst>
          </p:cNvPr>
          <p:cNvGrpSpPr/>
          <p:nvPr/>
        </p:nvGrpSpPr>
        <p:grpSpPr>
          <a:xfrm>
            <a:off x="5958492" y="4202836"/>
            <a:ext cx="1260000" cy="936000"/>
            <a:chOff x="6606626" y="2705760"/>
            <a:chExt cx="1260000" cy="936000"/>
          </a:xfrm>
        </p:grpSpPr>
        <p:sp>
          <p:nvSpPr>
            <p:cNvPr id="98" name="Round Diagonal Corner of Rectangle 97">
              <a:extLst>
                <a:ext uri="{FF2B5EF4-FFF2-40B4-BE49-F238E27FC236}">
                  <a16:creationId xmlns:a16="http://schemas.microsoft.com/office/drawing/2014/main" id="{A5715335-D56D-4F42-BF51-816CF60FD7FB}"/>
                </a:ext>
              </a:extLst>
            </p:cNvPr>
            <p:cNvSpPr/>
            <p:nvPr/>
          </p:nvSpPr>
          <p:spPr>
            <a:xfrm>
              <a:off x="6606626" y="2705760"/>
              <a:ext cx="1260000" cy="936000"/>
            </a:xfrm>
            <a:prstGeom prst="round2Diag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E93ED7-5D9D-3048-BE59-B6BB8ACFD60F}"/>
                </a:ext>
              </a:extLst>
            </p:cNvPr>
            <p:cNvSpPr txBox="1"/>
            <p:nvPr/>
          </p:nvSpPr>
          <p:spPr>
            <a:xfrm>
              <a:off x="6714669" y="2911367"/>
              <a:ext cx="1080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Modelo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err="1"/>
                <a:t>preditivo</a:t>
              </a:r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7DF0FBC-DE3C-F740-9F8B-523B02E9EC65}"/>
              </a:ext>
            </a:extLst>
          </p:cNvPr>
          <p:cNvCxnSpPr>
            <a:cxnSpLocks/>
            <a:stCxn id="73" idx="3"/>
            <a:endCxn id="98" idx="2"/>
          </p:cNvCxnSpPr>
          <p:nvPr/>
        </p:nvCxnSpPr>
        <p:spPr>
          <a:xfrm flipV="1">
            <a:off x="3872566" y="4670836"/>
            <a:ext cx="2085926" cy="37004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3B524E-1166-5C45-BA2E-0E7E8048C9CD}"/>
              </a:ext>
            </a:extLst>
          </p:cNvPr>
          <p:cNvCxnSpPr>
            <a:cxnSpLocks/>
            <a:stCxn id="86" idx="1"/>
            <a:endCxn id="98" idx="3"/>
          </p:cNvCxnSpPr>
          <p:nvPr/>
        </p:nvCxnSpPr>
        <p:spPr>
          <a:xfrm flipH="1">
            <a:off x="6588492" y="3345989"/>
            <a:ext cx="1335018" cy="8568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7938AF8-6EF1-CD4F-9D5F-312DCCCB9EAA}"/>
              </a:ext>
            </a:extLst>
          </p:cNvPr>
          <p:cNvCxnSpPr>
            <a:cxnSpLocks/>
            <a:stCxn id="98" idx="0"/>
            <a:endCxn id="111" idx="1"/>
          </p:cNvCxnSpPr>
          <p:nvPr/>
        </p:nvCxnSpPr>
        <p:spPr>
          <a:xfrm flipV="1">
            <a:off x="7218492" y="4667279"/>
            <a:ext cx="901422" cy="3557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9298470-2595-AF48-AC43-284F767BE0A2}"/>
              </a:ext>
            </a:extLst>
          </p:cNvPr>
          <p:cNvGrpSpPr/>
          <p:nvPr/>
        </p:nvGrpSpPr>
        <p:grpSpPr>
          <a:xfrm>
            <a:off x="8119914" y="4307279"/>
            <a:ext cx="1260000" cy="720000"/>
            <a:chOff x="4162720" y="4768771"/>
            <a:chExt cx="1260000" cy="720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112B74-BBD9-8348-81DD-55BBFFFD4510}"/>
                </a:ext>
              </a:extLst>
            </p:cNvPr>
            <p:cNvSpPr/>
            <p:nvPr/>
          </p:nvSpPr>
          <p:spPr>
            <a:xfrm>
              <a:off x="4162720" y="4768771"/>
              <a:ext cx="1260000" cy="72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513088-A64F-5543-8679-1AC1703B9171}"/>
                </a:ext>
              </a:extLst>
            </p:cNvPr>
            <p:cNvSpPr txBox="1"/>
            <p:nvPr/>
          </p:nvSpPr>
          <p:spPr>
            <a:xfrm>
              <a:off x="4263619" y="4945402"/>
              <a:ext cx="97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Previsão</a:t>
              </a:r>
              <a:endParaRPr lang="en-US" dirty="0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D985FE-3610-A04F-90C8-28D37A28B052}"/>
              </a:ext>
            </a:extLst>
          </p:cNvPr>
          <p:cNvCxnSpPr>
            <a:cxnSpLocks/>
            <a:stCxn id="111" idx="3"/>
            <a:endCxn id="118" idx="1"/>
          </p:cNvCxnSpPr>
          <p:nvPr/>
        </p:nvCxnSpPr>
        <p:spPr>
          <a:xfrm>
            <a:off x="9379914" y="4667279"/>
            <a:ext cx="712410" cy="3362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2102BD-3094-2646-AFDB-9A3314201258}"/>
              </a:ext>
            </a:extLst>
          </p:cNvPr>
          <p:cNvGrpSpPr/>
          <p:nvPr/>
        </p:nvGrpSpPr>
        <p:grpSpPr>
          <a:xfrm>
            <a:off x="10057736" y="4220641"/>
            <a:ext cx="1762588" cy="900000"/>
            <a:chOff x="3699666" y="4938335"/>
            <a:chExt cx="1260635" cy="64995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D74D1E2-5F76-7047-817D-0D165E81E4C4}"/>
                </a:ext>
              </a:extLst>
            </p:cNvPr>
            <p:cNvSpPr/>
            <p:nvPr/>
          </p:nvSpPr>
          <p:spPr>
            <a:xfrm>
              <a:off x="3724404" y="4938335"/>
              <a:ext cx="1235897" cy="64995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DFCFBC-4E55-D649-AE03-4FA1A337F4B5}"/>
                </a:ext>
              </a:extLst>
            </p:cNvPr>
            <p:cNvSpPr txBox="1"/>
            <p:nvPr/>
          </p:nvSpPr>
          <p:spPr>
            <a:xfrm>
              <a:off x="3699666" y="4956438"/>
              <a:ext cx="1223541" cy="466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Avaliação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do </a:t>
              </a:r>
              <a:r>
                <a:rPr lang="en-US" dirty="0" err="1"/>
                <a:t>desempenho</a:t>
              </a:r>
              <a:endParaRPr lang="en-US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81B5509-E1AB-3B4E-890A-7C015D638DED}"/>
              </a:ext>
            </a:extLst>
          </p:cNvPr>
          <p:cNvSpPr txBox="1"/>
          <p:nvPr/>
        </p:nvSpPr>
        <p:spPr>
          <a:xfrm rot="20050067">
            <a:off x="1691609" y="3256511"/>
            <a:ext cx="53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64%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05CE57-0140-C544-ABBD-8D11F41D0041}"/>
              </a:ext>
            </a:extLst>
          </p:cNvPr>
          <p:cNvSpPr txBox="1"/>
          <p:nvPr/>
        </p:nvSpPr>
        <p:spPr>
          <a:xfrm rot="13465718" flipH="1" flipV="1">
            <a:off x="1896939" y="4018170"/>
            <a:ext cx="6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wsGotT" pitchFamily="2" charset="0"/>
              </a:rPr>
              <a:t>36%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0EB6-7A00-A5D7-08AE-4F32AD9671A7}"/>
              </a:ext>
            </a:extLst>
          </p:cNvPr>
          <p:cNvSpPr txBox="1"/>
          <p:nvPr/>
        </p:nvSpPr>
        <p:spPr>
          <a:xfrm>
            <a:off x="2761664" y="3217024"/>
            <a:ext cx="140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Balanceamento</a:t>
            </a:r>
            <a:r>
              <a:rPr lang="en-US" sz="1400" dirty="0"/>
              <a:t> dos dados </a:t>
            </a:r>
          </a:p>
        </p:txBody>
      </p:sp>
      <p:pic>
        <p:nvPicPr>
          <p:cNvPr id="46" name="Graphic 45" descr="Exclamation mark with solid fill">
            <a:extLst>
              <a:ext uri="{FF2B5EF4-FFF2-40B4-BE49-F238E27FC236}">
                <a16:creationId xmlns:a16="http://schemas.microsoft.com/office/drawing/2014/main" id="{FB1525B3-3457-EEFB-B014-8D4955A13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5784" y="3229822"/>
            <a:ext cx="450752" cy="45075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D451383-0E48-FB44-EFE7-BF88A6390975}"/>
              </a:ext>
            </a:extLst>
          </p:cNvPr>
          <p:cNvGrpSpPr/>
          <p:nvPr/>
        </p:nvGrpSpPr>
        <p:grpSpPr>
          <a:xfrm>
            <a:off x="4578480" y="2359091"/>
            <a:ext cx="1548000" cy="972000"/>
            <a:chOff x="2853686" y="2087133"/>
            <a:chExt cx="3262217" cy="867724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517F311-512F-6E19-06D4-A4A1829DBEDE}"/>
                </a:ext>
              </a:extLst>
            </p:cNvPr>
            <p:cNvSpPr/>
            <p:nvPr/>
          </p:nvSpPr>
          <p:spPr>
            <a:xfrm>
              <a:off x="2853686" y="2087133"/>
              <a:ext cx="3262217" cy="867724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F4B4AC-375F-3BA8-AACA-90BF23EB629C}"/>
                </a:ext>
              </a:extLst>
            </p:cNvPr>
            <p:cNvSpPr txBox="1"/>
            <p:nvPr/>
          </p:nvSpPr>
          <p:spPr>
            <a:xfrm>
              <a:off x="2937328" y="2176226"/>
              <a:ext cx="2943569" cy="631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>
                  <a:latin typeface="NewsGotT" pitchFamily="2" charset="0"/>
                </a:rPr>
                <a:t>Seleção</a:t>
              </a:r>
              <a:endParaRPr lang="en-US" sz="2000" dirty="0">
                <a:latin typeface="NewsGotT" pitchFamily="2" charset="0"/>
              </a:endParaRPr>
            </a:p>
            <a:p>
              <a:pPr algn="ctr"/>
              <a:r>
                <a:rPr lang="en-US" sz="2000" dirty="0">
                  <a:latin typeface="NewsGotT" pitchFamily="2" charset="0"/>
                </a:rPr>
                <a:t> de </a:t>
              </a:r>
              <a:r>
                <a:rPr lang="en-US" sz="2000" dirty="0" err="1">
                  <a:latin typeface="NewsGotT" pitchFamily="2" charset="0"/>
                </a:rPr>
                <a:t>variáveis</a:t>
              </a:r>
              <a:r>
                <a:rPr lang="en-US" sz="2000" dirty="0">
                  <a:latin typeface="NewsGotT" pitchFamily="2" charset="0"/>
                </a:rPr>
                <a:t> 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536732-1EE1-9FCE-6C95-E1CE6E5F796C}"/>
              </a:ext>
            </a:extLst>
          </p:cNvPr>
          <p:cNvCxnSpPr>
            <a:cxnSpLocks/>
            <a:stCxn id="70" idx="3"/>
            <a:endCxn id="53" idx="1"/>
          </p:cNvCxnSpPr>
          <p:nvPr/>
        </p:nvCxnSpPr>
        <p:spPr>
          <a:xfrm>
            <a:off x="3785784" y="2833402"/>
            <a:ext cx="792696" cy="11689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D8B284-C11B-E80E-F776-2FBD6FB44C97}"/>
              </a:ext>
            </a:extLst>
          </p:cNvPr>
          <p:cNvCxnSpPr>
            <a:cxnSpLocks/>
            <a:stCxn id="53" idx="2"/>
            <a:endCxn id="98" idx="2"/>
          </p:cNvCxnSpPr>
          <p:nvPr/>
        </p:nvCxnSpPr>
        <p:spPr>
          <a:xfrm>
            <a:off x="5352480" y="3331091"/>
            <a:ext cx="606012" cy="13397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BD29933E-BE5C-34C8-7261-9F03A2241C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r="1565"/>
          <a:stretch/>
        </p:blipFill>
        <p:spPr>
          <a:xfrm>
            <a:off x="4570686" y="1872640"/>
            <a:ext cx="6175904" cy="3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5" grpId="0" animBg="1"/>
      <p:bldP spid="96" grpId="0" animBg="1"/>
      <p:bldP spid="125" grpId="0"/>
      <p:bldP spid="1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77C6A2DD-E32A-F2BE-41BB-A0BFF2218549}"/>
              </a:ext>
            </a:extLst>
          </p:cNvPr>
          <p:cNvSpPr txBox="1"/>
          <p:nvPr/>
        </p:nvSpPr>
        <p:spPr>
          <a:xfrm>
            <a:off x="6255510" y="2226572"/>
            <a:ext cx="3543405" cy="37440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F7CC-4C7B-CD6B-BB57-67A1B1FB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5672528" cy="398215"/>
          </a:xfrm>
        </p:spPr>
        <p:txBody>
          <a:bodyPr/>
          <a:lstStyle/>
          <a:p>
            <a:r>
              <a:rPr lang="pt-PT" dirty="0">
                <a:latin typeface="NewsGotT"/>
                <a:ea typeface="+mn-lt"/>
                <a:cs typeface="+mn-lt"/>
              </a:rPr>
              <a:t>Identificação de </a:t>
            </a:r>
            <a:r>
              <a:rPr lang="pt-PT" i="1" dirty="0" err="1">
                <a:latin typeface="NewsGotT"/>
                <a:ea typeface="+mn-lt"/>
                <a:cs typeface="+mn-lt"/>
              </a:rPr>
              <a:t>delirium</a:t>
            </a:r>
            <a:r>
              <a:rPr lang="pt-PT" dirty="0">
                <a:latin typeface="NewsGotT"/>
                <a:ea typeface="+mn-lt"/>
                <a:cs typeface="+mn-lt"/>
              </a:rPr>
              <a:t> em contexto hospitalar através de algoritmos de </a:t>
            </a:r>
            <a:r>
              <a:rPr lang="pt-PT" i="1" dirty="0" err="1">
                <a:latin typeface="NewsGotT"/>
                <a:ea typeface="+mn-lt"/>
                <a:cs typeface="+mn-lt"/>
              </a:rPr>
              <a:t>machine</a:t>
            </a:r>
            <a:r>
              <a:rPr lang="pt-PT" dirty="0">
                <a:latin typeface="NewsGotT"/>
                <a:ea typeface="+mn-lt"/>
                <a:cs typeface="+mn-lt"/>
              </a:rPr>
              <a:t> </a:t>
            </a:r>
            <a:r>
              <a:rPr lang="pt-PT" i="1" dirty="0" err="1">
                <a:latin typeface="NewsGotT"/>
                <a:ea typeface="+mn-lt"/>
                <a:cs typeface="+mn-lt"/>
              </a:rPr>
              <a:t>learning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3768-CCB0-9F63-EAE0-90E3AF9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90A3-6237-4C49-AA45-48C69CEF6FE6}" type="slidenum">
              <a:rPr lang="en-GB" smtClean="0"/>
              <a:t>9</a:t>
            </a:fld>
            <a:endParaRPr lang="en-GB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99A8690-0967-A30A-542D-48C8C8D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dirty="0">
                <a:latin typeface="NewsGotT" pitchFamily="2" charset="0"/>
              </a:rPr>
              <a:t>Modelação </a:t>
            </a:r>
            <a:endParaRPr lang="en-GB" dirty="0">
              <a:latin typeface="NewsGotT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90A42-62D3-18F1-A71A-0C45F4728009}"/>
              </a:ext>
            </a:extLst>
          </p:cNvPr>
          <p:cNvSpPr txBox="1"/>
          <p:nvPr/>
        </p:nvSpPr>
        <p:spPr>
          <a:xfrm>
            <a:off x="1097280" y="1887286"/>
            <a:ext cx="240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NewsGotT" pitchFamily="2" charset="0"/>
              </a:rPr>
              <a:t>Método </a:t>
            </a:r>
            <a:r>
              <a:rPr lang="pt-PT" sz="2400" b="1" dirty="0" err="1">
                <a:latin typeface="NewsGotT" pitchFamily="2" charset="0"/>
              </a:rPr>
              <a:t>Wrapper</a:t>
            </a:r>
            <a:r>
              <a:rPr lang="pt-PT" sz="2400" b="1" dirty="0">
                <a:latin typeface="NewsGotT" pitchFamily="2" charset="0"/>
              </a:rPr>
              <a:t> </a:t>
            </a:r>
            <a:endParaRPr lang="en-GB" sz="2400" b="1" dirty="0">
              <a:latin typeface="NewsGotT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6EB69C-3044-8558-01FE-7E67EE9D09F0}"/>
              </a:ext>
            </a:extLst>
          </p:cNvPr>
          <p:cNvCxnSpPr>
            <a:cxnSpLocks/>
            <a:stCxn id="57" idx="3"/>
            <a:endCxn id="91" idx="1"/>
          </p:cNvCxnSpPr>
          <p:nvPr/>
        </p:nvCxnSpPr>
        <p:spPr>
          <a:xfrm>
            <a:off x="5742516" y="4098572"/>
            <a:ext cx="512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B185A7-3D62-57F5-8625-5E8DDDDE802D}"/>
              </a:ext>
            </a:extLst>
          </p:cNvPr>
          <p:cNvSpPr txBox="1"/>
          <p:nvPr/>
        </p:nvSpPr>
        <p:spPr>
          <a:xfrm>
            <a:off x="6496309" y="2557541"/>
            <a:ext cx="295662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Geração</a:t>
            </a:r>
            <a:r>
              <a:rPr lang="en-US" b="1" dirty="0"/>
              <a:t> de um </a:t>
            </a:r>
            <a:r>
              <a:rPr lang="en-US" b="1" dirty="0" err="1"/>
              <a:t>subconjunto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Backward, Forward,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SelectFromModel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RFE, RFECV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8AB05E-4AEE-49DB-C4C1-65E4CF61D288}"/>
              </a:ext>
            </a:extLst>
          </p:cNvPr>
          <p:cNvCxnSpPr>
            <a:cxnSpLocks/>
          </p:cNvCxnSpPr>
          <p:nvPr/>
        </p:nvCxnSpPr>
        <p:spPr>
          <a:xfrm>
            <a:off x="7095051" y="3757870"/>
            <a:ext cx="0" cy="727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A90D26-DBBD-33AA-046B-40F9491E9E2D}"/>
              </a:ext>
            </a:extLst>
          </p:cNvPr>
          <p:cNvSpPr txBox="1"/>
          <p:nvPr/>
        </p:nvSpPr>
        <p:spPr>
          <a:xfrm>
            <a:off x="6536170" y="4484877"/>
            <a:ext cx="2916759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aprendizagem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7AFA0B-5381-2ADC-FD52-48356EB8B650}"/>
              </a:ext>
            </a:extLst>
          </p:cNvPr>
          <p:cNvCxnSpPr>
            <a:cxnSpLocks/>
          </p:cNvCxnSpPr>
          <p:nvPr/>
        </p:nvCxnSpPr>
        <p:spPr>
          <a:xfrm flipV="1">
            <a:off x="8857751" y="3757870"/>
            <a:ext cx="0" cy="727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022BF1-AA7E-282B-2B4A-4D791812BFDF}"/>
              </a:ext>
            </a:extLst>
          </p:cNvPr>
          <p:cNvCxnSpPr>
            <a:cxnSpLocks/>
            <a:stCxn id="91" idx="3"/>
            <a:endCxn id="59" idx="1"/>
          </p:cNvCxnSpPr>
          <p:nvPr/>
        </p:nvCxnSpPr>
        <p:spPr>
          <a:xfrm>
            <a:off x="9798915" y="4098572"/>
            <a:ext cx="5227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9B4AA-B1BA-3B21-D92B-BC9489986A78}"/>
              </a:ext>
            </a:extLst>
          </p:cNvPr>
          <p:cNvGrpSpPr/>
          <p:nvPr/>
        </p:nvGrpSpPr>
        <p:grpSpPr>
          <a:xfrm>
            <a:off x="10079575" y="3460182"/>
            <a:ext cx="1617874" cy="1822522"/>
            <a:chOff x="7048051" y="4586029"/>
            <a:chExt cx="1617874" cy="18225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581EA-A438-9652-EF54-1E14BA976C33}"/>
                </a:ext>
              </a:extLst>
            </p:cNvPr>
            <p:cNvSpPr txBox="1"/>
            <p:nvPr/>
          </p:nvSpPr>
          <p:spPr>
            <a:xfrm>
              <a:off x="7048051" y="5762220"/>
              <a:ext cx="1617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Melhor</a:t>
              </a:r>
              <a:r>
                <a:rPr lang="en-US" dirty="0"/>
                <a:t> </a:t>
              </a:r>
              <a:r>
                <a:rPr lang="en-US" dirty="0" err="1"/>
                <a:t>subconjunto</a:t>
              </a:r>
              <a:endParaRPr lang="en-US" dirty="0"/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38052B7B-D28D-7DE3-E28C-9557EC7A8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097" y="4586029"/>
              <a:ext cx="1133781" cy="127678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3E3C28-0743-1F0F-7C23-4EAAF528FC3E}"/>
              </a:ext>
            </a:extLst>
          </p:cNvPr>
          <p:cNvGrpSpPr/>
          <p:nvPr/>
        </p:nvGrpSpPr>
        <p:grpSpPr>
          <a:xfrm>
            <a:off x="4299598" y="3369603"/>
            <a:ext cx="1520117" cy="2013690"/>
            <a:chOff x="468007" y="2916071"/>
            <a:chExt cx="1520117" cy="2013690"/>
          </a:xfrm>
        </p:grpSpPr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792A039A-3326-5A6F-65C4-1B91E9F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49" y="2916071"/>
              <a:ext cx="1372176" cy="145793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928789-62F6-9587-5FC1-4E9F9E22C0B9}"/>
                </a:ext>
              </a:extLst>
            </p:cNvPr>
            <p:cNvSpPr txBox="1"/>
            <p:nvPr/>
          </p:nvSpPr>
          <p:spPr>
            <a:xfrm>
              <a:off x="468007" y="4283430"/>
              <a:ext cx="1520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Todas</a:t>
              </a:r>
              <a:r>
                <a:rPr lang="en-US" dirty="0"/>
                <a:t> as </a:t>
              </a:r>
              <a:r>
                <a:rPr lang="en-US" dirty="0" err="1"/>
                <a:t>variáveis</a:t>
              </a:r>
              <a:r>
                <a:rPr lang="en-US" dirty="0"/>
                <a:t> 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1E045D8-D078-125A-3D18-8DBABB71ABF5}"/>
              </a:ext>
            </a:extLst>
          </p:cNvPr>
          <p:cNvSpPr txBox="1"/>
          <p:nvPr/>
        </p:nvSpPr>
        <p:spPr>
          <a:xfrm>
            <a:off x="8828923" y="3998933"/>
            <a:ext cx="93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Avaliação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79B8D5-1703-AC6F-265F-50E61F0FD7C1}"/>
              </a:ext>
            </a:extLst>
          </p:cNvPr>
          <p:cNvSpPr txBox="1"/>
          <p:nvPr/>
        </p:nvSpPr>
        <p:spPr>
          <a:xfrm>
            <a:off x="320398" y="2205547"/>
            <a:ext cx="3543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um </a:t>
            </a:r>
            <a:r>
              <a:rPr lang="en-GB" dirty="0" err="1"/>
              <a:t>subconjunto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pequeno</a:t>
            </a:r>
            <a:r>
              <a:rPr lang="en-GB" dirty="0"/>
              <a:t> </a:t>
            </a:r>
            <a:r>
              <a:rPr lang="en-GB" dirty="0" err="1"/>
              <a:t>possivel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taxa de </a:t>
            </a:r>
            <a:r>
              <a:rPr lang="en-GB" dirty="0" err="1"/>
              <a:t>acertos</a:t>
            </a:r>
            <a:r>
              <a:rPr lang="en-GB" dirty="0"/>
              <a:t> o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alta</a:t>
            </a:r>
            <a:r>
              <a:rPr lang="en-GB" dirty="0"/>
              <a:t> </a:t>
            </a:r>
            <a:r>
              <a:rPr lang="en-GB" dirty="0" err="1"/>
              <a:t>possivel</a:t>
            </a:r>
            <a:r>
              <a:rPr lang="en-GB" dirty="0"/>
              <a:t> </a:t>
            </a:r>
          </a:p>
          <a:p>
            <a:pPr marL="285750" indent="-285750">
              <a:buFont typeface="Zapf Dingbats"/>
              <a:buChar char="➜"/>
            </a:pPr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 err="1"/>
              <a:t>Avalia</a:t>
            </a:r>
            <a:r>
              <a:rPr lang="en-GB" dirty="0"/>
              <a:t> </a:t>
            </a:r>
            <a:r>
              <a:rPr lang="en-GB" dirty="0" err="1"/>
              <a:t>subconjuntos</a:t>
            </a:r>
            <a:r>
              <a:rPr lang="en-GB" dirty="0"/>
              <a:t> de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das </a:t>
            </a:r>
            <a:r>
              <a:rPr lang="en-GB" dirty="0" err="1"/>
              <a:t>métricas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r>
              <a:rPr lang="en-GB" dirty="0"/>
              <a:t> de </a:t>
            </a:r>
            <a:r>
              <a:rPr lang="en-GB" dirty="0" err="1"/>
              <a:t>aprendizagem</a:t>
            </a:r>
            <a:endParaRPr lang="en-GB" dirty="0"/>
          </a:p>
          <a:p>
            <a:pPr marL="285750" indent="-285750">
              <a:buFont typeface="Zapf Dingbats"/>
              <a:buChar char="➜"/>
            </a:pPr>
            <a:endParaRPr lang="en-GB" dirty="0"/>
          </a:p>
          <a:p>
            <a:pPr marL="285750" indent="-285750">
              <a:buFont typeface="Zapf Dingbats"/>
              <a:buChar char="➜"/>
            </a:pPr>
            <a:r>
              <a:rPr lang="en-GB" dirty="0" err="1"/>
              <a:t>Elevados</a:t>
            </a:r>
            <a:r>
              <a:rPr lang="en-GB" dirty="0"/>
              <a:t> custos </a:t>
            </a:r>
            <a:r>
              <a:rPr lang="en-GB" dirty="0" err="1"/>
              <a:t>computacionais</a:t>
            </a:r>
            <a:r>
              <a:rPr lang="en-GB" dirty="0"/>
              <a:t> </a:t>
            </a:r>
          </a:p>
          <a:p>
            <a:pPr marL="285750" indent="-285750">
              <a:buFont typeface="Zapf Dingbats"/>
              <a:buChar char="➜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1" grpId="0" animBg="1"/>
      <p:bldP spid="38" grpId="0" animBg="1"/>
      <p:bldP spid="9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41357</TotalTime>
  <Words>1546</Words>
  <Application>Microsoft Macintosh PowerPoint</Application>
  <PresentationFormat>Widescreen</PresentationFormat>
  <Paragraphs>536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NewsGotT</vt:lpstr>
      <vt:lpstr>Wingdings</vt:lpstr>
      <vt:lpstr>Zapf Dingbats</vt:lpstr>
      <vt:lpstr>Retrospect</vt:lpstr>
      <vt:lpstr>Identificação de delirium em contexto hospitalar através de algoritmos de machine learning</vt:lpstr>
      <vt:lpstr>Estrutura da Apresentação</vt:lpstr>
      <vt:lpstr>Contextualização </vt:lpstr>
      <vt:lpstr>Metodologia</vt:lpstr>
      <vt:lpstr>Objetivos</vt:lpstr>
      <vt:lpstr>Compreensão dos dados</vt:lpstr>
      <vt:lpstr>Tratamento dos dados</vt:lpstr>
      <vt:lpstr>Modelação</vt:lpstr>
      <vt:lpstr>Modelação </vt:lpstr>
      <vt:lpstr>Resultados</vt:lpstr>
      <vt:lpstr>Regressão Logística</vt:lpstr>
      <vt:lpstr>Resultados </vt:lpstr>
      <vt:lpstr>Resultados </vt:lpstr>
      <vt:lpstr>Implementação </vt:lpstr>
      <vt:lpstr>Implementação </vt:lpstr>
      <vt:lpstr>Conclusões</vt:lpstr>
      <vt:lpstr>Identificação de delirium em contexto hospitalar através de algoritmos de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Algoritmos para Recolha de Produtos num Armazém</dc:title>
  <dc:creator>Daniel Sousa</dc:creator>
  <cp:lastModifiedBy>Célia Natália Lemos Figueiredo</cp:lastModifiedBy>
  <cp:revision>188</cp:revision>
  <dcterms:created xsi:type="dcterms:W3CDTF">2020-08-27T12:35:29Z</dcterms:created>
  <dcterms:modified xsi:type="dcterms:W3CDTF">2022-05-04T15:27:22Z</dcterms:modified>
</cp:coreProperties>
</file>