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0" r:id="rId5"/>
    <p:sldId id="261" r:id="rId6"/>
    <p:sldId id="258" r:id="rId7"/>
    <p:sldId id="259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918"/>
    <p:restoredTop sz="95574"/>
  </p:normalViewPr>
  <p:slideViewPr>
    <p:cSldViewPr snapToGrid="0" snapToObjects="1">
      <p:cViewPr varScale="1">
        <p:scale>
          <a:sx n="67" d="100"/>
          <a:sy n="67" d="100"/>
        </p:scale>
        <p:origin x="176" y="1000"/>
      </p:cViewPr>
      <p:guideLst>
        <p:guide orient="horz" pos="100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8C11-23DC-F547-8C38-F67B678D2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1FF4-0046-9F4E-9CF2-C94E4409F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21E0C-9ECB-8241-A163-F7F1F61B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28/04/22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1DF83-9463-3845-847E-C268D5CC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57EE-418F-334B-87BE-9D385D17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933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E0CA-DC7D-174B-98AF-E9366A92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DD4C4-613E-1B48-8E3A-A5A665225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6D48C-EEB2-4E48-AB96-04399C59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28/04/22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0426B-EABB-1843-B7A8-51FD2463B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B38F2-D56F-6F41-BE3E-55A7495F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633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6A5F83-90F0-6C4E-98F8-FBF46CA0A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A7493-F81D-434F-AF24-DCDFF9997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4F202-C6DB-2446-99CA-2B305219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28/04/22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5BFA0-BF9D-F346-8CA9-ACDF8969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FEDA9-2987-8A45-86AC-6C0D2416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916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48BC9-5031-DC48-B413-D2C2B406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B0499-C1F6-A049-9414-87AF3C07C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92348-9F33-4441-82BB-6485A12EE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28/04/22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44AC7-1AB7-AE45-B55E-9C2DA4D8E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94C15-AFFD-D143-BDB6-87C0A79A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716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978D-1C8A-0448-9DD7-785E8556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88BAD-00BD-664A-953C-194899575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CA7BD-E92D-3B43-8099-7E89298A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28/04/22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07CA3-E1A6-5446-B633-F974BE7B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94EAC-35EC-854D-8737-70C7C08D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919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C6ED-1E24-5647-809A-445F96C2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5D39F-E672-2C4C-A7EF-07280699B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21DEC-CBA5-B549-B9D3-DDA0AC82D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5625D-CD92-C741-8EB3-A40602EF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28/04/22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27899-5C4A-6147-8C99-4C1FC7ED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10196-044F-9244-AA9F-3A91A9C5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15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E33E-9357-5F44-9471-3D035EAD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E2DBA-5940-E44E-BA2E-D754546CE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01433-D2EE-3346-B44B-DA38B120F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24746-B055-3944-8FC4-E2C4AC9EF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65502E-C4E8-5746-880F-F9DBCB87B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10DE76-52A9-864C-8D40-CCFF5A84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28/04/22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C646A-B624-B34E-A425-D47DEF03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DB4A6-F0A6-5A41-9CB4-D5B12A76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314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DC7D-2272-A746-8769-99A42075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D6EEA-36D9-EA41-8938-714AD572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28/04/22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057CD-4EAB-4C48-8F45-B80D434F1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91B3D-AC1A-CC4F-8956-353ED0FA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221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4BD96-BC65-3B4E-9B1B-B8934797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28/04/22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F06349-4B8B-9A49-B478-9E201B6C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7BC4B-831F-9943-AB3B-83DCAD13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106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4B79-D44A-0C4D-91D7-A65346D7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C6F3F-AFF6-5B4B-B5A5-2F668F923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B7875-AE39-2342-A6D7-8EC198004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832CF-C625-7241-88A5-4D8AF45A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28/04/22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2A2A8-E67A-6644-9318-3F45718A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A70CE-80A7-4648-88CC-35C8E4F4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578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7BCF-5D98-C545-94E7-3B6BC6ECA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3DE63-E3BE-2941-BC5F-6E02406AE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779DB-2769-E84A-9D1E-AB110073D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FB57F-1BFE-864A-BE58-DA286B50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28/04/22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95C3D-136B-094C-BEAA-0BDEB8B0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580A0-4185-8547-9D20-1A737E7B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132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15478-7D43-C344-BFE3-B904D057F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7A26A-749E-944D-953E-5A36CF16D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07C2A-69FD-E84B-9B37-BB025F3E0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35882-C838-C948-BBA9-9D3816F7E8A7}" type="datetimeFigureOut">
              <a:rPr lang="pt-PT" smtClean="0"/>
              <a:t>28/04/22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B1060-6500-234E-98BF-EB2660947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38853-4A59-3849-B2E1-6B7216325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48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6486897-48A8-F04E-9720-9D1A59B71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381858"/>
            <a:ext cx="7755467" cy="58406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FDA720-CB8D-C949-ADEF-D3BE4F07CC21}"/>
              </a:ext>
            </a:extLst>
          </p:cNvPr>
          <p:cNvSpPr txBox="1"/>
          <p:nvPr/>
        </p:nvSpPr>
        <p:spPr>
          <a:xfrm rot="16200000" flipH="1">
            <a:off x="450335" y="3148303"/>
            <a:ext cx="279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 Gothic MT" panose="020B0503020103020203" pitchFamily="34" charset="0"/>
              </a:rPr>
              <a:t>Número de Variáveis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CF378-A48C-6346-B3B1-6A814C31D041}"/>
              </a:ext>
            </a:extLst>
          </p:cNvPr>
          <p:cNvSpPr txBox="1"/>
          <p:nvPr/>
        </p:nvSpPr>
        <p:spPr>
          <a:xfrm flipH="1">
            <a:off x="5650224" y="6076333"/>
            <a:ext cx="279399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b="1" dirty="0">
                <a:latin typeface="News Gothic MT" panose="020B0503020103020203" pitchFamily="34" charset="0"/>
              </a:rPr>
              <a:t>Limiar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B15BC5-B61F-F648-9F82-903DF9784B96}"/>
              </a:ext>
            </a:extLst>
          </p:cNvPr>
          <p:cNvSpPr txBox="1"/>
          <p:nvPr/>
        </p:nvSpPr>
        <p:spPr>
          <a:xfrm flipH="1">
            <a:off x="2404532" y="146450"/>
            <a:ext cx="69589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b="1" dirty="0">
                <a:latin typeface="News Gothic MT" panose="020B0503020103020203" pitchFamily="34" charset="0"/>
              </a:rPr>
              <a:t>Variação do limiar em relação ao número de características selecionadas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DD6774-01D1-3145-8A69-A044719BD82D}"/>
              </a:ext>
            </a:extLst>
          </p:cNvPr>
          <p:cNvSpPr/>
          <p:nvPr/>
        </p:nvSpPr>
        <p:spPr>
          <a:xfrm>
            <a:off x="5418576" y="5370575"/>
            <a:ext cx="109728" cy="1097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DACFA6-F2E9-2C43-817E-6D1C08C11B29}"/>
              </a:ext>
            </a:extLst>
          </p:cNvPr>
          <p:cNvSpPr txBox="1"/>
          <p:nvPr/>
        </p:nvSpPr>
        <p:spPr>
          <a:xfrm>
            <a:off x="9485376" y="1270866"/>
            <a:ext cx="2401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b="1" dirty="0">
                <a:latin typeface="News Gothic MT" panose="020B0503020103020203" pitchFamily="34" charset="0"/>
              </a:rPr>
              <a:t>Características selecionas (limiar 0.25): </a:t>
            </a:r>
          </a:p>
          <a:p>
            <a:pPr algn="just"/>
            <a:r>
              <a:rPr lang="pt-PT" sz="1400" dirty="0">
                <a:latin typeface="News Gothic MT" panose="020B0503020103020203" pitchFamily="34" charset="0"/>
              </a:rPr>
              <a:t>'Proveniência’, '</a:t>
            </a:r>
            <a:r>
              <a:rPr lang="pt-PT" sz="1400" dirty="0" err="1">
                <a:latin typeface="News Gothic MT" panose="020B0503020103020203" pitchFamily="34" charset="0"/>
              </a:rPr>
              <a:t>Local_SU</a:t>
            </a:r>
            <a:r>
              <a:rPr lang="pt-PT" sz="1400" dirty="0">
                <a:latin typeface="News Gothic MT" panose="020B0503020103020203" pitchFamily="34" charset="0"/>
              </a:rPr>
              <a:t>' 'Idade’, '</a:t>
            </a:r>
            <a:r>
              <a:rPr lang="pt-PT" sz="1400" dirty="0" err="1">
                <a:latin typeface="News Gothic MT" panose="020B0503020103020203" pitchFamily="34" charset="0"/>
              </a:rPr>
              <a:t>Interna_Dias</a:t>
            </a:r>
            <a:r>
              <a:rPr lang="pt-PT" sz="1400" dirty="0">
                <a:latin typeface="News Gothic MT" panose="020B0503020103020203" pitchFamily="34" charset="0"/>
              </a:rPr>
              <a:t>' '</a:t>
            </a:r>
            <a:r>
              <a:rPr lang="pt-PT" sz="1400" dirty="0" err="1">
                <a:latin typeface="News Gothic MT" panose="020B0503020103020203" pitchFamily="34" charset="0"/>
              </a:rPr>
              <a:t>Grupo_Diagn</a:t>
            </a:r>
            <a:r>
              <a:rPr lang="pt-PT" sz="1400" dirty="0">
                <a:latin typeface="News Gothic MT" panose="020B0503020103020203" pitchFamily="34" charset="0"/>
              </a:rPr>
              <a:t>’, 'Sódio’, 'SIRS’, 'Glicose’, 'Ureia’,  'Creatinina' 'PCR’, 'pCO2’, 'pO2’, 'HCO3' 'RASS'</a:t>
            </a:r>
          </a:p>
          <a:p>
            <a:pPr algn="just"/>
            <a:endParaRPr lang="pt-PT" sz="1400" dirty="0">
              <a:latin typeface="News Gothic MT" panose="020B050302010302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A5BD1D-7456-364F-9E8D-6FB31F19E2B2}"/>
              </a:ext>
            </a:extLst>
          </p:cNvPr>
          <p:cNvCxnSpPr>
            <a:cxnSpLocks/>
          </p:cNvCxnSpPr>
          <p:nvPr/>
        </p:nvCxnSpPr>
        <p:spPr>
          <a:xfrm flipV="1">
            <a:off x="2484000" y="4017263"/>
            <a:ext cx="684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98BED1-3651-7248-BB36-79C2630A7B34}"/>
              </a:ext>
            </a:extLst>
          </p:cNvPr>
          <p:cNvCxnSpPr>
            <a:cxnSpLocks/>
          </p:cNvCxnSpPr>
          <p:nvPr/>
        </p:nvCxnSpPr>
        <p:spPr>
          <a:xfrm flipV="1">
            <a:off x="3145832" y="4040824"/>
            <a:ext cx="0" cy="16040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A2E2313-C78C-5A4C-B3A4-DC7895A27633}"/>
              </a:ext>
            </a:extLst>
          </p:cNvPr>
          <p:cNvSpPr/>
          <p:nvPr/>
        </p:nvSpPr>
        <p:spPr>
          <a:xfrm>
            <a:off x="3084576" y="3962399"/>
            <a:ext cx="109728" cy="1097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83F072-257A-7844-B02E-A638E31638E2}"/>
              </a:ext>
            </a:extLst>
          </p:cNvPr>
          <p:cNvCxnSpPr>
            <a:cxnSpLocks/>
          </p:cNvCxnSpPr>
          <p:nvPr/>
        </p:nvCxnSpPr>
        <p:spPr>
          <a:xfrm>
            <a:off x="2484000" y="5425439"/>
            <a:ext cx="289483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4BED50D-D35B-EA42-BC88-BE6293B4B487}"/>
              </a:ext>
            </a:extLst>
          </p:cNvPr>
          <p:cNvCxnSpPr>
            <a:cxnSpLocks/>
          </p:cNvCxnSpPr>
          <p:nvPr/>
        </p:nvCxnSpPr>
        <p:spPr>
          <a:xfrm flipV="1">
            <a:off x="5473440" y="5480302"/>
            <a:ext cx="0" cy="1645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CAA8B89-92F1-B646-923E-5E8FA2230929}"/>
              </a:ext>
            </a:extLst>
          </p:cNvPr>
          <p:cNvSpPr txBox="1"/>
          <p:nvPr/>
        </p:nvSpPr>
        <p:spPr>
          <a:xfrm>
            <a:off x="2154992" y="3878762"/>
            <a:ext cx="596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+mj-lt"/>
              </a:rPr>
              <a:t>28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9B2BDA-183E-B041-9368-E47962BF3BC3}"/>
              </a:ext>
            </a:extLst>
          </p:cNvPr>
          <p:cNvSpPr txBox="1"/>
          <p:nvPr/>
        </p:nvSpPr>
        <p:spPr>
          <a:xfrm>
            <a:off x="2896072" y="5622221"/>
            <a:ext cx="596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+mj-lt"/>
              </a:rPr>
              <a:t>0.02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CA9F50-76EC-EE43-9EF5-C2483C13B12E}"/>
              </a:ext>
            </a:extLst>
          </p:cNvPr>
          <p:cNvSpPr txBox="1"/>
          <p:nvPr/>
        </p:nvSpPr>
        <p:spPr>
          <a:xfrm>
            <a:off x="2185833" y="5307611"/>
            <a:ext cx="596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+mj-lt"/>
              </a:rPr>
              <a:t>15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14B6D1-785B-154D-AE71-C08989192526}"/>
              </a:ext>
            </a:extLst>
          </p:cNvPr>
          <p:cNvSpPr txBox="1"/>
          <p:nvPr/>
        </p:nvSpPr>
        <p:spPr>
          <a:xfrm>
            <a:off x="5230072" y="5636713"/>
            <a:ext cx="596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+mj-lt"/>
              </a:rPr>
              <a:t>0.25</a:t>
            </a:r>
          </a:p>
        </p:txBody>
      </p:sp>
    </p:spTree>
    <p:extLst>
      <p:ext uri="{BB962C8B-B14F-4D97-AF65-F5344CB8AC3E}">
        <p14:creationId xmlns:p14="http://schemas.microsoft.com/office/powerpoint/2010/main" val="2376494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27A7-E320-2C4A-AA98-A794C9C8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8" name="Graphic 7" descr="Badge Tick1 with solid fill">
            <a:extLst>
              <a:ext uri="{FF2B5EF4-FFF2-40B4-BE49-F238E27FC236}">
                <a16:creationId xmlns:a16="http://schemas.microsoft.com/office/drawing/2014/main" id="{D13BEE9B-BC59-68F9-3F15-EE0D514C6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2233613"/>
            <a:ext cx="914400" cy="914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3347C9-9986-0988-B1BE-62F2FFE40502}"/>
              </a:ext>
            </a:extLst>
          </p:cNvPr>
          <p:cNvCxnSpPr>
            <a:stCxn id="8" idx="3"/>
          </p:cNvCxnSpPr>
          <p:nvPr/>
        </p:nvCxnSpPr>
        <p:spPr>
          <a:xfrm>
            <a:off x="1676400" y="2690813"/>
            <a:ext cx="1692000" cy="0"/>
          </a:xfrm>
          <a:prstGeom prst="line">
            <a:avLst/>
          </a:prstGeom>
          <a:ln w="266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ughnut 11">
            <a:extLst>
              <a:ext uri="{FF2B5EF4-FFF2-40B4-BE49-F238E27FC236}">
                <a16:creationId xmlns:a16="http://schemas.microsoft.com/office/drawing/2014/main" id="{FDFC213B-AF9C-993D-0D0D-8E996CF35E28}"/>
              </a:ext>
            </a:extLst>
          </p:cNvPr>
          <p:cNvSpPr/>
          <p:nvPr/>
        </p:nvSpPr>
        <p:spPr>
          <a:xfrm>
            <a:off x="838200" y="3198018"/>
            <a:ext cx="741600" cy="738187"/>
          </a:xfrm>
          <a:prstGeom prst="don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Doughnut 12">
            <a:extLst>
              <a:ext uri="{FF2B5EF4-FFF2-40B4-BE49-F238E27FC236}">
                <a16:creationId xmlns:a16="http://schemas.microsoft.com/office/drawing/2014/main" id="{A00E84A0-4B41-05E4-8E65-62C525B6877D}"/>
              </a:ext>
            </a:extLst>
          </p:cNvPr>
          <p:cNvSpPr/>
          <p:nvPr/>
        </p:nvSpPr>
        <p:spPr>
          <a:xfrm>
            <a:off x="838200" y="4011213"/>
            <a:ext cx="741600" cy="738187"/>
          </a:xfrm>
          <a:prstGeom prst="don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81B07C-3A82-3F6B-DE20-E632A8046746}"/>
              </a:ext>
            </a:extLst>
          </p:cNvPr>
          <p:cNvCxnSpPr/>
          <p:nvPr/>
        </p:nvCxnSpPr>
        <p:spPr>
          <a:xfrm>
            <a:off x="1676400" y="3517106"/>
            <a:ext cx="1692000" cy="0"/>
          </a:xfrm>
          <a:prstGeom prst="line">
            <a:avLst/>
          </a:prstGeom>
          <a:ln w="266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8F2954-B441-4B82-D834-C70DB2948532}"/>
              </a:ext>
            </a:extLst>
          </p:cNvPr>
          <p:cNvCxnSpPr/>
          <p:nvPr/>
        </p:nvCxnSpPr>
        <p:spPr>
          <a:xfrm>
            <a:off x="1676400" y="4341017"/>
            <a:ext cx="1692000" cy="0"/>
          </a:xfrm>
          <a:prstGeom prst="line">
            <a:avLst/>
          </a:prstGeom>
          <a:ln w="266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F964D2-8D2F-C364-2E71-775DC4A8918A}"/>
              </a:ext>
            </a:extLst>
          </p:cNvPr>
          <p:cNvCxnSpPr>
            <a:cxnSpLocks/>
          </p:cNvCxnSpPr>
          <p:nvPr/>
        </p:nvCxnSpPr>
        <p:spPr>
          <a:xfrm>
            <a:off x="6925350" y="2793205"/>
            <a:ext cx="1692000" cy="0"/>
          </a:xfrm>
          <a:prstGeom prst="line">
            <a:avLst/>
          </a:prstGeom>
          <a:ln w="266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oughnut 17">
            <a:extLst>
              <a:ext uri="{FF2B5EF4-FFF2-40B4-BE49-F238E27FC236}">
                <a16:creationId xmlns:a16="http://schemas.microsoft.com/office/drawing/2014/main" id="{9F4E7F63-893E-A5F1-61F0-14FFBA3E49BF}"/>
              </a:ext>
            </a:extLst>
          </p:cNvPr>
          <p:cNvSpPr/>
          <p:nvPr/>
        </p:nvSpPr>
        <p:spPr>
          <a:xfrm>
            <a:off x="6096000" y="3248024"/>
            <a:ext cx="741600" cy="738187"/>
          </a:xfrm>
          <a:prstGeom prst="don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Doughnut 18">
            <a:extLst>
              <a:ext uri="{FF2B5EF4-FFF2-40B4-BE49-F238E27FC236}">
                <a16:creationId xmlns:a16="http://schemas.microsoft.com/office/drawing/2014/main" id="{E858B2EB-79AB-938F-7127-14A7D835D608}"/>
              </a:ext>
            </a:extLst>
          </p:cNvPr>
          <p:cNvSpPr/>
          <p:nvPr/>
        </p:nvSpPr>
        <p:spPr>
          <a:xfrm>
            <a:off x="6096000" y="4014786"/>
            <a:ext cx="741600" cy="738187"/>
          </a:xfrm>
          <a:prstGeom prst="don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55C967-C1D3-5672-50E6-72B29B39D1B3}"/>
              </a:ext>
            </a:extLst>
          </p:cNvPr>
          <p:cNvCxnSpPr/>
          <p:nvPr/>
        </p:nvCxnSpPr>
        <p:spPr>
          <a:xfrm>
            <a:off x="6925350" y="3617117"/>
            <a:ext cx="1692000" cy="0"/>
          </a:xfrm>
          <a:prstGeom prst="line">
            <a:avLst/>
          </a:prstGeom>
          <a:ln w="266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B21EAD-7A23-A4A7-66C0-562AEE238444}"/>
              </a:ext>
            </a:extLst>
          </p:cNvPr>
          <p:cNvCxnSpPr/>
          <p:nvPr/>
        </p:nvCxnSpPr>
        <p:spPr>
          <a:xfrm>
            <a:off x="6925350" y="4405309"/>
            <a:ext cx="1692000" cy="0"/>
          </a:xfrm>
          <a:prstGeom prst="line">
            <a:avLst/>
          </a:prstGeom>
          <a:ln w="266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ughnut 21">
            <a:extLst>
              <a:ext uri="{FF2B5EF4-FFF2-40B4-BE49-F238E27FC236}">
                <a16:creationId xmlns:a16="http://schemas.microsoft.com/office/drawing/2014/main" id="{FE1677F0-1BA6-DBC5-0020-DF1B5FF41BF3}"/>
              </a:ext>
            </a:extLst>
          </p:cNvPr>
          <p:cNvSpPr/>
          <p:nvPr/>
        </p:nvSpPr>
        <p:spPr>
          <a:xfrm>
            <a:off x="6096000" y="2424112"/>
            <a:ext cx="741600" cy="738187"/>
          </a:xfrm>
          <a:prstGeom prst="don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Doughnut 22">
            <a:extLst>
              <a:ext uri="{FF2B5EF4-FFF2-40B4-BE49-F238E27FC236}">
                <a16:creationId xmlns:a16="http://schemas.microsoft.com/office/drawing/2014/main" id="{559564E6-6CE3-6FC6-0A5B-40AD15FDE477}"/>
              </a:ext>
            </a:extLst>
          </p:cNvPr>
          <p:cNvSpPr/>
          <p:nvPr/>
        </p:nvSpPr>
        <p:spPr>
          <a:xfrm>
            <a:off x="6096000" y="4781548"/>
            <a:ext cx="741600" cy="738187"/>
          </a:xfrm>
          <a:prstGeom prst="don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96F954E-4DAB-83CC-49B6-A2A7C36446BA}"/>
              </a:ext>
            </a:extLst>
          </p:cNvPr>
          <p:cNvCxnSpPr/>
          <p:nvPr/>
        </p:nvCxnSpPr>
        <p:spPr>
          <a:xfrm>
            <a:off x="6925350" y="5150641"/>
            <a:ext cx="1692000" cy="0"/>
          </a:xfrm>
          <a:prstGeom prst="line">
            <a:avLst/>
          </a:prstGeom>
          <a:ln w="266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Badge Tick1 with solid fill">
            <a:extLst>
              <a:ext uri="{FF2B5EF4-FFF2-40B4-BE49-F238E27FC236}">
                <a16:creationId xmlns:a16="http://schemas.microsoft.com/office/drawing/2014/main" id="{6FE2E91F-C166-D713-8FFF-B5B9DACE3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4707728"/>
            <a:ext cx="914400" cy="91440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0F2E42-FD07-0998-1702-ADA83C6FB4F4}"/>
              </a:ext>
            </a:extLst>
          </p:cNvPr>
          <p:cNvCxnSpPr/>
          <p:nvPr/>
        </p:nvCxnSpPr>
        <p:spPr>
          <a:xfrm>
            <a:off x="1676400" y="5150641"/>
            <a:ext cx="1692000" cy="0"/>
          </a:xfrm>
          <a:prstGeom prst="line">
            <a:avLst/>
          </a:prstGeom>
          <a:ln w="266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044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High voltage with solid fill">
            <a:extLst>
              <a:ext uri="{FF2B5EF4-FFF2-40B4-BE49-F238E27FC236}">
                <a16:creationId xmlns:a16="http://schemas.microsoft.com/office/drawing/2014/main" id="{E83E3E9B-C993-3338-3746-DDBFA10F4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120" y="1806734"/>
            <a:ext cx="4495800" cy="4495800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AC370BF-58F7-3E1C-E31A-7CB1E2D53345}"/>
              </a:ext>
            </a:extLst>
          </p:cNvPr>
          <p:cNvSpPr/>
          <p:nvPr/>
        </p:nvSpPr>
        <p:spPr>
          <a:xfrm>
            <a:off x="2737485" y="2971800"/>
            <a:ext cx="941070" cy="2606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Exclamation mark with solid fill">
            <a:extLst>
              <a:ext uri="{FF2B5EF4-FFF2-40B4-BE49-F238E27FC236}">
                <a16:creationId xmlns:a16="http://schemas.microsoft.com/office/drawing/2014/main" id="{226A6ED4-FDFC-E3B6-1752-435E1B196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2140" y="2979420"/>
            <a:ext cx="2598420" cy="259842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B11ED923-3ABD-7DC7-9D52-0F4B147BEF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0935" y="274027"/>
            <a:ext cx="2950218" cy="26977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59425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AB922777-7365-E6F0-6BEC-29B313E2A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63202" y="1062601"/>
            <a:ext cx="6142498" cy="6142498"/>
          </a:xfrm>
          <a:prstGeom prst="rect">
            <a:avLst/>
          </a:prstGeom>
        </p:spPr>
      </p:pic>
      <p:pic>
        <p:nvPicPr>
          <p:cNvPr id="6" name="Graphic 5" descr="Badge Question Mark with solid fill">
            <a:extLst>
              <a:ext uri="{FF2B5EF4-FFF2-40B4-BE49-F238E27FC236}">
                <a16:creationId xmlns:a16="http://schemas.microsoft.com/office/drawing/2014/main" id="{978BD009-3A33-F170-4F43-343B9422A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52800" y="647700"/>
            <a:ext cx="1714500" cy="17145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B55883-5D3E-DB49-6DD4-7E53F31FFE1A}"/>
              </a:ext>
            </a:extLst>
          </p:cNvPr>
          <p:cNvCxnSpPr>
            <a:cxnSpLocks/>
          </p:cNvCxnSpPr>
          <p:nvPr/>
        </p:nvCxnSpPr>
        <p:spPr>
          <a:xfrm>
            <a:off x="4210050" y="2019300"/>
            <a:ext cx="0" cy="9525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65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92601CBA-47DA-5041-8779-A00958F04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88" y="622156"/>
            <a:ext cx="7438423" cy="5454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FDA720-CB8D-C949-ADEF-D3BE4F07CC21}"/>
              </a:ext>
            </a:extLst>
          </p:cNvPr>
          <p:cNvSpPr txBox="1"/>
          <p:nvPr/>
        </p:nvSpPr>
        <p:spPr>
          <a:xfrm rot="16200000" flipH="1">
            <a:off x="450335" y="3148303"/>
            <a:ext cx="279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 Gothic MT" panose="020B0503020103020203" pitchFamily="34" charset="0"/>
              </a:rPr>
              <a:t>Número de Variáveis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CF378-A48C-6346-B3B1-6A814C31D041}"/>
              </a:ext>
            </a:extLst>
          </p:cNvPr>
          <p:cNvSpPr txBox="1"/>
          <p:nvPr/>
        </p:nvSpPr>
        <p:spPr>
          <a:xfrm flipH="1">
            <a:off x="5650224" y="6076333"/>
            <a:ext cx="279399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b="1" dirty="0">
                <a:latin typeface="News Gothic MT" panose="020B0503020103020203" pitchFamily="34" charset="0"/>
              </a:rPr>
              <a:t>Limiar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B15BC5-B61F-F648-9F82-903DF9784B96}"/>
              </a:ext>
            </a:extLst>
          </p:cNvPr>
          <p:cNvSpPr txBox="1"/>
          <p:nvPr/>
        </p:nvSpPr>
        <p:spPr>
          <a:xfrm flipH="1">
            <a:off x="2404532" y="254086"/>
            <a:ext cx="69589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b="1" dirty="0">
                <a:latin typeface="News Gothic MT" panose="020B0503020103020203" pitchFamily="34" charset="0"/>
              </a:rPr>
              <a:t>Variação do limiar em relação ao número de características selecionadas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DD6774-01D1-3145-8A69-A044719BD82D}"/>
              </a:ext>
            </a:extLst>
          </p:cNvPr>
          <p:cNvSpPr/>
          <p:nvPr/>
        </p:nvSpPr>
        <p:spPr>
          <a:xfrm>
            <a:off x="5399851" y="5521015"/>
            <a:ext cx="109728" cy="1097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DACFA6-F2E9-2C43-817E-6D1C08C11B29}"/>
              </a:ext>
            </a:extLst>
          </p:cNvPr>
          <p:cNvSpPr txBox="1"/>
          <p:nvPr/>
        </p:nvSpPr>
        <p:spPr>
          <a:xfrm>
            <a:off x="9399301" y="913382"/>
            <a:ext cx="26205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b="1" dirty="0">
                <a:latin typeface="News Gothic MT" panose="020B0503020103020203" pitchFamily="34" charset="0"/>
              </a:rPr>
              <a:t>Variáveis selecionadas (limiar 0.06): </a:t>
            </a:r>
          </a:p>
          <a:p>
            <a:pPr algn="just"/>
            <a:r>
              <a:rPr lang="pt-PT" sz="1200" dirty="0">
                <a:latin typeface="News Gothic MT" panose="020B0503020103020203" pitchFamily="34" charset="0"/>
              </a:rPr>
              <a:t>'Casa' 'Inter-Hospitalar' 'Intra-Hospitalar’; '</a:t>
            </a:r>
            <a:r>
              <a:rPr lang="pt-PT" sz="1200" dirty="0" err="1">
                <a:latin typeface="News Gothic MT" panose="020B0503020103020203" pitchFamily="34" charset="0"/>
              </a:rPr>
              <a:t>GrupoDiagn_Cardiovascular</a:t>
            </a:r>
            <a:r>
              <a:rPr lang="pt-PT" sz="1200" dirty="0">
                <a:latin typeface="News Gothic MT" panose="020B0503020103020203" pitchFamily="34" charset="0"/>
              </a:rPr>
              <a:t>’; '</a:t>
            </a:r>
            <a:r>
              <a:rPr lang="pt-PT" sz="1200" dirty="0" err="1">
                <a:latin typeface="News Gothic MT" panose="020B0503020103020203" pitchFamily="34" charset="0"/>
              </a:rPr>
              <a:t>GrupoDiagn_Gastrointestinal</a:t>
            </a:r>
            <a:r>
              <a:rPr lang="pt-PT" sz="1200" dirty="0">
                <a:latin typeface="News Gothic MT" panose="020B0503020103020203" pitchFamily="34" charset="0"/>
              </a:rPr>
              <a:t>' '</a:t>
            </a:r>
            <a:r>
              <a:rPr lang="pt-PT" sz="1200" dirty="0" err="1">
                <a:latin typeface="News Gothic MT" panose="020B0503020103020203" pitchFamily="34" charset="0"/>
              </a:rPr>
              <a:t>GrupoDiagn_Geniturinario</a:t>
            </a:r>
            <a:r>
              <a:rPr lang="pt-PT" sz="1200" dirty="0">
                <a:latin typeface="News Gothic MT" panose="020B0503020103020203" pitchFamily="34" charset="0"/>
              </a:rPr>
              <a:t>’; '</a:t>
            </a:r>
            <a:r>
              <a:rPr lang="pt-PT" sz="1200" dirty="0" err="1">
                <a:latin typeface="News Gothic MT" panose="020B0503020103020203" pitchFamily="34" charset="0"/>
              </a:rPr>
              <a:t>GrupoDiagn_Neurologico</a:t>
            </a:r>
            <a:r>
              <a:rPr lang="pt-PT" sz="1200" dirty="0">
                <a:latin typeface="News Gothic MT" panose="020B0503020103020203" pitchFamily="34" charset="0"/>
              </a:rPr>
              <a:t>; '</a:t>
            </a:r>
            <a:r>
              <a:rPr lang="pt-PT" sz="1200" dirty="0" err="1">
                <a:latin typeface="News Gothic MT" panose="020B0503020103020203" pitchFamily="34" charset="0"/>
              </a:rPr>
              <a:t>GrupoDiagn_Outro</a:t>
            </a:r>
            <a:r>
              <a:rPr lang="pt-PT" sz="1200" dirty="0">
                <a:latin typeface="News Gothic MT" panose="020B0503020103020203" pitchFamily="34" charset="0"/>
              </a:rPr>
              <a:t>’; '</a:t>
            </a:r>
            <a:r>
              <a:rPr lang="pt-PT" sz="1200" dirty="0" err="1">
                <a:latin typeface="News Gothic MT" panose="020B0503020103020203" pitchFamily="34" charset="0"/>
              </a:rPr>
              <a:t>GrupoDiagn_Respiratorio</a:t>
            </a:r>
            <a:r>
              <a:rPr lang="pt-PT" sz="1200" dirty="0">
                <a:latin typeface="News Gothic MT" panose="020B0503020103020203" pitchFamily="34" charset="0"/>
              </a:rPr>
              <a:t>’; '</a:t>
            </a:r>
            <a:r>
              <a:rPr lang="pt-PT" sz="1200" dirty="0" err="1">
                <a:latin typeface="News Gothic MT" panose="020B0503020103020203" pitchFamily="34" charset="0"/>
              </a:rPr>
              <a:t>Local_SU</a:t>
            </a:r>
            <a:r>
              <a:rPr lang="pt-PT" sz="1200" dirty="0">
                <a:latin typeface="News Gothic MT" panose="020B0503020103020203" pitchFamily="34" charset="0"/>
              </a:rPr>
              <a:t>’; '</a:t>
            </a:r>
            <a:r>
              <a:rPr lang="pt-PT" sz="1200" dirty="0" err="1">
                <a:latin typeface="News Gothic MT" panose="020B0503020103020203" pitchFamily="34" charset="0"/>
              </a:rPr>
              <a:t>Genero</a:t>
            </a:r>
            <a:r>
              <a:rPr lang="pt-PT" sz="1200" dirty="0">
                <a:latin typeface="News Gothic MT" panose="020B0503020103020203" pitchFamily="34" charset="0"/>
              </a:rPr>
              <a:t>’; '</a:t>
            </a:r>
            <a:r>
              <a:rPr lang="pt-PT" sz="1200" dirty="0" err="1">
                <a:latin typeface="News Gothic MT" panose="020B0503020103020203" pitchFamily="34" charset="0"/>
              </a:rPr>
              <a:t>Antidislipidemicos</a:t>
            </a:r>
            <a:r>
              <a:rPr lang="pt-PT" sz="1200" dirty="0">
                <a:latin typeface="News Gothic MT" panose="020B0503020103020203" pitchFamily="34" charset="0"/>
              </a:rPr>
              <a:t>' 'Antidepressores’; 'Anti-hipertensores’; '</a:t>
            </a:r>
            <a:r>
              <a:rPr lang="pt-PT" sz="1200" dirty="0" err="1">
                <a:latin typeface="News Gothic MT" panose="020B0503020103020203" pitchFamily="34" charset="0"/>
              </a:rPr>
              <a:t>Ansioliticos</a:t>
            </a:r>
            <a:r>
              <a:rPr lang="pt-PT" sz="1200" dirty="0">
                <a:latin typeface="News Gothic MT" panose="020B0503020103020203" pitchFamily="34" charset="0"/>
              </a:rPr>
              <a:t>' 'Anticoagulantes’; '</a:t>
            </a:r>
            <a:r>
              <a:rPr lang="pt-PT" sz="1200" dirty="0" err="1">
                <a:latin typeface="News Gothic MT" panose="020B0503020103020203" pitchFamily="34" charset="0"/>
              </a:rPr>
              <a:t>Digitalicos</a:t>
            </a:r>
            <a:r>
              <a:rPr lang="pt-PT" sz="1200" dirty="0">
                <a:latin typeface="News Gothic MT" panose="020B0503020103020203" pitchFamily="34" charset="0"/>
              </a:rPr>
              <a:t>'</a:t>
            </a:r>
          </a:p>
          <a:p>
            <a:pPr algn="just"/>
            <a:endParaRPr lang="pt-PT" sz="1400" dirty="0">
              <a:latin typeface="News Gothic MT" panose="020B050302010302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A5BD1D-7456-364F-9E8D-6FB31F19E2B2}"/>
              </a:ext>
            </a:extLst>
          </p:cNvPr>
          <p:cNvCxnSpPr>
            <a:cxnSpLocks/>
          </p:cNvCxnSpPr>
          <p:nvPr/>
        </p:nvCxnSpPr>
        <p:spPr>
          <a:xfrm>
            <a:off x="2459396" y="3597393"/>
            <a:ext cx="88133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98BED1-3651-7248-BB36-79C2630A7B34}"/>
              </a:ext>
            </a:extLst>
          </p:cNvPr>
          <p:cNvCxnSpPr>
            <a:cxnSpLocks/>
          </p:cNvCxnSpPr>
          <p:nvPr/>
        </p:nvCxnSpPr>
        <p:spPr>
          <a:xfrm flipV="1">
            <a:off x="3314190" y="3630980"/>
            <a:ext cx="38795" cy="22630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A2E2313-C78C-5A4C-B3A4-DC7895A27633}"/>
              </a:ext>
            </a:extLst>
          </p:cNvPr>
          <p:cNvSpPr/>
          <p:nvPr/>
        </p:nvSpPr>
        <p:spPr>
          <a:xfrm>
            <a:off x="3316731" y="3521253"/>
            <a:ext cx="109728" cy="1097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83F072-257A-7844-B02E-A638E31638E2}"/>
              </a:ext>
            </a:extLst>
          </p:cNvPr>
          <p:cNvCxnSpPr>
            <a:cxnSpLocks/>
          </p:cNvCxnSpPr>
          <p:nvPr/>
        </p:nvCxnSpPr>
        <p:spPr>
          <a:xfrm>
            <a:off x="2414625" y="5536294"/>
            <a:ext cx="3009510" cy="232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4BED50D-D35B-EA42-BC88-BE6293B4B487}"/>
              </a:ext>
            </a:extLst>
          </p:cNvPr>
          <p:cNvCxnSpPr>
            <a:cxnSpLocks/>
            <a:stCxn id="35" idx="0"/>
            <a:endCxn id="10" idx="4"/>
          </p:cNvCxnSpPr>
          <p:nvPr/>
        </p:nvCxnSpPr>
        <p:spPr>
          <a:xfrm flipV="1">
            <a:off x="5451729" y="5630742"/>
            <a:ext cx="2986" cy="2375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CAA8B89-92F1-B646-923E-5E8FA2230929}"/>
              </a:ext>
            </a:extLst>
          </p:cNvPr>
          <p:cNvSpPr txBox="1"/>
          <p:nvPr/>
        </p:nvSpPr>
        <p:spPr>
          <a:xfrm>
            <a:off x="2133026" y="3458893"/>
            <a:ext cx="596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+mj-lt"/>
              </a:rPr>
              <a:t>17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9B2BDA-183E-B041-9368-E47962BF3BC3}"/>
              </a:ext>
            </a:extLst>
          </p:cNvPr>
          <p:cNvSpPr txBox="1"/>
          <p:nvPr/>
        </p:nvSpPr>
        <p:spPr>
          <a:xfrm>
            <a:off x="3128228" y="5840306"/>
            <a:ext cx="596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+mj-lt"/>
              </a:rPr>
              <a:t>0.06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CA9F50-76EC-EE43-9EF5-C2483C13B12E}"/>
              </a:ext>
            </a:extLst>
          </p:cNvPr>
          <p:cNvSpPr txBox="1"/>
          <p:nvPr/>
        </p:nvSpPr>
        <p:spPr>
          <a:xfrm>
            <a:off x="2189998" y="5409417"/>
            <a:ext cx="596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+mj-lt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14B6D1-785B-154D-AE71-C08989192526}"/>
              </a:ext>
            </a:extLst>
          </p:cNvPr>
          <p:cNvSpPr txBox="1"/>
          <p:nvPr/>
        </p:nvSpPr>
        <p:spPr>
          <a:xfrm>
            <a:off x="5153497" y="5868267"/>
            <a:ext cx="596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+mj-lt"/>
              </a:rPr>
              <a:t>0.25</a:t>
            </a:r>
          </a:p>
        </p:txBody>
      </p:sp>
    </p:spTree>
    <p:extLst>
      <p:ext uri="{BB962C8B-B14F-4D97-AF65-F5344CB8AC3E}">
        <p14:creationId xmlns:p14="http://schemas.microsoft.com/office/powerpoint/2010/main" val="374085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18D55BA-4E7B-2F42-B14A-47593BE0EBAF}"/>
              </a:ext>
            </a:extLst>
          </p:cNvPr>
          <p:cNvSpPr txBox="1"/>
          <p:nvPr/>
        </p:nvSpPr>
        <p:spPr>
          <a:xfrm>
            <a:off x="6426200" y="4953966"/>
            <a:ext cx="92710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News Gothic MT" panose="020B0503020103020203" pitchFamily="34" charset="0"/>
              </a:rPr>
              <a:t>Sim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73A47E-F772-F542-A223-5BCE54FA99CB}"/>
              </a:ext>
            </a:extLst>
          </p:cNvPr>
          <p:cNvSpPr txBox="1"/>
          <p:nvPr/>
        </p:nvSpPr>
        <p:spPr>
          <a:xfrm>
            <a:off x="834397" y="1668001"/>
            <a:ext cx="25882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NewsGotT" pitchFamily="2" charset="0"/>
              </a:rPr>
              <a:t>Contagem de categorias da variável ‘Delirium’, antes da divisão dos dados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6E55740-74F1-E444-9E66-7E15E27E8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33" y="2097292"/>
            <a:ext cx="3440037" cy="2616508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F617FD1-777B-BD47-93BD-ACBE2D81A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414" y="946162"/>
            <a:ext cx="2685276" cy="2076770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B9C283C5-7B66-554C-BF2C-8D8B2DA5E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415" y="3634839"/>
            <a:ext cx="2685276" cy="2157922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34B48F4E-B285-C84A-B241-1DB0D5C8F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2426" y="978145"/>
            <a:ext cx="2605251" cy="2012803"/>
          </a:xfrm>
          <a:prstGeom prst="rect">
            <a:avLst/>
          </a:prstGeom>
        </p:spPr>
      </p:pic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43B7974-ABB1-BD4B-831D-BF9DD00D767E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3635070" y="3405546"/>
            <a:ext cx="939345" cy="1308254"/>
          </a:xfrm>
          <a:prstGeom prst="bentConnector3">
            <a:avLst>
              <a:gd name="adj1" fmla="val 1079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DA14A84-25AD-C747-9905-01B787F7B0DA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3635070" y="1984547"/>
            <a:ext cx="939344" cy="1420999"/>
          </a:xfrm>
          <a:prstGeom prst="bentConnector3">
            <a:avLst>
              <a:gd name="adj1" fmla="val 1079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8D37EE0-91A5-214A-999D-339FE06F4DF8}"/>
              </a:ext>
            </a:extLst>
          </p:cNvPr>
          <p:cNvSpPr txBox="1"/>
          <p:nvPr/>
        </p:nvSpPr>
        <p:spPr>
          <a:xfrm>
            <a:off x="3766415" y="1984546"/>
            <a:ext cx="899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latin typeface="NewsGotT" pitchFamily="2" charset="0"/>
              </a:rPr>
              <a:t>Dados de treino (64%)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1AD181-6973-DF4C-811E-8F6449D1560D}"/>
              </a:ext>
            </a:extLst>
          </p:cNvPr>
          <p:cNvSpPr txBox="1"/>
          <p:nvPr/>
        </p:nvSpPr>
        <p:spPr>
          <a:xfrm>
            <a:off x="3772364" y="4331186"/>
            <a:ext cx="82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latin typeface="NewsGotT" pitchFamily="2" charset="0"/>
              </a:rPr>
              <a:t>Dados de teste (36%)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2CECB7-6DD9-6C4E-80B7-203AD96F407F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7259690" y="1984547"/>
            <a:ext cx="8627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42449FB-0D95-3B48-B70F-F16F0A979567}"/>
              </a:ext>
            </a:extLst>
          </p:cNvPr>
          <p:cNvSpPr txBox="1"/>
          <p:nvPr/>
        </p:nvSpPr>
        <p:spPr>
          <a:xfrm>
            <a:off x="7259690" y="1605716"/>
            <a:ext cx="1206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latin typeface="NewsGotT" pitchFamily="2" charset="0"/>
              </a:rPr>
              <a:t>Dados após </a:t>
            </a:r>
            <a:r>
              <a:rPr lang="pt-PT" sz="1000" i="1" dirty="0" err="1">
                <a:latin typeface="NewsGotT" pitchFamily="2" charset="0"/>
              </a:rPr>
              <a:t>Oversampling</a:t>
            </a:r>
            <a:r>
              <a:rPr lang="pt-PT" sz="1000" i="1" dirty="0">
                <a:latin typeface="NewsGotT" pitchFamily="2" charset="0"/>
              </a:rPr>
              <a:t>()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FD378F2-20A1-7244-8861-5257299AB87E}"/>
              </a:ext>
            </a:extLst>
          </p:cNvPr>
          <p:cNvSpPr txBox="1"/>
          <p:nvPr/>
        </p:nvSpPr>
        <p:spPr>
          <a:xfrm>
            <a:off x="5062019" y="572081"/>
            <a:ext cx="23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>
                <a:latin typeface="NewsGotT" pitchFamily="2" charset="0"/>
              </a:rPr>
              <a:t>Contagem de categorias da variável ‘Delirium’, após divisão dos dados, para treino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8013C3-FC9C-344A-8B73-06F5D96E4F73}"/>
              </a:ext>
            </a:extLst>
          </p:cNvPr>
          <p:cNvSpPr txBox="1"/>
          <p:nvPr/>
        </p:nvSpPr>
        <p:spPr>
          <a:xfrm>
            <a:off x="4932884" y="3253139"/>
            <a:ext cx="237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>
                <a:latin typeface="NewsGotT" pitchFamily="2" charset="0"/>
              </a:rPr>
              <a:t>Contagem de categorias da variável ‘Delirium’, após divisão dos dados, para teste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A9CFAF-63EE-4842-B9FC-4DA02E3CF072}"/>
              </a:ext>
            </a:extLst>
          </p:cNvPr>
          <p:cNvSpPr txBox="1"/>
          <p:nvPr/>
        </p:nvSpPr>
        <p:spPr>
          <a:xfrm>
            <a:off x="8649217" y="520819"/>
            <a:ext cx="26052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latin typeface="NewsGotT" pitchFamily="2" charset="0"/>
              </a:rPr>
              <a:t>Contagem de categorias da variável ‘Delirium’, após a criação de novas observações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7B4423-072E-5F4F-B871-D24B2A22E4BB}"/>
              </a:ext>
            </a:extLst>
          </p:cNvPr>
          <p:cNvSpPr txBox="1"/>
          <p:nvPr/>
        </p:nvSpPr>
        <p:spPr>
          <a:xfrm>
            <a:off x="402757" y="1730707"/>
            <a:ext cx="431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(A)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29FB131-69FC-E64D-8FA1-B0E932167E0A}"/>
              </a:ext>
            </a:extLst>
          </p:cNvPr>
          <p:cNvSpPr txBox="1"/>
          <p:nvPr/>
        </p:nvSpPr>
        <p:spPr>
          <a:xfrm>
            <a:off x="4665472" y="638385"/>
            <a:ext cx="396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(B)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621D27-9B26-0B44-A196-4633C4BD5F1A}"/>
              </a:ext>
            </a:extLst>
          </p:cNvPr>
          <p:cNvSpPr txBox="1"/>
          <p:nvPr/>
        </p:nvSpPr>
        <p:spPr>
          <a:xfrm>
            <a:off x="4574414" y="3266473"/>
            <a:ext cx="500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(C)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8CB100-06C1-4049-9956-4E689726274F}"/>
              </a:ext>
            </a:extLst>
          </p:cNvPr>
          <p:cNvSpPr txBox="1"/>
          <p:nvPr/>
        </p:nvSpPr>
        <p:spPr>
          <a:xfrm>
            <a:off x="8304944" y="587664"/>
            <a:ext cx="418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425674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43B7974-ABB1-BD4B-831D-BF9DD00D767E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442700" y="3420361"/>
            <a:ext cx="1212123" cy="1580327"/>
          </a:xfrm>
          <a:prstGeom prst="bentConnector3">
            <a:avLst>
              <a:gd name="adj1" fmla="val 908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DA14A84-25AD-C747-9905-01B787F7B0D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3442700" y="1644295"/>
            <a:ext cx="996726" cy="1776066"/>
          </a:xfrm>
          <a:prstGeom prst="bentConnector3">
            <a:avLst>
              <a:gd name="adj1" fmla="val 1112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8D37EE0-91A5-214A-999D-339FE06F4DF8}"/>
              </a:ext>
            </a:extLst>
          </p:cNvPr>
          <p:cNvSpPr txBox="1"/>
          <p:nvPr/>
        </p:nvSpPr>
        <p:spPr>
          <a:xfrm>
            <a:off x="3539665" y="1697828"/>
            <a:ext cx="899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latin typeface="NewsGotT" pitchFamily="2" charset="0"/>
              </a:rPr>
              <a:t>Dados de treino (64%)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1AD181-6973-DF4C-811E-8F6449D1560D}"/>
              </a:ext>
            </a:extLst>
          </p:cNvPr>
          <p:cNvSpPr txBox="1"/>
          <p:nvPr/>
        </p:nvSpPr>
        <p:spPr>
          <a:xfrm>
            <a:off x="3772364" y="4331186"/>
            <a:ext cx="82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latin typeface="NewsGotT" pitchFamily="2" charset="0"/>
              </a:rPr>
              <a:t>Dados de teste (36%)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2CECB7-6DD9-6C4E-80B7-203AD96F407F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 flipV="1">
            <a:off x="7752573" y="1644294"/>
            <a:ext cx="74324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42449FB-0D95-3B48-B70F-F16F0A979567}"/>
              </a:ext>
            </a:extLst>
          </p:cNvPr>
          <p:cNvSpPr txBox="1"/>
          <p:nvPr/>
        </p:nvSpPr>
        <p:spPr>
          <a:xfrm>
            <a:off x="7711251" y="1621104"/>
            <a:ext cx="1206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latin typeface="NewsGotT" pitchFamily="2" charset="0"/>
              </a:rPr>
              <a:t>Dados após </a:t>
            </a:r>
            <a:r>
              <a:rPr lang="pt-PT" sz="1000" i="1" dirty="0">
                <a:latin typeface="NewsGotT" pitchFamily="2" charset="0"/>
              </a:rPr>
              <a:t>ADASYN()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7B4423-072E-5F4F-B871-D24B2A22E4BB}"/>
              </a:ext>
            </a:extLst>
          </p:cNvPr>
          <p:cNvSpPr txBox="1"/>
          <p:nvPr/>
        </p:nvSpPr>
        <p:spPr>
          <a:xfrm>
            <a:off x="189342" y="1713437"/>
            <a:ext cx="431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(A)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29FB131-69FC-E64D-8FA1-B0E932167E0A}"/>
              </a:ext>
            </a:extLst>
          </p:cNvPr>
          <p:cNvSpPr txBox="1"/>
          <p:nvPr/>
        </p:nvSpPr>
        <p:spPr>
          <a:xfrm>
            <a:off x="4542480" y="40887"/>
            <a:ext cx="418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(B)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621D27-9B26-0B44-A196-4633C4BD5F1A}"/>
              </a:ext>
            </a:extLst>
          </p:cNvPr>
          <p:cNvSpPr txBox="1"/>
          <p:nvPr/>
        </p:nvSpPr>
        <p:spPr>
          <a:xfrm>
            <a:off x="4574414" y="3266473"/>
            <a:ext cx="500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(C)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8CB100-06C1-4049-9956-4E689726274F}"/>
              </a:ext>
            </a:extLst>
          </p:cNvPr>
          <p:cNvSpPr txBox="1"/>
          <p:nvPr/>
        </p:nvSpPr>
        <p:spPr>
          <a:xfrm>
            <a:off x="8202805" y="87065"/>
            <a:ext cx="418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(D)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394BAC9-1DDA-F645-BD37-1EEA4A1E2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2" y="2036876"/>
            <a:ext cx="3419058" cy="2766969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4BA5E65-8422-074D-9216-269E2F21A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426" y="301530"/>
            <a:ext cx="3313147" cy="2685529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078A64ED-D24D-754B-92EA-DF8B80733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823" y="3664902"/>
            <a:ext cx="3285482" cy="2671572"/>
          </a:xfrm>
          <a:prstGeom prst="rect">
            <a:avLst/>
          </a:prstGeom>
        </p:spPr>
      </p:pic>
      <p:pic>
        <p:nvPicPr>
          <p:cNvPr id="27" name="Picture 26" descr="Chart, bar chart&#10;&#10;Description automatically generated">
            <a:extLst>
              <a:ext uri="{FF2B5EF4-FFF2-40B4-BE49-F238E27FC236}">
                <a16:creationId xmlns:a16="http://schemas.microsoft.com/office/drawing/2014/main" id="{0997F82B-F2DE-F346-A356-7F94B6798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815" y="278440"/>
            <a:ext cx="3672543" cy="273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94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43B7974-ABB1-BD4B-831D-BF9DD00D767E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3442700" y="3420361"/>
            <a:ext cx="4994967" cy="1229598"/>
          </a:xfrm>
          <a:prstGeom prst="bentConnector3">
            <a:avLst>
              <a:gd name="adj1" fmla="val 283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DA14A84-25AD-C747-9905-01B787F7B0DA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3442700" y="1671087"/>
            <a:ext cx="1083514" cy="1749274"/>
          </a:xfrm>
          <a:prstGeom prst="bentConnector3">
            <a:avLst>
              <a:gd name="adj1" fmla="val 1281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8D37EE0-91A5-214A-999D-339FE06F4DF8}"/>
              </a:ext>
            </a:extLst>
          </p:cNvPr>
          <p:cNvSpPr txBox="1"/>
          <p:nvPr/>
        </p:nvSpPr>
        <p:spPr>
          <a:xfrm>
            <a:off x="3539665" y="1697828"/>
            <a:ext cx="8990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NewsGotT" pitchFamily="2" charset="0"/>
              </a:rPr>
              <a:t>Dados de treino (64%)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1AD181-6973-DF4C-811E-8F6449D1560D}"/>
              </a:ext>
            </a:extLst>
          </p:cNvPr>
          <p:cNvSpPr txBox="1"/>
          <p:nvPr/>
        </p:nvSpPr>
        <p:spPr>
          <a:xfrm>
            <a:off x="3600710" y="4249849"/>
            <a:ext cx="8287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NewsGotT" pitchFamily="2" charset="0"/>
              </a:rPr>
              <a:t>Dados de teste (36%)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2CECB7-6DD9-6C4E-80B7-203AD96F407F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>
            <a:off x="7811696" y="1671087"/>
            <a:ext cx="600206" cy="82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42449FB-0D95-3B48-B70F-F16F0A979567}"/>
              </a:ext>
            </a:extLst>
          </p:cNvPr>
          <p:cNvSpPr txBox="1"/>
          <p:nvPr/>
        </p:nvSpPr>
        <p:spPr>
          <a:xfrm>
            <a:off x="7789590" y="1638046"/>
            <a:ext cx="7815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NewsGotT" pitchFamily="2" charset="0"/>
              </a:rPr>
              <a:t>Após</a:t>
            </a:r>
          </a:p>
          <a:p>
            <a:r>
              <a:rPr lang="pt-PT" sz="1050" dirty="0">
                <a:latin typeface="NewsGotT" pitchFamily="2" charset="0"/>
              </a:rPr>
              <a:t> </a:t>
            </a:r>
            <a:r>
              <a:rPr lang="pt-PT" sz="1050" i="1" dirty="0">
                <a:latin typeface="NewsGotT" pitchFamily="2" charset="0"/>
              </a:rPr>
              <a:t>ADASYN()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7B4423-072E-5F4F-B871-D24B2A22E4BB}"/>
              </a:ext>
            </a:extLst>
          </p:cNvPr>
          <p:cNvSpPr txBox="1"/>
          <p:nvPr/>
        </p:nvSpPr>
        <p:spPr>
          <a:xfrm>
            <a:off x="189342" y="1713437"/>
            <a:ext cx="431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(A)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29FB131-69FC-E64D-8FA1-B0E932167E0A}"/>
              </a:ext>
            </a:extLst>
          </p:cNvPr>
          <p:cNvSpPr txBox="1"/>
          <p:nvPr/>
        </p:nvSpPr>
        <p:spPr>
          <a:xfrm>
            <a:off x="4542480" y="40887"/>
            <a:ext cx="418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(B)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8CB100-06C1-4049-9956-4E689726274F}"/>
              </a:ext>
            </a:extLst>
          </p:cNvPr>
          <p:cNvSpPr txBox="1"/>
          <p:nvPr/>
        </p:nvSpPr>
        <p:spPr>
          <a:xfrm>
            <a:off x="8202805" y="87065"/>
            <a:ext cx="418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(D)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394BAC9-1DDA-F645-BD37-1EEA4A1E2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2" y="2036876"/>
            <a:ext cx="3419058" cy="2766969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33CFA871-11B6-9447-B8C0-4F34B952D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902" y="344258"/>
            <a:ext cx="3571580" cy="2670096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90190DF0-ABB7-CD4A-A208-1D1554892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214" y="327105"/>
            <a:ext cx="3285482" cy="2687964"/>
          </a:xfrm>
          <a:prstGeom prst="rect">
            <a:avLst/>
          </a:prstGeom>
        </p:spPr>
      </p:pic>
      <p:pic>
        <p:nvPicPr>
          <p:cNvPr id="37" name="Picture 36" descr="Chart, bar chart&#10;&#10;Description automatically generated">
            <a:extLst>
              <a:ext uri="{FF2B5EF4-FFF2-40B4-BE49-F238E27FC236}">
                <a16:creationId xmlns:a16="http://schemas.microsoft.com/office/drawing/2014/main" id="{4EE43F98-75CD-BE42-B1BD-6968805AE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7667" y="3266474"/>
            <a:ext cx="3571580" cy="276697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7621D27-9B26-0B44-A196-4633C4BD5F1A}"/>
              </a:ext>
            </a:extLst>
          </p:cNvPr>
          <p:cNvSpPr txBox="1"/>
          <p:nvPr/>
        </p:nvSpPr>
        <p:spPr>
          <a:xfrm>
            <a:off x="8228569" y="3064632"/>
            <a:ext cx="418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39655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3776E9-81FF-3A43-B7A0-B10D65A37A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123046"/>
              </p:ext>
            </p:extLst>
          </p:nvPr>
        </p:nvGraphicFramePr>
        <p:xfrm>
          <a:off x="1498600" y="492125"/>
          <a:ext cx="4419600" cy="370840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343835780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3674526335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80870861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60589613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Idade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...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Alcoolico</a:t>
                      </a:r>
                      <a:endParaRPr lang="en-GB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Delirium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000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00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36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35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60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9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77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77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55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508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90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678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85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45234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E6E7A4-F09F-8A42-96DE-5C8A836603FB}"/>
              </a:ext>
            </a:extLst>
          </p:cNvPr>
          <p:cNvGraphicFramePr>
            <a:graphicFrameLocks noGrp="1"/>
          </p:cNvGraphicFramePr>
          <p:nvPr/>
        </p:nvGraphicFramePr>
        <p:xfrm>
          <a:off x="4943158" y="2995454"/>
          <a:ext cx="2305684" cy="201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2403">
                  <a:extLst>
                    <a:ext uri="{9D8B030D-6E8A-4147-A177-3AD203B41FA5}">
                      <a16:colId xmlns:a16="http://schemas.microsoft.com/office/drawing/2014/main" val="547665864"/>
                    </a:ext>
                  </a:extLst>
                </a:gridCol>
                <a:gridCol w="420251">
                  <a:extLst>
                    <a:ext uri="{9D8B030D-6E8A-4147-A177-3AD203B41FA5}">
                      <a16:colId xmlns:a16="http://schemas.microsoft.com/office/drawing/2014/main" val="1118457585"/>
                    </a:ext>
                  </a:extLst>
                </a:gridCol>
                <a:gridCol w="721515">
                  <a:extLst>
                    <a:ext uri="{9D8B030D-6E8A-4147-A177-3AD203B41FA5}">
                      <a16:colId xmlns:a16="http://schemas.microsoft.com/office/drawing/2014/main" val="2073799182"/>
                    </a:ext>
                  </a:extLst>
                </a:gridCol>
                <a:gridCol w="721515">
                  <a:extLst>
                    <a:ext uri="{9D8B030D-6E8A-4147-A177-3AD203B41FA5}">
                      <a16:colId xmlns:a16="http://schemas.microsoft.com/office/drawing/2014/main" val="145726444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X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y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8546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Idade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...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Alcoolico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Delirium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9033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23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...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5526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50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...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362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35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...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9680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60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...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287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77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...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4203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55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...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5572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90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...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5040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85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...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effectLst/>
                        </a:rPr>
                        <a:t>0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3359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477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321D0172-58EE-334A-A2D1-C91EE219E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040" y="1181100"/>
            <a:ext cx="2235200" cy="1752600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3D447A13-165C-724C-B030-1A6F56DD2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58" y="1181100"/>
            <a:ext cx="2247900" cy="1714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7DB24E-86BA-0B41-AA8A-5E2E50253585}"/>
              </a:ext>
            </a:extLst>
          </p:cNvPr>
          <p:cNvSpPr txBox="1"/>
          <p:nvPr/>
        </p:nvSpPr>
        <p:spPr>
          <a:xfrm rot="16200000">
            <a:off x="5330034" y="2428748"/>
            <a:ext cx="540000" cy="256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000" dirty="0">
                <a:latin typeface="News Gothic MT" panose="020B0503020103020203" pitchFamily="34" charset="0"/>
              </a:rPr>
              <a:t>Teste</a:t>
            </a:r>
            <a:r>
              <a:rPr lang="pt-PT" sz="1050" dirty="0">
                <a:latin typeface="News Gothic MT" panose="020B0503020103020203" pitchFamily="34" charset="0"/>
              </a:rPr>
              <a:t>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32D111-4F94-2840-B19C-51309C0D5045}"/>
              </a:ext>
            </a:extLst>
          </p:cNvPr>
          <p:cNvSpPr txBox="1"/>
          <p:nvPr/>
        </p:nvSpPr>
        <p:spPr>
          <a:xfrm rot="16200000">
            <a:off x="5170240" y="1728955"/>
            <a:ext cx="864000" cy="25200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050" dirty="0">
                <a:latin typeface="News Gothic MT" panose="020B0503020103020203" pitchFamily="34" charset="0"/>
              </a:rPr>
              <a:t> </a:t>
            </a:r>
            <a:r>
              <a:rPr lang="pt-PT" sz="1000" dirty="0">
                <a:latin typeface="News Gothic MT" panose="020B0503020103020203" pitchFamily="34" charset="0"/>
              </a:rPr>
              <a:t>Treino</a:t>
            </a:r>
          </a:p>
        </p:txBody>
      </p:sp>
    </p:spTree>
    <p:extLst>
      <p:ext uri="{BB962C8B-B14F-4D97-AF65-F5344CB8AC3E}">
        <p14:creationId xmlns:p14="http://schemas.microsoft.com/office/powerpoint/2010/main" val="41153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32A6097-4036-B444-8EC8-38BF2230C387}"/>
              </a:ext>
            </a:extLst>
          </p:cNvPr>
          <p:cNvSpPr/>
          <p:nvPr/>
        </p:nvSpPr>
        <p:spPr>
          <a:xfrm>
            <a:off x="5016500" y="393699"/>
            <a:ext cx="2058670" cy="50799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NewsGotT" pitchFamily="2" charset="0"/>
              </a:rPr>
              <a:t>Raíz</a:t>
            </a:r>
            <a:endParaRPr lang="pt-PT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NewsGotT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8AB237-E27D-3740-B5DC-8F9A1048F4D6}"/>
              </a:ext>
            </a:extLst>
          </p:cNvPr>
          <p:cNvCxnSpPr>
            <a:cxnSpLocks/>
            <a:stCxn id="5" idx="2"/>
            <a:endCxn id="12" idx="7"/>
          </p:cNvCxnSpPr>
          <p:nvPr/>
        </p:nvCxnSpPr>
        <p:spPr>
          <a:xfrm flipH="1">
            <a:off x="4357918" y="901698"/>
            <a:ext cx="1687917" cy="7363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EE4AFC-493B-0949-AD86-1093FF92A0A5}"/>
              </a:ext>
            </a:extLst>
          </p:cNvPr>
          <p:cNvCxnSpPr>
            <a:cxnSpLocks/>
            <a:stCxn id="5" idx="2"/>
            <a:endCxn id="67" idx="1"/>
          </p:cNvCxnSpPr>
          <p:nvPr/>
        </p:nvCxnSpPr>
        <p:spPr>
          <a:xfrm>
            <a:off x="6045835" y="901698"/>
            <a:ext cx="1737763" cy="726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42FE0AB-4A6C-514E-954F-0E53E3FE0337}"/>
              </a:ext>
            </a:extLst>
          </p:cNvPr>
          <p:cNvSpPr/>
          <p:nvPr/>
        </p:nvSpPr>
        <p:spPr>
          <a:xfrm>
            <a:off x="3015531" y="1530483"/>
            <a:ext cx="1572704" cy="73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NewsGotT" pitchFamily="2" charset="0"/>
              </a:rPr>
              <a:t>Nó de decisão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52829E-636D-554D-B5D4-EE238C123490}"/>
              </a:ext>
            </a:extLst>
          </p:cNvPr>
          <p:cNvCxnSpPr>
            <a:cxnSpLocks/>
            <a:stCxn id="12" idx="4"/>
            <a:endCxn id="42" idx="0"/>
          </p:cNvCxnSpPr>
          <p:nvPr/>
        </p:nvCxnSpPr>
        <p:spPr>
          <a:xfrm flipH="1">
            <a:off x="2620521" y="2265278"/>
            <a:ext cx="1181362" cy="6557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F1742D-AE28-7E4A-856D-2339B206E77B}"/>
              </a:ext>
            </a:extLst>
          </p:cNvPr>
          <p:cNvCxnSpPr>
            <a:cxnSpLocks/>
            <a:stCxn id="12" idx="4"/>
            <a:endCxn id="78" idx="0"/>
          </p:cNvCxnSpPr>
          <p:nvPr/>
        </p:nvCxnSpPr>
        <p:spPr>
          <a:xfrm>
            <a:off x="3801883" y="2265278"/>
            <a:ext cx="761110" cy="57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FAA30FA-230F-EF47-82F6-CED374FDEFBE}"/>
              </a:ext>
            </a:extLst>
          </p:cNvPr>
          <p:cNvCxnSpPr>
            <a:cxnSpLocks/>
            <a:stCxn id="67" idx="4"/>
            <a:endCxn id="103" idx="0"/>
          </p:cNvCxnSpPr>
          <p:nvPr/>
        </p:nvCxnSpPr>
        <p:spPr>
          <a:xfrm>
            <a:off x="8339633" y="2255225"/>
            <a:ext cx="1381986" cy="5873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002ACB-AB5A-8B4D-A8D9-374C98290081}"/>
              </a:ext>
            </a:extLst>
          </p:cNvPr>
          <p:cNvCxnSpPr>
            <a:cxnSpLocks/>
            <a:stCxn id="67" idx="4"/>
            <a:endCxn id="93" idx="0"/>
          </p:cNvCxnSpPr>
          <p:nvPr/>
        </p:nvCxnSpPr>
        <p:spPr>
          <a:xfrm flipH="1">
            <a:off x="7553281" y="2255225"/>
            <a:ext cx="786352" cy="6593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C2A3673-24A2-0146-B975-41E2AAA4B11E}"/>
              </a:ext>
            </a:extLst>
          </p:cNvPr>
          <p:cNvSpPr/>
          <p:nvPr/>
        </p:nvSpPr>
        <p:spPr>
          <a:xfrm>
            <a:off x="2225510" y="2921000"/>
            <a:ext cx="790021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NewsGotT" pitchFamily="2" charset="0"/>
              </a:rPr>
              <a:t>Folha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D8D15E2-7965-7A4C-B8B7-AD36FEA16D6B}"/>
              </a:ext>
            </a:extLst>
          </p:cNvPr>
          <p:cNvSpPr/>
          <p:nvPr/>
        </p:nvSpPr>
        <p:spPr>
          <a:xfrm>
            <a:off x="7553281" y="1520825"/>
            <a:ext cx="1572704" cy="73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NewsGotT" pitchFamily="2" charset="0"/>
              </a:rPr>
              <a:t>Nó de decisão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6883E98-2379-B04A-AB41-044035FE83EA}"/>
              </a:ext>
            </a:extLst>
          </p:cNvPr>
          <p:cNvSpPr/>
          <p:nvPr/>
        </p:nvSpPr>
        <p:spPr>
          <a:xfrm>
            <a:off x="3776641" y="2842582"/>
            <a:ext cx="1572704" cy="73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NewsGotT" pitchFamily="2" charset="0"/>
              </a:rPr>
              <a:t>Nó de decisão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3A24511-C095-9F47-BBC2-515FF4D812C9}"/>
              </a:ext>
            </a:extLst>
          </p:cNvPr>
          <p:cNvSpPr/>
          <p:nvPr/>
        </p:nvSpPr>
        <p:spPr>
          <a:xfrm>
            <a:off x="7158270" y="2914602"/>
            <a:ext cx="790021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NewsGotT" pitchFamily="2" charset="0"/>
              </a:rPr>
              <a:t>Folha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9D242E2-7A15-134F-93DB-1D79600BED78}"/>
              </a:ext>
            </a:extLst>
          </p:cNvPr>
          <p:cNvCxnSpPr>
            <a:cxnSpLocks/>
            <a:stCxn id="103" idx="4"/>
            <a:endCxn id="109" idx="0"/>
          </p:cNvCxnSpPr>
          <p:nvPr/>
        </p:nvCxnSpPr>
        <p:spPr>
          <a:xfrm flipH="1">
            <a:off x="9030626" y="3577376"/>
            <a:ext cx="690993" cy="7427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677B96-31AE-814C-978E-FE8905A36F62}"/>
              </a:ext>
            </a:extLst>
          </p:cNvPr>
          <p:cNvCxnSpPr>
            <a:cxnSpLocks/>
            <a:stCxn id="78" idx="4"/>
            <a:endCxn id="117" idx="0"/>
          </p:cNvCxnSpPr>
          <p:nvPr/>
        </p:nvCxnSpPr>
        <p:spPr>
          <a:xfrm>
            <a:off x="4562993" y="3577377"/>
            <a:ext cx="690993" cy="6699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0BD1CE1-B79C-FE42-9993-FEEE6A046A5C}"/>
              </a:ext>
            </a:extLst>
          </p:cNvPr>
          <p:cNvCxnSpPr>
            <a:cxnSpLocks/>
            <a:stCxn id="78" idx="4"/>
            <a:endCxn id="110" idx="0"/>
          </p:cNvCxnSpPr>
          <p:nvPr/>
        </p:nvCxnSpPr>
        <p:spPr>
          <a:xfrm flipH="1">
            <a:off x="3481138" y="3577377"/>
            <a:ext cx="1081855" cy="7427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BD2667A-3198-D140-99CE-A3DE2ED0B764}"/>
              </a:ext>
            </a:extLst>
          </p:cNvPr>
          <p:cNvCxnSpPr>
            <a:cxnSpLocks/>
            <a:stCxn id="117" idx="4"/>
            <a:endCxn id="125" idx="0"/>
          </p:cNvCxnSpPr>
          <p:nvPr/>
        </p:nvCxnSpPr>
        <p:spPr>
          <a:xfrm flipH="1">
            <a:off x="4621490" y="4982121"/>
            <a:ext cx="632496" cy="715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3E690B1F-208C-DF46-A41C-023428AB811C}"/>
              </a:ext>
            </a:extLst>
          </p:cNvPr>
          <p:cNvSpPr/>
          <p:nvPr/>
        </p:nvSpPr>
        <p:spPr>
          <a:xfrm>
            <a:off x="8935267" y="2842581"/>
            <a:ext cx="1572704" cy="73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NewsGotT" pitchFamily="2" charset="0"/>
              </a:rPr>
              <a:t>Nó de decisão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BE1B716-C809-6F4C-B5CD-8E199A90D798}"/>
              </a:ext>
            </a:extLst>
          </p:cNvPr>
          <p:cNvCxnSpPr>
            <a:cxnSpLocks/>
            <a:stCxn id="103" idx="4"/>
            <a:endCxn id="114" idx="0"/>
          </p:cNvCxnSpPr>
          <p:nvPr/>
        </p:nvCxnSpPr>
        <p:spPr>
          <a:xfrm>
            <a:off x="9721619" y="3577376"/>
            <a:ext cx="944389" cy="759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B38A8CD3-EC4D-A147-AD37-013E6BAE74EC}"/>
              </a:ext>
            </a:extLst>
          </p:cNvPr>
          <p:cNvSpPr/>
          <p:nvPr/>
        </p:nvSpPr>
        <p:spPr>
          <a:xfrm>
            <a:off x="8635615" y="4320086"/>
            <a:ext cx="790021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NewsGotT" pitchFamily="2" charset="0"/>
              </a:rPr>
              <a:t>Folha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980181D-F1B2-8245-A6BE-DB64185DB6E9}"/>
              </a:ext>
            </a:extLst>
          </p:cNvPr>
          <p:cNvSpPr/>
          <p:nvPr/>
        </p:nvSpPr>
        <p:spPr>
          <a:xfrm>
            <a:off x="3086127" y="4320086"/>
            <a:ext cx="790021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NewsGotT" pitchFamily="2" charset="0"/>
              </a:rPr>
              <a:t>Folha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7E378B4-A11B-E44E-8F22-9252022A86D4}"/>
              </a:ext>
            </a:extLst>
          </p:cNvPr>
          <p:cNvSpPr/>
          <p:nvPr/>
        </p:nvSpPr>
        <p:spPr>
          <a:xfrm>
            <a:off x="10270997" y="4336683"/>
            <a:ext cx="790021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NewsGotT" pitchFamily="2" charset="0"/>
              </a:rPr>
              <a:t>Folha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9A0A83A-CCDD-AD4E-A87F-AE8C11FC8E97}"/>
              </a:ext>
            </a:extLst>
          </p:cNvPr>
          <p:cNvSpPr/>
          <p:nvPr/>
        </p:nvSpPr>
        <p:spPr>
          <a:xfrm>
            <a:off x="4467634" y="4247326"/>
            <a:ext cx="1572704" cy="73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NewsGotT" pitchFamily="2" charset="0"/>
              </a:rPr>
              <a:t>Nó de decisão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09F42B6-7464-C94C-94F5-3DCDA756399E}"/>
              </a:ext>
            </a:extLst>
          </p:cNvPr>
          <p:cNvCxnSpPr>
            <a:cxnSpLocks/>
            <a:stCxn id="117" idx="4"/>
            <a:endCxn id="124" idx="0"/>
          </p:cNvCxnSpPr>
          <p:nvPr/>
        </p:nvCxnSpPr>
        <p:spPr>
          <a:xfrm>
            <a:off x="5253986" y="4982121"/>
            <a:ext cx="606416" cy="720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04416EA2-FEAC-674E-9344-BB4D5A3BA902}"/>
              </a:ext>
            </a:extLst>
          </p:cNvPr>
          <p:cNvSpPr/>
          <p:nvPr/>
        </p:nvSpPr>
        <p:spPr>
          <a:xfrm>
            <a:off x="5465391" y="5702683"/>
            <a:ext cx="790021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NewsGotT" pitchFamily="2" charset="0"/>
              </a:rPr>
              <a:t>Folha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14308B5-CF7A-804A-9F56-49278D4903D6}"/>
              </a:ext>
            </a:extLst>
          </p:cNvPr>
          <p:cNvSpPr/>
          <p:nvPr/>
        </p:nvSpPr>
        <p:spPr>
          <a:xfrm>
            <a:off x="4226479" y="5697538"/>
            <a:ext cx="790021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NewsGotT" pitchFamily="2" charset="0"/>
              </a:rPr>
              <a:t>Folha</a:t>
            </a:r>
          </a:p>
        </p:txBody>
      </p:sp>
    </p:spTree>
    <p:extLst>
      <p:ext uri="{BB962C8B-B14F-4D97-AF65-F5344CB8AC3E}">
        <p14:creationId xmlns:p14="http://schemas.microsoft.com/office/powerpoint/2010/main" val="2263923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32A6097-4036-B444-8EC8-38BF2230C387}"/>
              </a:ext>
            </a:extLst>
          </p:cNvPr>
          <p:cNvSpPr/>
          <p:nvPr/>
        </p:nvSpPr>
        <p:spPr>
          <a:xfrm>
            <a:off x="5016500" y="393699"/>
            <a:ext cx="2058670" cy="50799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NewsGotT" pitchFamily="2" charset="0"/>
              </a:rPr>
              <a:t>Raíz</a:t>
            </a:r>
            <a:endParaRPr lang="pt-PT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NewsGotT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8AB237-E27D-3740-B5DC-8F9A1048F4D6}"/>
              </a:ext>
            </a:extLst>
          </p:cNvPr>
          <p:cNvCxnSpPr>
            <a:cxnSpLocks/>
            <a:stCxn id="5" idx="2"/>
            <a:endCxn id="12" idx="7"/>
          </p:cNvCxnSpPr>
          <p:nvPr/>
        </p:nvCxnSpPr>
        <p:spPr>
          <a:xfrm flipH="1">
            <a:off x="4650433" y="901698"/>
            <a:ext cx="1395402" cy="7614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EE4AFC-493B-0949-AD86-1093FF92A0A5}"/>
              </a:ext>
            </a:extLst>
          </p:cNvPr>
          <p:cNvCxnSpPr>
            <a:cxnSpLocks/>
            <a:stCxn id="5" idx="2"/>
            <a:endCxn id="67" idx="1"/>
          </p:cNvCxnSpPr>
          <p:nvPr/>
        </p:nvCxnSpPr>
        <p:spPr>
          <a:xfrm>
            <a:off x="6045835" y="901698"/>
            <a:ext cx="1233500" cy="7423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42FE0AB-4A6C-514E-954F-0E53E3FE0337}"/>
              </a:ext>
            </a:extLst>
          </p:cNvPr>
          <p:cNvSpPr/>
          <p:nvPr/>
        </p:nvSpPr>
        <p:spPr>
          <a:xfrm>
            <a:off x="3308046" y="1555516"/>
            <a:ext cx="1572704" cy="73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NewsGotT" pitchFamily="2" charset="0"/>
              </a:rPr>
              <a:t>Nó de decisão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52829E-636D-554D-B5D4-EE238C123490}"/>
              </a:ext>
            </a:extLst>
          </p:cNvPr>
          <p:cNvCxnSpPr>
            <a:cxnSpLocks/>
            <a:stCxn id="12" idx="4"/>
            <a:endCxn id="42" idx="0"/>
          </p:cNvCxnSpPr>
          <p:nvPr/>
        </p:nvCxnSpPr>
        <p:spPr>
          <a:xfrm flipH="1">
            <a:off x="2886884" y="2290311"/>
            <a:ext cx="1207514" cy="705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F1742D-AE28-7E4A-856D-2339B206E77B}"/>
              </a:ext>
            </a:extLst>
          </p:cNvPr>
          <p:cNvCxnSpPr>
            <a:cxnSpLocks/>
            <a:stCxn id="12" idx="4"/>
            <a:endCxn id="78" idx="0"/>
          </p:cNvCxnSpPr>
          <p:nvPr/>
        </p:nvCxnSpPr>
        <p:spPr>
          <a:xfrm>
            <a:off x="4094398" y="2290311"/>
            <a:ext cx="760200" cy="552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FAA30FA-230F-EF47-82F6-CED374FDEFBE}"/>
              </a:ext>
            </a:extLst>
          </p:cNvPr>
          <p:cNvCxnSpPr>
            <a:cxnSpLocks/>
            <a:stCxn id="67" idx="4"/>
            <a:endCxn id="103" idx="0"/>
          </p:cNvCxnSpPr>
          <p:nvPr/>
        </p:nvCxnSpPr>
        <p:spPr>
          <a:xfrm>
            <a:off x="7835370" y="2271226"/>
            <a:ext cx="786352" cy="6695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002ACB-AB5A-8B4D-A8D9-374C98290081}"/>
              </a:ext>
            </a:extLst>
          </p:cNvPr>
          <p:cNvCxnSpPr>
            <a:cxnSpLocks/>
            <a:stCxn id="67" idx="4"/>
            <a:endCxn id="93" idx="0"/>
          </p:cNvCxnSpPr>
          <p:nvPr/>
        </p:nvCxnSpPr>
        <p:spPr>
          <a:xfrm flipH="1">
            <a:off x="7075170" y="2271226"/>
            <a:ext cx="760200" cy="7242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C2A3673-24A2-0146-B975-41E2AAA4B11E}"/>
              </a:ext>
            </a:extLst>
          </p:cNvPr>
          <p:cNvSpPr/>
          <p:nvPr/>
        </p:nvSpPr>
        <p:spPr>
          <a:xfrm>
            <a:off x="2491873" y="2995485"/>
            <a:ext cx="790021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NewsGotT" pitchFamily="2" charset="0"/>
              </a:rPr>
              <a:t>Folha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D8D15E2-7965-7A4C-B8B7-AD36FEA16D6B}"/>
              </a:ext>
            </a:extLst>
          </p:cNvPr>
          <p:cNvSpPr/>
          <p:nvPr/>
        </p:nvSpPr>
        <p:spPr>
          <a:xfrm>
            <a:off x="7049018" y="1536431"/>
            <a:ext cx="1572704" cy="73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NewsGotT" pitchFamily="2" charset="0"/>
              </a:rPr>
              <a:t>Nó de decisão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6883E98-2379-B04A-AB41-044035FE83EA}"/>
              </a:ext>
            </a:extLst>
          </p:cNvPr>
          <p:cNvSpPr/>
          <p:nvPr/>
        </p:nvSpPr>
        <p:spPr>
          <a:xfrm>
            <a:off x="4068246" y="2842582"/>
            <a:ext cx="1572704" cy="73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NewsGotT" pitchFamily="2" charset="0"/>
              </a:rPr>
              <a:t>Nó de decisão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3A24511-C095-9F47-BBC2-515FF4D812C9}"/>
              </a:ext>
            </a:extLst>
          </p:cNvPr>
          <p:cNvSpPr/>
          <p:nvPr/>
        </p:nvSpPr>
        <p:spPr>
          <a:xfrm>
            <a:off x="6680159" y="2995485"/>
            <a:ext cx="790021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NewsGotT" pitchFamily="2" charset="0"/>
              </a:rPr>
              <a:t>Folha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9D242E2-7A15-134F-93DB-1D79600BED78}"/>
              </a:ext>
            </a:extLst>
          </p:cNvPr>
          <p:cNvCxnSpPr>
            <a:cxnSpLocks/>
            <a:stCxn id="103" idx="4"/>
            <a:endCxn id="109" idx="0"/>
          </p:cNvCxnSpPr>
          <p:nvPr/>
        </p:nvCxnSpPr>
        <p:spPr>
          <a:xfrm flipH="1">
            <a:off x="8059065" y="3675601"/>
            <a:ext cx="562657" cy="662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677B96-31AE-814C-978E-FE8905A36F62}"/>
              </a:ext>
            </a:extLst>
          </p:cNvPr>
          <p:cNvCxnSpPr>
            <a:cxnSpLocks/>
            <a:stCxn id="78" idx="4"/>
            <a:endCxn id="117" idx="0"/>
          </p:cNvCxnSpPr>
          <p:nvPr/>
        </p:nvCxnSpPr>
        <p:spPr>
          <a:xfrm>
            <a:off x="4854598" y="3577377"/>
            <a:ext cx="644198" cy="643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0BD1CE1-B79C-FE42-9993-FEEE6A046A5C}"/>
              </a:ext>
            </a:extLst>
          </p:cNvPr>
          <p:cNvCxnSpPr>
            <a:cxnSpLocks/>
            <a:stCxn id="78" idx="4"/>
            <a:endCxn id="110" idx="0"/>
          </p:cNvCxnSpPr>
          <p:nvPr/>
        </p:nvCxnSpPr>
        <p:spPr>
          <a:xfrm flipH="1">
            <a:off x="3964602" y="3577377"/>
            <a:ext cx="889996" cy="7565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BD2667A-3198-D140-99CE-A3DE2ED0B764}"/>
              </a:ext>
            </a:extLst>
          </p:cNvPr>
          <p:cNvCxnSpPr>
            <a:cxnSpLocks/>
            <a:stCxn id="117" idx="4"/>
            <a:endCxn id="125" idx="0"/>
          </p:cNvCxnSpPr>
          <p:nvPr/>
        </p:nvCxnSpPr>
        <p:spPr>
          <a:xfrm flipH="1">
            <a:off x="4981382" y="4955285"/>
            <a:ext cx="517414" cy="7913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3E690B1F-208C-DF46-A41C-023428AB811C}"/>
              </a:ext>
            </a:extLst>
          </p:cNvPr>
          <p:cNvSpPr/>
          <p:nvPr/>
        </p:nvSpPr>
        <p:spPr>
          <a:xfrm>
            <a:off x="7835370" y="2940806"/>
            <a:ext cx="1572704" cy="73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NewsGotT" pitchFamily="2" charset="0"/>
              </a:rPr>
              <a:t>Nó de decisão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BE1B716-C809-6F4C-B5CD-8E199A90D798}"/>
              </a:ext>
            </a:extLst>
          </p:cNvPr>
          <p:cNvCxnSpPr>
            <a:cxnSpLocks/>
            <a:stCxn id="103" idx="4"/>
            <a:endCxn id="114" idx="0"/>
          </p:cNvCxnSpPr>
          <p:nvPr/>
        </p:nvCxnSpPr>
        <p:spPr>
          <a:xfrm>
            <a:off x="8621722" y="3675601"/>
            <a:ext cx="530596" cy="6695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B38A8CD3-EC4D-A147-AD37-013E6BAE74EC}"/>
              </a:ext>
            </a:extLst>
          </p:cNvPr>
          <p:cNvSpPr/>
          <p:nvPr/>
        </p:nvSpPr>
        <p:spPr>
          <a:xfrm>
            <a:off x="7664054" y="4338344"/>
            <a:ext cx="790021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NewsGotT" pitchFamily="2" charset="0"/>
              </a:rPr>
              <a:t>Folha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980181D-F1B2-8245-A6BE-DB64185DB6E9}"/>
              </a:ext>
            </a:extLst>
          </p:cNvPr>
          <p:cNvSpPr/>
          <p:nvPr/>
        </p:nvSpPr>
        <p:spPr>
          <a:xfrm>
            <a:off x="3569591" y="4333887"/>
            <a:ext cx="790021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NewsGotT" pitchFamily="2" charset="0"/>
              </a:rPr>
              <a:t>Folha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7E378B4-A11B-E44E-8F22-9252022A86D4}"/>
              </a:ext>
            </a:extLst>
          </p:cNvPr>
          <p:cNvSpPr/>
          <p:nvPr/>
        </p:nvSpPr>
        <p:spPr>
          <a:xfrm>
            <a:off x="8757307" y="4345181"/>
            <a:ext cx="790021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NewsGotT" pitchFamily="2" charset="0"/>
              </a:rPr>
              <a:t>Folha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9A0A83A-CCDD-AD4E-A87F-AE8C11FC8E97}"/>
              </a:ext>
            </a:extLst>
          </p:cNvPr>
          <p:cNvSpPr/>
          <p:nvPr/>
        </p:nvSpPr>
        <p:spPr>
          <a:xfrm>
            <a:off x="4712444" y="4220490"/>
            <a:ext cx="1572704" cy="73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NewsGotT" pitchFamily="2" charset="0"/>
              </a:rPr>
              <a:t>Nó de decisão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09F42B6-7464-C94C-94F5-3DCDA756399E}"/>
              </a:ext>
            </a:extLst>
          </p:cNvPr>
          <p:cNvCxnSpPr>
            <a:cxnSpLocks/>
            <a:stCxn id="117" idx="4"/>
            <a:endCxn id="124" idx="0"/>
          </p:cNvCxnSpPr>
          <p:nvPr/>
        </p:nvCxnSpPr>
        <p:spPr>
          <a:xfrm>
            <a:off x="5498796" y="4955285"/>
            <a:ext cx="639818" cy="7913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04416EA2-FEAC-674E-9344-BB4D5A3BA902}"/>
              </a:ext>
            </a:extLst>
          </p:cNvPr>
          <p:cNvSpPr/>
          <p:nvPr/>
        </p:nvSpPr>
        <p:spPr>
          <a:xfrm>
            <a:off x="5743603" y="5746668"/>
            <a:ext cx="790021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NewsGotT" pitchFamily="2" charset="0"/>
              </a:rPr>
              <a:t>Folha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14308B5-CF7A-804A-9F56-49278D4903D6}"/>
              </a:ext>
            </a:extLst>
          </p:cNvPr>
          <p:cNvSpPr/>
          <p:nvPr/>
        </p:nvSpPr>
        <p:spPr>
          <a:xfrm>
            <a:off x="4586371" y="5746668"/>
            <a:ext cx="790021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NewsGotT" pitchFamily="2" charset="0"/>
              </a:rPr>
              <a:t>Folha</a:t>
            </a:r>
          </a:p>
        </p:txBody>
      </p:sp>
    </p:spTree>
    <p:extLst>
      <p:ext uri="{BB962C8B-B14F-4D97-AF65-F5344CB8AC3E}">
        <p14:creationId xmlns:p14="http://schemas.microsoft.com/office/powerpoint/2010/main" val="1072421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17256</TotalTime>
  <Words>391</Words>
  <Application>Microsoft Macintosh PowerPoint</Application>
  <PresentationFormat>Widescreen</PresentationFormat>
  <Paragraphs>141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News Gothic MT</vt:lpstr>
      <vt:lpstr>NewsGotT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Célia Natália Lemos Figueiredo</dc:creator>
  <cp:lastModifiedBy>Célia Natália Lemos Figueiredo</cp:lastModifiedBy>
  <cp:revision>12</cp:revision>
  <dcterms:created xsi:type="dcterms:W3CDTF">2021-11-18T18:44:09Z</dcterms:created>
  <dcterms:modified xsi:type="dcterms:W3CDTF">2022-04-28T17:39:10Z</dcterms:modified>
</cp:coreProperties>
</file>