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19"/>
  </p:notesMasterIdLst>
  <p:handoutMasterIdLst>
    <p:handoutMasterId r:id="rId20"/>
  </p:handoutMasterIdLst>
  <p:sldIdLst>
    <p:sldId id="296" r:id="rId2"/>
    <p:sldId id="273" r:id="rId3"/>
    <p:sldId id="328" r:id="rId4"/>
    <p:sldId id="341" r:id="rId5"/>
    <p:sldId id="330" r:id="rId6"/>
    <p:sldId id="258" r:id="rId7"/>
    <p:sldId id="332" r:id="rId8"/>
    <p:sldId id="309" r:id="rId9"/>
    <p:sldId id="333" r:id="rId10"/>
    <p:sldId id="334" r:id="rId11"/>
    <p:sldId id="336" r:id="rId12"/>
    <p:sldId id="340" r:id="rId13"/>
    <p:sldId id="337" r:id="rId14"/>
    <p:sldId id="320" r:id="rId15"/>
    <p:sldId id="338" r:id="rId16"/>
    <p:sldId id="339" r:id="rId17"/>
    <p:sldId id="331" r:id="rId18"/>
  </p:sldIdLst>
  <p:sldSz cx="12192000" cy="6858000"/>
  <p:notesSz cx="6858000" cy="1304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élia Natália Lemos Figueiredo" initials="CNLF" lastIdx="14" clrIdx="0">
    <p:extLst>
      <p:ext uri="{19B8F6BF-5375-455C-9EA6-DF929625EA0E}">
        <p15:presenceInfo xmlns:p15="http://schemas.microsoft.com/office/powerpoint/2012/main" userId="S::pg41022@uminho.pt::3cc4b009-e98a-4df9-b58c-62ca199969ed" providerId="AD"/>
      </p:ext>
    </p:extLst>
  </p:cmAuthor>
  <p:cmAuthor id="2" name="Alberto José Silva Costa" initials="AC" lastIdx="2" clrIdx="1">
    <p:extLst>
      <p:ext uri="{19B8F6BF-5375-455C-9EA6-DF929625EA0E}">
        <p15:presenceInfo xmlns:p15="http://schemas.microsoft.com/office/powerpoint/2012/main" userId="S::pg41822@uminho.pt::0fd28770-2b4f-4e54-92e0-90a9a1f76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2EE"/>
    <a:srgbClr val="1F28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3EB51-522F-D743-8565-00CA9CCC050F}" v="2397" dt="2020-05-20T22:14:58.220"/>
    <p1510:client id="{2A82A57C-4268-B2FB-D1D4-AFCF37100300}" v="11" dt="2020-05-20T13:19:22.533"/>
    <p1510:client id="{7F6DD8EC-EDD1-BEC0-6152-041EE99CD24A}" v="1140" dt="2020-05-20T15:12:01.690"/>
    <p1510:client id="{CD811C2C-E909-C8C5-43F7-0878768A2B96}" v="302" dt="2020-05-20T13:50:42.736"/>
    <p1510:client id="{DFF7BCF1-DDB0-5AB3-8714-230D8838BBE9}" v="1" dt="2020-05-20T21:21:0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8922"/>
  </p:normalViewPr>
  <p:slideViewPr>
    <p:cSldViewPr snapToGrid="0">
      <p:cViewPr varScale="1">
        <p:scale>
          <a:sx n="76" d="100"/>
          <a:sy n="7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0T15:09:20.082" idx="5">
    <p:pos x="10" y="10"/>
    <p:text>célia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0T15:09:33.935" idx="7">
    <p:pos x="10" y="10"/>
    <p:text>Alberto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0T06:46:29.284" idx="2">
    <p:pos x="10" y="10"/>
    <p:text>Deixei nas notas o que dizer, e apenas coloquei os tópicos chave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0T15:48:30.472" idx="8">
    <p:pos x="10" y="10"/>
    <p:text>[@Matheus Grael Amaral] mudei par amarelo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0T15:55:38.775" idx="9">
    <p:pos x="10" y="10"/>
    <p:text>[@Matheus Grael Amaral] amarelinho, se não gostares muda XD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0T16:15:50.974" idx="10">
    <p:pos x="10" y="10"/>
    <p:text>[@Matheus Grael Amaral] aqui o professor disse para sermos específicos </p:text>
    <p:extLst>
      <p:ext uri="{C676402C-5697-4E1C-873F-D02D1690AC5C}">
        <p15:threadingInfo xmlns:p15="http://schemas.microsoft.com/office/powerpoint/2012/main" timeZoneBias="-60"/>
      </p:ext>
    </p:extLst>
  </p:cm>
  <p:cm authorId="1" dt="2020-05-20T16:17:02.127" idx="11">
    <p:pos x="10" y="106"/>
    <p:text>por exemplo nos recursos humanos dizer engenheiros informáticos, mecânicos, gestores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5-20T16:17:17.922" idx="12">
    <p:pos x="10" y="202"/>
    <p:text>software: tabview android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5-20T16:17:48.913" idx="13">
    <p:pos x="10" y="298"/>
    <p:text>recursos materiais: viaturas, equipamentos informáticos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5-20T16:18:13.069" idx="14">
    <p:pos x="10" y="394"/>
    <p:text>ativos intangíveis: marca, patente, software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461CC-3C7E-454C-B555-3F60CE5C9162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74D14B-8C6A-421F-99B3-DD90D291EA56}">
      <dgm:prSet phldr="0" custT="1"/>
      <dgm:spPr/>
      <dgm:t>
        <a:bodyPr/>
        <a:lstStyle/>
        <a:p>
          <a:pPr rtl="0"/>
          <a:r>
            <a:rPr lang="en-US" sz="1800" b="1" i="0" u="none" strike="noStrike" cap="none" baseline="0" noProof="0" err="1">
              <a:latin typeface="+mn-lt"/>
              <a:ea typeface="+mn-lt"/>
              <a:cs typeface="Calibri Light"/>
            </a:rPr>
            <a:t>Objetivos</a:t>
          </a:r>
          <a:r>
            <a:rPr lang="en-US" sz="1800" b="1" i="0" u="none" strike="noStrike" cap="none" baseline="0" noProof="0">
              <a:latin typeface="+mn-lt"/>
              <a:ea typeface="+mn-lt"/>
              <a:cs typeface="Calibri Light"/>
            </a:rPr>
            <a:t> </a:t>
          </a:r>
          <a:r>
            <a:rPr lang="en-US" sz="1800" b="1" i="0" u="none" strike="noStrike" cap="none" baseline="0" noProof="0" err="1">
              <a:latin typeface="+mn-lt"/>
              <a:ea typeface="+mn-lt"/>
              <a:cs typeface="Calibri Light"/>
            </a:rPr>
            <a:t>estratégicos</a:t>
          </a:r>
          <a:r>
            <a:rPr lang="en-US" sz="1800" b="1" i="0" u="none" strike="noStrike" cap="none" baseline="0" noProof="0">
              <a:latin typeface="+mn-lt"/>
              <a:ea typeface="+mn-lt"/>
              <a:cs typeface="Calibri Light"/>
            </a:rPr>
            <a:t> </a:t>
          </a:r>
          <a:endParaRPr lang="pt-PT" sz="1800" b="0">
            <a:latin typeface="+mn-lt"/>
          </a:endParaRPr>
        </a:p>
      </dgm:t>
    </dgm:pt>
    <dgm:pt modelId="{0746997E-9B9E-49CA-A6D1-4126A7F6CE2C}" type="parTrans" cxnId="{5175A097-FF2D-4A31-823A-2628807290F5}">
      <dgm:prSet/>
      <dgm:spPr/>
      <dgm:t>
        <a:bodyPr/>
        <a:lstStyle/>
        <a:p>
          <a:endParaRPr lang="en-US"/>
        </a:p>
      </dgm:t>
    </dgm:pt>
    <dgm:pt modelId="{36062DFC-381F-4A45-9A1E-E145DC4B51E3}" type="sibTrans" cxnId="{5175A097-FF2D-4A31-823A-2628807290F5}">
      <dgm:prSet/>
      <dgm:spPr/>
      <dgm:t>
        <a:bodyPr/>
        <a:lstStyle/>
        <a:p>
          <a:endParaRPr lang="en-US"/>
        </a:p>
      </dgm:t>
    </dgm:pt>
    <dgm:pt modelId="{E9C52522-8B03-4CD3-B8F3-022BA4A3B313}">
      <dgm:prSet phldr="0" custT="1"/>
      <dgm:spPr/>
      <dgm:t>
        <a:bodyPr/>
        <a:lstStyle/>
        <a:p>
          <a:pPr rtl="0"/>
          <a:r>
            <a:rPr lang="en-US" sz="1800" b="1">
              <a:latin typeface="+mn-lt"/>
            </a:rPr>
            <a:t>Business Model CANVAS</a:t>
          </a:r>
        </a:p>
      </dgm:t>
    </dgm:pt>
    <dgm:pt modelId="{FB527E7A-2F57-42E6-AEAD-A8F341785395}" type="parTrans" cxnId="{808B0FF8-7C88-4A18-821E-F11E299CE9D7}">
      <dgm:prSet/>
      <dgm:spPr/>
      <dgm:t>
        <a:bodyPr/>
        <a:lstStyle/>
        <a:p>
          <a:endParaRPr lang="en-US"/>
        </a:p>
      </dgm:t>
    </dgm:pt>
    <dgm:pt modelId="{5F00C8C1-3CF2-4DB1-8F2B-43D9FE42A051}" type="sibTrans" cxnId="{808B0FF8-7C88-4A18-821E-F11E299CE9D7}">
      <dgm:prSet/>
      <dgm:spPr/>
      <dgm:t>
        <a:bodyPr/>
        <a:lstStyle/>
        <a:p>
          <a:endParaRPr lang="en-US"/>
        </a:p>
      </dgm:t>
    </dgm:pt>
    <dgm:pt modelId="{B03705F3-FAE0-46C8-845C-C3D7E769D8B5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Proposta de Valor </a:t>
          </a:r>
          <a:endParaRPr lang="en-US" b="1"/>
        </a:p>
      </dgm:t>
    </dgm:pt>
    <dgm:pt modelId="{EC3B55F2-09DB-4937-A421-FCA48CAC92D1}" type="parTrans" cxnId="{CA0A6CE7-166A-4E93-A598-A163819457D8}">
      <dgm:prSet/>
      <dgm:spPr/>
      <dgm:t>
        <a:bodyPr/>
        <a:lstStyle/>
        <a:p>
          <a:endParaRPr lang="en-US"/>
        </a:p>
      </dgm:t>
    </dgm:pt>
    <dgm:pt modelId="{E771C6A5-2455-4825-8564-F92029E91EB5}" type="sibTrans" cxnId="{CA0A6CE7-166A-4E93-A598-A163819457D8}">
      <dgm:prSet/>
      <dgm:spPr/>
      <dgm:t>
        <a:bodyPr/>
        <a:lstStyle/>
        <a:p>
          <a:endParaRPr lang="en-US"/>
        </a:p>
      </dgm:t>
    </dgm:pt>
    <dgm:pt modelId="{CA7415B1-568F-4816-AE33-56311D69804E}">
      <dgm:prSet/>
      <dgm:spPr/>
      <dgm:t>
        <a:bodyPr/>
        <a:lstStyle/>
        <a:p>
          <a:pPr rtl="0"/>
          <a:r>
            <a:rPr lang="en-US" b="1"/>
            <a:t>​</a:t>
          </a:r>
          <a:r>
            <a:rPr lang="en-US" b="1" err="1">
              <a:latin typeface="Calibri Light" panose="020F0302020204030204"/>
            </a:rPr>
            <a:t>Segmentos</a:t>
          </a:r>
          <a:r>
            <a:rPr lang="en-US" b="1">
              <a:latin typeface="Calibri Light" panose="020F0302020204030204"/>
            </a:rPr>
            <a:t> </a:t>
          </a:r>
          <a:r>
            <a:rPr lang="en-US" b="1" err="1">
              <a:latin typeface="Calibri Light" panose="020F0302020204030204"/>
            </a:rPr>
            <a:t>Cliente</a:t>
          </a:r>
          <a:r>
            <a:rPr lang="en-US" b="1">
              <a:latin typeface="Calibri Light" panose="020F0302020204030204"/>
            </a:rPr>
            <a:t> </a:t>
          </a:r>
          <a:endParaRPr lang="en-US" b="1"/>
        </a:p>
      </dgm:t>
    </dgm:pt>
    <dgm:pt modelId="{761D8395-1132-4FE7-946C-B41AF63313B7}" type="parTrans" cxnId="{9E551BED-B858-431F-A0B4-5E311952882F}">
      <dgm:prSet/>
      <dgm:spPr/>
      <dgm:t>
        <a:bodyPr/>
        <a:lstStyle/>
        <a:p>
          <a:endParaRPr lang="en-US"/>
        </a:p>
      </dgm:t>
    </dgm:pt>
    <dgm:pt modelId="{94A791DE-F671-42BB-A5EF-EB11EDD7A9E2}" type="sibTrans" cxnId="{9E551BED-B858-431F-A0B4-5E311952882F}">
      <dgm:prSet/>
      <dgm:spPr/>
      <dgm:t>
        <a:bodyPr/>
        <a:lstStyle/>
        <a:p>
          <a:endParaRPr lang="en-US"/>
        </a:p>
      </dgm:t>
    </dgm:pt>
    <dgm:pt modelId="{5CD24ECE-E4C0-406D-AF78-AB01B0842DB8}">
      <dgm:prSet custT="1"/>
      <dgm:spPr/>
      <dgm:t>
        <a:bodyPr/>
        <a:lstStyle/>
        <a:p>
          <a:pPr rtl="0"/>
          <a:r>
            <a:rPr lang="en-US" sz="1800" b="1" err="1">
              <a:latin typeface="+mn-lt"/>
            </a:rPr>
            <a:t>Conclusões</a:t>
          </a:r>
          <a:r>
            <a:rPr lang="en-US" sz="1800" b="1">
              <a:latin typeface="+mn-lt"/>
            </a:rPr>
            <a:t> </a:t>
          </a:r>
        </a:p>
      </dgm:t>
    </dgm:pt>
    <dgm:pt modelId="{F2359B61-DFFE-401B-8728-2EC7CA1FB26A}" type="parTrans" cxnId="{1328DF02-FC2B-4880-AA23-EAB6A7A86799}">
      <dgm:prSet/>
      <dgm:spPr/>
      <dgm:t>
        <a:bodyPr/>
        <a:lstStyle/>
        <a:p>
          <a:endParaRPr lang="en-US"/>
        </a:p>
      </dgm:t>
    </dgm:pt>
    <dgm:pt modelId="{B127303C-2829-4428-B792-49617B160886}" type="sibTrans" cxnId="{1328DF02-FC2B-4880-AA23-EAB6A7A86799}">
      <dgm:prSet/>
      <dgm:spPr/>
      <dgm:t>
        <a:bodyPr/>
        <a:lstStyle/>
        <a:p>
          <a:endParaRPr lang="en-US"/>
        </a:p>
      </dgm:t>
    </dgm:pt>
    <dgm:pt modelId="{9F901B7E-23BA-42DA-B362-788EB289156A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Estrutura de Custos </a:t>
          </a:r>
        </a:p>
      </dgm:t>
    </dgm:pt>
    <dgm:pt modelId="{160D1F20-10DD-4B40-AF57-7FD26677DB52}" type="parTrans" cxnId="{E86C3698-1059-4F26-BD13-F85CD7B0A6F6}">
      <dgm:prSet/>
      <dgm:spPr/>
      <dgm:t>
        <a:bodyPr/>
        <a:lstStyle/>
        <a:p>
          <a:endParaRPr lang="en-GB"/>
        </a:p>
      </dgm:t>
    </dgm:pt>
    <dgm:pt modelId="{190FCF68-7657-42F6-B072-A9F12DB2A9D8}" type="sibTrans" cxnId="{E86C3698-1059-4F26-BD13-F85CD7B0A6F6}">
      <dgm:prSet/>
      <dgm:spPr/>
      <dgm:t>
        <a:bodyPr/>
        <a:lstStyle/>
        <a:p>
          <a:endParaRPr lang="en-GB"/>
        </a:p>
      </dgm:t>
    </dgm:pt>
    <dgm:pt modelId="{69148D09-BEA2-406D-A947-273C5EC4272F}">
      <dgm:prSet phldr="0"/>
      <dgm:spPr/>
      <dgm:t>
        <a:bodyPr/>
        <a:lstStyle/>
        <a:p>
          <a:pPr rtl="0"/>
          <a:r>
            <a:rPr lang="en-US" b="1" err="1">
              <a:latin typeface="Calibri Light" panose="020F0302020204030204"/>
            </a:rPr>
            <a:t>Relações</a:t>
          </a:r>
          <a:r>
            <a:rPr lang="en-US" b="1">
              <a:latin typeface="Calibri Light" panose="020F0302020204030204"/>
            </a:rPr>
            <a:t> </a:t>
          </a:r>
          <a:r>
            <a:rPr lang="en-US" b="1" err="1">
              <a:latin typeface="Calibri Light" panose="020F0302020204030204"/>
            </a:rPr>
            <a:t>Cliente</a:t>
          </a:r>
          <a:r>
            <a:rPr lang="en-US" b="1">
              <a:latin typeface="Calibri Light" panose="020F0302020204030204"/>
            </a:rPr>
            <a:t> </a:t>
          </a:r>
        </a:p>
      </dgm:t>
    </dgm:pt>
    <dgm:pt modelId="{A57B8873-954C-4FA7-A23D-E734A4098248}" type="parTrans" cxnId="{F8862208-633F-425B-A390-AE73F8FEF226}">
      <dgm:prSet/>
      <dgm:spPr/>
      <dgm:t>
        <a:bodyPr/>
        <a:lstStyle/>
        <a:p>
          <a:endParaRPr lang="en-GB"/>
        </a:p>
      </dgm:t>
    </dgm:pt>
    <dgm:pt modelId="{13D8D2AD-05F9-42FC-BDFA-33E314BB2E1F}" type="sibTrans" cxnId="{F8862208-633F-425B-A390-AE73F8FEF226}">
      <dgm:prSet/>
      <dgm:spPr/>
      <dgm:t>
        <a:bodyPr/>
        <a:lstStyle/>
        <a:p>
          <a:endParaRPr lang="en-GB"/>
        </a:p>
      </dgm:t>
    </dgm:pt>
    <dgm:pt modelId="{DF1C7E4F-A1E4-42FD-92AA-1ED42159611E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Fontes de Receita </a:t>
          </a:r>
        </a:p>
      </dgm:t>
    </dgm:pt>
    <dgm:pt modelId="{4C10AC34-70C7-4379-A1ED-2BD7CC21E715}" type="parTrans" cxnId="{C920B07E-AB1B-4971-B5D7-D342E069D51E}">
      <dgm:prSet/>
      <dgm:spPr/>
      <dgm:t>
        <a:bodyPr/>
        <a:lstStyle/>
        <a:p>
          <a:endParaRPr lang="en-GB"/>
        </a:p>
      </dgm:t>
    </dgm:pt>
    <dgm:pt modelId="{9301B8CA-2EF3-4F38-86E2-3697291B9E1F}" type="sibTrans" cxnId="{C920B07E-AB1B-4971-B5D7-D342E069D51E}">
      <dgm:prSet/>
      <dgm:spPr/>
      <dgm:t>
        <a:bodyPr/>
        <a:lstStyle/>
        <a:p>
          <a:endParaRPr lang="en-GB"/>
        </a:p>
      </dgm:t>
    </dgm:pt>
    <dgm:pt modelId="{C891E5C1-342E-483F-9AB7-9AF120397D9C}">
      <dgm:prSet phldr="0"/>
      <dgm:spPr/>
      <dgm:t>
        <a:bodyPr/>
        <a:lstStyle/>
        <a:p>
          <a:pPr rtl="0"/>
          <a:r>
            <a:rPr lang="en-US" b="1" err="1">
              <a:latin typeface="Calibri Light" panose="020F0302020204030204"/>
            </a:rPr>
            <a:t>Recursos</a:t>
          </a:r>
          <a:r>
            <a:rPr lang="en-US" b="1">
              <a:latin typeface="Calibri Light" panose="020F0302020204030204"/>
            </a:rPr>
            <a:t> – </a:t>
          </a:r>
          <a:r>
            <a:rPr lang="en-US" b="1" err="1">
              <a:latin typeface="Calibri Light" panose="020F0302020204030204"/>
            </a:rPr>
            <a:t>Chave</a:t>
          </a:r>
          <a:r>
            <a:rPr lang="en-US" b="1">
              <a:latin typeface="Calibri Light" panose="020F0302020204030204"/>
            </a:rPr>
            <a:t> </a:t>
          </a:r>
        </a:p>
      </dgm:t>
    </dgm:pt>
    <dgm:pt modelId="{ACEEDFF0-0068-45E3-BB10-FFFC42BEA788}" type="parTrans" cxnId="{8E272BE7-DEE6-47B7-90CD-BD31185883DA}">
      <dgm:prSet/>
      <dgm:spPr/>
      <dgm:t>
        <a:bodyPr/>
        <a:lstStyle/>
        <a:p>
          <a:endParaRPr lang="en-GB"/>
        </a:p>
      </dgm:t>
    </dgm:pt>
    <dgm:pt modelId="{E6B683D2-B2B6-498F-B02C-CBFDE7676123}" type="sibTrans" cxnId="{8E272BE7-DEE6-47B7-90CD-BD31185883DA}">
      <dgm:prSet/>
      <dgm:spPr/>
      <dgm:t>
        <a:bodyPr/>
        <a:lstStyle/>
        <a:p>
          <a:endParaRPr lang="en-GB"/>
        </a:p>
      </dgm:t>
    </dgm:pt>
    <dgm:pt modelId="{6503A742-D756-41F9-B2F3-2F949C5E9DC8}">
      <dgm:prSet phldr="0"/>
      <dgm:spPr/>
      <dgm:t>
        <a:bodyPr/>
        <a:lstStyle/>
        <a:p>
          <a:pPr rtl="0"/>
          <a:r>
            <a:rPr lang="en-US" b="1" err="1">
              <a:latin typeface="Calibri Light" panose="020F0302020204030204"/>
            </a:rPr>
            <a:t>Atividades</a:t>
          </a:r>
          <a:r>
            <a:rPr lang="en-US" b="1">
              <a:latin typeface="Calibri Light" panose="020F0302020204030204"/>
            </a:rPr>
            <a:t> – </a:t>
          </a:r>
          <a:r>
            <a:rPr lang="en-US" b="1" err="1">
              <a:latin typeface="Calibri Light" panose="020F0302020204030204"/>
            </a:rPr>
            <a:t>Chave</a:t>
          </a:r>
          <a:r>
            <a:rPr lang="en-US" b="1">
              <a:latin typeface="Calibri Light" panose="020F0302020204030204"/>
            </a:rPr>
            <a:t> </a:t>
          </a:r>
        </a:p>
      </dgm:t>
    </dgm:pt>
    <dgm:pt modelId="{85523E9A-62D5-4EEA-97F0-FACBAF33296B}" type="parTrans" cxnId="{66F2C8F3-ACAF-4F52-9D98-1448E0F68827}">
      <dgm:prSet/>
      <dgm:spPr/>
      <dgm:t>
        <a:bodyPr/>
        <a:lstStyle/>
        <a:p>
          <a:endParaRPr lang="en-GB"/>
        </a:p>
      </dgm:t>
    </dgm:pt>
    <dgm:pt modelId="{224CBAF7-8BCD-4923-BF48-B00EFD3D9F2C}" type="sibTrans" cxnId="{66F2C8F3-ACAF-4F52-9D98-1448E0F68827}">
      <dgm:prSet/>
      <dgm:spPr/>
      <dgm:t>
        <a:bodyPr/>
        <a:lstStyle/>
        <a:p>
          <a:endParaRPr lang="en-GB"/>
        </a:p>
      </dgm:t>
    </dgm:pt>
    <dgm:pt modelId="{FBD35321-6A95-434D-AD15-3998CE56952A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Canais </a:t>
          </a:r>
        </a:p>
      </dgm:t>
    </dgm:pt>
    <dgm:pt modelId="{2FDA9DB3-20C6-401F-BBB0-2B97D6A02236}" type="parTrans" cxnId="{F4C8E99A-6D6B-4263-8730-0967CA37C426}">
      <dgm:prSet/>
      <dgm:spPr/>
      <dgm:t>
        <a:bodyPr/>
        <a:lstStyle/>
        <a:p>
          <a:endParaRPr lang="en-GB"/>
        </a:p>
      </dgm:t>
    </dgm:pt>
    <dgm:pt modelId="{CDB31223-676E-4749-B333-9521E384DF68}" type="sibTrans" cxnId="{F4C8E99A-6D6B-4263-8730-0967CA37C426}">
      <dgm:prSet/>
      <dgm:spPr/>
      <dgm:t>
        <a:bodyPr/>
        <a:lstStyle/>
        <a:p>
          <a:endParaRPr lang="en-GB"/>
        </a:p>
      </dgm:t>
    </dgm:pt>
    <dgm:pt modelId="{116E18A3-C956-46DD-9836-0E6081C8A87D}">
      <dgm:prSet phldr="0" custT="1"/>
      <dgm:spPr/>
      <dgm:t>
        <a:bodyPr/>
        <a:lstStyle/>
        <a:p>
          <a:r>
            <a:rPr lang="en-US" sz="1800" b="1" err="1">
              <a:latin typeface="+mn-lt"/>
            </a:rPr>
            <a:t>Estratégias</a:t>
          </a:r>
          <a:r>
            <a:rPr lang="en-US" sz="1800" b="1">
              <a:latin typeface="+mn-lt"/>
            </a:rPr>
            <a:t> a </a:t>
          </a:r>
          <a:r>
            <a:rPr lang="en-US" sz="1800" b="1" err="1">
              <a:latin typeface="+mn-lt"/>
            </a:rPr>
            <a:t>prosseguir</a:t>
          </a:r>
          <a:r>
            <a:rPr lang="en-US" sz="1800" b="1">
              <a:latin typeface="+mn-lt"/>
            </a:rPr>
            <a:t> </a:t>
          </a:r>
          <a:endParaRPr lang="pt-PT" sz="1800" b="1">
            <a:latin typeface="+mn-lt"/>
          </a:endParaRPr>
        </a:p>
      </dgm:t>
    </dgm:pt>
    <dgm:pt modelId="{9E27B390-5727-4A5C-98DB-9924E57D6DCC}" type="parTrans" cxnId="{CF1D1B20-EAE3-1D4A-A052-56502A710690}">
      <dgm:prSet/>
      <dgm:spPr/>
      <dgm:t>
        <a:bodyPr/>
        <a:lstStyle/>
        <a:p>
          <a:endParaRPr lang="en-GB"/>
        </a:p>
      </dgm:t>
    </dgm:pt>
    <dgm:pt modelId="{A1E5ED99-BB7E-446F-89FC-6D071BC1E3A4}" type="sibTrans" cxnId="{CF1D1B20-EAE3-1D4A-A052-56502A710690}">
      <dgm:prSet/>
      <dgm:spPr/>
      <dgm:t>
        <a:bodyPr/>
        <a:lstStyle/>
        <a:p>
          <a:endParaRPr lang="en-GB"/>
        </a:p>
      </dgm:t>
    </dgm:pt>
    <dgm:pt modelId="{2D297353-704A-4953-AE86-3060E1A63ED2}">
      <dgm:prSet phldr="0" custT="1"/>
      <dgm:spPr/>
      <dgm:t>
        <a:bodyPr/>
        <a:lstStyle/>
        <a:p>
          <a:pPr rtl="0"/>
          <a:r>
            <a:rPr lang="en-US" sz="1800" b="1" err="1">
              <a:latin typeface="+mn-lt"/>
              <a:cs typeface="Calibri Light"/>
            </a:rPr>
            <a:t>Análise</a:t>
          </a:r>
          <a:r>
            <a:rPr lang="en-US" sz="1800" b="1">
              <a:latin typeface="+mn-lt"/>
              <a:cs typeface="Calibri Light"/>
            </a:rPr>
            <a:t> de </a:t>
          </a:r>
          <a:r>
            <a:rPr lang="en-US" sz="1800" b="1" err="1">
              <a:latin typeface="+mn-lt"/>
              <a:cs typeface="Calibri Light"/>
            </a:rPr>
            <a:t>riscos</a:t>
          </a:r>
          <a:r>
            <a:rPr lang="en-US" sz="1800" b="1">
              <a:latin typeface="+mn-lt"/>
              <a:cs typeface="Calibri Light"/>
            </a:rPr>
            <a:t> e </a:t>
          </a:r>
          <a:r>
            <a:rPr lang="en-US" sz="1800" b="1" err="1">
              <a:latin typeface="+mn-lt"/>
              <a:cs typeface="Calibri Light"/>
            </a:rPr>
            <a:t>plano</a:t>
          </a:r>
          <a:r>
            <a:rPr lang="en-US" sz="1800" b="1">
              <a:latin typeface="+mn-lt"/>
              <a:cs typeface="Calibri Light"/>
            </a:rPr>
            <a:t> de contingência </a:t>
          </a:r>
        </a:p>
      </dgm:t>
    </dgm:pt>
    <dgm:pt modelId="{4B56D372-CEE1-4A26-A01B-A89BB206F768}" type="parTrans" cxnId="{30A8422C-6485-DC4B-BE61-88F98747CFD0}">
      <dgm:prSet/>
      <dgm:spPr/>
      <dgm:t>
        <a:bodyPr/>
        <a:lstStyle/>
        <a:p>
          <a:endParaRPr lang="en-GB"/>
        </a:p>
      </dgm:t>
    </dgm:pt>
    <dgm:pt modelId="{D9197953-1618-4EF5-86D7-2A0BD4EF1871}" type="sibTrans" cxnId="{30A8422C-6485-DC4B-BE61-88F98747CFD0}">
      <dgm:prSet/>
      <dgm:spPr/>
      <dgm:t>
        <a:bodyPr/>
        <a:lstStyle/>
        <a:p>
          <a:endParaRPr lang="en-GB"/>
        </a:p>
      </dgm:t>
    </dgm:pt>
    <dgm:pt modelId="{8D9789DC-777E-4787-91DB-EDF7947F8D65}" type="pres">
      <dgm:prSet presAssocID="{F9C461CC-3C7E-454C-B555-3F60CE5C9162}" presName="linear" presStyleCnt="0">
        <dgm:presLayoutVars>
          <dgm:dir/>
          <dgm:animLvl val="lvl"/>
          <dgm:resizeHandles val="exact"/>
        </dgm:presLayoutVars>
      </dgm:prSet>
      <dgm:spPr/>
    </dgm:pt>
    <dgm:pt modelId="{610BC49D-5BF6-4E3B-AD05-57EEFEE50C74}" type="pres">
      <dgm:prSet presAssocID="{6F74D14B-8C6A-421F-99B3-DD90D291EA56}" presName="parentLin" presStyleCnt="0"/>
      <dgm:spPr/>
    </dgm:pt>
    <dgm:pt modelId="{B82D87A6-C8D6-4AAF-9C50-E111FF6223A4}" type="pres">
      <dgm:prSet presAssocID="{6F74D14B-8C6A-421F-99B3-DD90D291EA56}" presName="parentLeftMargin" presStyleLbl="node1" presStyleIdx="0" presStyleCnt="5"/>
      <dgm:spPr/>
    </dgm:pt>
    <dgm:pt modelId="{44508ABB-13A6-46B6-9D87-6014FBFBE84E}" type="pres">
      <dgm:prSet presAssocID="{6F74D14B-8C6A-421F-99B3-DD90D291EA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5AC371-5D0D-4E63-B1FB-2E8C9B6E96AA}" type="pres">
      <dgm:prSet presAssocID="{6F74D14B-8C6A-421F-99B3-DD90D291EA56}" presName="negativeSpace" presStyleCnt="0"/>
      <dgm:spPr/>
    </dgm:pt>
    <dgm:pt modelId="{119786DD-6FA9-4C72-8BED-FDC1E3BC8CA1}" type="pres">
      <dgm:prSet presAssocID="{6F74D14B-8C6A-421F-99B3-DD90D291EA56}" presName="childText" presStyleLbl="conFgAcc1" presStyleIdx="0" presStyleCnt="5">
        <dgm:presLayoutVars>
          <dgm:bulletEnabled val="1"/>
        </dgm:presLayoutVars>
      </dgm:prSet>
      <dgm:spPr/>
    </dgm:pt>
    <dgm:pt modelId="{728F8052-9A38-4FCB-BE01-23F1CA7DCA08}" type="pres">
      <dgm:prSet presAssocID="{36062DFC-381F-4A45-9A1E-E145DC4B51E3}" presName="spaceBetweenRectangles" presStyleCnt="0"/>
      <dgm:spPr/>
    </dgm:pt>
    <dgm:pt modelId="{617F338D-74CF-4FD1-8359-072ED8E4C5CD}" type="pres">
      <dgm:prSet presAssocID="{116E18A3-C956-46DD-9836-0E6081C8A87D}" presName="parentLin" presStyleCnt="0"/>
      <dgm:spPr/>
    </dgm:pt>
    <dgm:pt modelId="{EE89B233-E2D4-4601-B395-356C5FA32C33}" type="pres">
      <dgm:prSet presAssocID="{116E18A3-C956-46DD-9836-0E6081C8A87D}" presName="parentLeftMargin" presStyleLbl="node1" presStyleIdx="0" presStyleCnt="5"/>
      <dgm:spPr/>
    </dgm:pt>
    <dgm:pt modelId="{4501E10D-C9DC-417A-AB3E-D3CBAE469A09}" type="pres">
      <dgm:prSet presAssocID="{116E18A3-C956-46DD-9836-0E6081C8A8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5C1FE0-57F1-40AA-AB20-F074E3DBE4C6}" type="pres">
      <dgm:prSet presAssocID="{116E18A3-C956-46DD-9836-0E6081C8A87D}" presName="negativeSpace" presStyleCnt="0"/>
      <dgm:spPr/>
    </dgm:pt>
    <dgm:pt modelId="{A4ACBE34-E5B1-4DAE-B1F7-6DFDFA6AA2C0}" type="pres">
      <dgm:prSet presAssocID="{116E18A3-C956-46DD-9836-0E6081C8A87D}" presName="childText" presStyleLbl="conFgAcc1" presStyleIdx="1" presStyleCnt="5">
        <dgm:presLayoutVars>
          <dgm:bulletEnabled val="1"/>
        </dgm:presLayoutVars>
      </dgm:prSet>
      <dgm:spPr/>
    </dgm:pt>
    <dgm:pt modelId="{D5610CA3-E7E1-4473-A2E3-E25770BCBBF0}" type="pres">
      <dgm:prSet presAssocID="{A1E5ED99-BB7E-446F-89FC-6D071BC1E3A4}" presName="spaceBetweenRectangles" presStyleCnt="0"/>
      <dgm:spPr/>
    </dgm:pt>
    <dgm:pt modelId="{47FD10B9-4BCB-1F40-9C84-4C733A448E46}" type="pres">
      <dgm:prSet presAssocID="{2D297353-704A-4953-AE86-3060E1A63ED2}" presName="parentLin" presStyleCnt="0"/>
      <dgm:spPr/>
    </dgm:pt>
    <dgm:pt modelId="{83561E30-0179-1641-8543-BF1511E5CC97}" type="pres">
      <dgm:prSet presAssocID="{2D297353-704A-4953-AE86-3060E1A63ED2}" presName="parentLeftMargin" presStyleLbl="node1" presStyleIdx="1" presStyleCnt="5"/>
      <dgm:spPr/>
    </dgm:pt>
    <dgm:pt modelId="{D5ADC787-471B-4F40-A998-186C0239B9FB}" type="pres">
      <dgm:prSet presAssocID="{2D297353-704A-4953-AE86-3060E1A63E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1EE28C-E47A-964D-AC70-28842A3C7B58}" type="pres">
      <dgm:prSet presAssocID="{2D297353-704A-4953-AE86-3060E1A63ED2}" presName="negativeSpace" presStyleCnt="0"/>
      <dgm:spPr/>
    </dgm:pt>
    <dgm:pt modelId="{4C2E6482-1305-054C-914B-D4F574E97884}" type="pres">
      <dgm:prSet presAssocID="{2D297353-704A-4953-AE86-3060E1A63ED2}" presName="childText" presStyleLbl="conFgAcc1" presStyleIdx="2" presStyleCnt="5">
        <dgm:presLayoutVars>
          <dgm:bulletEnabled val="1"/>
        </dgm:presLayoutVars>
      </dgm:prSet>
      <dgm:spPr/>
    </dgm:pt>
    <dgm:pt modelId="{2F71894B-9AE8-EA49-8812-F17BCF06064C}" type="pres">
      <dgm:prSet presAssocID="{D9197953-1618-4EF5-86D7-2A0BD4EF1871}" presName="spaceBetweenRectangles" presStyleCnt="0"/>
      <dgm:spPr/>
    </dgm:pt>
    <dgm:pt modelId="{9DC2000F-D681-4587-B46F-A61BC1B43354}" type="pres">
      <dgm:prSet presAssocID="{E9C52522-8B03-4CD3-B8F3-022BA4A3B313}" presName="parentLin" presStyleCnt="0"/>
      <dgm:spPr/>
    </dgm:pt>
    <dgm:pt modelId="{86394A26-F810-48D0-89EF-B902B1AA30E1}" type="pres">
      <dgm:prSet presAssocID="{E9C52522-8B03-4CD3-B8F3-022BA4A3B313}" presName="parentLeftMargin" presStyleLbl="node1" presStyleIdx="2" presStyleCnt="5"/>
      <dgm:spPr/>
    </dgm:pt>
    <dgm:pt modelId="{1CC74DEF-FCAF-41B0-9FA6-4D0B97A27F49}" type="pres">
      <dgm:prSet presAssocID="{E9C52522-8B03-4CD3-B8F3-022BA4A3B3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91B5C3-0EB5-4ACC-AB09-20742866BCED}" type="pres">
      <dgm:prSet presAssocID="{E9C52522-8B03-4CD3-B8F3-022BA4A3B313}" presName="negativeSpace" presStyleCnt="0"/>
      <dgm:spPr/>
    </dgm:pt>
    <dgm:pt modelId="{69CE427F-E703-46C9-84B1-2EF8DF0CD395}" type="pres">
      <dgm:prSet presAssocID="{E9C52522-8B03-4CD3-B8F3-022BA4A3B313}" presName="childText" presStyleLbl="conFgAcc1" presStyleIdx="3" presStyleCnt="5">
        <dgm:presLayoutVars>
          <dgm:bulletEnabled val="1"/>
        </dgm:presLayoutVars>
      </dgm:prSet>
      <dgm:spPr/>
    </dgm:pt>
    <dgm:pt modelId="{C648D33A-6747-41BA-BC07-CDFE74909394}" type="pres">
      <dgm:prSet presAssocID="{5F00C8C1-3CF2-4DB1-8F2B-43D9FE42A051}" presName="spaceBetweenRectangles" presStyleCnt="0"/>
      <dgm:spPr/>
    </dgm:pt>
    <dgm:pt modelId="{D32F9174-FBFC-41AB-B41B-1CDA2AE6FACC}" type="pres">
      <dgm:prSet presAssocID="{5CD24ECE-E4C0-406D-AF78-AB01B0842DB8}" presName="parentLin" presStyleCnt="0"/>
      <dgm:spPr/>
    </dgm:pt>
    <dgm:pt modelId="{496D0385-3536-4173-AB00-ADA7FDCF0C35}" type="pres">
      <dgm:prSet presAssocID="{5CD24ECE-E4C0-406D-AF78-AB01B0842DB8}" presName="parentLeftMargin" presStyleLbl="node1" presStyleIdx="3" presStyleCnt="5"/>
      <dgm:spPr/>
    </dgm:pt>
    <dgm:pt modelId="{EFF91740-852B-4576-86FE-051CB9D9E1F3}" type="pres">
      <dgm:prSet presAssocID="{5CD24ECE-E4C0-406D-AF78-AB01B0842DB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B62D40C-4495-47B6-B043-CDC9CA70E791}" type="pres">
      <dgm:prSet presAssocID="{5CD24ECE-E4C0-406D-AF78-AB01B0842DB8}" presName="negativeSpace" presStyleCnt="0"/>
      <dgm:spPr/>
    </dgm:pt>
    <dgm:pt modelId="{E4FF27EE-78FB-44B2-A880-8757BA306ED3}" type="pres">
      <dgm:prSet presAssocID="{5CD24ECE-E4C0-406D-AF78-AB01B0842DB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28DF02-FC2B-4880-AA23-EAB6A7A86799}" srcId="{F9C461CC-3C7E-454C-B555-3F60CE5C9162}" destId="{5CD24ECE-E4C0-406D-AF78-AB01B0842DB8}" srcOrd="4" destOrd="0" parTransId="{F2359B61-DFFE-401B-8728-2EC7CA1FB26A}" sibTransId="{B127303C-2829-4428-B792-49617B160886}"/>
    <dgm:cxn modelId="{F8862208-633F-425B-A390-AE73F8FEF226}" srcId="{E9C52522-8B03-4CD3-B8F3-022BA4A3B313}" destId="{69148D09-BEA2-406D-A947-273C5EC4272F}" srcOrd="3" destOrd="0" parTransId="{A57B8873-954C-4FA7-A23D-E734A4098248}" sibTransId="{13D8D2AD-05F9-42FC-BDFA-33E314BB2E1F}"/>
    <dgm:cxn modelId="{DD3C8708-65EA-4A4C-BB10-819E2B8A95E9}" type="presOf" srcId="{5CD24ECE-E4C0-406D-AF78-AB01B0842DB8}" destId="{496D0385-3536-4173-AB00-ADA7FDCF0C35}" srcOrd="0" destOrd="0" presId="urn:microsoft.com/office/officeart/2005/8/layout/list1"/>
    <dgm:cxn modelId="{0EB78618-69E1-C246-AA12-B236196D9628}" type="presOf" srcId="{2D297353-704A-4953-AE86-3060E1A63ED2}" destId="{D5ADC787-471B-4F40-A998-186C0239B9FB}" srcOrd="1" destOrd="0" presId="urn:microsoft.com/office/officeart/2005/8/layout/list1"/>
    <dgm:cxn modelId="{CF1D1B20-EAE3-1D4A-A052-56502A710690}" srcId="{F9C461CC-3C7E-454C-B555-3F60CE5C9162}" destId="{116E18A3-C956-46DD-9836-0E6081C8A87D}" srcOrd="1" destOrd="0" parTransId="{9E27B390-5727-4A5C-98DB-9924E57D6DCC}" sibTransId="{A1E5ED99-BB7E-446F-89FC-6D071BC1E3A4}"/>
    <dgm:cxn modelId="{22CEE326-DE86-F743-B5A5-00162B9DB700}" type="presOf" srcId="{C891E5C1-342E-483F-9AB7-9AF120397D9C}" destId="{69CE427F-E703-46C9-84B1-2EF8DF0CD395}" srcOrd="0" destOrd="5" presId="urn:microsoft.com/office/officeart/2005/8/layout/list1"/>
    <dgm:cxn modelId="{C4CFA02A-435F-8340-A9D7-6A17776979F0}" type="presOf" srcId="{6F74D14B-8C6A-421F-99B3-DD90D291EA56}" destId="{B82D87A6-C8D6-4AAF-9C50-E111FF6223A4}" srcOrd="0" destOrd="0" presId="urn:microsoft.com/office/officeart/2005/8/layout/list1"/>
    <dgm:cxn modelId="{1098BD2B-8590-4665-93E8-CFE05D8AAA41}" type="presOf" srcId="{F9C461CC-3C7E-454C-B555-3F60CE5C9162}" destId="{8D9789DC-777E-4787-91DB-EDF7947F8D65}" srcOrd="0" destOrd="0" presId="urn:microsoft.com/office/officeart/2005/8/layout/list1"/>
    <dgm:cxn modelId="{30A8422C-6485-DC4B-BE61-88F98747CFD0}" srcId="{F9C461CC-3C7E-454C-B555-3F60CE5C9162}" destId="{2D297353-704A-4953-AE86-3060E1A63ED2}" srcOrd="2" destOrd="0" parTransId="{4B56D372-CEE1-4A26-A01B-A89BB206F768}" sibTransId="{D9197953-1618-4EF5-86D7-2A0BD4EF1871}"/>
    <dgm:cxn modelId="{ED607F3D-6C78-884D-B956-FD0CF7E55B49}" type="presOf" srcId="{116E18A3-C956-46DD-9836-0E6081C8A87D}" destId="{4501E10D-C9DC-417A-AB3E-D3CBAE469A09}" srcOrd="1" destOrd="0" presId="urn:microsoft.com/office/officeart/2005/8/layout/list1"/>
    <dgm:cxn modelId="{CFDBD73F-2567-154A-A488-961C765DD57C}" type="presOf" srcId="{FBD35321-6A95-434D-AD15-3998CE56952A}" destId="{69CE427F-E703-46C9-84B1-2EF8DF0CD395}" srcOrd="0" destOrd="2" presId="urn:microsoft.com/office/officeart/2005/8/layout/list1"/>
    <dgm:cxn modelId="{CADB7751-63BF-A845-A3EF-43BE57C6C406}" type="presOf" srcId="{5CD24ECE-E4C0-406D-AF78-AB01B0842DB8}" destId="{EFF91740-852B-4576-86FE-051CB9D9E1F3}" srcOrd="1" destOrd="0" presId="urn:microsoft.com/office/officeart/2005/8/layout/list1"/>
    <dgm:cxn modelId="{4BF74C59-6E1F-ED45-9FFA-53994A80CC52}" type="presOf" srcId="{CA7415B1-568F-4816-AE33-56311D69804E}" destId="{69CE427F-E703-46C9-84B1-2EF8DF0CD395}" srcOrd="0" destOrd="1" presId="urn:microsoft.com/office/officeart/2005/8/layout/list1"/>
    <dgm:cxn modelId="{72E65F61-284E-CA45-A323-1F89F25695BF}" type="presOf" srcId="{2D297353-704A-4953-AE86-3060E1A63ED2}" destId="{83561E30-0179-1641-8543-BF1511E5CC97}" srcOrd="0" destOrd="0" presId="urn:microsoft.com/office/officeart/2005/8/layout/list1"/>
    <dgm:cxn modelId="{C920B07E-AB1B-4971-B5D7-D342E069D51E}" srcId="{E9C52522-8B03-4CD3-B8F3-022BA4A3B313}" destId="{DF1C7E4F-A1E4-42FD-92AA-1ED42159611E}" srcOrd="4" destOrd="0" parTransId="{4C10AC34-70C7-4379-A1ED-2BD7CC21E715}" sibTransId="{9301B8CA-2EF3-4F38-86E2-3697291B9E1F}"/>
    <dgm:cxn modelId="{6530EA8E-C55F-464B-99B2-F6AE07494945}" type="presOf" srcId="{69148D09-BEA2-406D-A947-273C5EC4272F}" destId="{69CE427F-E703-46C9-84B1-2EF8DF0CD395}" srcOrd="0" destOrd="3" presId="urn:microsoft.com/office/officeart/2005/8/layout/list1"/>
    <dgm:cxn modelId="{FADDEA8E-DA73-8943-902D-62803E8CA511}" type="presOf" srcId="{116E18A3-C956-46DD-9836-0E6081C8A87D}" destId="{EE89B233-E2D4-4601-B395-356C5FA32C33}" srcOrd="0" destOrd="0" presId="urn:microsoft.com/office/officeart/2005/8/layout/list1"/>
    <dgm:cxn modelId="{5175A097-FF2D-4A31-823A-2628807290F5}" srcId="{F9C461CC-3C7E-454C-B555-3F60CE5C9162}" destId="{6F74D14B-8C6A-421F-99B3-DD90D291EA56}" srcOrd="0" destOrd="0" parTransId="{0746997E-9B9E-49CA-A6D1-4126A7F6CE2C}" sibTransId="{36062DFC-381F-4A45-9A1E-E145DC4B51E3}"/>
    <dgm:cxn modelId="{E86C3698-1059-4F26-BD13-F85CD7B0A6F6}" srcId="{E9C52522-8B03-4CD3-B8F3-022BA4A3B313}" destId="{9F901B7E-23BA-42DA-B362-788EB289156A}" srcOrd="7" destOrd="0" parTransId="{160D1F20-10DD-4B40-AF57-7FD26677DB52}" sibTransId="{190FCF68-7657-42F6-B072-A9F12DB2A9D8}"/>
    <dgm:cxn modelId="{F4C8E99A-6D6B-4263-8730-0967CA37C426}" srcId="{E9C52522-8B03-4CD3-B8F3-022BA4A3B313}" destId="{FBD35321-6A95-434D-AD15-3998CE56952A}" srcOrd="2" destOrd="0" parTransId="{2FDA9DB3-20C6-401F-BBB0-2B97D6A02236}" sibTransId="{CDB31223-676E-4749-B333-9521E384DF68}"/>
    <dgm:cxn modelId="{76CA15AB-452C-224A-B467-99DFFCF83873}" type="presOf" srcId="{E9C52522-8B03-4CD3-B8F3-022BA4A3B313}" destId="{1CC74DEF-FCAF-41B0-9FA6-4D0B97A27F49}" srcOrd="1" destOrd="0" presId="urn:microsoft.com/office/officeart/2005/8/layout/list1"/>
    <dgm:cxn modelId="{164D26DA-A8C2-C844-9B51-DFBF558FC157}" type="presOf" srcId="{6F74D14B-8C6A-421F-99B3-DD90D291EA56}" destId="{44508ABB-13A6-46B6-9D87-6014FBFBE84E}" srcOrd="1" destOrd="0" presId="urn:microsoft.com/office/officeart/2005/8/layout/list1"/>
    <dgm:cxn modelId="{7A614EE6-15AD-1049-BF77-F021CB38DB01}" type="presOf" srcId="{B03705F3-FAE0-46C8-845C-C3D7E769D8B5}" destId="{69CE427F-E703-46C9-84B1-2EF8DF0CD395}" srcOrd="0" destOrd="0" presId="urn:microsoft.com/office/officeart/2005/8/layout/list1"/>
    <dgm:cxn modelId="{8E272BE7-DEE6-47B7-90CD-BD31185883DA}" srcId="{E9C52522-8B03-4CD3-B8F3-022BA4A3B313}" destId="{C891E5C1-342E-483F-9AB7-9AF120397D9C}" srcOrd="5" destOrd="0" parTransId="{ACEEDFF0-0068-45E3-BB10-FFFC42BEA788}" sibTransId="{E6B683D2-B2B6-498F-B02C-CBFDE7676123}"/>
    <dgm:cxn modelId="{CA0A6CE7-166A-4E93-A598-A163819457D8}" srcId="{E9C52522-8B03-4CD3-B8F3-022BA4A3B313}" destId="{B03705F3-FAE0-46C8-845C-C3D7E769D8B5}" srcOrd="0" destOrd="0" parTransId="{EC3B55F2-09DB-4937-A421-FCA48CAC92D1}" sibTransId="{E771C6A5-2455-4825-8564-F92029E91EB5}"/>
    <dgm:cxn modelId="{375735E8-1BEA-BA44-8FFB-0788A0F030C4}" type="presOf" srcId="{E9C52522-8B03-4CD3-B8F3-022BA4A3B313}" destId="{86394A26-F810-48D0-89EF-B902B1AA30E1}" srcOrd="0" destOrd="0" presId="urn:microsoft.com/office/officeart/2005/8/layout/list1"/>
    <dgm:cxn modelId="{9E551BED-B858-431F-A0B4-5E311952882F}" srcId="{E9C52522-8B03-4CD3-B8F3-022BA4A3B313}" destId="{CA7415B1-568F-4816-AE33-56311D69804E}" srcOrd="1" destOrd="0" parTransId="{761D8395-1132-4FE7-946C-B41AF63313B7}" sibTransId="{94A791DE-F671-42BB-A5EF-EB11EDD7A9E2}"/>
    <dgm:cxn modelId="{66F2C8F3-ACAF-4F52-9D98-1448E0F68827}" srcId="{E9C52522-8B03-4CD3-B8F3-022BA4A3B313}" destId="{6503A742-D756-41F9-B2F3-2F949C5E9DC8}" srcOrd="6" destOrd="0" parTransId="{85523E9A-62D5-4EEA-97F0-FACBAF33296B}" sibTransId="{224CBAF7-8BCD-4923-BF48-B00EFD3D9F2C}"/>
    <dgm:cxn modelId="{808B0FF8-7C88-4A18-821E-F11E299CE9D7}" srcId="{F9C461CC-3C7E-454C-B555-3F60CE5C9162}" destId="{E9C52522-8B03-4CD3-B8F3-022BA4A3B313}" srcOrd="3" destOrd="0" parTransId="{FB527E7A-2F57-42E6-AEAD-A8F341785395}" sibTransId="{5F00C8C1-3CF2-4DB1-8F2B-43D9FE42A051}"/>
    <dgm:cxn modelId="{C719D5FA-918E-4542-B07B-16FC23B8E1FB}" type="presOf" srcId="{9F901B7E-23BA-42DA-B362-788EB289156A}" destId="{69CE427F-E703-46C9-84B1-2EF8DF0CD395}" srcOrd="0" destOrd="7" presId="urn:microsoft.com/office/officeart/2005/8/layout/list1"/>
    <dgm:cxn modelId="{DCCFE5FC-2BA7-C648-BF77-25E85F405B9D}" type="presOf" srcId="{DF1C7E4F-A1E4-42FD-92AA-1ED42159611E}" destId="{69CE427F-E703-46C9-84B1-2EF8DF0CD395}" srcOrd="0" destOrd="4" presId="urn:microsoft.com/office/officeart/2005/8/layout/list1"/>
    <dgm:cxn modelId="{20AA25FF-BDA3-8441-8D17-54F8EDA1319A}" type="presOf" srcId="{6503A742-D756-41F9-B2F3-2F949C5E9DC8}" destId="{69CE427F-E703-46C9-84B1-2EF8DF0CD395}" srcOrd="0" destOrd="6" presId="urn:microsoft.com/office/officeart/2005/8/layout/list1"/>
    <dgm:cxn modelId="{43E6444F-325E-5C44-A4F5-EA4F9114AE2C}" type="presParOf" srcId="{8D9789DC-777E-4787-91DB-EDF7947F8D65}" destId="{610BC49D-5BF6-4E3B-AD05-57EEFEE50C74}" srcOrd="0" destOrd="0" presId="urn:microsoft.com/office/officeart/2005/8/layout/list1"/>
    <dgm:cxn modelId="{EADBF23E-8B7C-F742-BA6C-96CDA591C6B3}" type="presParOf" srcId="{610BC49D-5BF6-4E3B-AD05-57EEFEE50C74}" destId="{B82D87A6-C8D6-4AAF-9C50-E111FF6223A4}" srcOrd="0" destOrd="0" presId="urn:microsoft.com/office/officeart/2005/8/layout/list1"/>
    <dgm:cxn modelId="{9B13403D-8CC8-7A43-993F-E7CF2454EF8A}" type="presParOf" srcId="{610BC49D-5BF6-4E3B-AD05-57EEFEE50C74}" destId="{44508ABB-13A6-46B6-9D87-6014FBFBE84E}" srcOrd="1" destOrd="0" presId="urn:microsoft.com/office/officeart/2005/8/layout/list1"/>
    <dgm:cxn modelId="{26C732C7-7542-A64E-A625-15C00987D78D}" type="presParOf" srcId="{8D9789DC-777E-4787-91DB-EDF7947F8D65}" destId="{2F5AC371-5D0D-4E63-B1FB-2E8C9B6E96AA}" srcOrd="1" destOrd="0" presId="urn:microsoft.com/office/officeart/2005/8/layout/list1"/>
    <dgm:cxn modelId="{BC589504-04BB-4C4C-9692-9F6D4951EAC8}" type="presParOf" srcId="{8D9789DC-777E-4787-91DB-EDF7947F8D65}" destId="{119786DD-6FA9-4C72-8BED-FDC1E3BC8CA1}" srcOrd="2" destOrd="0" presId="urn:microsoft.com/office/officeart/2005/8/layout/list1"/>
    <dgm:cxn modelId="{D693A432-F6DE-9B4D-B127-07446A88B8FA}" type="presParOf" srcId="{8D9789DC-777E-4787-91DB-EDF7947F8D65}" destId="{728F8052-9A38-4FCB-BE01-23F1CA7DCA08}" srcOrd="3" destOrd="0" presId="urn:microsoft.com/office/officeart/2005/8/layout/list1"/>
    <dgm:cxn modelId="{282C5CB3-7C9D-BF4A-A35A-C98C1D04E00E}" type="presParOf" srcId="{8D9789DC-777E-4787-91DB-EDF7947F8D65}" destId="{617F338D-74CF-4FD1-8359-072ED8E4C5CD}" srcOrd="4" destOrd="0" presId="urn:microsoft.com/office/officeart/2005/8/layout/list1"/>
    <dgm:cxn modelId="{3158F61C-1775-E444-BA3C-0EDF745E7CDB}" type="presParOf" srcId="{617F338D-74CF-4FD1-8359-072ED8E4C5CD}" destId="{EE89B233-E2D4-4601-B395-356C5FA32C33}" srcOrd="0" destOrd="0" presId="urn:microsoft.com/office/officeart/2005/8/layout/list1"/>
    <dgm:cxn modelId="{9A26DE02-E62F-7F44-B90C-2805277B0C55}" type="presParOf" srcId="{617F338D-74CF-4FD1-8359-072ED8E4C5CD}" destId="{4501E10D-C9DC-417A-AB3E-D3CBAE469A09}" srcOrd="1" destOrd="0" presId="urn:microsoft.com/office/officeart/2005/8/layout/list1"/>
    <dgm:cxn modelId="{E127B07C-C9A0-D24E-B50B-AA954E90FB7E}" type="presParOf" srcId="{8D9789DC-777E-4787-91DB-EDF7947F8D65}" destId="{BC5C1FE0-57F1-40AA-AB20-F074E3DBE4C6}" srcOrd="5" destOrd="0" presId="urn:microsoft.com/office/officeart/2005/8/layout/list1"/>
    <dgm:cxn modelId="{ADEF3D14-31BE-0E46-9C2A-3E931FB06AEA}" type="presParOf" srcId="{8D9789DC-777E-4787-91DB-EDF7947F8D65}" destId="{A4ACBE34-E5B1-4DAE-B1F7-6DFDFA6AA2C0}" srcOrd="6" destOrd="0" presId="urn:microsoft.com/office/officeart/2005/8/layout/list1"/>
    <dgm:cxn modelId="{A348E807-11DD-E04E-86FF-20420CA1DAF3}" type="presParOf" srcId="{8D9789DC-777E-4787-91DB-EDF7947F8D65}" destId="{D5610CA3-E7E1-4473-A2E3-E25770BCBBF0}" srcOrd="7" destOrd="0" presId="urn:microsoft.com/office/officeart/2005/8/layout/list1"/>
    <dgm:cxn modelId="{C917109D-E6E6-1844-BB82-44E159314FD1}" type="presParOf" srcId="{8D9789DC-777E-4787-91DB-EDF7947F8D65}" destId="{47FD10B9-4BCB-1F40-9C84-4C733A448E46}" srcOrd="8" destOrd="0" presId="urn:microsoft.com/office/officeart/2005/8/layout/list1"/>
    <dgm:cxn modelId="{3CFE9108-DA36-7243-99EC-5B05168F0890}" type="presParOf" srcId="{47FD10B9-4BCB-1F40-9C84-4C733A448E46}" destId="{83561E30-0179-1641-8543-BF1511E5CC97}" srcOrd="0" destOrd="0" presId="urn:microsoft.com/office/officeart/2005/8/layout/list1"/>
    <dgm:cxn modelId="{2BF7D146-94FE-D942-9E99-D8375E9981C0}" type="presParOf" srcId="{47FD10B9-4BCB-1F40-9C84-4C733A448E46}" destId="{D5ADC787-471B-4F40-A998-186C0239B9FB}" srcOrd="1" destOrd="0" presId="urn:microsoft.com/office/officeart/2005/8/layout/list1"/>
    <dgm:cxn modelId="{5CE8C5F9-317D-0F42-AED6-8104641FF2C9}" type="presParOf" srcId="{8D9789DC-777E-4787-91DB-EDF7947F8D65}" destId="{AB1EE28C-E47A-964D-AC70-28842A3C7B58}" srcOrd="9" destOrd="0" presId="urn:microsoft.com/office/officeart/2005/8/layout/list1"/>
    <dgm:cxn modelId="{90327DA8-1E31-FE4C-AFFE-49E9A18AD58F}" type="presParOf" srcId="{8D9789DC-777E-4787-91DB-EDF7947F8D65}" destId="{4C2E6482-1305-054C-914B-D4F574E97884}" srcOrd="10" destOrd="0" presId="urn:microsoft.com/office/officeart/2005/8/layout/list1"/>
    <dgm:cxn modelId="{58CBE80C-D49C-B94E-8A6F-F915B285194B}" type="presParOf" srcId="{8D9789DC-777E-4787-91DB-EDF7947F8D65}" destId="{2F71894B-9AE8-EA49-8812-F17BCF06064C}" srcOrd="11" destOrd="0" presId="urn:microsoft.com/office/officeart/2005/8/layout/list1"/>
    <dgm:cxn modelId="{830F5080-71AD-5749-81C4-4169016FED17}" type="presParOf" srcId="{8D9789DC-777E-4787-91DB-EDF7947F8D65}" destId="{9DC2000F-D681-4587-B46F-A61BC1B43354}" srcOrd="12" destOrd="0" presId="urn:microsoft.com/office/officeart/2005/8/layout/list1"/>
    <dgm:cxn modelId="{ADB5D8FA-E9CB-E944-AD48-2D34A296E56D}" type="presParOf" srcId="{9DC2000F-D681-4587-B46F-A61BC1B43354}" destId="{86394A26-F810-48D0-89EF-B902B1AA30E1}" srcOrd="0" destOrd="0" presId="urn:microsoft.com/office/officeart/2005/8/layout/list1"/>
    <dgm:cxn modelId="{3F234987-8046-3646-B2CC-E6B69F56D9C3}" type="presParOf" srcId="{9DC2000F-D681-4587-B46F-A61BC1B43354}" destId="{1CC74DEF-FCAF-41B0-9FA6-4D0B97A27F49}" srcOrd="1" destOrd="0" presId="urn:microsoft.com/office/officeart/2005/8/layout/list1"/>
    <dgm:cxn modelId="{8AC5372E-4B24-5641-88AA-D60799A10759}" type="presParOf" srcId="{8D9789DC-777E-4787-91DB-EDF7947F8D65}" destId="{6B91B5C3-0EB5-4ACC-AB09-20742866BCED}" srcOrd="13" destOrd="0" presId="urn:microsoft.com/office/officeart/2005/8/layout/list1"/>
    <dgm:cxn modelId="{4CC55B8B-48FA-FC42-B9ED-17DDE6A6A343}" type="presParOf" srcId="{8D9789DC-777E-4787-91DB-EDF7947F8D65}" destId="{69CE427F-E703-46C9-84B1-2EF8DF0CD395}" srcOrd="14" destOrd="0" presId="urn:microsoft.com/office/officeart/2005/8/layout/list1"/>
    <dgm:cxn modelId="{248A558F-718A-A44A-B513-3B611368B50E}" type="presParOf" srcId="{8D9789DC-777E-4787-91DB-EDF7947F8D65}" destId="{C648D33A-6747-41BA-BC07-CDFE74909394}" srcOrd="15" destOrd="0" presId="urn:microsoft.com/office/officeart/2005/8/layout/list1"/>
    <dgm:cxn modelId="{D57F787C-AD26-4A40-8F99-E234AF85CDE8}" type="presParOf" srcId="{8D9789DC-777E-4787-91DB-EDF7947F8D65}" destId="{D32F9174-FBFC-41AB-B41B-1CDA2AE6FACC}" srcOrd="16" destOrd="0" presId="urn:microsoft.com/office/officeart/2005/8/layout/list1"/>
    <dgm:cxn modelId="{ACEF5A05-C08F-E14C-8EC3-8D4F9980622F}" type="presParOf" srcId="{D32F9174-FBFC-41AB-B41B-1CDA2AE6FACC}" destId="{496D0385-3536-4173-AB00-ADA7FDCF0C35}" srcOrd="0" destOrd="0" presId="urn:microsoft.com/office/officeart/2005/8/layout/list1"/>
    <dgm:cxn modelId="{3124BDE3-2A65-5B41-9779-E61BB19C7105}" type="presParOf" srcId="{D32F9174-FBFC-41AB-B41B-1CDA2AE6FACC}" destId="{EFF91740-852B-4576-86FE-051CB9D9E1F3}" srcOrd="1" destOrd="0" presId="urn:microsoft.com/office/officeart/2005/8/layout/list1"/>
    <dgm:cxn modelId="{59D14F77-086F-8F44-96A2-5B054F4A0CC4}" type="presParOf" srcId="{8D9789DC-777E-4787-91DB-EDF7947F8D65}" destId="{7B62D40C-4495-47B6-B043-CDC9CA70E791}" srcOrd="17" destOrd="0" presId="urn:microsoft.com/office/officeart/2005/8/layout/list1"/>
    <dgm:cxn modelId="{FBEAE7F8-03A4-EF4A-B5D6-95D740DE83C1}" type="presParOf" srcId="{8D9789DC-777E-4787-91DB-EDF7947F8D65}" destId="{E4FF27EE-78FB-44B2-A880-8757BA306ED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DE01D-3807-46EE-ADE3-F90751198380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9F32340A-8F46-42DF-8824-DA36DE60EAA2}">
      <dgm:prSet phldrT="[Texto]" phldr="0"/>
      <dgm:spPr/>
      <dgm:t>
        <a:bodyPr/>
        <a:lstStyle/>
        <a:p>
          <a:r>
            <a:rPr lang="pt-PT">
              <a:latin typeface="Calibri Light" panose="020F0302020204030204"/>
            </a:rPr>
            <a:t>Aeroespacial</a:t>
          </a:r>
          <a:endParaRPr lang="pt-PT"/>
        </a:p>
      </dgm:t>
    </dgm:pt>
    <dgm:pt modelId="{C7399900-307B-4B5F-B8EA-8B16E466AC0C}" type="parTrans" cxnId="{6611510A-B24C-4221-865F-816C3F048A30}">
      <dgm:prSet/>
      <dgm:spPr/>
      <dgm:t>
        <a:bodyPr/>
        <a:lstStyle/>
        <a:p>
          <a:endParaRPr lang="pt-PT"/>
        </a:p>
      </dgm:t>
    </dgm:pt>
    <dgm:pt modelId="{B41295D7-7630-4CE5-9A7D-9A5EF5DDB13F}" type="sibTrans" cxnId="{6611510A-B24C-4221-865F-816C3F048A30}">
      <dgm:prSet/>
      <dgm:spPr/>
      <dgm:t>
        <a:bodyPr/>
        <a:lstStyle/>
        <a:p>
          <a:endParaRPr lang="pt-PT"/>
        </a:p>
      </dgm:t>
    </dgm:pt>
    <dgm:pt modelId="{7C753FC1-0861-4288-9C38-350A797C08C8}">
      <dgm:prSet phldrT="[Texto]" phldr="0"/>
      <dgm:spPr/>
      <dgm:t>
        <a:bodyPr/>
        <a:lstStyle/>
        <a:p>
          <a:r>
            <a:rPr lang="pt-PT">
              <a:latin typeface="Calibri Light" panose="020F0302020204030204"/>
            </a:rPr>
            <a:t>Indústria</a:t>
          </a:r>
          <a:endParaRPr lang="pt-PT"/>
        </a:p>
      </dgm:t>
    </dgm:pt>
    <dgm:pt modelId="{3225B0B3-30A8-4B4C-A792-8E6338B38D00}" type="parTrans" cxnId="{252D0C3B-16D6-484D-9813-D7F48885EA4B}">
      <dgm:prSet/>
      <dgm:spPr/>
      <dgm:t>
        <a:bodyPr/>
        <a:lstStyle/>
        <a:p>
          <a:endParaRPr lang="pt-PT"/>
        </a:p>
      </dgm:t>
    </dgm:pt>
    <dgm:pt modelId="{043A92EE-61EC-4DFD-A74B-B7E208B40B5F}" type="sibTrans" cxnId="{252D0C3B-16D6-484D-9813-D7F48885EA4B}">
      <dgm:prSet/>
      <dgm:spPr/>
      <dgm:t>
        <a:bodyPr/>
        <a:lstStyle/>
        <a:p>
          <a:endParaRPr lang="pt-PT"/>
        </a:p>
      </dgm:t>
    </dgm:pt>
    <dgm:pt modelId="{D51FB6B3-37A4-448D-BF71-41F58A3410CA}">
      <dgm:prSet phldrT="[Texto]" phldr="0"/>
      <dgm:spPr/>
      <dgm:t>
        <a:bodyPr/>
        <a:lstStyle/>
        <a:p>
          <a:pPr rtl="0"/>
          <a:r>
            <a:rPr lang="pt-PT">
              <a:latin typeface="Calibri Light" panose="020F0302020204030204"/>
            </a:rPr>
            <a:t>Saúde</a:t>
          </a:r>
          <a:endParaRPr lang="pt-PT"/>
        </a:p>
      </dgm:t>
    </dgm:pt>
    <dgm:pt modelId="{FC546EF2-A3D3-4891-9DD0-CCA52859494F}" type="parTrans" cxnId="{514739AA-75C8-4397-BD16-E22D640B3307}">
      <dgm:prSet/>
      <dgm:spPr/>
      <dgm:t>
        <a:bodyPr/>
        <a:lstStyle/>
        <a:p>
          <a:endParaRPr lang="pt-PT"/>
        </a:p>
      </dgm:t>
    </dgm:pt>
    <dgm:pt modelId="{4C5DCC8E-2F69-4A32-9292-28A137577752}" type="sibTrans" cxnId="{514739AA-75C8-4397-BD16-E22D640B3307}">
      <dgm:prSet/>
      <dgm:spPr/>
      <dgm:t>
        <a:bodyPr/>
        <a:lstStyle/>
        <a:p>
          <a:endParaRPr lang="pt-PT"/>
        </a:p>
      </dgm:t>
    </dgm:pt>
    <dgm:pt modelId="{24546A30-6808-4797-825C-EF61D3475D41}">
      <dgm:prSet phldrT="[Texto]" phldr="0"/>
      <dgm:spPr/>
      <dgm:t>
        <a:bodyPr/>
        <a:lstStyle/>
        <a:p>
          <a:r>
            <a:rPr lang="pt-PT">
              <a:latin typeface="Calibri Light" panose="020F0302020204030204"/>
            </a:rPr>
            <a:t>Energia</a:t>
          </a:r>
          <a:endParaRPr lang="pt-PT"/>
        </a:p>
      </dgm:t>
    </dgm:pt>
    <dgm:pt modelId="{3E676A71-D3E6-4D79-A6B6-849B3EC70E9A}" type="parTrans" cxnId="{2C89D12B-E1DF-4FEF-AD74-1A15FCC9D4E2}">
      <dgm:prSet/>
      <dgm:spPr/>
      <dgm:t>
        <a:bodyPr/>
        <a:lstStyle/>
        <a:p>
          <a:endParaRPr lang="pt-PT"/>
        </a:p>
      </dgm:t>
    </dgm:pt>
    <dgm:pt modelId="{C6EBD6B1-43C1-4A6D-A387-5267DC78C29E}" type="sibTrans" cxnId="{2C89D12B-E1DF-4FEF-AD74-1A15FCC9D4E2}">
      <dgm:prSet/>
      <dgm:spPr/>
      <dgm:t>
        <a:bodyPr/>
        <a:lstStyle/>
        <a:p>
          <a:endParaRPr lang="pt-PT"/>
        </a:p>
      </dgm:t>
    </dgm:pt>
    <dgm:pt modelId="{0946BAFC-2E4F-4FE2-B999-181C03067A33}" type="pres">
      <dgm:prSet presAssocID="{2FFDE01D-3807-46EE-ADE3-F90751198380}" presName="cycle" presStyleCnt="0">
        <dgm:presLayoutVars>
          <dgm:dir/>
          <dgm:resizeHandles val="exact"/>
        </dgm:presLayoutVars>
      </dgm:prSet>
      <dgm:spPr/>
    </dgm:pt>
    <dgm:pt modelId="{575279CA-A5E8-49BA-A47F-9D9B1ED707AE}" type="pres">
      <dgm:prSet presAssocID="{9F32340A-8F46-42DF-8824-DA36DE60EAA2}" presName="node" presStyleLbl="node1" presStyleIdx="0" presStyleCnt="4">
        <dgm:presLayoutVars>
          <dgm:bulletEnabled val="1"/>
        </dgm:presLayoutVars>
      </dgm:prSet>
      <dgm:spPr/>
    </dgm:pt>
    <dgm:pt modelId="{FE7FEEB9-C26E-4F16-80F0-6CADCD0C89EE}" type="pres">
      <dgm:prSet presAssocID="{9F32340A-8F46-42DF-8824-DA36DE60EAA2}" presName="spNode" presStyleCnt="0"/>
      <dgm:spPr/>
    </dgm:pt>
    <dgm:pt modelId="{6593522E-AB21-4880-ACAC-BE1389F616D7}" type="pres">
      <dgm:prSet presAssocID="{B41295D7-7630-4CE5-9A7D-9A5EF5DDB13F}" presName="sibTrans" presStyleLbl="sibTrans1D1" presStyleIdx="0" presStyleCnt="4"/>
      <dgm:spPr/>
    </dgm:pt>
    <dgm:pt modelId="{217FF474-BB9B-42DA-8DB3-2440AA90292A}" type="pres">
      <dgm:prSet presAssocID="{7C753FC1-0861-4288-9C38-350A797C08C8}" presName="node" presStyleLbl="node1" presStyleIdx="1" presStyleCnt="4">
        <dgm:presLayoutVars>
          <dgm:bulletEnabled val="1"/>
        </dgm:presLayoutVars>
      </dgm:prSet>
      <dgm:spPr/>
    </dgm:pt>
    <dgm:pt modelId="{B0496B6E-1ECB-4938-B565-099847953476}" type="pres">
      <dgm:prSet presAssocID="{7C753FC1-0861-4288-9C38-350A797C08C8}" presName="spNode" presStyleCnt="0"/>
      <dgm:spPr/>
    </dgm:pt>
    <dgm:pt modelId="{AF193A3A-C960-4768-B88D-FAEBF09DA4F1}" type="pres">
      <dgm:prSet presAssocID="{043A92EE-61EC-4DFD-A74B-B7E208B40B5F}" presName="sibTrans" presStyleLbl="sibTrans1D1" presStyleIdx="1" presStyleCnt="4"/>
      <dgm:spPr/>
    </dgm:pt>
    <dgm:pt modelId="{1354491F-C609-4509-8990-30DBC9657707}" type="pres">
      <dgm:prSet presAssocID="{D51FB6B3-37A4-448D-BF71-41F58A3410CA}" presName="node" presStyleLbl="node1" presStyleIdx="2" presStyleCnt="4">
        <dgm:presLayoutVars>
          <dgm:bulletEnabled val="1"/>
        </dgm:presLayoutVars>
      </dgm:prSet>
      <dgm:spPr/>
    </dgm:pt>
    <dgm:pt modelId="{553F783A-E02B-4386-83F9-10779D57CB1E}" type="pres">
      <dgm:prSet presAssocID="{D51FB6B3-37A4-448D-BF71-41F58A3410CA}" presName="spNode" presStyleCnt="0"/>
      <dgm:spPr/>
    </dgm:pt>
    <dgm:pt modelId="{40780667-56CD-4665-9172-1606CBB5D091}" type="pres">
      <dgm:prSet presAssocID="{4C5DCC8E-2F69-4A32-9292-28A137577752}" presName="sibTrans" presStyleLbl="sibTrans1D1" presStyleIdx="2" presStyleCnt="4"/>
      <dgm:spPr/>
    </dgm:pt>
    <dgm:pt modelId="{17E3C313-ACCA-44C2-A1F9-A3AC3FE77212}" type="pres">
      <dgm:prSet presAssocID="{24546A30-6808-4797-825C-EF61D3475D41}" presName="node" presStyleLbl="node1" presStyleIdx="3" presStyleCnt="4">
        <dgm:presLayoutVars>
          <dgm:bulletEnabled val="1"/>
        </dgm:presLayoutVars>
      </dgm:prSet>
      <dgm:spPr/>
    </dgm:pt>
    <dgm:pt modelId="{64FACCF6-46C9-451F-9EB7-5CD287EE5DB5}" type="pres">
      <dgm:prSet presAssocID="{24546A30-6808-4797-825C-EF61D3475D41}" presName="spNode" presStyleCnt="0"/>
      <dgm:spPr/>
    </dgm:pt>
    <dgm:pt modelId="{2DBBFEAD-C0E0-4558-A39A-706839B55C00}" type="pres">
      <dgm:prSet presAssocID="{C6EBD6B1-43C1-4A6D-A387-5267DC78C29E}" presName="sibTrans" presStyleLbl="sibTrans1D1" presStyleIdx="3" presStyleCnt="4"/>
      <dgm:spPr/>
    </dgm:pt>
  </dgm:ptLst>
  <dgm:cxnLst>
    <dgm:cxn modelId="{6611510A-B24C-4221-865F-816C3F048A30}" srcId="{2FFDE01D-3807-46EE-ADE3-F90751198380}" destId="{9F32340A-8F46-42DF-8824-DA36DE60EAA2}" srcOrd="0" destOrd="0" parTransId="{C7399900-307B-4B5F-B8EA-8B16E466AC0C}" sibTransId="{B41295D7-7630-4CE5-9A7D-9A5EF5DDB13F}"/>
    <dgm:cxn modelId="{E493B820-55BD-406C-B8B9-0193251CCEF0}" type="presOf" srcId="{043A92EE-61EC-4DFD-A74B-B7E208B40B5F}" destId="{AF193A3A-C960-4768-B88D-FAEBF09DA4F1}" srcOrd="0" destOrd="0" presId="urn:microsoft.com/office/officeart/2005/8/layout/cycle6"/>
    <dgm:cxn modelId="{2C89D12B-E1DF-4FEF-AD74-1A15FCC9D4E2}" srcId="{2FFDE01D-3807-46EE-ADE3-F90751198380}" destId="{24546A30-6808-4797-825C-EF61D3475D41}" srcOrd="3" destOrd="0" parTransId="{3E676A71-D3E6-4D79-A6B6-849B3EC70E9A}" sibTransId="{C6EBD6B1-43C1-4A6D-A387-5267DC78C29E}"/>
    <dgm:cxn modelId="{A9EB6F2E-1059-46CB-AD8C-7F47A2530F82}" type="presOf" srcId="{7C753FC1-0861-4288-9C38-350A797C08C8}" destId="{217FF474-BB9B-42DA-8DB3-2440AA90292A}" srcOrd="0" destOrd="0" presId="urn:microsoft.com/office/officeart/2005/8/layout/cycle6"/>
    <dgm:cxn modelId="{1988C633-99F0-4404-8B64-0460C6204DBA}" type="presOf" srcId="{2FFDE01D-3807-46EE-ADE3-F90751198380}" destId="{0946BAFC-2E4F-4FE2-B999-181C03067A33}" srcOrd="0" destOrd="0" presId="urn:microsoft.com/office/officeart/2005/8/layout/cycle6"/>
    <dgm:cxn modelId="{252D0C3B-16D6-484D-9813-D7F48885EA4B}" srcId="{2FFDE01D-3807-46EE-ADE3-F90751198380}" destId="{7C753FC1-0861-4288-9C38-350A797C08C8}" srcOrd="1" destOrd="0" parTransId="{3225B0B3-30A8-4B4C-A792-8E6338B38D00}" sibTransId="{043A92EE-61EC-4DFD-A74B-B7E208B40B5F}"/>
    <dgm:cxn modelId="{0ACFD153-5EF9-4899-8F9B-D5F5AF6EA10F}" type="presOf" srcId="{B41295D7-7630-4CE5-9A7D-9A5EF5DDB13F}" destId="{6593522E-AB21-4880-ACAC-BE1389F616D7}" srcOrd="0" destOrd="0" presId="urn:microsoft.com/office/officeart/2005/8/layout/cycle6"/>
    <dgm:cxn modelId="{9A06C974-53DD-41D1-B80A-3989EC79911C}" type="presOf" srcId="{9F32340A-8F46-42DF-8824-DA36DE60EAA2}" destId="{575279CA-A5E8-49BA-A47F-9D9B1ED707AE}" srcOrd="0" destOrd="0" presId="urn:microsoft.com/office/officeart/2005/8/layout/cycle6"/>
    <dgm:cxn modelId="{514739AA-75C8-4397-BD16-E22D640B3307}" srcId="{2FFDE01D-3807-46EE-ADE3-F90751198380}" destId="{D51FB6B3-37A4-448D-BF71-41F58A3410CA}" srcOrd="2" destOrd="0" parTransId="{FC546EF2-A3D3-4891-9DD0-CCA52859494F}" sibTransId="{4C5DCC8E-2F69-4A32-9292-28A137577752}"/>
    <dgm:cxn modelId="{1ADC77BE-CF9B-44D5-8DFE-255CB7852499}" type="presOf" srcId="{24546A30-6808-4797-825C-EF61D3475D41}" destId="{17E3C313-ACCA-44C2-A1F9-A3AC3FE77212}" srcOrd="0" destOrd="0" presId="urn:microsoft.com/office/officeart/2005/8/layout/cycle6"/>
    <dgm:cxn modelId="{0DD047C5-FDE6-4D25-93D8-1EF5489D3958}" type="presOf" srcId="{D51FB6B3-37A4-448D-BF71-41F58A3410CA}" destId="{1354491F-C609-4509-8990-30DBC9657707}" srcOrd="0" destOrd="0" presId="urn:microsoft.com/office/officeart/2005/8/layout/cycle6"/>
    <dgm:cxn modelId="{821635F9-1E97-44B0-B764-EC0F41B6255D}" type="presOf" srcId="{4C5DCC8E-2F69-4A32-9292-28A137577752}" destId="{40780667-56CD-4665-9172-1606CBB5D091}" srcOrd="0" destOrd="0" presId="urn:microsoft.com/office/officeart/2005/8/layout/cycle6"/>
    <dgm:cxn modelId="{D77D5AF9-253C-4C50-B908-B37CEA3381C4}" type="presOf" srcId="{C6EBD6B1-43C1-4A6D-A387-5267DC78C29E}" destId="{2DBBFEAD-C0E0-4558-A39A-706839B55C00}" srcOrd="0" destOrd="0" presId="urn:microsoft.com/office/officeart/2005/8/layout/cycle6"/>
    <dgm:cxn modelId="{4BAA8883-52B9-4BA4-8AFE-25A3625855B3}" type="presParOf" srcId="{0946BAFC-2E4F-4FE2-B999-181C03067A33}" destId="{575279CA-A5E8-49BA-A47F-9D9B1ED707AE}" srcOrd="0" destOrd="0" presId="urn:microsoft.com/office/officeart/2005/8/layout/cycle6"/>
    <dgm:cxn modelId="{109AB3AA-CC51-4752-A465-8BAA39324B19}" type="presParOf" srcId="{0946BAFC-2E4F-4FE2-B999-181C03067A33}" destId="{FE7FEEB9-C26E-4F16-80F0-6CADCD0C89EE}" srcOrd="1" destOrd="0" presId="urn:microsoft.com/office/officeart/2005/8/layout/cycle6"/>
    <dgm:cxn modelId="{93006B50-DB5E-4C90-96EF-FF9B6A209CA2}" type="presParOf" srcId="{0946BAFC-2E4F-4FE2-B999-181C03067A33}" destId="{6593522E-AB21-4880-ACAC-BE1389F616D7}" srcOrd="2" destOrd="0" presId="urn:microsoft.com/office/officeart/2005/8/layout/cycle6"/>
    <dgm:cxn modelId="{419DD71A-92A4-4888-AF8A-8EEF621562F9}" type="presParOf" srcId="{0946BAFC-2E4F-4FE2-B999-181C03067A33}" destId="{217FF474-BB9B-42DA-8DB3-2440AA90292A}" srcOrd="3" destOrd="0" presId="urn:microsoft.com/office/officeart/2005/8/layout/cycle6"/>
    <dgm:cxn modelId="{4910AD8B-7F01-46B5-A2E8-0B2FF2B0A990}" type="presParOf" srcId="{0946BAFC-2E4F-4FE2-B999-181C03067A33}" destId="{B0496B6E-1ECB-4938-B565-099847953476}" srcOrd="4" destOrd="0" presId="urn:microsoft.com/office/officeart/2005/8/layout/cycle6"/>
    <dgm:cxn modelId="{9ED5734B-CBEC-4326-82AE-A420151382B1}" type="presParOf" srcId="{0946BAFC-2E4F-4FE2-B999-181C03067A33}" destId="{AF193A3A-C960-4768-B88D-FAEBF09DA4F1}" srcOrd="5" destOrd="0" presId="urn:microsoft.com/office/officeart/2005/8/layout/cycle6"/>
    <dgm:cxn modelId="{A7E56301-5FE0-47B8-BF59-185D7C90B2D6}" type="presParOf" srcId="{0946BAFC-2E4F-4FE2-B999-181C03067A33}" destId="{1354491F-C609-4509-8990-30DBC9657707}" srcOrd="6" destOrd="0" presId="urn:microsoft.com/office/officeart/2005/8/layout/cycle6"/>
    <dgm:cxn modelId="{A80EB3D4-F3EB-4256-B616-370EEDA9F78A}" type="presParOf" srcId="{0946BAFC-2E4F-4FE2-B999-181C03067A33}" destId="{553F783A-E02B-4386-83F9-10779D57CB1E}" srcOrd="7" destOrd="0" presId="urn:microsoft.com/office/officeart/2005/8/layout/cycle6"/>
    <dgm:cxn modelId="{026AE800-93F6-4F74-A98B-83C6792502D9}" type="presParOf" srcId="{0946BAFC-2E4F-4FE2-B999-181C03067A33}" destId="{40780667-56CD-4665-9172-1606CBB5D091}" srcOrd="8" destOrd="0" presId="urn:microsoft.com/office/officeart/2005/8/layout/cycle6"/>
    <dgm:cxn modelId="{A56B0B69-C4F0-41AF-AF0F-DD35F81F47D9}" type="presParOf" srcId="{0946BAFC-2E4F-4FE2-B999-181C03067A33}" destId="{17E3C313-ACCA-44C2-A1F9-A3AC3FE77212}" srcOrd="9" destOrd="0" presId="urn:microsoft.com/office/officeart/2005/8/layout/cycle6"/>
    <dgm:cxn modelId="{CC14EDA2-2D39-41B3-91BD-F9AAD9FEC879}" type="presParOf" srcId="{0946BAFC-2E4F-4FE2-B999-181C03067A33}" destId="{64FACCF6-46C9-451F-9EB7-5CD287EE5DB5}" srcOrd="10" destOrd="0" presId="urn:microsoft.com/office/officeart/2005/8/layout/cycle6"/>
    <dgm:cxn modelId="{38A42D5C-F3D8-4C5A-9DA4-7DFABAC574D6}" type="presParOf" srcId="{0946BAFC-2E4F-4FE2-B999-181C03067A33}" destId="{2DBBFEAD-C0E0-4558-A39A-706839B55C0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786DD-6FA9-4C72-8BED-FDC1E3BC8CA1}">
      <dsp:nvSpPr>
        <dsp:cNvPr id="0" name=""/>
        <dsp:cNvSpPr/>
      </dsp:nvSpPr>
      <dsp:spPr>
        <a:xfrm>
          <a:off x="0" y="286583"/>
          <a:ext cx="1149793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08ABB-13A6-46B6-9D87-6014FBFBE84E}">
      <dsp:nvSpPr>
        <dsp:cNvPr id="0" name=""/>
        <dsp:cNvSpPr/>
      </dsp:nvSpPr>
      <dsp:spPr>
        <a:xfrm>
          <a:off x="574896" y="65183"/>
          <a:ext cx="8048555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216" tIns="0" rIns="3042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baseline="0" noProof="0" err="1">
              <a:latin typeface="+mn-lt"/>
              <a:ea typeface="+mn-lt"/>
              <a:cs typeface="Calibri Light"/>
            </a:rPr>
            <a:t>Objetivos</a:t>
          </a:r>
          <a:r>
            <a:rPr lang="en-US" sz="1800" b="1" i="0" u="none" strike="noStrike" kern="1200" cap="none" baseline="0" noProof="0">
              <a:latin typeface="+mn-lt"/>
              <a:ea typeface="+mn-lt"/>
              <a:cs typeface="Calibri Light"/>
            </a:rPr>
            <a:t> </a:t>
          </a:r>
          <a:r>
            <a:rPr lang="en-US" sz="1800" b="1" i="0" u="none" strike="noStrike" kern="1200" cap="none" baseline="0" noProof="0" err="1">
              <a:latin typeface="+mn-lt"/>
              <a:ea typeface="+mn-lt"/>
              <a:cs typeface="Calibri Light"/>
            </a:rPr>
            <a:t>estratégicos</a:t>
          </a:r>
          <a:r>
            <a:rPr lang="en-US" sz="1800" b="1" i="0" u="none" strike="noStrike" kern="1200" cap="none" baseline="0" noProof="0">
              <a:latin typeface="+mn-lt"/>
              <a:ea typeface="+mn-lt"/>
              <a:cs typeface="Calibri Light"/>
            </a:rPr>
            <a:t> </a:t>
          </a:r>
          <a:endParaRPr lang="pt-PT" sz="1800" b="0" kern="1200">
            <a:latin typeface="+mn-lt"/>
          </a:endParaRPr>
        </a:p>
      </dsp:txBody>
      <dsp:txXfrm>
        <a:off x="596512" y="86799"/>
        <a:ext cx="8005323" cy="399568"/>
      </dsp:txXfrm>
    </dsp:sp>
    <dsp:sp modelId="{A4ACBE34-E5B1-4DAE-B1F7-6DFDFA6AA2C0}">
      <dsp:nvSpPr>
        <dsp:cNvPr id="0" name=""/>
        <dsp:cNvSpPr/>
      </dsp:nvSpPr>
      <dsp:spPr>
        <a:xfrm>
          <a:off x="0" y="966983"/>
          <a:ext cx="1149793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E10D-C9DC-417A-AB3E-D3CBAE469A09}">
      <dsp:nvSpPr>
        <dsp:cNvPr id="0" name=""/>
        <dsp:cNvSpPr/>
      </dsp:nvSpPr>
      <dsp:spPr>
        <a:xfrm>
          <a:off x="574896" y="745583"/>
          <a:ext cx="8048555" cy="4428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216" tIns="0" rIns="3042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>
              <a:latin typeface="+mn-lt"/>
            </a:rPr>
            <a:t>Estratégias</a:t>
          </a:r>
          <a:r>
            <a:rPr lang="en-US" sz="1800" b="1" kern="1200">
              <a:latin typeface="+mn-lt"/>
            </a:rPr>
            <a:t> a </a:t>
          </a:r>
          <a:r>
            <a:rPr lang="en-US" sz="1800" b="1" kern="1200" err="1">
              <a:latin typeface="+mn-lt"/>
            </a:rPr>
            <a:t>prosseguir</a:t>
          </a:r>
          <a:r>
            <a:rPr lang="en-US" sz="1800" b="1" kern="1200">
              <a:latin typeface="+mn-lt"/>
            </a:rPr>
            <a:t> </a:t>
          </a:r>
          <a:endParaRPr lang="pt-PT" sz="1800" b="1" kern="1200">
            <a:latin typeface="+mn-lt"/>
          </a:endParaRPr>
        </a:p>
      </dsp:txBody>
      <dsp:txXfrm>
        <a:off x="596512" y="767199"/>
        <a:ext cx="8005323" cy="399568"/>
      </dsp:txXfrm>
    </dsp:sp>
    <dsp:sp modelId="{4C2E6482-1305-054C-914B-D4F574E97884}">
      <dsp:nvSpPr>
        <dsp:cNvPr id="0" name=""/>
        <dsp:cNvSpPr/>
      </dsp:nvSpPr>
      <dsp:spPr>
        <a:xfrm>
          <a:off x="0" y="1647383"/>
          <a:ext cx="1149793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DC787-471B-4F40-A998-186C0239B9FB}">
      <dsp:nvSpPr>
        <dsp:cNvPr id="0" name=""/>
        <dsp:cNvSpPr/>
      </dsp:nvSpPr>
      <dsp:spPr>
        <a:xfrm>
          <a:off x="574896" y="1425983"/>
          <a:ext cx="8048555" cy="4428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216" tIns="0" rIns="3042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>
              <a:latin typeface="+mn-lt"/>
              <a:cs typeface="Calibri Light"/>
            </a:rPr>
            <a:t>Análise</a:t>
          </a:r>
          <a:r>
            <a:rPr lang="en-US" sz="1800" b="1" kern="1200">
              <a:latin typeface="+mn-lt"/>
              <a:cs typeface="Calibri Light"/>
            </a:rPr>
            <a:t> de </a:t>
          </a:r>
          <a:r>
            <a:rPr lang="en-US" sz="1800" b="1" kern="1200" err="1">
              <a:latin typeface="+mn-lt"/>
              <a:cs typeface="Calibri Light"/>
            </a:rPr>
            <a:t>riscos</a:t>
          </a:r>
          <a:r>
            <a:rPr lang="en-US" sz="1800" b="1" kern="1200">
              <a:latin typeface="+mn-lt"/>
              <a:cs typeface="Calibri Light"/>
            </a:rPr>
            <a:t> e </a:t>
          </a:r>
          <a:r>
            <a:rPr lang="en-US" sz="1800" b="1" kern="1200" err="1">
              <a:latin typeface="+mn-lt"/>
              <a:cs typeface="Calibri Light"/>
            </a:rPr>
            <a:t>plano</a:t>
          </a:r>
          <a:r>
            <a:rPr lang="en-US" sz="1800" b="1" kern="1200">
              <a:latin typeface="+mn-lt"/>
              <a:cs typeface="Calibri Light"/>
            </a:rPr>
            <a:t> de contingência </a:t>
          </a:r>
        </a:p>
      </dsp:txBody>
      <dsp:txXfrm>
        <a:off x="596512" y="1447599"/>
        <a:ext cx="8005323" cy="399568"/>
      </dsp:txXfrm>
    </dsp:sp>
    <dsp:sp modelId="{69CE427F-E703-46C9-84B1-2EF8DF0CD395}">
      <dsp:nvSpPr>
        <dsp:cNvPr id="0" name=""/>
        <dsp:cNvSpPr/>
      </dsp:nvSpPr>
      <dsp:spPr>
        <a:xfrm>
          <a:off x="0" y="2327783"/>
          <a:ext cx="11497936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368" tIns="312420" rIns="89236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>
              <a:latin typeface="Calibri Light" panose="020F0302020204030204"/>
            </a:rPr>
            <a:t>Proposta de Valor </a:t>
          </a:r>
          <a:endParaRPr lang="en-US" sz="1500" b="1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​</a:t>
          </a:r>
          <a:r>
            <a:rPr lang="en-US" sz="1500" b="1" kern="1200" err="1">
              <a:latin typeface="Calibri Light" panose="020F0302020204030204"/>
            </a:rPr>
            <a:t>Segmentos</a:t>
          </a:r>
          <a:r>
            <a:rPr lang="en-US" sz="1500" b="1" kern="1200">
              <a:latin typeface="Calibri Light" panose="020F0302020204030204"/>
            </a:rPr>
            <a:t> </a:t>
          </a:r>
          <a:r>
            <a:rPr lang="en-US" sz="1500" b="1" kern="1200" err="1">
              <a:latin typeface="Calibri Light" panose="020F0302020204030204"/>
            </a:rPr>
            <a:t>Cliente</a:t>
          </a:r>
          <a:r>
            <a:rPr lang="en-US" sz="1500" b="1" kern="1200">
              <a:latin typeface="Calibri Light" panose="020F0302020204030204"/>
            </a:rPr>
            <a:t> </a:t>
          </a:r>
          <a:endParaRPr lang="en-US" sz="1500" b="1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>
              <a:latin typeface="Calibri Light" panose="020F0302020204030204"/>
            </a:rPr>
            <a:t>Canais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err="1">
              <a:latin typeface="Calibri Light" panose="020F0302020204030204"/>
            </a:rPr>
            <a:t>Relações</a:t>
          </a:r>
          <a:r>
            <a:rPr lang="en-US" sz="1500" b="1" kern="1200">
              <a:latin typeface="Calibri Light" panose="020F0302020204030204"/>
            </a:rPr>
            <a:t> </a:t>
          </a:r>
          <a:r>
            <a:rPr lang="en-US" sz="1500" b="1" kern="1200" err="1">
              <a:latin typeface="Calibri Light" panose="020F0302020204030204"/>
            </a:rPr>
            <a:t>Cliente</a:t>
          </a:r>
          <a:r>
            <a:rPr lang="en-US" sz="1500" b="1" kern="1200">
              <a:latin typeface="Calibri Light" panose="020F0302020204030204"/>
            </a:rPr>
            <a:t>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>
              <a:latin typeface="Calibri Light" panose="020F0302020204030204"/>
            </a:rPr>
            <a:t>Fontes de Receita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err="1">
              <a:latin typeface="Calibri Light" panose="020F0302020204030204"/>
            </a:rPr>
            <a:t>Recursos</a:t>
          </a:r>
          <a:r>
            <a:rPr lang="en-US" sz="1500" b="1" kern="1200">
              <a:latin typeface="Calibri Light" panose="020F0302020204030204"/>
            </a:rPr>
            <a:t> – </a:t>
          </a:r>
          <a:r>
            <a:rPr lang="en-US" sz="1500" b="1" kern="1200" err="1">
              <a:latin typeface="Calibri Light" panose="020F0302020204030204"/>
            </a:rPr>
            <a:t>Chave</a:t>
          </a:r>
          <a:r>
            <a:rPr lang="en-US" sz="1500" b="1" kern="1200">
              <a:latin typeface="Calibri Light" panose="020F0302020204030204"/>
            </a:rPr>
            <a:t>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err="1">
              <a:latin typeface="Calibri Light" panose="020F0302020204030204"/>
            </a:rPr>
            <a:t>Atividades</a:t>
          </a:r>
          <a:r>
            <a:rPr lang="en-US" sz="1500" b="1" kern="1200">
              <a:latin typeface="Calibri Light" panose="020F0302020204030204"/>
            </a:rPr>
            <a:t> – </a:t>
          </a:r>
          <a:r>
            <a:rPr lang="en-US" sz="1500" b="1" kern="1200" err="1">
              <a:latin typeface="Calibri Light" panose="020F0302020204030204"/>
            </a:rPr>
            <a:t>Chave</a:t>
          </a:r>
          <a:r>
            <a:rPr lang="en-US" sz="1500" b="1" kern="1200">
              <a:latin typeface="Calibri Light" panose="020F0302020204030204"/>
            </a:rPr>
            <a:t>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>
              <a:latin typeface="Calibri Light" panose="020F0302020204030204"/>
            </a:rPr>
            <a:t>Estrutura de Custos </a:t>
          </a:r>
        </a:p>
      </dsp:txBody>
      <dsp:txXfrm>
        <a:off x="0" y="2327783"/>
        <a:ext cx="11497936" cy="2362500"/>
      </dsp:txXfrm>
    </dsp:sp>
    <dsp:sp modelId="{1CC74DEF-FCAF-41B0-9FA6-4D0B97A27F49}">
      <dsp:nvSpPr>
        <dsp:cNvPr id="0" name=""/>
        <dsp:cNvSpPr/>
      </dsp:nvSpPr>
      <dsp:spPr>
        <a:xfrm>
          <a:off x="574896" y="2106383"/>
          <a:ext cx="8048555" cy="4428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216" tIns="0" rIns="3042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Business Model CANVAS</a:t>
          </a:r>
        </a:p>
      </dsp:txBody>
      <dsp:txXfrm>
        <a:off x="596512" y="2127999"/>
        <a:ext cx="8005323" cy="399568"/>
      </dsp:txXfrm>
    </dsp:sp>
    <dsp:sp modelId="{E4FF27EE-78FB-44B2-A880-8757BA306ED3}">
      <dsp:nvSpPr>
        <dsp:cNvPr id="0" name=""/>
        <dsp:cNvSpPr/>
      </dsp:nvSpPr>
      <dsp:spPr>
        <a:xfrm>
          <a:off x="0" y="4992683"/>
          <a:ext cx="1149793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91740-852B-4576-86FE-051CB9D9E1F3}">
      <dsp:nvSpPr>
        <dsp:cNvPr id="0" name=""/>
        <dsp:cNvSpPr/>
      </dsp:nvSpPr>
      <dsp:spPr>
        <a:xfrm>
          <a:off x="574896" y="4771283"/>
          <a:ext cx="8048555" cy="4428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216" tIns="0" rIns="3042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>
              <a:latin typeface="+mn-lt"/>
            </a:rPr>
            <a:t>Conclusões</a:t>
          </a:r>
          <a:r>
            <a:rPr lang="en-US" sz="1800" b="1" kern="1200">
              <a:latin typeface="+mn-lt"/>
            </a:rPr>
            <a:t> </a:t>
          </a:r>
        </a:p>
      </dsp:txBody>
      <dsp:txXfrm>
        <a:off x="596512" y="4792899"/>
        <a:ext cx="8005323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279CA-A5E8-49BA-A47F-9D9B1ED707AE}">
      <dsp:nvSpPr>
        <dsp:cNvPr id="0" name=""/>
        <dsp:cNvSpPr/>
      </dsp:nvSpPr>
      <dsp:spPr>
        <a:xfrm>
          <a:off x="1957864" y="979"/>
          <a:ext cx="1577020" cy="10250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>
              <a:latin typeface="Calibri Light" panose="020F0302020204030204"/>
            </a:rPr>
            <a:t>Aeroespacial</a:t>
          </a:r>
          <a:endParaRPr lang="pt-PT" sz="2000" kern="1200"/>
        </a:p>
      </dsp:txBody>
      <dsp:txXfrm>
        <a:off x="2007903" y="51018"/>
        <a:ext cx="1476942" cy="924985"/>
      </dsp:txXfrm>
    </dsp:sp>
    <dsp:sp modelId="{6593522E-AB21-4880-ACAC-BE1389F616D7}">
      <dsp:nvSpPr>
        <dsp:cNvPr id="0" name=""/>
        <dsp:cNvSpPr/>
      </dsp:nvSpPr>
      <dsp:spPr>
        <a:xfrm>
          <a:off x="1050085" y="513510"/>
          <a:ext cx="3392578" cy="3392578"/>
        </a:xfrm>
        <a:custGeom>
          <a:avLst/>
          <a:gdLst/>
          <a:ahLst/>
          <a:cxnLst/>
          <a:rect l="0" t="0" r="0" b="0"/>
          <a:pathLst>
            <a:path>
              <a:moveTo>
                <a:pt x="2496201" y="200449"/>
              </a:moveTo>
              <a:arcTo wR="1696289" hR="1696289" stAng="17888160" swAng="263048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FF474-BB9B-42DA-8DB3-2440AA90292A}">
      <dsp:nvSpPr>
        <dsp:cNvPr id="0" name=""/>
        <dsp:cNvSpPr/>
      </dsp:nvSpPr>
      <dsp:spPr>
        <a:xfrm>
          <a:off x="3654154" y="1697268"/>
          <a:ext cx="1577020" cy="102506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>
              <a:latin typeface="Calibri Light" panose="020F0302020204030204"/>
            </a:rPr>
            <a:t>Indústria</a:t>
          </a:r>
          <a:endParaRPr lang="pt-PT" sz="2000" kern="1200"/>
        </a:p>
      </dsp:txBody>
      <dsp:txXfrm>
        <a:off x="3704193" y="1747307"/>
        <a:ext cx="1476942" cy="924985"/>
      </dsp:txXfrm>
    </dsp:sp>
    <dsp:sp modelId="{AF193A3A-C960-4768-B88D-FAEBF09DA4F1}">
      <dsp:nvSpPr>
        <dsp:cNvPr id="0" name=""/>
        <dsp:cNvSpPr/>
      </dsp:nvSpPr>
      <dsp:spPr>
        <a:xfrm>
          <a:off x="1050085" y="513510"/>
          <a:ext cx="3392578" cy="3392578"/>
        </a:xfrm>
        <a:custGeom>
          <a:avLst/>
          <a:gdLst/>
          <a:ahLst/>
          <a:cxnLst/>
          <a:rect l="0" t="0" r="0" b="0"/>
          <a:pathLst>
            <a:path>
              <a:moveTo>
                <a:pt x="3309349" y="2221107"/>
              </a:moveTo>
              <a:arcTo wR="1696289" hR="1696289" stAng="1081354" swAng="2630485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491F-C609-4509-8990-30DBC9657707}">
      <dsp:nvSpPr>
        <dsp:cNvPr id="0" name=""/>
        <dsp:cNvSpPr/>
      </dsp:nvSpPr>
      <dsp:spPr>
        <a:xfrm>
          <a:off x="1957864" y="3393557"/>
          <a:ext cx="1577020" cy="102506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>
              <a:latin typeface="Calibri Light" panose="020F0302020204030204"/>
            </a:rPr>
            <a:t>Saúde</a:t>
          </a:r>
          <a:endParaRPr lang="pt-PT" sz="2000" kern="1200"/>
        </a:p>
      </dsp:txBody>
      <dsp:txXfrm>
        <a:off x="2007903" y="3443596"/>
        <a:ext cx="1476942" cy="924985"/>
      </dsp:txXfrm>
    </dsp:sp>
    <dsp:sp modelId="{40780667-56CD-4665-9172-1606CBB5D091}">
      <dsp:nvSpPr>
        <dsp:cNvPr id="0" name=""/>
        <dsp:cNvSpPr/>
      </dsp:nvSpPr>
      <dsp:spPr>
        <a:xfrm>
          <a:off x="1050085" y="513510"/>
          <a:ext cx="3392578" cy="3392578"/>
        </a:xfrm>
        <a:custGeom>
          <a:avLst/>
          <a:gdLst/>
          <a:ahLst/>
          <a:cxnLst/>
          <a:rect l="0" t="0" r="0" b="0"/>
          <a:pathLst>
            <a:path>
              <a:moveTo>
                <a:pt x="896376" y="3192129"/>
              </a:moveTo>
              <a:arcTo wR="1696289" hR="1696289" stAng="7088160" swAng="2630485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3C313-ACCA-44C2-A1F9-A3AC3FE77212}">
      <dsp:nvSpPr>
        <dsp:cNvPr id="0" name=""/>
        <dsp:cNvSpPr/>
      </dsp:nvSpPr>
      <dsp:spPr>
        <a:xfrm>
          <a:off x="261575" y="1697268"/>
          <a:ext cx="1577020" cy="102506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>
              <a:latin typeface="Calibri Light" panose="020F0302020204030204"/>
            </a:rPr>
            <a:t>Energia</a:t>
          </a:r>
          <a:endParaRPr lang="pt-PT" sz="2000" kern="1200"/>
        </a:p>
      </dsp:txBody>
      <dsp:txXfrm>
        <a:off x="311614" y="1747307"/>
        <a:ext cx="1476942" cy="924985"/>
      </dsp:txXfrm>
    </dsp:sp>
    <dsp:sp modelId="{2DBBFEAD-C0E0-4558-A39A-706839B55C00}">
      <dsp:nvSpPr>
        <dsp:cNvPr id="0" name=""/>
        <dsp:cNvSpPr/>
      </dsp:nvSpPr>
      <dsp:spPr>
        <a:xfrm>
          <a:off x="1050085" y="513510"/>
          <a:ext cx="3392578" cy="3392578"/>
        </a:xfrm>
        <a:custGeom>
          <a:avLst/>
          <a:gdLst/>
          <a:ahLst/>
          <a:cxnLst/>
          <a:rect l="0" t="0" r="0" b="0"/>
          <a:pathLst>
            <a:path>
              <a:moveTo>
                <a:pt x="83228" y="1171471"/>
              </a:moveTo>
              <a:arcTo wR="1696289" hR="1696289" stAng="11881354" swAng="2630485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D8E2FF-94CA-EE4C-A53F-7BE7437BDA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2EEDC-F9CE-BC49-AA23-FF846E0E6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A6BD-8B99-1A48-A0D3-BA4FE012356F}" type="datetimeFigureOut">
              <a:rPr lang="pt-PT" smtClean="0"/>
              <a:t>20/05/20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F29C-C99E-8F46-8BEC-4BF7A52F4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8850"/>
            <a:ext cx="2971800" cy="50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3B1B-D11C-2640-9614-FAACCB3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58850"/>
            <a:ext cx="2971800" cy="50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8A7E-14BF-8540-95E8-6207FC9A171A}" type="slidenum">
              <a:rPr lang="pt-PT" smtClean="0"/>
              <a:t>‹#›</a:t>
            </a:fld>
            <a:r>
              <a:rPr lang="pt-PT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10372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33F1-D891-4348-9397-FB6515905549}" type="datetimeFigureOut">
              <a:rPr lang="pt-PT"/>
              <a:t>20/05/20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92156-98F2-44E6-9050-A4AB5BD6DEE1}" type="slidenum">
              <a:rPr lang="pt-PT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9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incidirá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etapa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planeamento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estratégico</a:t>
            </a:r>
            <a:r>
              <a:rPr lang="en-US" dirty="0">
                <a:cs typeface="Calibri"/>
              </a:rPr>
              <a:t>, a qual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denominação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Formulação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Estratégica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02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3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90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031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Pesquisas de Marketing: que permitem uma análise detalhada da concorrência, produtos existentes e tendências. Podendo ser feito o uso das estratégias de marketing </a:t>
            </a:r>
            <a:r>
              <a:rPr lang="pt-PT" dirty="0" err="1"/>
              <a:t>mix</a:t>
            </a:r>
            <a:r>
              <a:rPr lang="pt-PT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/>
              <a:t>Investigação e Desenvolvimento: é uma atividade que tem em vista o desenvolvimento de novos produtos </a:t>
            </a: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146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estrutura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custos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reunidos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envolvidos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variáveis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pt-PT" sz="1200" b="1" dirty="0"/>
              <a:t>Custos Fixos: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1200" dirty="0"/>
              <a:t>Encargos Financeiros que envolvem os juros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1200" dirty="0"/>
              <a:t>Amortizações em equipamento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1200" dirty="0"/>
              <a:t>Gastos com pessoal podemos destacar os salários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1200" dirty="0"/>
          </a:p>
          <a:p>
            <a:r>
              <a:rPr lang="pt-PT" sz="1200" b="1" dirty="0"/>
              <a:t>Custos Variáveis: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1200" dirty="0"/>
              <a:t>Fornecimento e Serviços externos : </a:t>
            </a:r>
            <a:r>
              <a:rPr lang="pt-PT" sz="1200" dirty="0" err="1"/>
              <a:t>destancando-se</a:t>
            </a:r>
            <a:r>
              <a:rPr lang="pt-PT" sz="1200" dirty="0"/>
              <a:t> subcontratações de serviços e os custo com eletricidade, água combustíveis e por fim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1200" dirty="0"/>
              <a:t>Matérias-primas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1200" dirty="0"/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85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estratégia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pela qual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diferenciação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estratégia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consistirá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aposta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inovação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produtiva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introdução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tecnologicamente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avançados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ecológicos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Definir</a:t>
            </a:r>
            <a:r>
              <a:rPr lang="en-US" sz="1200" dirty="0"/>
              <a:t> a </a:t>
            </a:r>
            <a:r>
              <a:rPr lang="en-US" sz="1200" dirty="0" err="1"/>
              <a:t>estratégia</a:t>
            </a:r>
            <a:r>
              <a:rPr lang="en-US" sz="1200" dirty="0"/>
              <a:t> </a:t>
            </a:r>
            <a:r>
              <a:rPr lang="en-US" sz="1200" dirty="0" err="1"/>
              <a:t>adotada</a:t>
            </a:r>
            <a:r>
              <a:rPr lang="en-US" sz="1200" dirty="0"/>
              <a:t> pela EVOLEO, </a:t>
            </a:r>
            <a:r>
              <a:rPr lang="en-US" sz="1200" dirty="0" err="1"/>
              <a:t>identificar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produtos</a:t>
            </a:r>
            <a:r>
              <a:rPr lang="en-US" sz="1200" dirty="0"/>
              <a:t> e </a:t>
            </a:r>
            <a:r>
              <a:rPr lang="en-US" sz="1200" dirty="0" err="1"/>
              <a:t>serviços</a:t>
            </a:r>
            <a:r>
              <a:rPr lang="en-US" sz="1200" dirty="0"/>
              <a:t> </a:t>
            </a:r>
            <a:r>
              <a:rPr lang="en-US" sz="1200" dirty="0" err="1"/>
              <a:t>fornecidos</a:t>
            </a:r>
            <a:r>
              <a:rPr lang="en-US" sz="1200" dirty="0"/>
              <a:t>, </a:t>
            </a:r>
            <a:r>
              <a:rPr lang="en-US" sz="1200" dirty="0" err="1"/>
              <a:t>assim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clientes-alvo</a:t>
            </a:r>
            <a:r>
              <a:rPr lang="en-US" sz="1200" dirty="0"/>
              <a:t>, </a:t>
            </a:r>
            <a:r>
              <a:rPr lang="en-US" sz="1200" dirty="0" err="1"/>
              <a:t>mercados</a:t>
            </a:r>
            <a:r>
              <a:rPr lang="en-US" sz="1200" dirty="0"/>
              <a:t> e </a:t>
            </a:r>
            <a:r>
              <a:rPr lang="en-US" sz="1200" dirty="0" err="1"/>
              <a:t>posicionamento</a:t>
            </a:r>
            <a:r>
              <a:rPr lang="en-US" sz="1200" dirty="0"/>
              <a:t> no </a:t>
            </a:r>
            <a:r>
              <a:rPr lang="en-US" sz="1200" dirty="0" err="1"/>
              <a:t>mercado</a:t>
            </a:r>
            <a:r>
              <a:rPr lang="en-US" sz="12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 </a:t>
            </a:r>
            <a:r>
              <a:rPr lang="en-US" sz="1200" dirty="0" err="1"/>
              <a:t>modelo</a:t>
            </a:r>
            <a:r>
              <a:rPr lang="en-US" sz="1200" dirty="0"/>
              <a:t> BMC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ferramenta </a:t>
            </a:r>
            <a:r>
              <a:rPr lang="en-US" sz="1200" dirty="0" err="1"/>
              <a:t>prática</a:t>
            </a:r>
            <a:r>
              <a:rPr lang="en-US" sz="1200" dirty="0"/>
              <a:t> e </a:t>
            </a:r>
            <a:r>
              <a:rPr lang="en-US" sz="1200" dirty="0" err="1"/>
              <a:t>versátil</a:t>
            </a:r>
            <a:r>
              <a:rPr lang="en-US" sz="1200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permitiu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EVOLEO,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estudamos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geração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Terminamos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segunda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planenamento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estratégico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83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9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cs typeface="Calibri"/>
              </a:rPr>
              <a:t>Então, nesta apresentação inicialmente vamos abordar os principais objetivos estratégicos da EVOLEO. De seguida, veremos qual a estratégia da EVOLEO seguida de uma análise de riscos e um possível plano de contingência genérico. Mais à frente irão ser abordados os 9 componentes do modelo </a:t>
            </a:r>
            <a:r>
              <a:rPr lang="en-US" dirty="0">
                <a:cs typeface="Calibri"/>
              </a:rPr>
              <a:t>Business Model Canvas</a:t>
            </a:r>
            <a:r>
              <a:rPr lang="pt-PT" dirty="0">
                <a:cs typeface="Calibri"/>
              </a:rPr>
              <a:t> BMC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conceitos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abrangem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domínios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gerais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oferece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relação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vários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gestão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infraestrutura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arquitetura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rede de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aspetos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financeiros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receita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endParaRPr lang="pt-PT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cs typeface="Calibri"/>
              </a:rPr>
              <a:t>e por fim serão feitas umas breves conclusões relativas à formulação estratégica. </a:t>
            </a: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31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cs typeface="Calibri"/>
              </a:rPr>
              <a:t>Vamos então começar pelos Objetivos estratégicos da EVOLEO. </a:t>
            </a:r>
          </a:p>
          <a:p>
            <a:endParaRPr lang="pt-PT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Aumento da quota de mercado na Europa e extensão para os EUA 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Aumento</a:t>
            </a:r>
            <a:r>
              <a:rPr lang="en-US" sz="1200" dirty="0"/>
              <a:t> da </a:t>
            </a:r>
            <a:r>
              <a:rPr lang="en-US" sz="1200" dirty="0" err="1"/>
              <a:t>rentabilidade</a:t>
            </a:r>
            <a:r>
              <a:rPr lang="en-US" sz="1200" dirty="0"/>
              <a:t> </a:t>
            </a:r>
            <a:r>
              <a:rPr lang="en-US" sz="1200" dirty="0" err="1"/>
              <a:t>económica</a:t>
            </a:r>
            <a:r>
              <a:rPr lang="en-US" sz="1200" dirty="0"/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Crescimento</a:t>
            </a:r>
            <a:r>
              <a:rPr lang="en-US" sz="1200" dirty="0"/>
              <a:t> da </a:t>
            </a:r>
            <a:r>
              <a:rPr lang="en-US" sz="1200" dirty="0" err="1"/>
              <a:t>vendas</a:t>
            </a:r>
            <a:r>
              <a:rPr lang="en-US" sz="1200" dirty="0"/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Expansão</a:t>
            </a:r>
            <a:r>
              <a:rPr lang="en-US" sz="1200" dirty="0"/>
              <a:t> dos </a:t>
            </a:r>
            <a:r>
              <a:rPr lang="en-US" sz="1200" dirty="0" err="1"/>
              <a:t>mercados</a:t>
            </a:r>
            <a:r>
              <a:rPr lang="en-US" sz="1200" dirty="0"/>
              <a:t> de </a:t>
            </a:r>
            <a:r>
              <a:rPr lang="en-US" sz="1200" dirty="0" err="1"/>
              <a:t>atuação</a:t>
            </a:r>
            <a:r>
              <a:rPr lang="en-US" sz="1200" dirty="0"/>
              <a:t> (</a:t>
            </a:r>
            <a:r>
              <a:rPr lang="en-US" sz="1200" dirty="0" err="1"/>
              <a:t>extensão</a:t>
            </a:r>
            <a:r>
              <a:rPr lang="en-US" sz="1200" dirty="0"/>
              <a:t> para o </a:t>
            </a:r>
            <a:r>
              <a:rPr lang="en-US" sz="1200" dirty="0" err="1"/>
              <a:t>mercado</a:t>
            </a:r>
            <a:r>
              <a:rPr lang="en-US" sz="1200" dirty="0"/>
              <a:t> americano 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Desenvolvimento</a:t>
            </a:r>
            <a:r>
              <a:rPr lang="en-US" sz="1200" dirty="0"/>
              <a:t> de </a:t>
            </a:r>
            <a:r>
              <a:rPr lang="en-US" sz="1200" dirty="0" err="1"/>
              <a:t>novas</a:t>
            </a:r>
            <a:r>
              <a:rPr lang="en-US" sz="1200" dirty="0"/>
              <a:t> </a:t>
            </a:r>
            <a:r>
              <a:rPr lang="en-US" sz="1200" dirty="0" err="1"/>
              <a:t>parcerias</a:t>
            </a:r>
            <a:r>
              <a:rPr lang="en-US" sz="1200" dirty="0"/>
              <a:t> (NASA)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Estimular</a:t>
            </a:r>
            <a:r>
              <a:rPr lang="en-US" sz="1200" dirty="0"/>
              <a:t> o </a:t>
            </a:r>
            <a:r>
              <a:rPr lang="en-US" sz="1200" dirty="0" err="1"/>
              <a:t>ritmo</a:t>
            </a:r>
            <a:r>
              <a:rPr lang="en-US" sz="1200" dirty="0"/>
              <a:t> de </a:t>
            </a:r>
            <a:r>
              <a:rPr lang="en-US" sz="1200" dirty="0" err="1"/>
              <a:t>inovação</a:t>
            </a:r>
            <a:r>
              <a:rPr lang="en-US" sz="1200" dirty="0"/>
              <a:t> (</a:t>
            </a:r>
            <a:r>
              <a:rPr lang="en-US" sz="1200" dirty="0" err="1"/>
              <a:t>até</a:t>
            </a:r>
            <a:r>
              <a:rPr lang="en-US" sz="1200" dirty="0"/>
              <a:t> 2 </a:t>
            </a:r>
            <a:r>
              <a:rPr lang="en-US" sz="1200" dirty="0" err="1"/>
              <a:t>novas</a:t>
            </a:r>
            <a:r>
              <a:rPr lang="en-US" sz="1200" dirty="0"/>
              <a:t> </a:t>
            </a:r>
            <a:r>
              <a:rPr lang="en-US" sz="1200" dirty="0" err="1"/>
              <a:t>ideias</a:t>
            </a:r>
            <a:r>
              <a:rPr lang="en-US" sz="1200" dirty="0"/>
              <a:t> por </a:t>
            </a:r>
            <a:r>
              <a:rPr lang="en-US" sz="1200" dirty="0" err="1"/>
              <a:t>ano</a:t>
            </a:r>
            <a:r>
              <a:rPr lang="en-US" sz="1200" dirty="0"/>
              <a:t>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Até</a:t>
            </a:r>
            <a:r>
              <a:rPr lang="en-US" sz="1200" dirty="0"/>
              <a:t> 2025 </a:t>
            </a:r>
            <a:r>
              <a:rPr lang="en-US" sz="1200" dirty="0" err="1"/>
              <a:t>tornar</a:t>
            </a:r>
            <a:r>
              <a:rPr lang="en-US" sz="1200" dirty="0"/>
              <a:t>-se a </a:t>
            </a:r>
            <a:r>
              <a:rPr lang="en-US" sz="1200" dirty="0" err="1"/>
              <a:t>empresa</a:t>
            </a:r>
            <a:r>
              <a:rPr lang="en-US" sz="1200" dirty="0"/>
              <a:t> de </a:t>
            </a:r>
            <a:r>
              <a:rPr lang="en-US" sz="1200" dirty="0" err="1"/>
              <a:t>referência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área</a:t>
            </a:r>
            <a:r>
              <a:rPr lang="en-US" sz="1200" dirty="0"/>
              <a:t> de </a:t>
            </a:r>
            <a:r>
              <a:rPr lang="en-US" sz="1200" dirty="0" err="1"/>
              <a:t>engenharia</a:t>
            </a:r>
            <a:r>
              <a:rPr lang="en-US" sz="1200" dirty="0"/>
              <a:t> </a:t>
            </a:r>
            <a:r>
              <a:rPr lang="en-US" sz="1200" dirty="0" err="1"/>
              <a:t>eletrónica</a:t>
            </a:r>
            <a:r>
              <a:rPr lang="en-US" sz="1200" dirty="0"/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Reforçar</a:t>
            </a:r>
            <a:r>
              <a:rPr lang="en-US" sz="1200" dirty="0"/>
              <a:t> a </a:t>
            </a:r>
            <a:r>
              <a:rPr lang="en-US" sz="1200" dirty="0" err="1"/>
              <a:t>dinâmica</a:t>
            </a:r>
            <a:r>
              <a:rPr lang="en-US" sz="1200" dirty="0"/>
              <a:t> de </a:t>
            </a:r>
            <a:r>
              <a:rPr lang="en-US" sz="1200" dirty="0" err="1"/>
              <a:t>desenvolvimento</a:t>
            </a:r>
            <a:r>
              <a:rPr lang="en-US" sz="1200" dirty="0"/>
              <a:t> </a:t>
            </a:r>
            <a:r>
              <a:rPr lang="en-US" sz="1200" dirty="0" err="1"/>
              <a:t>sustentável</a:t>
            </a:r>
            <a:r>
              <a:rPr lang="en-US" sz="1200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1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cs typeface="Calibri"/>
              </a:rPr>
              <a:t>Após a definição dos objetivos estratégicos da empresa, é necessário definir  as linhas de orientação para os alcançar. Para tal, a empresa deverá apostar na I&amp;D, pois esta ação permitirá cumprir o objetivo de terem 2 novos produtos por ano.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Formação</a:t>
            </a:r>
            <a:r>
              <a:rPr lang="en-US" sz="1200" dirty="0"/>
              <a:t> continua </a:t>
            </a:r>
            <a:r>
              <a:rPr lang="en-US" sz="1200" dirty="0" err="1"/>
              <a:t>aos</a:t>
            </a:r>
            <a:r>
              <a:rPr lang="en-US" sz="1200" dirty="0"/>
              <a:t> </a:t>
            </a:r>
            <a:r>
              <a:rPr lang="en-US" sz="1200" dirty="0" err="1"/>
              <a:t>colaboradores</a:t>
            </a:r>
            <a:r>
              <a:rPr lang="en-US" sz="1200" dirty="0"/>
              <a:t> de modo a que </a:t>
            </a:r>
            <a:r>
              <a:rPr lang="en-US" sz="1200" dirty="0" err="1"/>
              <a:t>estejam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a par das </a:t>
            </a:r>
            <a:r>
              <a:rPr lang="en-US" sz="1200" dirty="0" err="1"/>
              <a:t>novas</a:t>
            </a:r>
            <a:r>
              <a:rPr lang="en-US" sz="1200" dirty="0"/>
              <a:t> </a:t>
            </a:r>
            <a:r>
              <a:rPr lang="en-US" sz="1200" dirty="0" err="1"/>
              <a:t>tecnologias</a:t>
            </a:r>
            <a:r>
              <a:rPr lang="en-US" sz="1200" dirty="0"/>
              <a:t> </a:t>
            </a:r>
            <a:r>
              <a:rPr lang="en-US" sz="1200" dirty="0" err="1"/>
              <a:t>existentes</a:t>
            </a:r>
            <a:r>
              <a:rPr lang="en-US" sz="1200" dirty="0"/>
              <a:t> </a:t>
            </a:r>
          </a:p>
          <a:p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Participação em feiras/congressos/exposições internacionais para conseguirem visibilidade no mercado dos EUA. </a:t>
            </a: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508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Regulamentação</a:t>
            </a:r>
            <a:r>
              <a:rPr lang="en-GB" dirty="0"/>
              <a:t> - </a:t>
            </a: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alterações</a:t>
            </a:r>
            <a:r>
              <a:rPr lang="en-GB" dirty="0"/>
              <a:t> </a:t>
            </a:r>
            <a:r>
              <a:rPr lang="en-GB" dirty="0" err="1"/>
              <a:t>legais</a:t>
            </a:r>
            <a:r>
              <a:rPr lang="en-GB" dirty="0"/>
              <a:t> e /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regulamentares</a:t>
            </a:r>
            <a:r>
              <a:rPr lang="en-GB" dirty="0"/>
              <a:t>, a </a:t>
            </a:r>
            <a:r>
              <a:rPr lang="en-GB" dirty="0" err="1"/>
              <a:t>nível</a:t>
            </a:r>
            <a:r>
              <a:rPr lang="en-GB" dirty="0"/>
              <a:t> </a:t>
            </a:r>
            <a:r>
              <a:rPr lang="en-GB" dirty="0" err="1"/>
              <a:t>nacional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internacional</a:t>
            </a:r>
            <a:r>
              <a:rPr lang="en-GB" dirty="0"/>
              <a:t> que </a:t>
            </a:r>
            <a:r>
              <a:rPr lang="en-GB" dirty="0" err="1"/>
              <a:t>afetem</a:t>
            </a:r>
            <a:r>
              <a:rPr lang="en-GB" dirty="0"/>
              <a:t> a </a:t>
            </a:r>
            <a:r>
              <a:rPr lang="en-GB" dirty="0" err="1"/>
              <a:t>prossecução</a:t>
            </a:r>
            <a:r>
              <a:rPr lang="en-GB" dirty="0"/>
              <a:t> dos </a:t>
            </a:r>
            <a:r>
              <a:rPr lang="en-GB" dirty="0" err="1"/>
              <a:t>objetivos</a:t>
            </a:r>
            <a:r>
              <a:rPr lang="en-GB" dirty="0"/>
              <a:t> </a:t>
            </a:r>
            <a:r>
              <a:rPr lang="en-GB" dirty="0" err="1"/>
              <a:t>estratégicos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operações</a:t>
            </a:r>
            <a:r>
              <a:rPr lang="en-GB" dirty="0"/>
              <a:t> da </a:t>
            </a:r>
            <a:r>
              <a:rPr lang="en-GB" dirty="0" err="1"/>
              <a:t>Empresa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Crédito</a:t>
            </a:r>
            <a:r>
              <a:rPr lang="en-GB" dirty="0"/>
              <a:t> e </a:t>
            </a:r>
            <a:r>
              <a:rPr lang="en-GB" dirty="0" err="1"/>
              <a:t>financiamento</a:t>
            </a:r>
            <a:r>
              <a:rPr lang="en-GB" dirty="0"/>
              <a:t>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insuficiente</a:t>
            </a:r>
            <a:r>
              <a:rPr lang="en-GB" dirty="0"/>
              <a:t> </a:t>
            </a:r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obtenção</a:t>
            </a:r>
            <a:r>
              <a:rPr lang="en-GB" dirty="0"/>
              <a:t> de </a:t>
            </a:r>
            <a:r>
              <a:rPr lang="en-GB" dirty="0" err="1"/>
              <a:t>financiamento</a:t>
            </a:r>
            <a:r>
              <a:rPr lang="en-GB" dirty="0"/>
              <a:t> para </a:t>
            </a:r>
            <a:r>
              <a:rPr lang="en-GB" dirty="0" err="1"/>
              <a:t>investir</a:t>
            </a:r>
            <a:r>
              <a:rPr lang="en-GB" dirty="0"/>
              <a:t> no </a:t>
            </a:r>
            <a:r>
              <a:rPr lang="en-GB" dirty="0" err="1"/>
              <a:t>negócio</a:t>
            </a:r>
            <a:r>
              <a:rPr lang="en-GB" dirty="0"/>
              <a:t> </a:t>
            </a:r>
            <a:r>
              <a:rPr lang="en-GB" dirty="0" err="1"/>
              <a:t>impedindo</a:t>
            </a:r>
            <a:r>
              <a:rPr lang="en-GB" dirty="0"/>
              <a:t> a </a:t>
            </a:r>
            <a:r>
              <a:rPr lang="en-GB" dirty="0" err="1"/>
              <a:t>concretização</a:t>
            </a:r>
            <a:r>
              <a:rPr lang="en-GB" dirty="0"/>
              <a:t> da </a:t>
            </a:r>
            <a:r>
              <a:rPr lang="en-GB" dirty="0" err="1"/>
              <a:t>estratégia</a:t>
            </a:r>
            <a:r>
              <a:rPr lang="en-GB" dirty="0"/>
              <a:t> da </a:t>
            </a:r>
            <a:r>
              <a:rPr lang="en-GB" dirty="0" err="1"/>
              <a:t>Empresa</a:t>
            </a:r>
            <a:r>
              <a:rPr lang="en-GB" dirty="0"/>
              <a:t> e o </a:t>
            </a:r>
            <a:r>
              <a:rPr lang="en-GB" dirty="0" err="1"/>
              <a:t>alinhamento</a:t>
            </a:r>
            <a:r>
              <a:rPr lang="en-GB" dirty="0"/>
              <a:t> com as </a:t>
            </a:r>
            <a:r>
              <a:rPr lang="en-GB" dirty="0" err="1"/>
              <a:t>disposições</a:t>
            </a:r>
            <a:r>
              <a:rPr lang="en-GB" dirty="0"/>
              <a:t> </a:t>
            </a:r>
            <a:r>
              <a:rPr lang="en-GB" dirty="0" err="1"/>
              <a:t>regulamentares</a:t>
            </a:r>
            <a:r>
              <a:rPr lang="en-GB" dirty="0"/>
              <a:t> / </a:t>
            </a:r>
            <a:r>
              <a:rPr lang="en-GB" dirty="0" err="1"/>
              <a:t>legais</a:t>
            </a:r>
            <a:r>
              <a:rPr lang="en-GB" dirty="0"/>
              <a:t>, </a:t>
            </a:r>
            <a:r>
              <a:rPr lang="en-GB" dirty="0" err="1"/>
              <a:t>devido</a:t>
            </a:r>
            <a:r>
              <a:rPr lang="en-GB" dirty="0"/>
              <a:t> a </a:t>
            </a:r>
            <a:r>
              <a:rPr lang="en-GB" dirty="0" err="1"/>
              <a:t>dificuldades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obtenção</a:t>
            </a:r>
            <a:r>
              <a:rPr lang="en-GB" dirty="0"/>
              <a:t> de </a:t>
            </a:r>
            <a:r>
              <a:rPr lang="en-GB" dirty="0" err="1"/>
              <a:t>fundos</a:t>
            </a:r>
            <a:r>
              <a:rPr lang="en-GB" dirty="0"/>
              <a:t> </a:t>
            </a:r>
            <a:r>
              <a:rPr lang="en-GB" dirty="0" err="1"/>
              <a:t>provenientes</a:t>
            </a:r>
            <a:r>
              <a:rPr lang="en-GB" dirty="0"/>
              <a:t> do QREN </a:t>
            </a:r>
            <a:r>
              <a:rPr lang="en-GB" dirty="0" err="1"/>
              <a:t>ou</a:t>
            </a:r>
            <a:r>
              <a:rPr lang="en-GB" dirty="0"/>
              <a:t> de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fontes</a:t>
            </a:r>
            <a:r>
              <a:rPr lang="en-GB" dirty="0"/>
              <a:t> de </a:t>
            </a:r>
            <a:r>
              <a:rPr lang="en-GB" dirty="0" err="1"/>
              <a:t>financiamento</a:t>
            </a:r>
            <a:r>
              <a:rPr lang="en-GB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alterações</a:t>
            </a:r>
            <a:r>
              <a:rPr lang="en-GB" dirty="0"/>
              <a:t> no </a:t>
            </a:r>
            <a:r>
              <a:rPr lang="en-GB" dirty="0" err="1"/>
              <a:t>contexto</a:t>
            </a:r>
            <a:r>
              <a:rPr lang="en-GB" dirty="0"/>
              <a:t> </a:t>
            </a:r>
            <a:r>
              <a:rPr lang="en-GB" dirty="0" err="1"/>
              <a:t>económico-financeiro</a:t>
            </a:r>
            <a:r>
              <a:rPr lang="en-GB" dirty="0"/>
              <a:t> do </a:t>
            </a:r>
            <a:r>
              <a:rPr lang="en-GB" dirty="0" err="1"/>
              <a:t>país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internacional</a:t>
            </a:r>
            <a:r>
              <a:rPr lang="en-GB" dirty="0"/>
              <a:t>, </a:t>
            </a:r>
            <a:r>
              <a:rPr lang="en-GB" dirty="0" err="1"/>
              <a:t>conjugados</a:t>
            </a:r>
            <a:r>
              <a:rPr lang="en-GB" dirty="0"/>
              <a:t> com a </a:t>
            </a:r>
            <a:r>
              <a:rPr lang="en-GB" dirty="0" err="1"/>
              <a:t>dificuldade</a:t>
            </a:r>
            <a:r>
              <a:rPr lang="en-GB" dirty="0"/>
              <a:t> da </a:t>
            </a:r>
            <a:r>
              <a:rPr lang="en-GB" dirty="0" err="1"/>
              <a:t>organização</a:t>
            </a:r>
            <a:r>
              <a:rPr lang="en-GB" dirty="0"/>
              <a:t> </a:t>
            </a:r>
            <a:r>
              <a:rPr lang="en-GB" dirty="0" err="1"/>
              <a:t>monitorizar</a:t>
            </a:r>
            <a:r>
              <a:rPr lang="en-GB" dirty="0"/>
              <a:t> </a:t>
            </a:r>
            <a:r>
              <a:rPr lang="en-GB" dirty="0" err="1"/>
              <a:t>sinais</a:t>
            </a:r>
            <a:r>
              <a:rPr lang="en-GB" dirty="0"/>
              <a:t> de </a:t>
            </a:r>
            <a:r>
              <a:rPr lang="en-GB" dirty="0" err="1"/>
              <a:t>alerta</a:t>
            </a:r>
            <a:r>
              <a:rPr lang="en-GB" dirty="0"/>
              <a:t>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antecipar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de se </a:t>
            </a:r>
            <a:r>
              <a:rPr lang="en-GB" dirty="0" err="1"/>
              <a:t>dotar</a:t>
            </a:r>
            <a:r>
              <a:rPr lang="en-GB" dirty="0"/>
              <a:t> dos </a:t>
            </a:r>
            <a:r>
              <a:rPr lang="en-GB" dirty="0" err="1"/>
              <a:t>meios</a:t>
            </a:r>
            <a:r>
              <a:rPr lang="en-GB" dirty="0"/>
              <a:t> para </a:t>
            </a:r>
            <a:r>
              <a:rPr lang="en-GB" dirty="0" err="1"/>
              <a:t>reagir</a:t>
            </a:r>
            <a:r>
              <a:rPr lang="en-GB" dirty="0"/>
              <a:t> no </a:t>
            </a:r>
            <a:r>
              <a:rPr lang="en-GB" dirty="0" err="1"/>
              <a:t>médio</a:t>
            </a:r>
            <a:r>
              <a:rPr lang="en-GB" dirty="0"/>
              <a:t> / </a:t>
            </a:r>
            <a:r>
              <a:rPr lang="en-GB" dirty="0" err="1"/>
              <a:t>longo</a:t>
            </a:r>
            <a:r>
              <a:rPr lang="en-GB" dirty="0"/>
              <a:t> </a:t>
            </a:r>
            <a:r>
              <a:rPr lang="en-GB" dirty="0" err="1"/>
              <a:t>prazo</a:t>
            </a:r>
            <a:r>
              <a:rPr lang="en-GB" dirty="0"/>
              <a:t>, com </a:t>
            </a:r>
            <a:r>
              <a:rPr lang="en-GB" dirty="0" err="1"/>
              <a:t>consequências</a:t>
            </a:r>
            <a:r>
              <a:rPr lang="en-GB" dirty="0"/>
              <a:t> </a:t>
            </a:r>
            <a:r>
              <a:rPr lang="en-GB" dirty="0" err="1"/>
              <a:t>adversas</a:t>
            </a:r>
            <a:r>
              <a:rPr lang="en-GB" dirty="0"/>
              <a:t> </a:t>
            </a:r>
            <a:r>
              <a:rPr lang="en-GB" dirty="0" err="1"/>
              <a:t>nomeadamente</a:t>
            </a:r>
            <a:r>
              <a:rPr lang="en-GB" dirty="0"/>
              <a:t> </a:t>
            </a:r>
            <a:r>
              <a:rPr lang="en-GB" dirty="0" err="1"/>
              <a:t>podendo</a:t>
            </a:r>
            <a:r>
              <a:rPr lang="en-GB" dirty="0"/>
              <a:t> </a:t>
            </a:r>
            <a:r>
              <a:rPr lang="en-GB" dirty="0" err="1"/>
              <a:t>causar</a:t>
            </a:r>
            <a:r>
              <a:rPr lang="en-GB" dirty="0"/>
              <a:t> a </a:t>
            </a:r>
            <a:r>
              <a:rPr lang="en-GB" dirty="0" err="1"/>
              <a:t>perda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impedindo</a:t>
            </a:r>
            <a:r>
              <a:rPr lang="en-GB" dirty="0"/>
              <a:t> a </a:t>
            </a:r>
            <a:r>
              <a:rPr lang="en-GB" dirty="0" err="1"/>
              <a:t>continuidade</a:t>
            </a:r>
            <a:r>
              <a:rPr lang="en-GB" dirty="0"/>
              <a:t> da </a:t>
            </a:r>
            <a:r>
              <a:rPr lang="en-GB" dirty="0" err="1"/>
              <a:t>estratégia</a:t>
            </a:r>
            <a:r>
              <a:rPr lang="en-GB" dirty="0"/>
              <a:t> </a:t>
            </a:r>
            <a:r>
              <a:rPr lang="en-GB" dirty="0" err="1"/>
              <a:t>definida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Legal - </a:t>
            </a: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incumprimento</a:t>
            </a:r>
            <a:r>
              <a:rPr lang="en-GB" dirty="0"/>
              <a:t> da </a:t>
            </a:r>
            <a:r>
              <a:rPr lang="en-GB" dirty="0" err="1"/>
              <a:t>legislação</a:t>
            </a:r>
            <a:r>
              <a:rPr lang="en-GB" dirty="0"/>
              <a:t> fiscal, </a:t>
            </a:r>
            <a:r>
              <a:rPr lang="en-GB" dirty="0" err="1"/>
              <a:t>ambiental</a:t>
            </a:r>
            <a:r>
              <a:rPr lang="en-GB" dirty="0"/>
              <a:t>, </a:t>
            </a:r>
            <a:r>
              <a:rPr lang="en-GB" dirty="0" err="1"/>
              <a:t>contabilística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e / </a:t>
            </a:r>
            <a:r>
              <a:rPr lang="en-GB" dirty="0" err="1"/>
              <a:t>ou</a:t>
            </a:r>
            <a:r>
              <a:rPr lang="en-GB" dirty="0"/>
              <a:t> de </a:t>
            </a:r>
            <a:r>
              <a:rPr lang="en-GB" dirty="0" err="1"/>
              <a:t>regulamentação</a:t>
            </a:r>
            <a:r>
              <a:rPr lang="en-GB" dirty="0"/>
              <a:t> do </a:t>
            </a:r>
            <a:r>
              <a:rPr lang="en-GB" dirty="0" err="1"/>
              <a:t>setor</a:t>
            </a:r>
            <a:r>
              <a:rPr lang="en-GB" dirty="0"/>
              <a:t>.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considerado</a:t>
            </a:r>
            <a:r>
              <a:rPr lang="en-GB" dirty="0"/>
              <a:t> o </a:t>
            </a: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insuficiente</a:t>
            </a:r>
            <a:r>
              <a:rPr lang="en-GB" dirty="0"/>
              <a:t> </a:t>
            </a:r>
            <a:r>
              <a:rPr lang="en-GB" dirty="0" err="1"/>
              <a:t>captura</a:t>
            </a:r>
            <a:r>
              <a:rPr lang="en-GB" dirty="0"/>
              <a:t> e </a:t>
            </a:r>
            <a:r>
              <a:rPr lang="en-GB" dirty="0" err="1"/>
              <a:t>incorporação</a:t>
            </a:r>
            <a:r>
              <a:rPr lang="en-GB" dirty="0"/>
              <a:t> de </a:t>
            </a:r>
            <a:r>
              <a:rPr lang="en-GB" dirty="0" err="1"/>
              <a:t>alterações</a:t>
            </a:r>
            <a:r>
              <a:rPr lang="en-GB" dirty="0"/>
              <a:t> </a:t>
            </a:r>
            <a:r>
              <a:rPr lang="en-GB" dirty="0" err="1"/>
              <a:t>regulamentares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legais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Concorrência</a:t>
            </a:r>
            <a:r>
              <a:rPr lang="en-GB" dirty="0"/>
              <a:t>- </a:t>
            </a:r>
            <a:r>
              <a:rPr lang="en-GB" dirty="0" err="1"/>
              <a:t>Risco</a:t>
            </a:r>
            <a:r>
              <a:rPr lang="en-GB" dirty="0"/>
              <a:t> da </a:t>
            </a:r>
            <a:r>
              <a:rPr lang="en-GB" dirty="0" err="1"/>
              <a:t>concorrência</a:t>
            </a:r>
            <a:r>
              <a:rPr lang="en-GB" dirty="0"/>
              <a:t> </a:t>
            </a:r>
            <a:r>
              <a:rPr lang="en-GB" dirty="0" err="1"/>
              <a:t>afetar</a:t>
            </a:r>
            <a:r>
              <a:rPr lang="en-GB" dirty="0"/>
              <a:t> o volume de </a:t>
            </a:r>
            <a:r>
              <a:rPr lang="en-GB" dirty="0" err="1"/>
              <a:t>negócios</a:t>
            </a:r>
            <a:r>
              <a:rPr lang="en-GB" dirty="0"/>
              <a:t> da </a:t>
            </a:r>
            <a:r>
              <a:rPr lang="en-GB" dirty="0" err="1"/>
              <a:t>Empresa</a:t>
            </a:r>
            <a:r>
              <a:rPr lang="en-GB" dirty="0"/>
              <a:t>, de forma </a:t>
            </a:r>
            <a:r>
              <a:rPr lang="en-GB" dirty="0" err="1"/>
              <a:t>positiva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negativa</a:t>
            </a:r>
            <a:r>
              <a:rPr lang="en-GB" dirty="0"/>
              <a:t>. A </a:t>
            </a:r>
            <a:r>
              <a:rPr lang="en-GB" dirty="0" err="1"/>
              <a:t>diminuição</a:t>
            </a:r>
            <a:r>
              <a:rPr lang="en-GB" dirty="0"/>
              <a:t> de </a:t>
            </a:r>
            <a:r>
              <a:rPr lang="en-GB" dirty="0" err="1"/>
              <a:t>competitividade</a:t>
            </a:r>
            <a:r>
              <a:rPr lang="en-GB" dirty="0"/>
              <a:t> dos </a:t>
            </a:r>
            <a:r>
              <a:rPr lang="en-GB" dirty="0" err="1"/>
              <a:t>concorrentes</a:t>
            </a:r>
            <a:r>
              <a:rPr lang="en-GB" dirty="0"/>
              <a:t> </a:t>
            </a:r>
            <a:r>
              <a:rPr lang="en-GB" dirty="0" err="1"/>
              <a:t>poderá</a:t>
            </a:r>
            <a:r>
              <a:rPr lang="en-GB" dirty="0"/>
              <a:t> </a:t>
            </a:r>
            <a:r>
              <a:rPr lang="en-GB" dirty="0" err="1"/>
              <a:t>potenciar</a:t>
            </a:r>
            <a:r>
              <a:rPr lang="en-GB" dirty="0"/>
              <a:t> o </a:t>
            </a:r>
            <a:r>
              <a:rPr lang="en-GB" dirty="0" err="1"/>
              <a:t>negócio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que um </a:t>
            </a:r>
            <a:r>
              <a:rPr lang="en-GB" dirty="0" err="1"/>
              <a:t>aumento</a:t>
            </a:r>
            <a:r>
              <a:rPr lang="en-GB" dirty="0"/>
              <a:t> de </a:t>
            </a:r>
            <a:r>
              <a:rPr lang="en-GB" dirty="0" err="1"/>
              <a:t>competitividade</a:t>
            </a:r>
            <a:r>
              <a:rPr lang="en-GB" dirty="0"/>
              <a:t> dos </a:t>
            </a:r>
            <a:r>
              <a:rPr lang="en-GB" dirty="0" err="1"/>
              <a:t>concorrentes</a:t>
            </a:r>
            <a:r>
              <a:rPr lang="en-GB" dirty="0"/>
              <a:t> </a:t>
            </a:r>
            <a:r>
              <a:rPr lang="en-GB" dirty="0" err="1"/>
              <a:t>poderá</a:t>
            </a:r>
            <a:r>
              <a:rPr lang="en-GB" dirty="0"/>
              <a:t> </a:t>
            </a:r>
            <a:r>
              <a:rPr lang="en-GB" dirty="0" err="1"/>
              <a:t>causar</a:t>
            </a:r>
            <a:r>
              <a:rPr lang="en-GB" dirty="0"/>
              <a:t> </a:t>
            </a:r>
            <a:r>
              <a:rPr lang="en-GB" dirty="0" err="1"/>
              <a:t>perdas</a:t>
            </a:r>
            <a:r>
              <a:rPr lang="en-GB" dirty="0"/>
              <a:t> no volume de </a:t>
            </a:r>
            <a:r>
              <a:rPr lang="en-GB" dirty="0" err="1"/>
              <a:t>negócios</a:t>
            </a:r>
            <a:r>
              <a:rPr lang="en-GB" dirty="0"/>
              <a:t> (no </a:t>
            </a:r>
            <a:r>
              <a:rPr lang="en-GB" dirty="0" err="1"/>
              <a:t>seu</a:t>
            </a:r>
            <a:r>
              <a:rPr lang="en-GB" dirty="0"/>
              <a:t> global </a:t>
            </a:r>
            <a:r>
              <a:rPr lang="en-GB" dirty="0" err="1"/>
              <a:t>ou</a:t>
            </a:r>
            <a:r>
              <a:rPr lang="en-GB" dirty="0"/>
              <a:t> por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mercadoria</a:t>
            </a:r>
            <a:r>
              <a:rPr lang="en-GB" dirty="0"/>
              <a:t> </a:t>
            </a:r>
            <a:r>
              <a:rPr lang="en-GB" dirty="0" err="1"/>
              <a:t>movimentada</a:t>
            </a:r>
            <a:r>
              <a:rPr lang="en-GB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Satisfação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- </a:t>
            </a:r>
            <a:r>
              <a:rPr lang="en-GB" dirty="0" err="1"/>
              <a:t>Risco</a:t>
            </a:r>
            <a:r>
              <a:rPr lang="en-GB" dirty="0"/>
              <a:t> de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atingir</a:t>
            </a:r>
            <a:r>
              <a:rPr lang="en-GB" dirty="0"/>
              <a:t> as </a:t>
            </a:r>
            <a:r>
              <a:rPr lang="en-GB" dirty="0" err="1"/>
              <a:t>expectativas</a:t>
            </a:r>
            <a:r>
              <a:rPr lang="en-GB" dirty="0"/>
              <a:t> dos </a:t>
            </a:r>
            <a:r>
              <a:rPr lang="en-GB" dirty="0" err="1"/>
              <a:t>utilizadores</a:t>
            </a:r>
            <a:r>
              <a:rPr lang="en-GB" dirty="0"/>
              <a:t> dos </a:t>
            </a:r>
            <a:r>
              <a:rPr lang="en-GB" dirty="0" err="1"/>
              <a:t>serviços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, </a:t>
            </a:r>
            <a:r>
              <a:rPr lang="en-GB" dirty="0" err="1"/>
              <a:t>sejam</a:t>
            </a:r>
            <a:r>
              <a:rPr lang="en-GB" dirty="0"/>
              <a:t> clients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parceiros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pt-PT" dirty="0"/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46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Vamos</a:t>
            </a:r>
            <a:r>
              <a:rPr lang="en-US">
                <a:cs typeface="Calibri"/>
              </a:rPr>
              <a:t> agora </a:t>
            </a:r>
            <a:r>
              <a:rPr lang="en-US" err="1">
                <a:cs typeface="Calibri"/>
              </a:rPr>
              <a:t>abordar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aspetos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relativos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negócio</a:t>
            </a:r>
            <a:r>
              <a:rPr lang="en-US">
                <a:cs typeface="Calibri"/>
              </a:rPr>
              <a:t> CANVAS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87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Evoleo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um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diferenciado</a:t>
            </a:r>
            <a:r>
              <a:rPr lang="en-US" dirty="0"/>
              <a:t> e </a:t>
            </a:r>
            <a:r>
              <a:rPr lang="en-US" dirty="0" err="1"/>
              <a:t>customizado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as</a:t>
            </a:r>
            <a:endParaRPr lang="pt-PT" dirty="0"/>
          </a:p>
          <a:p>
            <a:r>
              <a:rPr lang="en-US" dirty="0" err="1"/>
              <a:t>necessidades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. 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pela </a:t>
            </a:r>
            <a:r>
              <a:rPr lang="en-US" dirty="0" err="1"/>
              <a:t>Evoleo</a:t>
            </a:r>
            <a:r>
              <a:rPr lang="en-US" dirty="0"/>
              <a:t> primam pela </a:t>
            </a:r>
            <a:r>
              <a:rPr lang="en-US" dirty="0" err="1"/>
              <a:t>qualidade</a:t>
            </a:r>
            <a:r>
              <a:rPr lang="en-US" dirty="0"/>
              <a:t> e </a:t>
            </a:r>
            <a:r>
              <a:rPr lang="en-US" dirty="0" err="1"/>
              <a:t>inovação</a:t>
            </a:r>
            <a:r>
              <a:rPr lang="en-US" dirty="0"/>
              <a:t>, visto </a:t>
            </a:r>
            <a:r>
              <a:rPr lang="en-US" dirty="0" err="1"/>
              <a:t>tratarem</a:t>
            </a:r>
            <a:r>
              <a:rPr lang="en-US" dirty="0"/>
              <a:t>-se</a:t>
            </a:r>
            <a:endParaRPr lang="en-US" dirty="0">
              <a:cs typeface="Calibri"/>
            </a:endParaRPr>
          </a:p>
          <a:p>
            <a:r>
              <a:rPr lang="en-US" dirty="0"/>
              <a:t>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eletrónicos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de </a:t>
            </a:r>
            <a:r>
              <a:rPr lang="en-US" dirty="0" err="1"/>
              <a:t>elevada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que </a:t>
            </a:r>
            <a:r>
              <a:rPr lang="en-US" dirty="0" err="1"/>
              <a:t>implicam</a:t>
            </a:r>
            <a:r>
              <a:rPr lang="en-US" dirty="0"/>
              <a:t> </a:t>
            </a:r>
            <a:r>
              <a:rPr lang="en-US" dirty="0" err="1"/>
              <a:t>elevada</a:t>
            </a:r>
            <a:endParaRPr lang="en-US" dirty="0">
              <a:cs typeface="Calibri"/>
            </a:endParaRPr>
          </a:p>
          <a:p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71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Aeroespacial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        </a:t>
            </a:r>
            <a:r>
              <a:rPr lang="en-US" dirty="0" err="1"/>
              <a:t>Espaço</a:t>
            </a:r>
            <a:r>
              <a:rPr lang="en-US" dirty="0"/>
              <a:t> </a:t>
            </a:r>
          </a:p>
          <a:p>
            <a:r>
              <a:rPr lang="en-US" dirty="0"/>
              <a:t>               . ESA</a:t>
            </a:r>
          </a:p>
          <a:p>
            <a:r>
              <a:rPr lang="en-US" dirty="0"/>
              <a:t>               . Nasa </a:t>
            </a:r>
          </a:p>
          <a:p>
            <a:r>
              <a:rPr lang="en-US" dirty="0"/>
              <a:t>               . Airbus </a:t>
            </a:r>
          </a:p>
          <a:p>
            <a:r>
              <a:rPr lang="en-US" dirty="0" err="1"/>
              <a:t>Indústria</a:t>
            </a:r>
            <a:r>
              <a:rPr lang="en-US" dirty="0"/>
              <a:t> </a:t>
            </a:r>
          </a:p>
          <a:p>
            <a:r>
              <a:rPr lang="en-US" dirty="0"/>
              <a:t>   - </a:t>
            </a:r>
            <a:r>
              <a:rPr lang="en-US" dirty="0" err="1"/>
              <a:t>Transportes</a:t>
            </a:r>
            <a:r>
              <a:rPr lang="en-US" dirty="0"/>
              <a:t>: EMEF: </a:t>
            </a:r>
            <a:r>
              <a:rPr lang="en-US" dirty="0" err="1"/>
              <a:t>Soluções</a:t>
            </a:r>
            <a:r>
              <a:rPr lang="en-US" dirty="0"/>
              <a:t> de </a:t>
            </a:r>
            <a:r>
              <a:rPr lang="en-US" dirty="0" err="1"/>
              <a:t>monitorização</a:t>
            </a:r>
            <a:r>
              <a:rPr lang="en-US" dirty="0"/>
              <a:t> e </a:t>
            </a:r>
            <a:r>
              <a:rPr lang="en-US" dirty="0" err="1"/>
              <a:t>processamento</a:t>
            </a:r>
            <a:r>
              <a:rPr lang="en-US" dirty="0"/>
              <a:t> de dados </a:t>
            </a:r>
          </a:p>
          <a:p>
            <a:r>
              <a:rPr lang="en-US" dirty="0"/>
              <a:t>   -</a:t>
            </a:r>
            <a:r>
              <a:rPr lang="en-US" dirty="0" err="1"/>
              <a:t>Empresas</a:t>
            </a:r>
            <a:r>
              <a:rPr lang="en-US" dirty="0"/>
              <a:t> de </a:t>
            </a:r>
            <a:r>
              <a:rPr lang="en-US" dirty="0" err="1"/>
              <a:t>manufactura</a:t>
            </a:r>
            <a:r>
              <a:rPr lang="en-US" dirty="0"/>
              <a:t>: Testes </a:t>
            </a:r>
            <a:r>
              <a:rPr lang="en-US" dirty="0" err="1"/>
              <a:t>funcionais</a:t>
            </a:r>
            <a:r>
              <a:rPr lang="en-US" dirty="0"/>
              <a:t>, </a:t>
            </a:r>
            <a:r>
              <a:rPr lang="en-US" dirty="0" err="1"/>
              <a:t>inspeção</a:t>
            </a:r>
            <a:r>
              <a:rPr lang="en-US" dirty="0"/>
              <a:t> </a:t>
            </a:r>
            <a:r>
              <a:rPr lang="en-US" dirty="0" err="1"/>
              <a:t>automática</a:t>
            </a:r>
            <a:r>
              <a:rPr lang="en-US" dirty="0"/>
              <a:t>, </a:t>
            </a:r>
            <a:r>
              <a:rPr lang="en-US" dirty="0" err="1"/>
              <a:t>desenvolvimento</a:t>
            </a:r>
            <a:r>
              <a:rPr lang="en-US" dirty="0"/>
              <a:t> de </a:t>
            </a:r>
            <a:r>
              <a:rPr lang="en-US" dirty="0" err="1"/>
              <a:t>soluções</a:t>
            </a:r>
            <a:r>
              <a:rPr lang="en-US" dirty="0"/>
              <a:t> de </a:t>
            </a:r>
            <a:r>
              <a:rPr lang="en-US" dirty="0" err="1"/>
              <a:t>armazenamento</a:t>
            </a:r>
            <a:r>
              <a:rPr lang="en-US" dirty="0"/>
              <a:t> </a:t>
            </a:r>
            <a:r>
              <a:rPr lang="en-US" dirty="0" err="1"/>
              <a:t>eficiente</a:t>
            </a:r>
            <a:r>
              <a:rPr lang="en-US" dirty="0"/>
              <a:t>; </a:t>
            </a:r>
            <a:r>
              <a:rPr lang="en-US" dirty="0" err="1"/>
              <a:t>desenvolvimento</a:t>
            </a:r>
            <a:r>
              <a:rPr lang="en-US" dirty="0"/>
              <a:t> de software de </a:t>
            </a:r>
            <a:r>
              <a:rPr lang="en-US" dirty="0" err="1"/>
              <a:t>monitorização</a:t>
            </a:r>
            <a:r>
              <a:rPr lang="en-US" dirty="0"/>
              <a:t>;  </a:t>
            </a:r>
          </a:p>
          <a:p>
            <a:endParaRPr lang="en-US" dirty="0"/>
          </a:p>
          <a:p>
            <a:r>
              <a:rPr lang="en-US" dirty="0" err="1"/>
              <a:t>Saude</a:t>
            </a:r>
            <a:r>
              <a:rPr lang="en-US" dirty="0"/>
              <a:t> </a:t>
            </a:r>
          </a:p>
          <a:p>
            <a:r>
              <a:rPr lang="en-US" dirty="0"/>
              <a:t>-INEM: </a:t>
            </a:r>
            <a:r>
              <a:rPr lang="en-US" dirty="0" err="1"/>
              <a:t>Aparelhos</a:t>
            </a:r>
            <a:r>
              <a:rPr lang="en-US" dirty="0"/>
              <a:t> de </a:t>
            </a:r>
            <a:r>
              <a:rPr lang="en-US" dirty="0" err="1"/>
              <a:t>uso</a:t>
            </a:r>
            <a:r>
              <a:rPr lang="en-US" dirty="0"/>
              <a:t> </a:t>
            </a:r>
            <a:r>
              <a:rPr lang="en-US" dirty="0" err="1"/>
              <a:t>pré-hospitaltar</a:t>
            </a:r>
            <a:r>
              <a:rPr lang="en-US" dirty="0"/>
              <a:t>  </a:t>
            </a:r>
          </a:p>
          <a:p>
            <a:endParaRPr lang="en-US" dirty="0"/>
          </a:p>
          <a:p>
            <a:r>
              <a:rPr lang="en-US" dirty="0" err="1"/>
              <a:t>Energia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2156-98F2-44E6-9050-A4AB5BD6DEE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5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C62DF-DCE9-3E4F-B664-5E93213161C3}" type="datetime1">
              <a:rPr lang="en-GB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128F8-3491-1A43-9B8B-31B83A893835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1597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50C8AC-CB4A-A244-BF5C-6B4D43105C49}" type="datetime1">
              <a:rPr lang="en-GB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B60137-4562-A745-A3B0-E580B17A074C}" type="datetime1">
              <a:rPr lang="en-GB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FC174AA-3761-0947-AF9C-8A564E66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B1DEBEA-278F-2C4A-A924-BB22C26C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498E7A-D2C8-6B42-83F6-CC6E6875E61B}" type="datetime1">
              <a:rPr lang="en-GB" smtClean="0"/>
              <a:t>20/05/2020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41470C2-65FE-4242-BB54-AB48A07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884F8F-A233-E640-9465-ADE9FCDC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3F9A10-F4E4-AE43-8442-CC9DB66EE8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50695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AABE8-19BA-A24E-96C0-0AAA84927EA2}" type="datetime1">
              <a:rPr lang="en-GB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D576F-61FB-314D-A6D9-B873772AC931}" type="datetime1">
              <a:rPr lang="en-GB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3A5B7-8E1C-7B46-ADF2-B3209FDC87F6}" type="datetime1">
              <a:rPr lang="en-GB" smtClean="0"/>
              <a:t>20/05/2020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AFA38D-2EFF-0845-8465-AAD2F0F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BE6C5A-A186-8F42-98D1-5D9DB14D086C}" type="datetime1">
              <a:rPr lang="en-GB" smtClean="0"/>
              <a:t>20/05/2020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8EAF0-AAE9-3241-92FB-D4E76CB5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2CF701-F105-5642-9360-344E1B09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6684" y="6356350"/>
            <a:ext cx="118711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3F9A10-F4E4-AE43-8442-CC9DB66EE8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73255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35960C-B2CD-B449-AA5D-D9D5F3489DAC}" type="datetime1">
              <a:rPr lang="en-GB" smtClean="0"/>
              <a:t>20/05/2020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CDBB1-7AC5-2D4E-B06B-633A6B3D8E5A}" type="datetime1">
              <a:rPr lang="en-GB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A111CE-4760-904F-9689-CD5C4E38BCA8}" type="datetime1">
              <a:rPr lang="en-GB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1C35-CF60-2544-8E9B-EB4D56B9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18D745-9136-7147-9C41-2C8C48BB1F27}" type="slidenum">
              <a:rPr lang="pt-PT" smtClean="0"/>
              <a:pPr/>
              <a:t>‹#›</a:t>
            </a:fld>
            <a:r>
              <a:rPr lang="pt-PT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646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comments" Target="../comments/comment3.xml"/><Relationship Id="rId4" Type="http://schemas.openxmlformats.org/officeDocument/2006/relationships/image" Target="../media/image8.jpe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7C42B-FAC8-4A46-976F-9A82AC09A982}"/>
              </a:ext>
            </a:extLst>
          </p:cNvPr>
          <p:cNvSpPr txBox="1"/>
          <p:nvPr/>
        </p:nvSpPr>
        <p:spPr>
          <a:xfrm>
            <a:off x="6106575" y="1862807"/>
            <a:ext cx="5638735" cy="3293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err="1">
                <a:solidFill>
                  <a:srgbClr val="000000"/>
                </a:solidFill>
                <a:ea typeface="+mj-ea"/>
                <a:cs typeface="+mj-cs"/>
              </a:rPr>
              <a:t>Processo</a:t>
            </a:r>
            <a:r>
              <a:rPr lang="en-US" sz="3200" b="1">
                <a:solidFill>
                  <a:srgbClr val="000000"/>
                </a:solidFill>
                <a:ea typeface="+mj-ea"/>
                <a:cs typeface="+mj-cs"/>
              </a:rPr>
              <a:t> de </a:t>
            </a:r>
            <a:r>
              <a:rPr lang="en-US" sz="3200" b="1" err="1">
                <a:solidFill>
                  <a:srgbClr val="000000"/>
                </a:solidFill>
                <a:ea typeface="+mj-ea"/>
                <a:cs typeface="+mj-cs"/>
              </a:rPr>
              <a:t>Planeamento</a:t>
            </a:r>
            <a:r>
              <a:rPr lang="en-US" sz="3200" b="1">
                <a:solidFill>
                  <a:srgbClr val="000000"/>
                </a:solidFill>
                <a:ea typeface="+mj-ea"/>
                <a:cs typeface="+mj-cs"/>
              </a:rPr>
              <a:t> </a:t>
            </a:r>
            <a:r>
              <a:rPr lang="en-US" sz="3200" b="1" err="1">
                <a:solidFill>
                  <a:srgbClr val="000000"/>
                </a:solidFill>
                <a:ea typeface="+mj-ea"/>
                <a:cs typeface="+mj-cs"/>
              </a:rPr>
              <a:t>Estratégico</a:t>
            </a:r>
            <a:r>
              <a:rPr lang="en-US" sz="3200" b="1">
                <a:solidFill>
                  <a:srgbClr val="000000"/>
                </a:solidFill>
                <a:ea typeface="+mj-ea"/>
                <a:cs typeface="+mj-cs"/>
              </a:rPr>
              <a:t> da EVOLEO Technologies – </a:t>
            </a:r>
            <a:r>
              <a:rPr lang="en-US" sz="3200" err="1">
                <a:solidFill>
                  <a:srgbClr val="000000"/>
                </a:solidFill>
                <a:ea typeface="+mj-ea"/>
                <a:cs typeface="+mj-cs"/>
              </a:rPr>
              <a:t>Formulação</a:t>
            </a:r>
            <a:r>
              <a:rPr lang="en-US" sz="3200">
                <a:solidFill>
                  <a:srgbClr val="000000"/>
                </a:solidFill>
                <a:ea typeface="+mj-ea"/>
                <a:cs typeface="+mj-cs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j-ea"/>
                <a:cs typeface="+mj-cs"/>
              </a:rPr>
              <a:t>Estratégica</a:t>
            </a:r>
            <a:r>
              <a:rPr lang="en-US" sz="3200">
                <a:solidFill>
                  <a:srgbClr val="000000"/>
                </a:solidFill>
                <a:ea typeface="+mj-ea"/>
                <a:cs typeface="+mj-cs"/>
              </a:rPr>
              <a:t> (Business Model CANVAS )</a:t>
            </a:r>
            <a:endParaRPr lang="en-US" sz="3200">
              <a:ea typeface="+mj-ea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F8E2A55-BE45-49CB-980C-9CEB7BF95B29}"/>
              </a:ext>
            </a:extLst>
          </p:cNvPr>
          <p:cNvSpPr txBox="1">
            <a:spLocks/>
          </p:cNvSpPr>
          <p:nvPr/>
        </p:nvSpPr>
        <p:spPr>
          <a:xfrm>
            <a:off x="8197463" y="4903010"/>
            <a:ext cx="3296969" cy="165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>
                <a:solidFill>
                  <a:srgbClr val="000000"/>
                </a:solidFill>
                <a:cs typeface="Calibri"/>
              </a:rPr>
              <a:t>Alberto Costa PG41822</a:t>
            </a:r>
          </a:p>
          <a:p>
            <a:pPr>
              <a:buClr>
                <a:schemeClr val="accent1"/>
              </a:buClr>
            </a:pPr>
            <a:r>
              <a:rPr lang="en-US" sz="1600" b="1">
                <a:solidFill>
                  <a:srgbClr val="000000"/>
                </a:solidFill>
              </a:rPr>
              <a:t>Célia Figueiredo PG41022 </a:t>
            </a:r>
            <a:endParaRPr lang="en-US" sz="1600" b="1">
              <a:solidFill>
                <a:srgbClr val="000000"/>
              </a:solidFill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sz="1600" b="1">
                <a:solidFill>
                  <a:srgbClr val="000000"/>
                </a:solidFill>
              </a:rPr>
              <a:t>Matheus </a:t>
            </a:r>
            <a:r>
              <a:rPr lang="en-US" sz="1600" b="1" err="1">
                <a:solidFill>
                  <a:srgbClr val="000000"/>
                </a:solidFill>
              </a:rPr>
              <a:t>Grael</a:t>
            </a:r>
            <a:r>
              <a:rPr lang="en-US" sz="1600" b="1">
                <a:solidFill>
                  <a:srgbClr val="000000"/>
                </a:solidFill>
              </a:rPr>
              <a:t> PG41911</a:t>
            </a:r>
            <a:endParaRPr lang="en-US" sz="16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A667C7-D397-4169-8BAF-2DDC0E371557}"/>
              </a:ext>
            </a:extLst>
          </p:cNvPr>
          <p:cNvSpPr txBox="1"/>
          <p:nvPr/>
        </p:nvSpPr>
        <p:spPr>
          <a:xfrm>
            <a:off x="3109252" y="1060550"/>
            <a:ext cx="78646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Gestão Estratégica e Marketing </a:t>
            </a:r>
          </a:p>
        </p:txBody>
      </p:sp>
      <p:pic>
        <p:nvPicPr>
          <p:cNvPr id="18" name="Imagem 20" descr="Uma imagem com relógio&#10;&#10;Descrição gerada com confiança muito alta">
            <a:extLst>
              <a:ext uri="{FF2B5EF4-FFF2-40B4-BE49-F238E27FC236}">
                <a16:creationId xmlns:a16="http://schemas.microsoft.com/office/drawing/2014/main" id="{3B7BAF07-C01A-4E46-B2D5-2C50DE2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3" y="185108"/>
            <a:ext cx="2062433" cy="174325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A7D96F95-0F76-4D56-ABFD-EAF0A6A1B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00" r="-200" b="23194"/>
          <a:stretch/>
        </p:blipFill>
        <p:spPr>
          <a:xfrm>
            <a:off x="169293" y="2975862"/>
            <a:ext cx="5625315" cy="368419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F3FD971-18F3-4600-BA54-28E82A43F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509" y="2336456"/>
            <a:ext cx="3181022" cy="12788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8A4B4-22A9-2449-AA43-CDBBEE93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6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, clock&#10;&#10;Description automatically generated">
            <a:extLst>
              <a:ext uri="{FF2B5EF4-FFF2-40B4-BE49-F238E27FC236}">
                <a16:creationId xmlns:a16="http://schemas.microsoft.com/office/drawing/2014/main" id="{2969B7F8-A004-A042-A15C-5CB7F0FB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621384"/>
            <a:ext cx="4397433" cy="243977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7BB105AB-A2CF-9F48-92F9-ECBD9D23A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873" y="3707894"/>
            <a:ext cx="3362669" cy="251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A5FBF-5E4E-AB42-AB14-7AD9EDB325FB}"/>
              </a:ext>
            </a:extLst>
          </p:cNvPr>
          <p:cNvSpPr txBox="1"/>
          <p:nvPr/>
        </p:nvSpPr>
        <p:spPr>
          <a:xfrm>
            <a:off x="194422" y="2332822"/>
            <a:ext cx="6280172" cy="385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err="1"/>
              <a:t>Relacionamentos</a:t>
            </a:r>
            <a:r>
              <a:rPr lang="pt-PT" sz="2800" dirty="0"/>
              <a:t> de </a:t>
            </a:r>
            <a:r>
              <a:rPr lang="pt-PT" sz="2800" err="1"/>
              <a:t>longo</a:t>
            </a:r>
            <a:r>
              <a:rPr lang="pt-PT" sz="2800" dirty="0"/>
              <a:t> </a:t>
            </a:r>
            <a:r>
              <a:rPr lang="pt-PT" sz="2800" err="1"/>
              <a:t>prazo</a:t>
            </a:r>
            <a:endParaRPr lang="pt-PT" sz="2800" err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err="1"/>
              <a:t>Proximidade</a:t>
            </a:r>
            <a:r>
              <a:rPr lang="pt-PT" sz="2800" dirty="0"/>
              <a:t> e </a:t>
            </a:r>
            <a:r>
              <a:rPr lang="pt-PT" sz="2800" err="1"/>
              <a:t>pessoalidade</a:t>
            </a:r>
            <a:r>
              <a:rPr lang="pt-PT" sz="2800" dirty="0"/>
              <a:t>  no </a:t>
            </a:r>
            <a:r>
              <a:rPr lang="pt-PT" sz="2800" err="1"/>
              <a:t>tratamento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err="1"/>
              <a:t>Flexibilidade</a:t>
            </a:r>
            <a:r>
              <a:rPr lang="pt-PT" sz="2800" dirty="0"/>
              <a:t> e </a:t>
            </a:r>
            <a:r>
              <a:rPr lang="pt-PT" sz="2800"/>
              <a:t>adaptabilidade</a:t>
            </a:r>
            <a:r>
              <a:rPr lang="pt-PT" sz="2800" dirty="0"/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err="1"/>
              <a:t>Criar</a:t>
            </a:r>
            <a:r>
              <a:rPr lang="pt-PT" sz="2800" dirty="0"/>
              <a:t> </a:t>
            </a:r>
            <a:r>
              <a:rPr lang="pt-PT" sz="2800" err="1"/>
              <a:t>uma</a:t>
            </a:r>
            <a:r>
              <a:rPr lang="pt-PT" sz="2800" dirty="0"/>
              <a:t> </a:t>
            </a:r>
            <a:r>
              <a:rPr lang="pt-PT" sz="2800" err="1"/>
              <a:t>equipe</a:t>
            </a:r>
            <a:r>
              <a:rPr lang="pt-PT" sz="2800" dirty="0"/>
              <a:t> </a:t>
            </a:r>
            <a:r>
              <a:rPr lang="pt-PT" sz="2800" err="1"/>
              <a:t>especializada</a:t>
            </a:r>
            <a:r>
              <a:rPr lang="pt-PT" sz="2800" dirty="0"/>
              <a:t> de </a:t>
            </a:r>
            <a:r>
              <a:rPr lang="pt-PT" sz="2800" err="1"/>
              <a:t>acordo</a:t>
            </a:r>
            <a:r>
              <a:rPr lang="pt-PT" sz="2800" dirty="0"/>
              <a:t> com </a:t>
            </a:r>
            <a:r>
              <a:rPr lang="pt-PT" sz="2800" err="1"/>
              <a:t>os</a:t>
            </a:r>
            <a:r>
              <a:rPr lang="pt-PT" sz="2800" dirty="0"/>
              <a:t> </a:t>
            </a:r>
            <a:r>
              <a:rPr lang="pt-PT" sz="2800" err="1"/>
              <a:t>tipos</a:t>
            </a:r>
            <a:r>
              <a:rPr lang="pt-PT" sz="2800" dirty="0"/>
              <a:t> de </a:t>
            </a:r>
            <a:r>
              <a:rPr lang="pt-PT" sz="2800" err="1"/>
              <a:t>cliente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err="1"/>
              <a:t>Parcerias</a:t>
            </a:r>
            <a:r>
              <a:rPr lang="pt-PT" sz="2800" dirty="0"/>
              <a:t> </a:t>
            </a:r>
            <a:r>
              <a:rPr lang="pt-PT" sz="2800" err="1"/>
              <a:t>estratégicas</a:t>
            </a:r>
            <a:r>
              <a:rPr lang="pt-PT" sz="2800" dirty="0"/>
              <a:t> (</a:t>
            </a:r>
            <a:r>
              <a:rPr lang="pt-PT" sz="2800" dirty="0" err="1"/>
              <a:t>Efacec</a:t>
            </a:r>
            <a:r>
              <a:rPr lang="pt-PT" sz="2800" dirty="0"/>
              <a:t>, </a:t>
            </a:r>
            <a:r>
              <a:rPr lang="pt-PT" sz="2800" dirty="0" err="1"/>
              <a:t>Esa</a:t>
            </a:r>
            <a:r>
              <a:rPr lang="pt-PT" sz="2800" dirty="0"/>
              <a:t> e EMEF)</a:t>
            </a:r>
          </a:p>
          <a:p>
            <a:endParaRPr lang="pt-PT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1648E2A-98A2-1F45-B14E-1F7544FF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5" y="974939"/>
            <a:ext cx="6339931" cy="1058097"/>
          </a:xfrm>
        </p:spPr>
        <p:txBody>
          <a:bodyPr>
            <a:normAutofit/>
          </a:bodyPr>
          <a:lstStyle/>
          <a:p>
            <a:r>
              <a:rPr lang="pt-PT" b="1" dirty="0">
                <a:latin typeface="DIN Alternate"/>
                <a:cs typeface="Calibri Light"/>
              </a:rPr>
              <a:t>Relações com os clientes 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7F01C-478A-9547-A1A6-D0D6185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10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FC8463A-192D-4348-97AA-DD9993D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2" y="350199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b="1" dirty="0">
                <a:latin typeface="DIN Alternate" panose="020B0500000000000000" pitchFamily="34" charset="77"/>
              </a:rPr>
              <a:t>Fontes de Receita </a:t>
            </a:r>
          </a:p>
        </p:txBody>
      </p:sp>
      <p:sp>
        <p:nvSpPr>
          <p:cNvPr id="78" name="Rectangle 8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8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11B9840-0BD7-C74D-BE97-1DC801F46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32" y="2859866"/>
            <a:ext cx="2435181" cy="2435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5D67B-C1EC-274F-8281-06FD7092D27E}"/>
              </a:ext>
            </a:extLst>
          </p:cNvPr>
          <p:cNvSpPr txBox="1"/>
          <p:nvPr/>
        </p:nvSpPr>
        <p:spPr>
          <a:xfrm>
            <a:off x="395422" y="2575506"/>
            <a:ext cx="737959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Projetos de Investigação e Desenvolvimento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Produtos próprios nos setores da Indústria e Aeroespacial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Projetos com os clientes de longa durabilidade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Alta especialização dos recursos humanos</a:t>
            </a:r>
          </a:p>
          <a:p>
            <a:endParaRPr lang="pt-P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71155-F0BA-FC4A-A8A9-042B1E8C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11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8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8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3" descr="Uma imagem com símbolo, relógio&#10;&#10;Descrição gerada com confiança muito alta">
            <a:extLst>
              <a:ext uri="{FF2B5EF4-FFF2-40B4-BE49-F238E27FC236}">
                <a16:creationId xmlns:a16="http://schemas.microsoft.com/office/drawing/2014/main" id="{DB046639-0680-3843-842E-C3056066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867" y="2390248"/>
            <a:ext cx="2937933" cy="2859085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721E8177-C33B-F84A-A6D6-AF5A14CEA9C1}"/>
              </a:ext>
            </a:extLst>
          </p:cNvPr>
          <p:cNvSpPr txBox="1">
            <a:spLocks/>
          </p:cNvSpPr>
          <p:nvPr/>
        </p:nvSpPr>
        <p:spPr>
          <a:xfrm>
            <a:off x="259290" y="758166"/>
            <a:ext cx="5074710" cy="8543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DIN Alternate" panose="020B0500000000000000" pitchFamily="34" charset="77"/>
                <a:ea typeface="+mj-lt"/>
                <a:cs typeface="Aharoni" panose="020F0502020204030204" pitchFamily="34" charset="0"/>
              </a:rPr>
              <a:t>Recursos – Chave </a:t>
            </a:r>
            <a:endParaRPr lang="pt-PT" sz="3600" b="1" dirty="0">
              <a:latin typeface="DIN Alternate" panose="020B0500000000000000" pitchFamily="34" charset="77"/>
              <a:cs typeface="Aharoni" panose="020F0502020204030204" pitchFamily="34" charset="0"/>
            </a:endParaRP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A1EA9196-956D-FC46-9E9F-90852FDD632F}"/>
              </a:ext>
            </a:extLst>
          </p:cNvPr>
          <p:cNvSpPr txBox="1"/>
          <p:nvPr/>
        </p:nvSpPr>
        <p:spPr>
          <a:xfrm>
            <a:off x="197372" y="2480031"/>
            <a:ext cx="805915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000" dirty="0"/>
              <a:t>Físicos</a:t>
            </a:r>
            <a:r>
              <a:rPr lang="pt-PT" sz="3200" dirty="0"/>
              <a:t>: insumos e estratégias tangíveis</a:t>
            </a:r>
            <a:endParaRPr lang="pt-PT" sz="3200" dirty="0">
              <a:cs typeface="Calibri"/>
            </a:endParaRPr>
          </a:p>
          <a:p>
            <a:r>
              <a:rPr lang="pt-PT" sz="4000" dirty="0">
                <a:cs typeface="Calibri"/>
              </a:rPr>
              <a:t>Intelectuais</a:t>
            </a:r>
            <a:r>
              <a:rPr lang="pt-PT" sz="3200" dirty="0">
                <a:cs typeface="Calibri"/>
              </a:rPr>
              <a:t>: recursos intangíveis</a:t>
            </a:r>
          </a:p>
          <a:p>
            <a:r>
              <a:rPr lang="pt-PT" sz="4000" dirty="0">
                <a:cs typeface="Calibri"/>
              </a:rPr>
              <a:t>Humanos</a:t>
            </a:r>
            <a:r>
              <a:rPr lang="pt-PT" sz="3200" dirty="0">
                <a:cs typeface="Calibri"/>
              </a:rPr>
              <a:t>: ativo mais importante</a:t>
            </a:r>
          </a:p>
          <a:p>
            <a:r>
              <a:rPr lang="pt-PT" sz="4000" dirty="0">
                <a:cs typeface="Calibri"/>
              </a:rPr>
              <a:t>Financeiros</a:t>
            </a:r>
            <a:r>
              <a:rPr lang="pt-PT" sz="3200" dirty="0">
                <a:cs typeface="Calibri"/>
              </a:rPr>
              <a:t>: recursos ou garantias financeiras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A7BA-D4A6-384E-A347-679014F1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12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3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5D6CB-785E-5147-B02B-7D951B289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3" y="1359854"/>
            <a:ext cx="10751103" cy="5120634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E4E13BD-A8A6-604D-95A2-5CCF3600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85" y="152026"/>
            <a:ext cx="6925931" cy="7035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 err="1">
                <a:latin typeface="DIN Alternate" panose="020B0500000000000000" pitchFamily="34" charset="77"/>
                <a:ea typeface="+mj-lt"/>
                <a:cs typeface="+mj-lt"/>
              </a:rPr>
              <a:t>Atividades-Chave</a:t>
            </a:r>
            <a:r>
              <a:rPr lang="en-US" b="1" dirty="0">
                <a:latin typeface="DIN Alternate" panose="020B0500000000000000" pitchFamily="34" charset="77"/>
                <a:ea typeface="+mj-lt"/>
                <a:cs typeface="+mj-lt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DIN Alternate" panose="020B0500000000000000" pitchFamily="34" charset="77"/>
              </a:rPr>
              <a:t>  </a:t>
            </a:r>
            <a:endParaRPr lang="pt-PT" dirty="0">
              <a:solidFill>
                <a:schemeClr val="accent1"/>
              </a:solidFill>
              <a:latin typeface="DIN Alternate" panose="020B0500000000000000" pitchFamily="34" charset="77"/>
              <a:cs typeface="Calibri Ligh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FBA2E85-29E3-0243-8054-7E5C56B6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0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9908A16-B07C-3744-9EEB-06B45554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14" y="2059995"/>
            <a:ext cx="1875120" cy="2320693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60279612-96CD-E249-988C-36F122BEA13D}"/>
              </a:ext>
            </a:extLst>
          </p:cNvPr>
          <p:cNvSpPr/>
          <p:nvPr/>
        </p:nvSpPr>
        <p:spPr>
          <a:xfrm rot="17219897">
            <a:off x="4305116" y="1648050"/>
            <a:ext cx="156664" cy="11223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3035BB-BEA3-4F49-B300-6A1B83EF9823}"/>
              </a:ext>
            </a:extLst>
          </p:cNvPr>
          <p:cNvGrpSpPr/>
          <p:nvPr/>
        </p:nvGrpSpPr>
        <p:grpSpPr>
          <a:xfrm>
            <a:off x="424749" y="1135680"/>
            <a:ext cx="3269873" cy="2526524"/>
            <a:chOff x="284651" y="2570409"/>
            <a:chExt cx="3269873" cy="25265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E102D-C73A-034D-BE00-10B3D1E278AA}"/>
                </a:ext>
              </a:extLst>
            </p:cNvPr>
            <p:cNvSpPr/>
            <p:nvPr/>
          </p:nvSpPr>
          <p:spPr>
            <a:xfrm>
              <a:off x="284651" y="2570409"/>
              <a:ext cx="3140552" cy="2526524"/>
            </a:xfrm>
            <a:prstGeom prst="rec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D4A0E1-99F8-B54F-AA33-CAFBF76E6E65}"/>
                </a:ext>
              </a:extLst>
            </p:cNvPr>
            <p:cNvGrpSpPr/>
            <p:nvPr/>
          </p:nvGrpSpPr>
          <p:grpSpPr>
            <a:xfrm>
              <a:off x="284651" y="2570409"/>
              <a:ext cx="3269873" cy="2297985"/>
              <a:chOff x="284651" y="2570409"/>
              <a:chExt cx="3269873" cy="229798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70D671-C963-C648-9593-B0C6070C7B30}"/>
                  </a:ext>
                </a:extLst>
              </p:cNvPr>
              <p:cNvSpPr txBox="1"/>
              <p:nvPr/>
            </p:nvSpPr>
            <p:spPr>
              <a:xfrm>
                <a:off x="284651" y="2570409"/>
                <a:ext cx="32698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b="1" dirty="0"/>
                  <a:t>Sistema Cientifico Tecnológico Nacional (SCTN)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0CE793D-3A33-AC41-9E37-1F55624F0D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390" y="4160508"/>
                <a:ext cx="2077481" cy="70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0F4C49B-A650-2C46-91EA-4CE233536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064" y="3334724"/>
                <a:ext cx="2181807" cy="825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670A0CE0-56A7-284A-A246-BC969EFF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1" y="77665"/>
            <a:ext cx="5706533" cy="826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 err="1">
                <a:latin typeface="DIN Alternate" panose="020B0500000000000000" pitchFamily="34" charset="77"/>
                <a:ea typeface="+mj-lt"/>
                <a:cs typeface="+mj-lt"/>
              </a:rPr>
              <a:t>Parceiros-Chave</a:t>
            </a:r>
            <a:r>
              <a:rPr lang="en-US" sz="4800" b="1" dirty="0">
                <a:latin typeface="DIN Alternate" panose="020B0500000000000000" pitchFamily="34" charset="77"/>
                <a:ea typeface="+mj-lt"/>
                <a:cs typeface="+mj-lt"/>
              </a:rPr>
              <a:t> </a:t>
            </a:r>
            <a:endParaRPr lang="pt-PT" sz="4800" dirty="0">
              <a:solidFill>
                <a:schemeClr val="accent1"/>
              </a:solidFill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C8112-0358-2841-AF9F-7FC63B3DAC43}"/>
              </a:ext>
            </a:extLst>
          </p:cNvPr>
          <p:cNvGrpSpPr/>
          <p:nvPr/>
        </p:nvGrpSpPr>
        <p:grpSpPr>
          <a:xfrm>
            <a:off x="6096000" y="4886579"/>
            <a:ext cx="5706533" cy="1507465"/>
            <a:chOff x="3793067" y="5214010"/>
            <a:chExt cx="5706533" cy="15074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157773-52A9-5040-8C20-646C529077A7}"/>
                </a:ext>
              </a:extLst>
            </p:cNvPr>
            <p:cNvSpPr/>
            <p:nvPr/>
          </p:nvSpPr>
          <p:spPr>
            <a:xfrm>
              <a:off x="3793067" y="5214010"/>
              <a:ext cx="5706533" cy="1507465"/>
            </a:xfrm>
            <a:prstGeom prst="rec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7E6D3-78D9-6843-9D9C-627700800056}"/>
                </a:ext>
              </a:extLst>
            </p:cNvPr>
            <p:cNvSpPr txBox="1"/>
            <p:nvPr/>
          </p:nvSpPr>
          <p:spPr>
            <a:xfrm>
              <a:off x="3793067" y="5259744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/>
                <a:t>Parceiros a nível internacional:  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9C495FE-A82B-684E-B6A5-85116FAE1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055" y="5788552"/>
              <a:ext cx="2283550" cy="80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29B94A1-7066-3746-88D7-1593B4CF2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333" y="5829343"/>
              <a:ext cx="2535641" cy="56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3F0CE-9AE6-4148-B0E4-5596ECA70628}"/>
              </a:ext>
            </a:extLst>
          </p:cNvPr>
          <p:cNvGrpSpPr/>
          <p:nvPr/>
        </p:nvGrpSpPr>
        <p:grpSpPr>
          <a:xfrm>
            <a:off x="8733318" y="1069361"/>
            <a:ext cx="3581400" cy="2526524"/>
            <a:chOff x="8810853" y="2165738"/>
            <a:chExt cx="3581400" cy="25265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C04B7A-FBBF-E444-82F2-3ED4593D32B0}"/>
                </a:ext>
              </a:extLst>
            </p:cNvPr>
            <p:cNvSpPr/>
            <p:nvPr/>
          </p:nvSpPr>
          <p:spPr>
            <a:xfrm>
              <a:off x="8810853" y="2165738"/>
              <a:ext cx="3140552" cy="2526524"/>
            </a:xfrm>
            <a:prstGeom prst="rec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4ACEE-8327-0E41-82DA-2E1F4D361A79}"/>
                </a:ext>
              </a:extLst>
            </p:cNvPr>
            <p:cNvSpPr txBox="1"/>
            <p:nvPr/>
          </p:nvSpPr>
          <p:spPr>
            <a:xfrm>
              <a:off x="8810853" y="2170299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/>
                <a:t>Parceiros a nível nacional:  </a:t>
              </a:r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A682EA8-B713-8640-9692-4A94A3CA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174" y="2711626"/>
              <a:ext cx="1765300" cy="674384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A976DCD-DE83-C747-94A2-76D104D63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472" y="3724077"/>
              <a:ext cx="1935312" cy="799770"/>
            </a:xfrm>
            <a:prstGeom prst="rect">
              <a:avLst/>
            </a:prstGeom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61AA25F-D23E-844E-AC36-4BE2D77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14</a:t>
            </a:fld>
            <a:r>
              <a:rPr lang="en-US"/>
              <a:t>/17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34AF75-4F4D-534C-93B1-7461E35E9FAA}"/>
              </a:ext>
            </a:extLst>
          </p:cNvPr>
          <p:cNvGrpSpPr/>
          <p:nvPr/>
        </p:nvGrpSpPr>
        <p:grpSpPr>
          <a:xfrm>
            <a:off x="969395" y="4326273"/>
            <a:ext cx="3269873" cy="1838072"/>
            <a:chOff x="284651" y="2570409"/>
            <a:chExt cx="3269873" cy="25265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F3B4ED-9209-2047-A0E8-2B61F520B1D5}"/>
                </a:ext>
              </a:extLst>
            </p:cNvPr>
            <p:cNvSpPr/>
            <p:nvPr/>
          </p:nvSpPr>
          <p:spPr>
            <a:xfrm>
              <a:off x="284651" y="2570409"/>
              <a:ext cx="3140552" cy="2526524"/>
            </a:xfrm>
            <a:prstGeom prst="rec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D1E754-483F-1542-A73C-255D72B6A1DD}"/>
                </a:ext>
              </a:extLst>
            </p:cNvPr>
            <p:cNvSpPr txBox="1"/>
            <p:nvPr/>
          </p:nvSpPr>
          <p:spPr>
            <a:xfrm>
              <a:off x="284651" y="2570409"/>
              <a:ext cx="3269873" cy="807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/>
                <a:t>Fornecedores de matérias-primas: </a:t>
              </a:r>
            </a:p>
          </p:txBody>
        </p:sp>
      </p:grp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61D5537-7830-5D4A-9AF3-0F4056B43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" y="5146042"/>
            <a:ext cx="1902340" cy="652890"/>
          </a:xfrm>
          <a:prstGeom prst="rect">
            <a:avLst/>
          </a:prstGeom>
        </p:spPr>
      </p:pic>
      <p:sp>
        <p:nvSpPr>
          <p:cNvPr id="36" name="Up Arrow 35">
            <a:extLst>
              <a:ext uri="{FF2B5EF4-FFF2-40B4-BE49-F238E27FC236}">
                <a16:creationId xmlns:a16="http://schemas.microsoft.com/office/drawing/2014/main" id="{756A3529-7CCF-E242-942C-C5780B0688D1}"/>
              </a:ext>
            </a:extLst>
          </p:cNvPr>
          <p:cNvSpPr/>
          <p:nvPr/>
        </p:nvSpPr>
        <p:spPr>
          <a:xfrm rot="13883673">
            <a:off x="4629817" y="4036604"/>
            <a:ext cx="156664" cy="11223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A71521A4-98DD-2C43-A1F6-E660F6187C67}"/>
              </a:ext>
            </a:extLst>
          </p:cNvPr>
          <p:cNvSpPr/>
          <p:nvPr/>
        </p:nvSpPr>
        <p:spPr>
          <a:xfrm rot="6970364">
            <a:off x="7593069" y="3819497"/>
            <a:ext cx="156664" cy="11223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861D414F-FF33-3A41-AB50-FA85ABF37CC7}"/>
              </a:ext>
            </a:extLst>
          </p:cNvPr>
          <p:cNvSpPr/>
          <p:nvPr/>
        </p:nvSpPr>
        <p:spPr>
          <a:xfrm rot="3488517">
            <a:off x="7509365" y="1623021"/>
            <a:ext cx="156664" cy="11223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484D17-C11E-F94A-A3A3-A2EBB2EBD298}"/>
              </a:ext>
            </a:extLst>
          </p:cNvPr>
          <p:cNvSpPr txBox="1"/>
          <p:nvPr/>
        </p:nvSpPr>
        <p:spPr>
          <a:xfrm>
            <a:off x="6735063" y="3178386"/>
            <a:ext cx="51891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Custos Variáveis: </a:t>
            </a:r>
          </a:p>
          <a:p>
            <a:endParaRPr lang="pt-P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Fornecimento e Serviços externos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Matérias-primas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80FD2-2685-2545-B6BB-F427F07E8760}"/>
              </a:ext>
            </a:extLst>
          </p:cNvPr>
          <p:cNvSpPr txBox="1"/>
          <p:nvPr/>
        </p:nvSpPr>
        <p:spPr>
          <a:xfrm>
            <a:off x="201020" y="3260452"/>
            <a:ext cx="58928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Custos Fixos: </a:t>
            </a:r>
          </a:p>
          <a:p>
            <a:endParaRPr lang="pt-PT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Encargos Financeiros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Amortizações em equipamento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Gastos com pessoal 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DC00D5-59A4-8C4F-9724-D55120A0334F}"/>
              </a:ext>
            </a:extLst>
          </p:cNvPr>
          <p:cNvCxnSpPr>
            <a:cxnSpLocks/>
          </p:cNvCxnSpPr>
          <p:nvPr/>
        </p:nvCxnSpPr>
        <p:spPr>
          <a:xfrm>
            <a:off x="6093822" y="3429000"/>
            <a:ext cx="0" cy="271780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4F583D6D-A0C3-1642-88E8-54986451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5" y="1143291"/>
            <a:ext cx="10515600" cy="973871"/>
          </a:xfrm>
        </p:spPr>
        <p:txBody>
          <a:bodyPr/>
          <a:lstStyle/>
          <a:p>
            <a:r>
              <a:rPr lang="pt-PT" b="1" dirty="0">
                <a:latin typeface="DIN Alternate" panose="020B0500000000000000" pitchFamily="34" charset="77"/>
                <a:cs typeface="Calibri Light"/>
              </a:rPr>
              <a:t>Estrutura de Custos </a:t>
            </a:r>
            <a:endParaRPr lang="pt-PT" dirty="0">
              <a:latin typeface="DIN Alternate" panose="020B0500000000000000" pitchFamily="34" charset="77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4D92C8-8DAE-0C48-A7C8-54393D2D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3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A745E542-22D5-7E4F-903A-C438899E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80" y="-49254"/>
            <a:ext cx="5081612" cy="1325563"/>
          </a:xfrm>
        </p:spPr>
        <p:txBody>
          <a:bodyPr/>
          <a:lstStyle/>
          <a:p>
            <a:r>
              <a:rPr lang="pt-PT" b="1" dirty="0">
                <a:latin typeface="DIN Alternate" panose="020B0500000000000000" pitchFamily="34" charset="77"/>
                <a:ea typeface="+mj-lt"/>
                <a:cs typeface="+mj-lt"/>
              </a:rPr>
              <a:t>Conclusões</a:t>
            </a:r>
            <a:endParaRPr lang="pt-PT" dirty="0">
              <a:latin typeface="DIN Alternate" panose="020B0500000000000000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EF7C4-1023-894E-9555-54633D742D7C}"/>
              </a:ext>
            </a:extLst>
          </p:cNvPr>
          <p:cNvSpPr txBox="1"/>
          <p:nvPr/>
        </p:nvSpPr>
        <p:spPr>
          <a:xfrm>
            <a:off x="579528" y="1248988"/>
            <a:ext cx="11276527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A etapa da formulação estratégica permitiu perceber quais as metas que a EVOLEO se propõe a atingir nos próximos 5 anos.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A estratégia pela qual a EVOLEO decidiu optar e praticar foi o foco/segmentação e a diferenciação (aposta em inovação);   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O modelo BMC é uma ferramenta prática e versátil que permitiu expor os aspetos fundamentais do modelo de negócio da EVOLEO </a:t>
            </a:r>
          </a:p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C972-34C6-1C4E-985B-67B8CF6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16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1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7C42B-FAC8-4A46-976F-9A82AC09A982}"/>
              </a:ext>
            </a:extLst>
          </p:cNvPr>
          <p:cNvSpPr txBox="1"/>
          <p:nvPr/>
        </p:nvSpPr>
        <p:spPr>
          <a:xfrm>
            <a:off x="5921535" y="1971040"/>
            <a:ext cx="5638735" cy="3056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000000"/>
                </a:solidFill>
                <a:ea typeface="+mj-ea"/>
                <a:cs typeface="+mj-cs"/>
              </a:rPr>
              <a:t>Processo</a:t>
            </a:r>
            <a:r>
              <a:rPr lang="en-US" sz="3200" b="1" dirty="0">
                <a:solidFill>
                  <a:srgbClr val="000000"/>
                </a:solidFill>
                <a:ea typeface="+mj-ea"/>
                <a:cs typeface="+mj-cs"/>
              </a:rPr>
              <a:t> de </a:t>
            </a:r>
            <a:r>
              <a:rPr lang="en-US" sz="3200" b="1" dirty="0" err="1">
                <a:solidFill>
                  <a:srgbClr val="000000"/>
                </a:solidFill>
                <a:ea typeface="+mj-ea"/>
                <a:cs typeface="+mj-cs"/>
              </a:rPr>
              <a:t>Planeamento</a:t>
            </a:r>
            <a:r>
              <a:rPr lang="en-US" sz="3200" b="1" dirty="0">
                <a:solidFill>
                  <a:srgbClr val="000000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a typeface="+mj-ea"/>
                <a:cs typeface="+mj-cs"/>
              </a:rPr>
              <a:t>Estratégico</a:t>
            </a:r>
            <a:r>
              <a:rPr lang="en-US" sz="3200" b="1" dirty="0">
                <a:solidFill>
                  <a:srgbClr val="000000"/>
                </a:solidFill>
                <a:ea typeface="+mj-ea"/>
                <a:cs typeface="+mj-cs"/>
              </a:rPr>
              <a:t> da EVOLEO Technologies – </a:t>
            </a:r>
            <a:r>
              <a:rPr lang="en-US" sz="3200" dirty="0" err="1">
                <a:solidFill>
                  <a:srgbClr val="000000"/>
                </a:solidFill>
                <a:ea typeface="+mj-ea"/>
                <a:cs typeface="+mj-cs"/>
              </a:rPr>
              <a:t>Formulação</a:t>
            </a:r>
            <a:r>
              <a:rPr lang="en-US" sz="3200" dirty="0">
                <a:solidFill>
                  <a:srgbClr val="000000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000000"/>
                </a:solidFill>
                <a:ea typeface="+mj-ea"/>
                <a:cs typeface="+mj-cs"/>
              </a:rPr>
              <a:t>Estratégica</a:t>
            </a:r>
            <a:r>
              <a:rPr lang="en-US" sz="3200" dirty="0">
                <a:solidFill>
                  <a:srgbClr val="000000"/>
                </a:solidFill>
                <a:ea typeface="+mj-ea"/>
                <a:cs typeface="+mj-cs"/>
              </a:rPr>
              <a:t> (Business Model CANVAS )</a:t>
            </a:r>
            <a:endParaRPr lang="en-US" sz="3200" dirty="0">
              <a:ea typeface="+mj-ea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F8E2A55-BE45-49CB-980C-9CEB7BF95B29}"/>
              </a:ext>
            </a:extLst>
          </p:cNvPr>
          <p:cNvSpPr txBox="1">
            <a:spLocks/>
          </p:cNvSpPr>
          <p:nvPr/>
        </p:nvSpPr>
        <p:spPr>
          <a:xfrm>
            <a:off x="8740903" y="5114043"/>
            <a:ext cx="3130458" cy="174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000000"/>
                </a:solidFill>
                <a:cs typeface="Calibri"/>
              </a:rPr>
              <a:t>Alberto Costa PG41822</a:t>
            </a:r>
          </a:p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000000"/>
                </a:solidFill>
              </a:rPr>
              <a:t>Célia Figueiredo PG41022 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000000"/>
                </a:solidFill>
              </a:rPr>
              <a:t>Matheus </a:t>
            </a:r>
            <a:r>
              <a:rPr lang="en-US" sz="1800" b="1" dirty="0" err="1">
                <a:solidFill>
                  <a:srgbClr val="000000"/>
                </a:solidFill>
              </a:rPr>
              <a:t>Grael</a:t>
            </a:r>
            <a:r>
              <a:rPr lang="en-US" sz="1800" b="1" dirty="0">
                <a:solidFill>
                  <a:srgbClr val="000000"/>
                </a:solidFill>
              </a:rPr>
              <a:t> PG41911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A667C7-D397-4169-8BAF-2DDC0E371557}"/>
              </a:ext>
            </a:extLst>
          </p:cNvPr>
          <p:cNvSpPr txBox="1"/>
          <p:nvPr/>
        </p:nvSpPr>
        <p:spPr>
          <a:xfrm>
            <a:off x="3109252" y="1060550"/>
            <a:ext cx="78646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Gestão Estratégica e Marketing </a:t>
            </a:r>
          </a:p>
        </p:txBody>
      </p:sp>
      <p:pic>
        <p:nvPicPr>
          <p:cNvPr id="18" name="Imagem 20" descr="Uma imagem com relógio&#10;&#10;Descrição gerada com confiança muito alta">
            <a:extLst>
              <a:ext uri="{FF2B5EF4-FFF2-40B4-BE49-F238E27FC236}">
                <a16:creationId xmlns:a16="http://schemas.microsoft.com/office/drawing/2014/main" id="{3B7BAF07-C01A-4E46-B2D5-2C50DE2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3" y="185108"/>
            <a:ext cx="2062433" cy="174325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A7D96F95-0F76-4D56-ABFD-EAF0A6A1B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00" r="-200" b="23194"/>
          <a:stretch/>
        </p:blipFill>
        <p:spPr>
          <a:xfrm>
            <a:off x="169293" y="2975862"/>
            <a:ext cx="5625315" cy="368419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F3FD971-18F3-4600-BA54-28E82A43F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509" y="2336456"/>
            <a:ext cx="3181022" cy="12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9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C0F0F30-2D73-4304-8B6A-3E81E3F21504}"/>
              </a:ext>
            </a:extLst>
          </p:cNvPr>
          <p:cNvSpPr txBox="1"/>
          <p:nvPr/>
        </p:nvSpPr>
        <p:spPr>
          <a:xfrm>
            <a:off x="755573" y="161721"/>
            <a:ext cx="10515600" cy="7655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4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Estrutura da apresentação​</a:t>
            </a:r>
          </a:p>
        </p:txBody>
      </p:sp>
      <p:graphicFrame>
        <p:nvGraphicFramePr>
          <p:cNvPr id="1924" name="CaixaDeTexto 1915">
            <a:extLst>
              <a:ext uri="{FF2B5EF4-FFF2-40B4-BE49-F238E27FC236}">
                <a16:creationId xmlns:a16="http://schemas.microsoft.com/office/drawing/2014/main" id="{3043AC81-6BCB-42C3-8BF5-504293452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392736"/>
              </p:ext>
            </p:extLst>
          </p:nvPr>
        </p:nvGraphicFramePr>
        <p:xfrm>
          <a:off x="314899" y="1195331"/>
          <a:ext cx="11497936" cy="543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294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A3759-FA07-4EF9-9AA8-ADA64094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63" y="871093"/>
            <a:ext cx="6275108" cy="116958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 err="1">
                <a:latin typeface="DIN Alternate" panose="020B0500000000000000" pitchFamily="34" charset="77"/>
              </a:rPr>
              <a:t>Objetivos</a:t>
            </a:r>
            <a:r>
              <a:rPr lang="en-US" b="1" dirty="0">
                <a:latin typeface="DIN Alternate" panose="020B0500000000000000" pitchFamily="34" charset="77"/>
              </a:rPr>
              <a:t> </a:t>
            </a:r>
            <a:r>
              <a:rPr lang="en-US" b="1" dirty="0" err="1">
                <a:latin typeface="DIN Alternate" panose="020B0500000000000000" pitchFamily="34" charset="77"/>
              </a:rPr>
              <a:t>Estratégicos</a:t>
            </a:r>
            <a:r>
              <a:rPr lang="en-US" b="1" dirty="0">
                <a:latin typeface="DIN Alternate" panose="020B0500000000000000" pitchFamily="34" charset="77"/>
              </a:rPr>
              <a:t>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3612EF7-29A6-9D44-9A80-C2D0F184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9" y="103747"/>
            <a:ext cx="2029022" cy="2029022"/>
          </a:xfrm>
          <a:prstGeom prst="rect">
            <a:avLst/>
          </a:prstGeom>
        </p:spPr>
      </p:pic>
      <p:pic>
        <p:nvPicPr>
          <p:cNvPr id="23" name="Imagem 6">
            <a:extLst>
              <a:ext uri="{FF2B5EF4-FFF2-40B4-BE49-F238E27FC236}">
                <a16:creationId xmlns:a16="http://schemas.microsoft.com/office/drawing/2014/main" id="{8CA1561D-292C-654C-A3C5-990FA89A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9" y="254589"/>
            <a:ext cx="1958360" cy="13038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E2AE70-086C-9F43-81C2-8B1D933992BC}"/>
              </a:ext>
            </a:extLst>
          </p:cNvPr>
          <p:cNvSpPr txBox="1"/>
          <p:nvPr/>
        </p:nvSpPr>
        <p:spPr>
          <a:xfrm>
            <a:off x="861163" y="2355362"/>
            <a:ext cx="10770238" cy="319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Aumento da rentabilidade económica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Expansão dos mercados de atuação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Desenvolvimento de novas parcerias (NASA)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Estimular o ritmo de inovação (até 2 novas ideias por ano)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Até 2025 tornar-se a empresa de referência na área de engenharia eletrónica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Reforçar a dinâmica de desenvolvimento sustentável 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9449C62-97E2-E045-8050-28680FD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m 6">
            <a:extLst>
              <a:ext uri="{FF2B5EF4-FFF2-40B4-BE49-F238E27FC236}">
                <a16:creationId xmlns:a16="http://schemas.microsoft.com/office/drawing/2014/main" id="{8CA1561D-292C-654C-A3C5-990FA89A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639" y="254589"/>
            <a:ext cx="1958360" cy="13038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E2AE70-086C-9F43-81C2-8B1D933992BC}"/>
              </a:ext>
            </a:extLst>
          </p:cNvPr>
          <p:cNvSpPr txBox="1"/>
          <p:nvPr/>
        </p:nvSpPr>
        <p:spPr>
          <a:xfrm>
            <a:off x="861163" y="2355362"/>
            <a:ext cx="10770238" cy="311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Aposta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Inovação</a:t>
            </a:r>
            <a:r>
              <a:rPr lang="en-US" sz="2800" dirty="0"/>
              <a:t> de </a:t>
            </a:r>
            <a:r>
              <a:rPr lang="en-US" sz="2800" dirty="0" err="1"/>
              <a:t>produtos</a:t>
            </a:r>
            <a:r>
              <a:rPr lang="en-US" sz="2800" dirty="0"/>
              <a:t> </a:t>
            </a:r>
            <a:r>
              <a:rPr lang="en-US" sz="2800" dirty="0" err="1"/>
              <a:t>aliada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I&amp;D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Diferenciação</a:t>
            </a:r>
            <a:r>
              <a:rPr lang="en-US" sz="2800" dirty="0"/>
              <a:t> dos </a:t>
            </a:r>
            <a:r>
              <a:rPr lang="en-US" sz="2800" dirty="0" err="1"/>
              <a:t>produtos</a:t>
            </a:r>
            <a:r>
              <a:rPr lang="en-US" sz="2800" dirty="0"/>
              <a:t> pela </a:t>
            </a:r>
            <a:r>
              <a:rPr lang="en-US" sz="2800" dirty="0" err="1"/>
              <a:t>qualidade</a:t>
            </a:r>
            <a:r>
              <a:rPr lang="en-US" sz="2800" dirty="0"/>
              <a:t> 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Disponibilização</a:t>
            </a:r>
            <a:r>
              <a:rPr lang="en-US" sz="2800" dirty="0"/>
              <a:t> de </a:t>
            </a:r>
            <a:r>
              <a:rPr lang="en-US" sz="2800" dirty="0" err="1"/>
              <a:t>equipas</a:t>
            </a:r>
            <a:r>
              <a:rPr lang="en-US" sz="2800" dirty="0"/>
              <a:t> </a:t>
            </a:r>
            <a:r>
              <a:rPr lang="en-US" sz="2800" dirty="0" err="1"/>
              <a:t>multidisciplinares</a:t>
            </a:r>
            <a:r>
              <a:rPr lang="en-US" sz="2800" dirty="0"/>
              <a:t> para </a:t>
            </a:r>
            <a:r>
              <a:rPr lang="en-US" sz="2800" dirty="0" err="1"/>
              <a:t>acompanhamento</a:t>
            </a:r>
            <a:r>
              <a:rPr lang="en-US" sz="2800" dirty="0"/>
              <a:t>/</a:t>
            </a:r>
            <a:r>
              <a:rPr lang="en-US" sz="2800" dirty="0" err="1"/>
              <a:t>foco</a:t>
            </a:r>
            <a:r>
              <a:rPr lang="en-US" sz="2800" dirty="0"/>
              <a:t>  </a:t>
            </a:r>
            <a:r>
              <a:rPr lang="en-US" sz="2800" dirty="0" err="1"/>
              <a:t>nas</a:t>
            </a:r>
            <a:r>
              <a:rPr lang="en-US" sz="2800" dirty="0"/>
              <a:t> </a:t>
            </a:r>
            <a:r>
              <a:rPr lang="en-US" sz="2800" dirty="0" err="1"/>
              <a:t>necessidades</a:t>
            </a:r>
            <a:r>
              <a:rPr lang="en-US" sz="2800" dirty="0"/>
              <a:t> </a:t>
            </a:r>
            <a:r>
              <a:rPr lang="en-US" sz="2800" dirty="0" err="1"/>
              <a:t>específicas</a:t>
            </a:r>
            <a:r>
              <a:rPr lang="en-US" sz="2800" dirty="0"/>
              <a:t> do </a:t>
            </a:r>
            <a:r>
              <a:rPr lang="en-US" sz="2800" dirty="0" err="1"/>
              <a:t>segmento-alvo</a:t>
            </a:r>
            <a:r>
              <a:rPr lang="en-US" sz="2800" dirty="0"/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Formação</a:t>
            </a:r>
            <a:r>
              <a:rPr lang="en-US" sz="2800" dirty="0"/>
              <a:t> continua </a:t>
            </a:r>
            <a:r>
              <a:rPr lang="en-US" sz="2800" dirty="0" err="1"/>
              <a:t>aos</a:t>
            </a:r>
            <a:r>
              <a:rPr lang="en-US" sz="2800" dirty="0"/>
              <a:t> </a:t>
            </a:r>
            <a:r>
              <a:rPr lang="en-US" sz="2800" dirty="0" err="1"/>
              <a:t>colaboradores</a:t>
            </a: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Participação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feiras</a:t>
            </a:r>
            <a:r>
              <a:rPr lang="en-US" sz="2800" dirty="0"/>
              <a:t>/</a:t>
            </a:r>
            <a:r>
              <a:rPr lang="en-US" sz="2800" dirty="0" err="1"/>
              <a:t>congressos</a:t>
            </a:r>
            <a:r>
              <a:rPr lang="en-US" sz="2800" dirty="0"/>
              <a:t>/</a:t>
            </a:r>
            <a:r>
              <a:rPr lang="en-US" sz="2800" dirty="0" err="1"/>
              <a:t>exposições</a:t>
            </a:r>
            <a:r>
              <a:rPr lang="en-US" sz="2800" dirty="0"/>
              <a:t> </a:t>
            </a:r>
            <a:r>
              <a:rPr lang="en-US" sz="2800" dirty="0" err="1"/>
              <a:t>internacionais</a:t>
            </a:r>
            <a:r>
              <a:rPr lang="en-US" sz="2800" dirty="0"/>
              <a:t>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9449C62-97E2-E045-8050-28680FD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4</a:t>
            </a:fld>
            <a:r>
              <a:rPr lang="en-US"/>
              <a:t>/17</a:t>
            </a: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296CBCA-1B7C-D947-987B-F804447E1C7C}"/>
              </a:ext>
            </a:extLst>
          </p:cNvPr>
          <p:cNvSpPr txBox="1">
            <a:spLocks/>
          </p:cNvSpPr>
          <p:nvPr/>
        </p:nvSpPr>
        <p:spPr>
          <a:xfrm>
            <a:off x="717737" y="956907"/>
            <a:ext cx="649732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DIN Alternate" panose="020B0500000000000000" pitchFamily="34" charset="77"/>
              </a:rPr>
              <a:t>Estratégia</a:t>
            </a:r>
            <a:r>
              <a:rPr lang="en-US" b="1" dirty="0">
                <a:latin typeface="DIN Alternate" panose="020B0500000000000000" pitchFamily="34" charset="77"/>
              </a:rPr>
              <a:t> </a:t>
            </a:r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16" name="Picture 15" descr="A picture containing room&#10;&#10;Description automatically generated">
            <a:extLst>
              <a:ext uri="{FF2B5EF4-FFF2-40B4-BE49-F238E27FC236}">
                <a16:creationId xmlns:a16="http://schemas.microsoft.com/office/drawing/2014/main" id="{BAD5C0F0-904F-2047-BF8F-E763A5C3F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76"/>
          <a:stretch/>
        </p:blipFill>
        <p:spPr>
          <a:xfrm>
            <a:off x="7959841" y="136525"/>
            <a:ext cx="1773056" cy="148386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2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3759-FA07-4EF9-9AA8-ADA64094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88" y="268491"/>
            <a:ext cx="10515600" cy="973871"/>
          </a:xfrm>
        </p:spPr>
        <p:txBody>
          <a:bodyPr/>
          <a:lstStyle/>
          <a:p>
            <a:r>
              <a:rPr lang="pt-PT" b="1">
                <a:latin typeface="DIN Alternate"/>
                <a:cs typeface="Calibri Light"/>
              </a:rPr>
              <a:t>Análise de riscos e plano de contingência </a:t>
            </a:r>
            <a:endParaRPr lang="pt-PT">
              <a:latin typeface="DIN Alternat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457473-C194-3848-91E9-B3F8B1E0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48379"/>
              </p:ext>
            </p:extLst>
          </p:nvPr>
        </p:nvGraphicFramePr>
        <p:xfrm>
          <a:off x="222787" y="1439333"/>
          <a:ext cx="11444279" cy="467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6">
                  <a:extLst>
                    <a:ext uri="{9D8B030D-6E8A-4147-A177-3AD203B41FA5}">
                      <a16:colId xmlns:a16="http://schemas.microsoft.com/office/drawing/2014/main" val="2483910689"/>
                    </a:ext>
                  </a:extLst>
                </a:gridCol>
                <a:gridCol w="5244573">
                  <a:extLst>
                    <a:ext uri="{9D8B030D-6E8A-4147-A177-3AD203B41FA5}">
                      <a16:colId xmlns:a16="http://schemas.microsoft.com/office/drawing/2014/main" val="1218269629"/>
                    </a:ext>
                  </a:extLst>
                </a:gridCol>
                <a:gridCol w="3814760">
                  <a:extLst>
                    <a:ext uri="{9D8B030D-6E8A-4147-A177-3AD203B41FA5}">
                      <a16:colId xmlns:a16="http://schemas.microsoft.com/office/drawing/2014/main" val="1008408511"/>
                    </a:ext>
                  </a:extLst>
                </a:gridCol>
              </a:tblGrid>
              <a:tr h="461669">
                <a:tc>
                  <a:txBody>
                    <a:bodyPr/>
                    <a:lstStyle/>
                    <a:p>
                      <a:r>
                        <a:rPr lang="pt-PT" dirty="0"/>
                        <a:t>Risco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Plano de contingência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57037"/>
                  </a:ext>
                </a:extLst>
              </a:tr>
              <a:tr h="1138360">
                <a:tc>
                  <a:txBody>
                    <a:bodyPr/>
                    <a:lstStyle/>
                    <a:p>
                      <a:r>
                        <a:rPr lang="pt-PT" dirty="0"/>
                        <a:t>Regulamentação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Ocorrência de alterações legais e/ou regulamentares a nível nacional ou internacional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Desenvolvimento de um plano para entrada noutros mercados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Implementação de contratos de exclusividade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Implementação de um serviço pós venda que permita solucionar os problemas dos clientes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23048"/>
                  </a:ext>
                </a:extLst>
              </a:tr>
              <a:tr h="1138360">
                <a:tc>
                  <a:txBody>
                    <a:bodyPr/>
                    <a:lstStyle/>
                    <a:p>
                      <a:r>
                        <a:rPr lang="pt-PT" dirty="0"/>
                        <a:t>Crédito/Financiamento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Capacidade insuficiente de obtenção de financiamento </a:t>
                      </a:r>
                    </a:p>
                    <a:p>
                      <a:r>
                        <a:rPr lang="pt-PT" dirty="0"/>
                        <a:t>Alterações no contexto económico-financeiro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2983"/>
                  </a:ext>
                </a:extLst>
              </a:tr>
              <a:tr h="796852">
                <a:tc>
                  <a:txBody>
                    <a:bodyPr/>
                    <a:lstStyle/>
                    <a:p>
                      <a:r>
                        <a:rPr lang="pt-PT" dirty="0"/>
                        <a:t>Concorrência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Aumento da concorrência poderá causar perdas no volume de negócios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54767"/>
                  </a:ext>
                </a:extLst>
              </a:tr>
              <a:tr h="1138360">
                <a:tc>
                  <a:txBody>
                    <a:bodyPr/>
                    <a:lstStyle/>
                    <a:p>
                      <a:r>
                        <a:rPr lang="pt-PT" dirty="0"/>
                        <a:t>Satisfação do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Não atingir as expetativas dos clientes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467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071AE-F2C2-7D49-9874-2C656E4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2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D901E-A77F-46BF-851D-D09F649B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25" y="903868"/>
            <a:ext cx="5527278" cy="34103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z="8000" b="1"/>
              <a:t>Business </a:t>
            </a:r>
            <a:r>
              <a:rPr lang="pt-PT" sz="8000" b="1" err="1"/>
              <a:t>Model</a:t>
            </a:r>
            <a:r>
              <a:rPr lang="pt-PT" sz="8000" b="1"/>
              <a:t> </a:t>
            </a:r>
            <a:br>
              <a:rPr lang="pt-PT" sz="8000" b="1"/>
            </a:br>
            <a:r>
              <a:rPr lang="pt-PT" sz="8000" b="1" err="1"/>
              <a:t>Canvas</a:t>
            </a:r>
            <a:r>
              <a:rPr lang="pt-PT" sz="8000" b="1"/>
              <a:t> </a:t>
            </a:r>
            <a:endParaRPr lang="pt-PT" sz="8000">
              <a:cs typeface="Calibri Light" panose="020F0302020204030204"/>
            </a:endParaRP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06FD77-773A-41C4-B3F0-EB3555504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100"/>
          <a:stretch/>
        </p:blipFill>
        <p:spPr>
          <a:xfrm>
            <a:off x="1228568" y="1784803"/>
            <a:ext cx="4676754" cy="3224334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4E369-EB6D-8149-87C8-F6AFD6C9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1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41FA79D-7870-7847-B3E0-6F6B1FE889DD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 err="1">
                <a:latin typeface="DIN Alternate" panose="020B0500000000000000" pitchFamily="34" charset="77"/>
              </a:rPr>
              <a:t>Proposta</a:t>
            </a:r>
            <a:r>
              <a:rPr lang="en-US" b="1" dirty="0">
                <a:latin typeface="DIN Alternate" panose="020B0500000000000000" pitchFamily="34" charset="77"/>
              </a:rPr>
              <a:t> de Valor 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7BB105AB-A2CF-9F48-92F9-ECBD9D23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05" y="581892"/>
            <a:ext cx="3362669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text, drawing, game&#10;&#10;Description automatically generated">
            <a:extLst>
              <a:ext uri="{FF2B5EF4-FFF2-40B4-BE49-F238E27FC236}">
                <a16:creationId xmlns:a16="http://schemas.microsoft.com/office/drawing/2014/main" id="{C20B79FA-4C25-0041-81C7-462BA7DD1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3140" b="2"/>
          <a:stretch/>
        </p:blipFill>
        <p:spPr>
          <a:xfrm>
            <a:off x="8077961" y="3707894"/>
            <a:ext cx="2406492" cy="2518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2199D-3213-F448-9A9D-406E1BFE6DBC}"/>
              </a:ext>
            </a:extLst>
          </p:cNvPr>
          <p:cNvSpPr txBox="1"/>
          <p:nvPr/>
        </p:nvSpPr>
        <p:spPr>
          <a:xfrm>
            <a:off x="333210" y="2204330"/>
            <a:ext cx="576278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Serviço</a:t>
            </a:r>
            <a:r>
              <a:rPr lang="en-US" sz="2800" dirty="0"/>
              <a:t> </a:t>
            </a:r>
            <a:r>
              <a:rPr lang="en-US" sz="2800" dirty="0" err="1"/>
              <a:t>diferenciado</a:t>
            </a:r>
            <a:r>
              <a:rPr lang="en-US" sz="2800" dirty="0"/>
              <a:t> e </a:t>
            </a:r>
            <a:r>
              <a:rPr lang="en-US" sz="2800" dirty="0" err="1"/>
              <a:t>customizado</a:t>
            </a:r>
            <a:r>
              <a:rPr lang="en-US" sz="2800" dirty="0"/>
              <a:t> de </a:t>
            </a:r>
            <a:r>
              <a:rPr lang="en-US" sz="2800" dirty="0" err="1"/>
              <a:t>acordo</a:t>
            </a:r>
            <a:r>
              <a:rPr lang="en-US" sz="2800" dirty="0"/>
              <a:t> com as </a:t>
            </a:r>
            <a:r>
              <a:rPr lang="en-US" sz="2800" dirty="0" err="1"/>
              <a:t>necessidades</a:t>
            </a:r>
            <a:r>
              <a:rPr lang="en-US" sz="2800" dirty="0"/>
              <a:t> do </a:t>
            </a:r>
            <a:r>
              <a:rPr lang="en-US" sz="2800" dirty="0" err="1"/>
              <a:t>cliente</a:t>
            </a:r>
            <a:r>
              <a:rPr lang="en-US" sz="2800" dirty="0"/>
              <a:t>. 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Soluções</a:t>
            </a:r>
            <a:r>
              <a:rPr lang="en-US" sz="2800" dirty="0"/>
              <a:t> que primam pela </a:t>
            </a:r>
            <a:r>
              <a:rPr lang="en-US" sz="2800" dirty="0" err="1"/>
              <a:t>qualidade</a:t>
            </a:r>
            <a:r>
              <a:rPr lang="en-US" sz="2800" dirty="0"/>
              <a:t> e </a:t>
            </a:r>
            <a:r>
              <a:rPr lang="en-US" sz="2800" dirty="0" err="1"/>
              <a:t>inovação</a:t>
            </a:r>
            <a:endParaRPr lang="en-US" sz="28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Elevada</a:t>
            </a:r>
            <a:r>
              <a:rPr lang="en-US" sz="2800" dirty="0"/>
              <a:t> </a:t>
            </a:r>
            <a:r>
              <a:rPr lang="en-US" sz="2800" dirty="0" err="1"/>
              <a:t>capacidade</a:t>
            </a:r>
            <a:r>
              <a:rPr lang="en-US" sz="2800" dirty="0"/>
              <a:t> de </a:t>
            </a:r>
            <a:r>
              <a:rPr lang="en-US" sz="2800" dirty="0" err="1"/>
              <a:t>investigação</a:t>
            </a:r>
            <a:r>
              <a:rPr lang="en-US" sz="2800" dirty="0"/>
              <a:t> e </a:t>
            </a:r>
            <a:r>
              <a:rPr lang="en-US" sz="2800" dirty="0" err="1"/>
              <a:t>desenvolvimento</a:t>
            </a:r>
            <a:r>
              <a:rPr lang="en-US" sz="2800" dirty="0"/>
              <a:t>.</a:t>
            </a:r>
          </a:p>
          <a:p>
            <a:endParaRPr lang="pt-P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BAD25-8BBB-664D-A8AE-1B91666A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7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6A3759-FA07-4EF9-9AA8-ADA64094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916" y="202366"/>
            <a:ext cx="625029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DIN Alternate" panose="020B0500000000000000" pitchFamily="34" charset="77"/>
              </a:rPr>
              <a:t>Segmentos</a:t>
            </a:r>
            <a:r>
              <a:rPr lang="en-US" b="1" dirty="0">
                <a:solidFill>
                  <a:srgbClr val="000000"/>
                </a:solidFill>
                <a:latin typeface="DIN Alternate" panose="020B0500000000000000" pitchFamily="34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IN Alternate" panose="020B0500000000000000" pitchFamily="34" charset="77"/>
              </a:rPr>
              <a:t>Cliente</a:t>
            </a:r>
            <a:r>
              <a:rPr lang="en-US" b="1" dirty="0">
                <a:solidFill>
                  <a:srgbClr val="000000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0CC100-002F-D047-958D-373BF18F6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r="2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3C22E-590D-41F6-9808-80191F38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5EF7B6-FB79-4791-A188-6A50E1B6AFA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313940"/>
              </a:solidFill>
              <a:latin typeface="Lato"/>
            </a:endParaRPr>
          </a:p>
        </p:txBody>
      </p:sp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2F46CD63-8F3F-4EBB-B112-F1134B257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762016"/>
              </p:ext>
            </p:extLst>
          </p:nvPr>
        </p:nvGraphicFramePr>
        <p:xfrm>
          <a:off x="5524500" y="1737783"/>
          <a:ext cx="549275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F89FF2-BDD0-A843-AEE2-B663C84E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8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D97E908-4657-0F48-8153-52638C4E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atin typeface="DIN Alternate" panose="020B0500000000000000" pitchFamily="34" charset="77"/>
              </a:rPr>
              <a:t>Canais</a:t>
            </a:r>
            <a:r>
              <a:rPr lang="en-US" b="1" dirty="0">
                <a:latin typeface="DIN Alternate" panose="020B0500000000000000" pitchFamily="34" charset="77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7BB105AB-A2CF-9F48-92F9-ECBD9D23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05" y="581892"/>
            <a:ext cx="3362669" cy="251875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CA014C65-66EE-444B-A184-BFA34D5D9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r="2259" b="2"/>
          <a:stretch/>
        </p:blipFill>
        <p:spPr>
          <a:xfrm>
            <a:off x="8077974" y="3707894"/>
            <a:ext cx="2406467" cy="2518756"/>
          </a:xfrm>
          <a:prstGeom prst="rect">
            <a:avLst/>
          </a:prstGeom>
        </p:spPr>
      </p:pic>
      <p:sp>
        <p:nvSpPr>
          <p:cNvPr id="25" name="CaixaDeTexto 3">
            <a:extLst>
              <a:ext uri="{FF2B5EF4-FFF2-40B4-BE49-F238E27FC236}">
                <a16:creationId xmlns:a16="http://schemas.microsoft.com/office/drawing/2014/main" id="{BFE1C0EF-89D5-5844-A3FC-4EC597CF91BE}"/>
              </a:ext>
            </a:extLst>
          </p:cNvPr>
          <p:cNvSpPr txBox="1"/>
          <p:nvPr/>
        </p:nvSpPr>
        <p:spPr>
          <a:xfrm>
            <a:off x="512599" y="2273597"/>
            <a:ext cx="584026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 </a:t>
            </a:r>
            <a:r>
              <a:rPr lang="en-US" sz="2800" dirty="0" err="1"/>
              <a:t>Equipa</a:t>
            </a:r>
            <a:r>
              <a:rPr lang="en-US" sz="2800" dirty="0"/>
              <a:t> de </a:t>
            </a:r>
            <a:r>
              <a:rPr lang="en-US" sz="2800" dirty="0" err="1"/>
              <a:t>vendas</a:t>
            </a:r>
            <a:r>
              <a:rPr lang="en-US" sz="2800" dirty="0"/>
              <a:t> </a:t>
            </a:r>
            <a:r>
              <a:rPr lang="en-US" sz="2800" dirty="0" err="1"/>
              <a:t>especializada</a:t>
            </a:r>
            <a:endParaRPr lang="pt-PT" sz="2800" dirty="0">
              <a:cs typeface="Calibri"/>
            </a:endParaRPr>
          </a:p>
          <a:p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Redes </a:t>
            </a:r>
            <a:r>
              <a:rPr lang="en-US" sz="2800" dirty="0" err="1"/>
              <a:t>sociais</a:t>
            </a:r>
            <a:r>
              <a:rPr lang="en-US" sz="2800" dirty="0"/>
              <a:t> 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err="1"/>
              <a:t>Feiras</a:t>
            </a:r>
            <a:r>
              <a:rPr lang="en-US" sz="2800" dirty="0"/>
              <a:t> e </a:t>
            </a:r>
            <a:r>
              <a:rPr lang="en-US" sz="2800" dirty="0" err="1"/>
              <a:t>exposições</a:t>
            </a:r>
            <a:r>
              <a:rPr lang="en-US" sz="2800" dirty="0"/>
              <a:t> </a:t>
            </a:r>
            <a:r>
              <a:rPr lang="en-US" sz="2800" dirty="0" err="1"/>
              <a:t>nacionais</a:t>
            </a:r>
            <a:r>
              <a:rPr lang="en-US" sz="2800" dirty="0"/>
              <a:t> e </a:t>
            </a:r>
            <a:r>
              <a:rPr lang="en-US" sz="2800" dirty="0" err="1"/>
              <a:t>internacionais</a:t>
            </a:r>
            <a:r>
              <a:rPr lang="en-US" sz="2800" dirty="0"/>
              <a:t> 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err="1"/>
              <a:t>Conferências</a:t>
            </a:r>
            <a:r>
              <a:rPr lang="en-US" sz="2800" dirty="0"/>
              <a:t> 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Website 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84F24-A128-2340-83B0-5AF6EBE5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9A10-F4E4-AE43-8442-CC9DB66EE832}" type="slidenum">
              <a:rPr lang="en-US" smtClean="0"/>
              <a:pPr/>
              <a:t>9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5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1510</Words>
  <Application>Microsoft Macintosh PowerPoint</Application>
  <PresentationFormat>Widescreen</PresentationFormat>
  <Paragraphs>230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DIN Alternate</vt:lpstr>
      <vt:lpstr>Lato</vt:lpstr>
      <vt:lpstr>Rockwell</vt:lpstr>
      <vt:lpstr>Office Theme</vt:lpstr>
      <vt:lpstr>PowerPoint Presentation</vt:lpstr>
      <vt:lpstr>PowerPoint Presentation</vt:lpstr>
      <vt:lpstr>Objetivos Estratégicos </vt:lpstr>
      <vt:lpstr>PowerPoint Presentation</vt:lpstr>
      <vt:lpstr>Análise de riscos e plano de contingência </vt:lpstr>
      <vt:lpstr>Business Model  Canvas </vt:lpstr>
      <vt:lpstr>PowerPoint Presentation</vt:lpstr>
      <vt:lpstr>Segmentos Cliente </vt:lpstr>
      <vt:lpstr>Canais </vt:lpstr>
      <vt:lpstr>Relações com os clientes  </vt:lpstr>
      <vt:lpstr>Fontes de Receita </vt:lpstr>
      <vt:lpstr>PowerPoint Presentation</vt:lpstr>
      <vt:lpstr>Atividades-Chave   </vt:lpstr>
      <vt:lpstr>Parceiros-Chave </vt:lpstr>
      <vt:lpstr>Estrutura de Custos </vt:lpstr>
      <vt:lpstr>Conclusões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</cp:revision>
  <dcterms:created xsi:type="dcterms:W3CDTF">2020-05-20T16:02:52Z</dcterms:created>
  <dcterms:modified xsi:type="dcterms:W3CDTF">2020-05-20T22:21:32Z</dcterms:modified>
</cp:coreProperties>
</file>