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16"/>
  </p:notesMasterIdLst>
  <p:sldIdLst>
    <p:sldId id="256" r:id="rId2"/>
    <p:sldId id="257" r:id="rId3"/>
    <p:sldId id="258" r:id="rId4"/>
    <p:sldId id="268" r:id="rId5"/>
    <p:sldId id="269" r:id="rId6"/>
    <p:sldId id="260" r:id="rId7"/>
    <p:sldId id="261" r:id="rId8"/>
    <p:sldId id="262" r:id="rId9"/>
    <p:sldId id="263" r:id="rId10"/>
    <p:sldId id="270" r:id="rId11"/>
    <p:sldId id="264" r:id="rId12"/>
    <p:sldId id="265" r:id="rId13"/>
    <p:sldId id="266" r:id="rId14"/>
    <p:sldId id="267"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68"/>
    <p:restoredTop sz="94674"/>
  </p:normalViewPr>
  <p:slideViewPr>
    <p:cSldViewPr snapToGrid="0" snapToObjects="1">
      <p:cViewPr>
        <p:scale>
          <a:sx n="102" d="100"/>
          <a:sy n="102" d="100"/>
        </p:scale>
        <p:origin x="8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C346B-F803-C144-913A-087DC34AC4AD}" type="datetimeFigureOut">
              <a:rPr lang="pt-PT" smtClean="0"/>
              <a:t>13/03/17</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69C62-EB60-974E-84E6-398224DAB941}" type="slidenum">
              <a:rPr lang="pt-PT" smtClean="0"/>
              <a:t>‹n.º›</a:t>
            </a:fld>
            <a:endParaRPr lang="pt-PT"/>
          </a:p>
        </p:txBody>
      </p:sp>
    </p:spTree>
    <p:extLst>
      <p:ext uri="{BB962C8B-B14F-4D97-AF65-F5344CB8AC3E}">
        <p14:creationId xmlns:p14="http://schemas.microsoft.com/office/powerpoint/2010/main" val="109026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a:t>
            </a:fld>
            <a:endParaRPr lang="pt-PT"/>
          </a:p>
        </p:txBody>
      </p:sp>
    </p:spTree>
    <p:extLst>
      <p:ext uri="{BB962C8B-B14F-4D97-AF65-F5344CB8AC3E}">
        <p14:creationId xmlns:p14="http://schemas.microsoft.com/office/powerpoint/2010/main" val="130848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Esta</a:t>
            </a:r>
            <a:r>
              <a:rPr lang="pt-PT" baseline="0" dirty="0" smtClean="0"/>
              <a:t> apresentação seguirá os tópicos base do relatório entregue sendo que serão referidos os seguintes aspetos: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2</a:t>
            </a:fld>
            <a:endParaRPr lang="pt-PT"/>
          </a:p>
        </p:txBody>
      </p:sp>
    </p:spTree>
    <p:extLst>
      <p:ext uri="{BB962C8B-B14F-4D97-AF65-F5344CB8AC3E}">
        <p14:creationId xmlns:p14="http://schemas.microsoft.com/office/powerpoint/2010/main" val="1093368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err="1" smtClean="0"/>
              <a:t>ahah</a:t>
            </a:r>
            <a:r>
              <a:rPr lang="pt-PT" dirty="0" smtClean="0"/>
              <a:t> </a:t>
            </a:r>
            <a:r>
              <a:rPr lang="pt-PT" dirty="0" err="1" smtClean="0"/>
              <a:t>podiamos</a:t>
            </a:r>
            <a:r>
              <a:rPr lang="pt-PT" dirty="0" smtClean="0"/>
              <a:t> dizer que</a:t>
            </a:r>
            <a:r>
              <a:rPr lang="pt-PT" baseline="0" dirty="0" smtClean="0"/>
              <a:t> a Empresa Belo </a:t>
            </a:r>
            <a:r>
              <a:rPr lang="pt-PT" baseline="0" dirty="0" err="1" smtClean="0"/>
              <a:t>Lda</a:t>
            </a:r>
            <a:r>
              <a:rPr lang="pt-PT" baseline="0" dirty="0" smtClean="0"/>
              <a:t> nos pediu para fazer este projeto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3</a:t>
            </a:fld>
            <a:endParaRPr lang="pt-PT"/>
          </a:p>
        </p:txBody>
      </p:sp>
    </p:spTree>
    <p:extLst>
      <p:ext uri="{BB962C8B-B14F-4D97-AF65-F5344CB8AC3E}">
        <p14:creationId xmlns:p14="http://schemas.microsoft.com/office/powerpoint/2010/main" val="151735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Por exemplo pode ordenar pelo preço do produto, pela distância a que se encontram os estabelecimentos em que exista o produto que deseja e pode também estabelecer ordem pelo </a:t>
            </a:r>
            <a:r>
              <a:rPr lang="pt-PT" i="1" dirty="0" smtClean="0"/>
              <a:t>rating</a:t>
            </a:r>
            <a:r>
              <a:rPr lang="pt-PT" dirty="0" smtClean="0"/>
              <a:t> dos estabelecimentos em que exista o produto.</a:t>
            </a:r>
          </a:p>
          <a:p>
            <a:r>
              <a:rPr lang="pt-PT" dirty="0" smtClean="0"/>
              <a:t> O utilizador poderá classificar o estabelecimento sugerido pela aplicação assim como o produto que vai degustar nesse mesmo estabelecimento.  A autenticação na </a:t>
            </a:r>
            <a:r>
              <a:rPr lang="pt-PT" i="1" dirty="0" err="1" smtClean="0"/>
              <a:t>app</a:t>
            </a:r>
            <a:r>
              <a:rPr lang="pt-PT" dirty="0" smtClean="0"/>
              <a:t> é facultativa, contudo caso um utilizador deseje guardar o seu histórico de procuras assim como as suas preferências deverá registar-se na aplicação. </a:t>
            </a:r>
          </a:p>
          <a:p>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9</a:t>
            </a:fld>
            <a:endParaRPr lang="pt-PT"/>
          </a:p>
        </p:txBody>
      </p:sp>
    </p:spTree>
    <p:extLst>
      <p:ext uri="{BB962C8B-B14F-4D97-AF65-F5344CB8AC3E}">
        <p14:creationId xmlns:p14="http://schemas.microsoft.com/office/powerpoint/2010/main" val="214154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200" kern="1200" dirty="0" smtClean="0">
                <a:solidFill>
                  <a:schemeClr val="tx1"/>
                </a:solidFill>
                <a:effectLst/>
                <a:latin typeface="+mn-lt"/>
                <a:ea typeface="+mn-ea"/>
                <a:cs typeface="+mn-cs"/>
              </a:rPr>
              <a:t>De forma a tornar o desenvolvimento do nosso projeto mais organizado e a fornecer dados como o tempo disponibilizado </a:t>
            </a:r>
            <a:r>
              <a:rPr lang="pt-PT" sz="1200" kern="1200" baseline="0" dirty="0" smtClean="0">
                <a:solidFill>
                  <a:schemeClr val="tx1"/>
                </a:solidFill>
                <a:effectLst/>
                <a:latin typeface="+mn-lt"/>
                <a:ea typeface="+mn-ea"/>
                <a:cs typeface="+mn-cs"/>
              </a:rPr>
              <a:t> à </a:t>
            </a:r>
            <a:r>
              <a:rPr lang="pt-PT" sz="1200" kern="1200" dirty="0" smtClean="0">
                <a:solidFill>
                  <a:schemeClr val="tx1"/>
                </a:solidFill>
                <a:effectLst/>
                <a:latin typeface="+mn-lt"/>
                <a:ea typeface="+mn-ea"/>
                <a:cs typeface="+mn-cs"/>
              </a:rPr>
              <a:t>realização de cada fase, elaboramos com a ajuda da ferramenta Microsoft Project um Diagrama de </a:t>
            </a:r>
            <a:r>
              <a:rPr lang="pt-PT" sz="1200" kern="1200" dirty="0" err="1" smtClean="0">
                <a:solidFill>
                  <a:schemeClr val="tx1"/>
                </a:solidFill>
                <a:effectLst/>
                <a:latin typeface="+mn-lt"/>
                <a:ea typeface="+mn-ea"/>
                <a:cs typeface="+mn-cs"/>
              </a:rPr>
              <a:t>Gantt</a:t>
            </a:r>
            <a:r>
              <a:rPr lang="pt-PT" sz="1200" kern="1200" dirty="0" smtClean="0">
                <a:solidFill>
                  <a:schemeClr val="tx1"/>
                </a:solidFill>
                <a:effectLst/>
                <a:latin typeface="+mn-lt"/>
                <a:ea typeface="+mn-ea"/>
                <a:cs typeface="+mn-cs"/>
              </a:rPr>
              <a:t>. </a:t>
            </a:r>
            <a:endParaRPr lang="pt-PT" dirty="0"/>
          </a:p>
        </p:txBody>
      </p:sp>
      <p:sp>
        <p:nvSpPr>
          <p:cNvPr id="4" name="Marcador de Posição do Número do Diapositivo 3"/>
          <p:cNvSpPr>
            <a:spLocks noGrp="1"/>
          </p:cNvSpPr>
          <p:nvPr>
            <p:ph type="sldNum" sz="quarter" idx="10"/>
          </p:nvPr>
        </p:nvSpPr>
        <p:spPr/>
        <p:txBody>
          <a:bodyPr/>
          <a:lstStyle/>
          <a:p>
            <a:fld id="{26C69C62-EB60-974E-84E6-398224DAB941}" type="slidenum">
              <a:rPr lang="pt-PT" smtClean="0"/>
              <a:t>13</a:t>
            </a:fld>
            <a:endParaRPr lang="pt-PT"/>
          </a:p>
        </p:txBody>
      </p:sp>
    </p:spTree>
    <p:extLst>
      <p:ext uri="{BB962C8B-B14F-4D97-AF65-F5344CB8AC3E}">
        <p14:creationId xmlns:p14="http://schemas.microsoft.com/office/powerpoint/2010/main" val="2070841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smtClean="0"/>
              <a:t>Clique para editar o estilo de título do Modelo Global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smtClean="0"/>
              <a:t>Clique para editar o estilo de subtítulo do Modelo Global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PT" smtClean="0"/>
              <a:t>Clique para editar o estilo de título do Modelo Global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PT" smtClean="0"/>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 do texto de Modelo Global</a:t>
            </a:r>
          </a:p>
        </p:txBody>
      </p:sp>
      <p:sp>
        <p:nvSpPr>
          <p:cNvPr id="4" name="Date Placeholder 3"/>
          <p:cNvSpPr>
            <a:spLocks noGrp="1"/>
          </p:cNvSpPr>
          <p:nvPr>
            <p:ph type="dt" sz="half" idx="10"/>
          </p:nvPr>
        </p:nvSpPr>
        <p:spPr/>
        <p:txBody>
          <a:bodyPr/>
          <a:lstStyle/>
          <a:p>
            <a:fld id="{EDBF7940-9411-754C-98A5-811EF7724D08}" type="datetimeFigureOut">
              <a:rPr lang="pt-PT" smtClean="0"/>
              <a:t>13/03/17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D7AB615-F63D-D84C-9962-B56FE4F942A5}"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smtClean="0"/>
              <a:t>Clique para editar o estilo de título do Modelo Global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EDBF7940-9411-754C-98A5-811EF7724D08}" type="datetimeFigureOut">
              <a:rPr lang="pt-PT" smtClean="0"/>
              <a:t>13/03/17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EDBF7940-9411-754C-98A5-811EF7724D08}" type="datetimeFigureOut">
              <a:rPr lang="pt-PT" smtClean="0"/>
              <a:t>13/03/17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 de título do Modelo Global</a:t>
            </a:r>
            <a:endParaRPr lang="en-US" dirty="0"/>
          </a:p>
        </p:txBody>
      </p:sp>
      <p:sp>
        <p:nvSpPr>
          <p:cNvPr id="3" name="Date Placeholder 2"/>
          <p:cNvSpPr>
            <a:spLocks noGrp="1"/>
          </p:cNvSpPr>
          <p:nvPr>
            <p:ph type="dt" sz="half" idx="10"/>
          </p:nvPr>
        </p:nvSpPr>
        <p:spPr/>
        <p:txBody>
          <a:bodyPr/>
          <a:lstStyle/>
          <a:p>
            <a:fld id="{EDBF7940-9411-754C-98A5-811EF7724D08}" type="datetimeFigureOut">
              <a:rPr lang="pt-PT" smtClean="0"/>
              <a:t>13/03/17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BF7940-9411-754C-98A5-811EF7724D08}" type="datetimeFigureOut">
              <a:rPr lang="pt-PT" smtClean="0"/>
              <a:t>13/03/17</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smtClean="0"/>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BF7940-9411-754C-98A5-811EF7724D08}" type="datetimeFigureOut">
              <a:rPr lang="pt-PT" smtClean="0"/>
              <a:t>13/03/17</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7AB615-F63D-D84C-9962-B56FE4F942A5}" type="slidenum">
              <a:rPr lang="pt-PT" smtClean="0"/>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PT" smtClean="0"/>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Arraste a imagem até ao marcador de posição ou clique no ícone para adicionar</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 do texto de Modelo Global</a:t>
            </a:r>
          </a:p>
        </p:txBody>
      </p:sp>
      <p:sp>
        <p:nvSpPr>
          <p:cNvPr id="5" name="Date Placeholder 4"/>
          <p:cNvSpPr>
            <a:spLocks noGrp="1"/>
          </p:cNvSpPr>
          <p:nvPr>
            <p:ph type="dt" sz="half" idx="10"/>
          </p:nvPr>
        </p:nvSpPr>
        <p:spPr/>
        <p:txBody>
          <a:bodyPr/>
          <a:lstStyle/>
          <a:p>
            <a:fld id="{EDBF7940-9411-754C-98A5-811EF7724D08}" type="datetimeFigureOut">
              <a:rPr lang="pt-PT" smtClean="0"/>
              <a:t>13/03/17</a:t>
            </a:fld>
            <a:endParaRPr lang="pt-PT"/>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2D7AB615-F63D-D84C-9962-B56FE4F942A5}" type="slidenum">
              <a:rPr lang="pt-PT" smtClean="0"/>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smtClean="0"/>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smtClean="0"/>
              <a:t>Clique para editar os estilos do texto de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BF7940-9411-754C-98A5-811EF7724D08}" type="datetimeFigureOut">
              <a:rPr lang="pt-PT" smtClean="0"/>
              <a:t>13/03/17</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7AB615-F63D-D84C-9962-B56FE4F942A5}"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76665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0160" y="2184400"/>
            <a:ext cx="9936480" cy="1226311"/>
          </a:xfrm>
        </p:spPr>
        <p:txBody>
          <a:bodyPr/>
          <a:lstStyle/>
          <a:p>
            <a:r>
              <a:rPr lang="pt-PT" dirty="0" err="1" smtClean="0"/>
              <a:t>Taste</a:t>
            </a:r>
            <a:r>
              <a:rPr lang="pt-PT" dirty="0" smtClean="0"/>
              <a:t> </a:t>
            </a:r>
            <a:r>
              <a:rPr lang="pt-PT" dirty="0" err="1" smtClean="0"/>
              <a:t>Advisor</a:t>
            </a:r>
            <a:r>
              <a:rPr lang="pt-PT" dirty="0" smtClean="0"/>
              <a:t> </a:t>
            </a:r>
            <a:endParaRPr lang="pt-PT" dirty="0"/>
          </a:p>
        </p:txBody>
      </p:sp>
      <p:sp>
        <p:nvSpPr>
          <p:cNvPr id="3" name="Subtítulo 2"/>
          <p:cNvSpPr>
            <a:spLocks noGrp="1"/>
          </p:cNvSpPr>
          <p:nvPr>
            <p:ph type="subTitle" idx="1"/>
          </p:nvPr>
        </p:nvSpPr>
        <p:spPr>
          <a:xfrm>
            <a:off x="1219199" y="3410711"/>
            <a:ext cx="10058400" cy="737956"/>
          </a:xfrm>
        </p:spPr>
        <p:txBody>
          <a:bodyPr/>
          <a:lstStyle/>
          <a:p>
            <a:r>
              <a:rPr lang="pt-PT" b="1" dirty="0" smtClean="0"/>
              <a:t>Sistema de recomendação gastronómica</a:t>
            </a:r>
            <a:endParaRPr lang="pt-PT" b="1" dirty="0"/>
          </a:p>
        </p:txBody>
      </p:sp>
      <p:pic>
        <p:nvPicPr>
          <p:cNvPr id="5" name="Imagem 4"/>
          <p:cNvPicPr>
            <a:picLocks noChangeAspect="1"/>
          </p:cNvPicPr>
          <p:nvPr/>
        </p:nvPicPr>
        <p:blipFill>
          <a:blip r:embed="rId3"/>
          <a:stretch>
            <a:fillRect/>
          </a:stretch>
        </p:blipFill>
        <p:spPr>
          <a:xfrm>
            <a:off x="211666" y="198691"/>
            <a:ext cx="2015067" cy="1635066"/>
          </a:xfrm>
          <a:prstGeom prst="rect">
            <a:avLst/>
          </a:prstGeom>
        </p:spPr>
      </p:pic>
      <p:sp>
        <p:nvSpPr>
          <p:cNvPr id="6" name="CaixaDeTexto 5"/>
          <p:cNvSpPr txBox="1"/>
          <p:nvPr/>
        </p:nvSpPr>
        <p:spPr>
          <a:xfrm>
            <a:off x="2679236" y="459958"/>
            <a:ext cx="6642738" cy="923330"/>
          </a:xfrm>
          <a:prstGeom prst="rect">
            <a:avLst/>
          </a:prstGeom>
          <a:noFill/>
        </p:spPr>
        <p:txBody>
          <a:bodyPr wrap="square" rtlCol="0">
            <a:spAutoFit/>
          </a:bodyPr>
          <a:lstStyle/>
          <a:p>
            <a:pPr algn="ctr"/>
            <a:r>
              <a:rPr lang="pt-PT" dirty="0"/>
              <a:t>Mestrado Integrado em Engenharia </a:t>
            </a:r>
            <a:r>
              <a:rPr lang="pt-PT" dirty="0" smtClean="0"/>
              <a:t>Informática</a:t>
            </a:r>
            <a:r>
              <a:rPr lang="pt-PT" dirty="0"/>
              <a:t>, </a:t>
            </a:r>
            <a:r>
              <a:rPr lang="pt-PT" dirty="0" smtClean="0"/>
              <a:t>3ºAno</a:t>
            </a:r>
            <a:r>
              <a:rPr lang="pt-PT" dirty="0"/>
              <a:t>, </a:t>
            </a:r>
            <a:r>
              <a:rPr lang="pt-PT" dirty="0" smtClean="0"/>
              <a:t>2ºSemestre</a:t>
            </a:r>
            <a:endParaRPr lang="pt-PT" dirty="0"/>
          </a:p>
          <a:p>
            <a:pPr algn="ctr"/>
            <a:r>
              <a:rPr lang="pt-PT" dirty="0" smtClean="0"/>
              <a:t>Laboratórios </a:t>
            </a:r>
            <a:r>
              <a:rPr lang="pt-PT" dirty="0"/>
              <a:t>de </a:t>
            </a:r>
            <a:r>
              <a:rPr lang="pt-PT" dirty="0" smtClean="0"/>
              <a:t>Informática </a:t>
            </a:r>
            <a:r>
              <a:rPr lang="pt-PT" dirty="0"/>
              <a:t>IV</a:t>
            </a:r>
          </a:p>
          <a:p>
            <a:endParaRPr lang="pt-PT" dirty="0"/>
          </a:p>
        </p:txBody>
      </p:sp>
      <p:sp>
        <p:nvSpPr>
          <p:cNvPr id="7" name="CaixaDeTexto 6"/>
          <p:cNvSpPr txBox="1"/>
          <p:nvPr/>
        </p:nvSpPr>
        <p:spPr>
          <a:xfrm>
            <a:off x="1280160" y="4436533"/>
            <a:ext cx="9936480" cy="1477328"/>
          </a:xfrm>
          <a:prstGeom prst="rect">
            <a:avLst/>
          </a:prstGeom>
          <a:noFill/>
        </p:spPr>
        <p:txBody>
          <a:bodyPr wrap="square" rtlCol="0">
            <a:spAutoFit/>
          </a:bodyPr>
          <a:lstStyle/>
          <a:p>
            <a:r>
              <a:rPr lang="pt-PT" dirty="0" smtClean="0"/>
              <a:t>Grupo 17 : </a:t>
            </a:r>
          </a:p>
          <a:p>
            <a:r>
              <a:rPr lang="pt-PT" dirty="0" smtClean="0"/>
              <a:t>Ana Rita Marques a74218</a:t>
            </a:r>
          </a:p>
          <a:p>
            <a:r>
              <a:rPr lang="pt-PT" dirty="0" smtClean="0"/>
              <a:t>Célia Figueiredo a67637</a:t>
            </a:r>
          </a:p>
          <a:p>
            <a:r>
              <a:rPr lang="pt-PT" dirty="0" smtClean="0"/>
              <a:t>Humberto Vaz a73236</a:t>
            </a:r>
          </a:p>
          <a:p>
            <a:r>
              <a:rPr lang="pt-PT" dirty="0" smtClean="0"/>
              <a:t>Ricardo Lopes a72062</a:t>
            </a:r>
            <a:endParaRPr lang="pt-PT" dirty="0"/>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4477" y="921623"/>
            <a:ext cx="1503122" cy="1170448"/>
          </a:xfrm>
          <a:prstGeom prst="rect">
            <a:avLst/>
          </a:prstGeom>
        </p:spPr>
      </p:pic>
    </p:spTree>
    <p:extLst>
      <p:ext uri="{BB962C8B-B14F-4D97-AF65-F5344CB8AC3E}">
        <p14:creationId xmlns:p14="http://schemas.microsoft.com/office/powerpoint/2010/main" val="4662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28630"/>
          </a:xfrm>
        </p:spPr>
        <p:txBody>
          <a:bodyPr/>
          <a:lstStyle/>
          <a:p>
            <a:r>
              <a:rPr lang="pt-PT" b="1" dirty="0"/>
              <a:t>Identificação dos </a:t>
            </a:r>
            <a:r>
              <a:rPr lang="pt-PT" b="1"/>
              <a:t>recursos </a:t>
            </a:r>
            <a:r>
              <a:rPr lang="pt-PT" b="1" smtClean="0"/>
              <a:t>necessários</a:t>
            </a:r>
            <a:endParaRPr lang="pt-PT" b="1" dirty="0"/>
          </a:p>
        </p:txBody>
      </p:sp>
      <p:sp>
        <p:nvSpPr>
          <p:cNvPr id="3" name="Marcador de Posição de Conteúdo 2"/>
          <p:cNvSpPr>
            <a:spLocks noGrp="1"/>
          </p:cNvSpPr>
          <p:nvPr>
            <p:ph idx="1"/>
          </p:nvPr>
        </p:nvSpPr>
        <p:spPr>
          <a:xfrm>
            <a:off x="826717" y="1845733"/>
            <a:ext cx="10534389" cy="4342125"/>
          </a:xfrm>
        </p:spPr>
        <p:txBody>
          <a:bodyPr>
            <a:normAutofit/>
          </a:bodyPr>
          <a:lstStyle/>
          <a:p>
            <a:r>
              <a:rPr lang="pt-PT" dirty="0"/>
              <a:t>Para a realização do projeto iremos recorrer a ferramentas como:</a:t>
            </a:r>
          </a:p>
          <a:p>
            <a:pPr lvl="0">
              <a:buFont typeface="Wingdings" charset="2"/>
              <a:buChar char="§"/>
            </a:pPr>
            <a:r>
              <a:rPr lang="pt-PT" dirty="0"/>
              <a:t>Microsoft Office;</a:t>
            </a:r>
          </a:p>
          <a:p>
            <a:pPr lvl="0" algn="just">
              <a:buFont typeface="Wingdings" charset="2"/>
              <a:buChar char="§"/>
            </a:pPr>
            <a:r>
              <a:rPr lang="pt-PT" dirty="0"/>
              <a:t>Ferramentas de busca de dados, o motor de </a:t>
            </a:r>
            <a:r>
              <a:rPr lang="pt-PT" dirty="0" smtClean="0"/>
              <a:t>busca </a:t>
            </a:r>
            <a:r>
              <a:rPr lang="pt-PT" dirty="0"/>
              <a:t>Bing (usar o </a:t>
            </a:r>
            <a:r>
              <a:rPr lang="pt-PT" dirty="0" err="1"/>
              <a:t>TripAdvisor</a:t>
            </a:r>
            <a:r>
              <a:rPr lang="pt-PT" dirty="0"/>
              <a:t>, tem fotos, contactos, morada, opiniões, hora de funcionamento, tem avaliação de acordo com preço);</a:t>
            </a:r>
          </a:p>
          <a:p>
            <a:pPr lvl="0">
              <a:buFont typeface="Wingdings" charset="2"/>
              <a:buChar char="§"/>
            </a:pPr>
            <a:r>
              <a:rPr lang="pt-PT" dirty="0"/>
              <a:t>Ferramentas de reconhecimento de voz (Bing </a:t>
            </a:r>
            <a:r>
              <a:rPr lang="pt-PT" dirty="0" err="1"/>
              <a:t>Speech</a:t>
            </a:r>
            <a:r>
              <a:rPr lang="pt-PT" dirty="0"/>
              <a:t> API);</a:t>
            </a:r>
          </a:p>
          <a:p>
            <a:pPr lvl="0">
              <a:buFont typeface="Wingdings" charset="2"/>
              <a:buChar char="§"/>
            </a:pPr>
            <a:r>
              <a:rPr lang="pt-PT" dirty="0"/>
              <a:t>Ferramentas de localização do local temos uma da </a:t>
            </a:r>
            <a:r>
              <a:rPr lang="pt-PT" dirty="0" err="1"/>
              <a:t>microsoft</a:t>
            </a:r>
            <a:r>
              <a:rPr lang="pt-PT" dirty="0"/>
              <a:t> (Bing </a:t>
            </a:r>
            <a:r>
              <a:rPr lang="pt-PT" dirty="0" err="1"/>
              <a:t>Maps</a:t>
            </a:r>
            <a:r>
              <a:rPr lang="pt-PT" dirty="0"/>
              <a:t> API);</a:t>
            </a:r>
          </a:p>
          <a:p>
            <a:pPr lvl="0">
              <a:buFont typeface="Wingdings" charset="2"/>
              <a:buChar char="§"/>
            </a:pPr>
            <a:r>
              <a:rPr lang="pt-PT" dirty="0"/>
              <a:t>Microsoft Visual </a:t>
            </a:r>
            <a:r>
              <a:rPr lang="pt-PT" dirty="0" err="1"/>
              <a:t>Studio</a:t>
            </a:r>
            <a:r>
              <a:rPr lang="pt-PT" dirty="0"/>
              <a:t>;</a:t>
            </a:r>
          </a:p>
          <a:p>
            <a:pPr lvl="0">
              <a:buFont typeface="Wingdings" charset="2"/>
              <a:buChar char="§"/>
            </a:pPr>
            <a:r>
              <a:rPr lang="pt-PT" dirty="0"/>
              <a:t>Microsoft .NET C#;</a:t>
            </a:r>
          </a:p>
          <a:p>
            <a:pPr lvl="0">
              <a:buFont typeface="Wingdings" charset="2"/>
              <a:buChar char="§"/>
            </a:pPr>
            <a:r>
              <a:rPr lang="pt-PT" dirty="0"/>
              <a:t>Microsoft SQL Server;</a:t>
            </a:r>
          </a:p>
          <a:p>
            <a:pPr lvl="0">
              <a:buFont typeface="Wingdings" charset="2"/>
              <a:buChar char="§"/>
            </a:pPr>
            <a:r>
              <a:rPr lang="pt-PT" dirty="0"/>
              <a:t>Microsoft Project;</a:t>
            </a:r>
          </a:p>
          <a:p>
            <a:endParaRPr lang="pt-PT" dirty="0"/>
          </a:p>
        </p:txBody>
      </p:sp>
    </p:spTree>
    <p:extLst>
      <p:ext uri="{BB962C8B-B14F-4D97-AF65-F5344CB8AC3E}">
        <p14:creationId xmlns:p14="http://schemas.microsoft.com/office/powerpoint/2010/main" val="8098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0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3" name="Straight Connector 8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1025" name="Picture 1" descr="Untitled Diagram (1)"/>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29185" y="597624"/>
            <a:ext cx="7687473" cy="521300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8141110" y="639097"/>
            <a:ext cx="3401961" cy="3686015"/>
          </a:xfrm>
        </p:spPr>
        <p:txBody>
          <a:bodyPr vert="horz" lIns="91440" tIns="45720" rIns="91440" bIns="45720" rtlCol="0" anchor="b">
            <a:normAutofit/>
          </a:bodyPr>
          <a:lstStyle/>
          <a:p>
            <a:r>
              <a:rPr lang="en-US" sz="6600" b="1">
                <a:solidFill>
                  <a:schemeClr val="tx1">
                    <a:lumMod val="85000"/>
                    <a:lumOff val="15000"/>
                  </a:schemeClr>
                </a:solidFill>
              </a:rPr>
              <a:t>Maqueta do sistema</a:t>
            </a:r>
            <a:r>
              <a:rPr lang="en-US" sz="6600">
                <a:solidFill>
                  <a:schemeClr val="tx1">
                    <a:lumMod val="85000"/>
                    <a:lumOff val="15000"/>
                  </a:schemeClr>
                </a:solidFill>
              </a:rPr>
              <a:t/>
            </a:r>
            <a:br>
              <a:rPr lang="en-US" sz="6600">
                <a:solidFill>
                  <a:schemeClr val="tx1">
                    <a:lumMod val="85000"/>
                    <a:lumOff val="15000"/>
                  </a:schemeClr>
                </a:solidFill>
              </a:rPr>
            </a:br>
            <a:endParaRPr lang="en-US" sz="6600">
              <a:solidFill>
                <a:schemeClr val="tx1">
                  <a:lumMod val="85000"/>
                  <a:lumOff val="15000"/>
                </a:schemeClr>
              </a:solidFill>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spTree>
    <p:extLst>
      <p:ext uri="{BB962C8B-B14F-4D97-AF65-F5344CB8AC3E}">
        <p14:creationId xmlns:p14="http://schemas.microsoft.com/office/powerpoint/2010/main" val="1445414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b="1" dirty="0"/>
              <a:t>Definição de um conjunto de medidas de </a:t>
            </a:r>
            <a:r>
              <a:rPr lang="pt-PT" b="1" dirty="0" smtClean="0"/>
              <a:t>sucesso</a:t>
            </a:r>
            <a:endParaRPr lang="pt-PT" b="1" dirty="0"/>
          </a:p>
        </p:txBody>
      </p:sp>
      <p:sp>
        <p:nvSpPr>
          <p:cNvPr id="3" name="Marcador de Posição de Conteúdo 2"/>
          <p:cNvSpPr>
            <a:spLocks noGrp="1"/>
          </p:cNvSpPr>
          <p:nvPr>
            <p:ph idx="1"/>
          </p:nvPr>
        </p:nvSpPr>
        <p:spPr>
          <a:xfrm>
            <a:off x="751562" y="1845733"/>
            <a:ext cx="10947748" cy="4229389"/>
          </a:xfrm>
        </p:spPr>
        <p:txBody>
          <a:bodyPr>
            <a:normAutofit lnSpcReduction="10000"/>
          </a:bodyPr>
          <a:lstStyle/>
          <a:p>
            <a:pPr>
              <a:buFont typeface="Wingdings" charset="2"/>
              <a:buChar char="§"/>
            </a:pPr>
            <a:r>
              <a:rPr lang="pt-PT" dirty="0" smtClean="0"/>
              <a:t> Publico alvo  - </a:t>
            </a:r>
            <a:r>
              <a:rPr lang="pt-PT" dirty="0"/>
              <a:t>A aplicação será desenvolvida para qualquer pessoa que possua um </a:t>
            </a:r>
            <a:r>
              <a:rPr lang="pt-PT" i="1" dirty="0" err="1"/>
              <a:t>Smartphone</a:t>
            </a:r>
            <a:r>
              <a:rPr lang="pt-PT" dirty="0"/>
              <a:t> e sinta a necessidade de saber onde comer ‘algo’ que lhe apeteça. Não necessita que as pessoas que usem a aplicação tenham um grau elevado de escolaridade, pois é bastante simples e apenas basta ter algum treino com </a:t>
            </a:r>
            <a:r>
              <a:rPr lang="pt-PT" i="1" dirty="0" err="1"/>
              <a:t>Smartphones</a:t>
            </a:r>
            <a:r>
              <a:rPr lang="pt-PT" i="1" dirty="0"/>
              <a:t>. </a:t>
            </a:r>
            <a:endParaRPr lang="pt-PT" i="1" dirty="0" smtClean="0"/>
          </a:p>
          <a:p>
            <a:pPr>
              <a:buFont typeface="Wingdings" charset="2"/>
              <a:buChar char="§"/>
            </a:pPr>
            <a:endParaRPr lang="pt-PT" dirty="0" smtClean="0"/>
          </a:p>
          <a:p>
            <a:pPr>
              <a:buFont typeface="Wingdings" charset="2"/>
              <a:buChar char="§"/>
            </a:pPr>
            <a:r>
              <a:rPr lang="pt-PT" dirty="0"/>
              <a:t> </a:t>
            </a:r>
            <a:r>
              <a:rPr lang="pt-PT" dirty="0" smtClean="0"/>
              <a:t>Facilidade de acesso à aplicação - </a:t>
            </a:r>
            <a:r>
              <a:rPr lang="pt-PT" dirty="0"/>
              <a:t>O mercado de aplicações móveis é diferenciado e abrangente, sendo necessário para aceder ao mesmo apenas uma conexão com a Internet através do </a:t>
            </a:r>
            <a:r>
              <a:rPr lang="pt-PT" i="1" dirty="0" err="1"/>
              <a:t>Smartphone</a:t>
            </a:r>
            <a:r>
              <a:rPr lang="pt-PT" dirty="0"/>
              <a:t>. Dessa forma, o limite de alcance de mercado seria imposto apenas pelas questões de marketing e interesses pessoais</a:t>
            </a:r>
            <a:r>
              <a:rPr lang="pt-PT" dirty="0" smtClean="0"/>
              <a:t>.</a:t>
            </a:r>
          </a:p>
          <a:p>
            <a:pPr>
              <a:buFont typeface="Wingdings" charset="2"/>
              <a:buChar char="§"/>
            </a:pPr>
            <a:endParaRPr lang="pt-PT" dirty="0" smtClean="0"/>
          </a:p>
          <a:p>
            <a:pPr>
              <a:buFont typeface="Wingdings" charset="2"/>
              <a:buChar char="§"/>
            </a:pPr>
            <a:r>
              <a:rPr lang="pt-PT" dirty="0"/>
              <a:t> </a:t>
            </a:r>
            <a:r>
              <a:rPr lang="pt-PT" dirty="0" smtClean="0"/>
              <a:t>Testes à interface - </a:t>
            </a:r>
            <a:r>
              <a:rPr lang="pt-PT" dirty="0"/>
              <a:t>Por mais que o levantamento de requisitos levante uma infinidade de informações que deverão estar dispostas na interface, é durante a interação real do utilizador com o sistema que os detalhes realmente são </a:t>
            </a:r>
            <a:r>
              <a:rPr lang="pt-PT" dirty="0" smtClean="0"/>
              <a:t>percebidos, por isso os testes à interface serão um dos pontos que teremos em consideração</a:t>
            </a:r>
            <a:endParaRPr lang="pt-PT" dirty="0"/>
          </a:p>
        </p:txBody>
      </p:sp>
    </p:spTree>
    <p:extLst>
      <p:ext uri="{BB962C8B-B14F-4D97-AF65-F5344CB8AC3E}">
        <p14:creationId xmlns:p14="http://schemas.microsoft.com/office/powerpoint/2010/main" val="1029329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859485" y="634946"/>
            <a:ext cx="3690257" cy="1450757"/>
          </a:xfrm>
        </p:spPr>
        <p:txBody>
          <a:bodyPr>
            <a:normAutofit/>
          </a:bodyPr>
          <a:lstStyle/>
          <a:p>
            <a:pPr>
              <a:lnSpc>
                <a:spcPct val="65000"/>
              </a:lnSpc>
            </a:pPr>
            <a:r>
              <a:rPr lang="pt-PT" sz="4100" b="1" dirty="0"/>
              <a:t>Plano de desenvolvimento</a:t>
            </a:r>
            <a:r>
              <a:rPr lang="pt-PT" sz="4100" dirty="0"/>
              <a:t/>
            </a:r>
            <a:br>
              <a:rPr lang="pt-PT" sz="4100" dirty="0"/>
            </a:br>
            <a:endParaRPr lang="pt-PT" sz="4100" dirty="0"/>
          </a:p>
        </p:txBody>
      </p:sp>
      <p:sp>
        <p:nvSpPr>
          <p:cNvPr id="11" name="Content Placeholder 10"/>
          <p:cNvSpPr>
            <a:spLocks noGrp="1"/>
          </p:cNvSpPr>
          <p:nvPr>
            <p:ph idx="1"/>
          </p:nvPr>
        </p:nvSpPr>
        <p:spPr>
          <a:xfrm>
            <a:off x="8389622" y="2206936"/>
            <a:ext cx="2896686" cy="3670180"/>
          </a:xfrm>
        </p:spPr>
        <p:txBody>
          <a:bodyPr>
            <a:normAutofit/>
          </a:bodyPr>
          <a:lstStyle/>
          <a:p>
            <a:r>
              <a:rPr lang="en-US" dirty="0" smtClean="0"/>
              <a:t>3 </a:t>
            </a:r>
            <a:r>
              <a:rPr lang="en-US" dirty="0" err="1" smtClean="0"/>
              <a:t>Etapas</a:t>
            </a:r>
            <a:r>
              <a:rPr lang="en-US" dirty="0" smtClean="0"/>
              <a:t> </a:t>
            </a:r>
            <a:r>
              <a:rPr lang="en-US" dirty="0" err="1" smtClean="0"/>
              <a:t>essenciais</a:t>
            </a:r>
            <a:r>
              <a:rPr lang="en-US" dirty="0" smtClean="0"/>
              <a:t>: </a:t>
            </a:r>
          </a:p>
          <a:p>
            <a:endParaRPr lang="en-US" dirty="0" smtClean="0"/>
          </a:p>
          <a:p>
            <a:pPr>
              <a:buClr>
                <a:schemeClr val="accent1">
                  <a:lumMod val="50000"/>
                </a:schemeClr>
              </a:buClr>
              <a:buFont typeface="Wingdings" charset="2"/>
              <a:buChar char="§"/>
            </a:pPr>
            <a:r>
              <a:rPr lang="en-US" b="1" dirty="0" smtClean="0">
                <a:solidFill>
                  <a:schemeClr val="tx1"/>
                </a:solidFill>
              </a:rPr>
              <a:t> </a:t>
            </a:r>
            <a:r>
              <a:rPr lang="en-US" b="1" dirty="0" err="1" smtClean="0">
                <a:solidFill>
                  <a:schemeClr val="tx1"/>
                </a:solidFill>
              </a:rPr>
              <a:t>Fundamentação</a:t>
            </a:r>
            <a:r>
              <a:rPr lang="en-US" b="1" dirty="0" smtClean="0">
                <a:solidFill>
                  <a:schemeClr val="tx1"/>
                </a:solidFill>
              </a:rPr>
              <a:t> </a:t>
            </a:r>
          </a:p>
          <a:p>
            <a:pPr>
              <a:buClr>
                <a:schemeClr val="accent1">
                  <a:lumMod val="50000"/>
                </a:schemeClr>
              </a:buClr>
              <a:buFont typeface="Wingdings" charset="2"/>
              <a:buChar char="§"/>
            </a:pPr>
            <a:r>
              <a:rPr lang="en-US" b="1" dirty="0" err="1" smtClean="0">
                <a:solidFill>
                  <a:schemeClr val="tx1"/>
                </a:solidFill>
              </a:rPr>
              <a:t>Especificação</a:t>
            </a:r>
            <a:r>
              <a:rPr lang="en-US" b="1" dirty="0" smtClean="0">
                <a:solidFill>
                  <a:schemeClr val="tx1"/>
                </a:solidFill>
              </a:rPr>
              <a:t> </a:t>
            </a:r>
          </a:p>
          <a:p>
            <a:pPr>
              <a:buClr>
                <a:schemeClr val="accent1">
                  <a:lumMod val="50000"/>
                </a:schemeClr>
              </a:buClr>
              <a:buFont typeface="Wingdings" charset="2"/>
              <a:buChar char="§"/>
            </a:pPr>
            <a:r>
              <a:rPr lang="en-US" b="1" dirty="0" err="1" smtClean="0">
                <a:solidFill>
                  <a:schemeClr val="tx1"/>
                </a:solidFill>
              </a:rPr>
              <a:t>Implementação</a:t>
            </a:r>
            <a:endParaRPr lang="en-US" b="1" dirty="0" smtClean="0">
              <a:solidFill>
                <a:schemeClr val="tx1"/>
              </a:solidFill>
            </a:endParaRPr>
          </a:p>
          <a:p>
            <a:pPr>
              <a:buClr>
                <a:schemeClr val="accent1">
                  <a:lumMod val="50000"/>
                </a:schemeClr>
              </a:buClr>
              <a:buFont typeface="Wingdings" charset="2"/>
              <a:buChar char="§"/>
            </a:pPr>
            <a:endParaRPr lang="en-US" b="1" dirty="0" smtClean="0">
              <a:solidFill>
                <a:schemeClr val="tx1"/>
              </a:solidFill>
            </a:endParaRPr>
          </a:p>
          <a:p>
            <a:pPr marL="0" indent="0">
              <a:buNone/>
            </a:pPr>
            <a:endParaRPr lang="en-US" dirty="0"/>
          </a:p>
        </p:txBody>
      </p:sp>
      <p:sp>
        <p:nvSpPr>
          <p:cNvPr id="3" name="Rectangle 2"/>
          <p:cNvSpPr>
            <a:spLocks noChangeArrowheads="1"/>
          </p:cNvSpPr>
          <p:nvPr/>
        </p:nvSpPr>
        <p:spPr bwMode="auto">
          <a:xfrm>
            <a:off x="-163688" y="1604278"/>
            <a:ext cx="148351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pt-PT"/>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83" y="819808"/>
            <a:ext cx="7480664" cy="448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8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168400" y="4012195"/>
            <a:ext cx="3657599" cy="2099735"/>
          </a:xfrm>
        </p:spPr>
        <p:txBody>
          <a:bodyPr>
            <a:normAutofit fontScale="92500" lnSpcReduction="10000"/>
          </a:bodyPr>
          <a:lstStyle/>
          <a:p>
            <a:r>
              <a:rPr lang="pt-PT" dirty="0"/>
              <a:t>Grupo 17 : </a:t>
            </a:r>
          </a:p>
          <a:p>
            <a:r>
              <a:rPr lang="pt-PT" dirty="0"/>
              <a:t>Ana Rita Marques a74218</a:t>
            </a:r>
          </a:p>
          <a:p>
            <a:r>
              <a:rPr lang="pt-PT" dirty="0"/>
              <a:t>Célia Figueiredo a67637</a:t>
            </a:r>
          </a:p>
          <a:p>
            <a:r>
              <a:rPr lang="pt-PT" dirty="0"/>
              <a:t>Humberto Vaz a73236</a:t>
            </a:r>
          </a:p>
          <a:p>
            <a:r>
              <a:rPr lang="pt-PT" dirty="0"/>
              <a:t>Ricardo Lopes a72062</a:t>
            </a:r>
          </a:p>
          <a:p>
            <a:endParaRPr lang="pt-PT" dirty="0"/>
          </a:p>
        </p:txBody>
      </p:sp>
      <p:sp>
        <p:nvSpPr>
          <p:cNvPr id="4" name="Retângulo 3"/>
          <p:cNvSpPr/>
          <p:nvPr/>
        </p:nvSpPr>
        <p:spPr>
          <a:xfrm>
            <a:off x="2489199" y="542836"/>
            <a:ext cx="6993467" cy="923330"/>
          </a:xfrm>
          <a:prstGeom prst="rect">
            <a:avLst/>
          </a:prstGeom>
        </p:spPr>
        <p:txBody>
          <a:bodyPr wrap="square">
            <a:spAutoFit/>
          </a:bodyPr>
          <a:lstStyle/>
          <a:p>
            <a:pPr algn="ctr"/>
            <a:r>
              <a:rPr lang="pt-PT" dirty="0" smtClean="0"/>
              <a:t>Mestrado Integrado em Engenharia Informática, 3ºAno, 2ºSemestre</a:t>
            </a:r>
          </a:p>
          <a:p>
            <a:pPr algn="ctr"/>
            <a:r>
              <a:rPr lang="pt-PT" dirty="0" smtClean="0"/>
              <a:t>Laboratórios de Informática IV</a:t>
            </a:r>
          </a:p>
          <a:p>
            <a:endParaRPr lang="pt-PT" dirty="0"/>
          </a:p>
        </p:txBody>
      </p:sp>
      <p:pic>
        <p:nvPicPr>
          <p:cNvPr id="5" name="Imagem 4"/>
          <p:cNvPicPr>
            <a:picLocks noChangeAspect="1"/>
          </p:cNvPicPr>
          <p:nvPr/>
        </p:nvPicPr>
        <p:blipFill>
          <a:blip r:embed="rId2"/>
          <a:stretch>
            <a:fillRect/>
          </a:stretch>
        </p:blipFill>
        <p:spPr>
          <a:xfrm>
            <a:off x="249766" y="125260"/>
            <a:ext cx="1837267" cy="1490795"/>
          </a:xfrm>
          <a:prstGeom prst="rect">
            <a:avLst/>
          </a:prstGeo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49" y="2254685"/>
            <a:ext cx="4142066" cy="3070168"/>
          </a:xfrm>
          <a:prstGeom prst="rect">
            <a:avLst/>
          </a:prstGeom>
        </p:spPr>
      </p:pic>
    </p:spTree>
    <p:extLst>
      <p:ext uri="{BB962C8B-B14F-4D97-AF65-F5344CB8AC3E}">
        <p14:creationId xmlns:p14="http://schemas.microsoft.com/office/powerpoint/2010/main" val="202812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966464"/>
          </a:xfrm>
        </p:spPr>
        <p:txBody>
          <a:bodyPr/>
          <a:lstStyle/>
          <a:p>
            <a:r>
              <a:rPr lang="pt-PT" b="1" dirty="0"/>
              <a:t>Estrutura da </a:t>
            </a:r>
            <a:r>
              <a:rPr lang="pt-PT" b="1" dirty="0" smtClean="0"/>
              <a:t>Apresentação</a:t>
            </a:r>
            <a:endParaRPr lang="pt-PT" b="1" dirty="0"/>
          </a:p>
        </p:txBody>
      </p:sp>
      <p:sp>
        <p:nvSpPr>
          <p:cNvPr id="3" name="Marcador de Posição de Conteúdo 2"/>
          <p:cNvSpPr>
            <a:spLocks noGrp="1"/>
          </p:cNvSpPr>
          <p:nvPr>
            <p:ph idx="1"/>
          </p:nvPr>
        </p:nvSpPr>
        <p:spPr>
          <a:xfrm>
            <a:off x="1097280" y="1811866"/>
            <a:ext cx="7992534" cy="4351867"/>
          </a:xfrm>
        </p:spPr>
        <p:txBody>
          <a:bodyPr>
            <a:normAutofit lnSpcReduction="10000"/>
          </a:bodyPr>
          <a:lstStyle/>
          <a:p>
            <a:pPr>
              <a:buFont typeface="Arial" charset="0"/>
              <a:buChar char="•"/>
            </a:pPr>
            <a:r>
              <a:rPr lang="pt-PT" sz="2400" dirty="0" smtClean="0"/>
              <a:t>Contextualização</a:t>
            </a:r>
            <a:endParaRPr lang="pt-PT" sz="2400" dirty="0"/>
          </a:p>
          <a:p>
            <a:pPr>
              <a:buFont typeface="Arial" charset="0"/>
              <a:buChar char="•"/>
            </a:pPr>
            <a:r>
              <a:rPr lang="pt-PT" sz="2400" dirty="0" smtClean="0"/>
              <a:t>Motivação </a:t>
            </a:r>
            <a:r>
              <a:rPr lang="pt-PT" sz="2400" dirty="0"/>
              <a:t>e </a:t>
            </a:r>
            <a:r>
              <a:rPr lang="pt-PT" sz="2400" dirty="0" smtClean="0"/>
              <a:t>objetivos</a:t>
            </a:r>
            <a:endParaRPr lang="pt-PT" sz="2400" dirty="0"/>
          </a:p>
          <a:p>
            <a:pPr>
              <a:buFont typeface="Arial" charset="0"/>
              <a:buChar char="•"/>
            </a:pPr>
            <a:r>
              <a:rPr lang="pt-PT" sz="2400" dirty="0" smtClean="0"/>
              <a:t>Justificação </a:t>
            </a:r>
            <a:r>
              <a:rPr lang="pt-PT" sz="2400" dirty="0"/>
              <a:t>do </a:t>
            </a:r>
            <a:r>
              <a:rPr lang="pt-PT" sz="2400" dirty="0" smtClean="0"/>
              <a:t>sistema</a:t>
            </a:r>
            <a:endParaRPr lang="pt-PT" sz="2400" dirty="0"/>
          </a:p>
          <a:p>
            <a:pPr>
              <a:buFont typeface="Arial" charset="0"/>
              <a:buChar char="•"/>
            </a:pPr>
            <a:r>
              <a:rPr lang="pt-PT" sz="2400" dirty="0" smtClean="0"/>
              <a:t>Utilidade </a:t>
            </a:r>
            <a:r>
              <a:rPr lang="pt-PT" sz="2400" dirty="0"/>
              <a:t>do </a:t>
            </a:r>
            <a:r>
              <a:rPr lang="pt-PT" sz="2400" dirty="0" smtClean="0"/>
              <a:t>sistema</a:t>
            </a:r>
            <a:endParaRPr lang="pt-PT" sz="2400" dirty="0"/>
          </a:p>
          <a:p>
            <a:pPr>
              <a:buFont typeface="Arial" charset="0"/>
              <a:buChar char="•"/>
            </a:pPr>
            <a:r>
              <a:rPr lang="pt-PT" sz="2400" dirty="0" smtClean="0"/>
              <a:t>Estabelecimento </a:t>
            </a:r>
            <a:r>
              <a:rPr lang="pt-PT" sz="2400" dirty="0"/>
              <a:t>da identidade do </a:t>
            </a:r>
            <a:r>
              <a:rPr lang="pt-PT" sz="2400" dirty="0" smtClean="0"/>
              <a:t>projeto</a:t>
            </a:r>
            <a:endParaRPr lang="pt-PT" sz="2400" dirty="0"/>
          </a:p>
          <a:p>
            <a:pPr>
              <a:buFont typeface="Arial" charset="0"/>
              <a:buChar char="•"/>
            </a:pPr>
            <a:r>
              <a:rPr lang="pt-PT" sz="2400" dirty="0" smtClean="0"/>
              <a:t>Identificação </a:t>
            </a:r>
            <a:r>
              <a:rPr lang="pt-PT" sz="2400" dirty="0"/>
              <a:t>dos recursos </a:t>
            </a:r>
            <a:r>
              <a:rPr lang="pt-PT" sz="2400" dirty="0" smtClean="0"/>
              <a:t>necessários</a:t>
            </a:r>
            <a:endParaRPr lang="pt-PT" sz="2400" dirty="0"/>
          </a:p>
          <a:p>
            <a:pPr>
              <a:buFont typeface="Arial" charset="0"/>
              <a:buChar char="•"/>
            </a:pPr>
            <a:r>
              <a:rPr lang="pt-PT" sz="2400" dirty="0" smtClean="0"/>
              <a:t>Maqueta </a:t>
            </a:r>
            <a:r>
              <a:rPr lang="pt-PT" sz="2400" dirty="0"/>
              <a:t>do </a:t>
            </a:r>
            <a:r>
              <a:rPr lang="pt-PT" sz="2400" dirty="0" smtClean="0"/>
              <a:t>sistema</a:t>
            </a:r>
            <a:endParaRPr lang="pt-PT" sz="2400" dirty="0"/>
          </a:p>
          <a:p>
            <a:pPr>
              <a:buFont typeface="Arial" charset="0"/>
              <a:buChar char="•"/>
            </a:pPr>
            <a:r>
              <a:rPr lang="pt-PT" sz="2400" dirty="0" smtClean="0"/>
              <a:t>Definição </a:t>
            </a:r>
            <a:r>
              <a:rPr lang="pt-PT" sz="2400" dirty="0"/>
              <a:t>de um conjunto de medidas de </a:t>
            </a:r>
            <a:r>
              <a:rPr lang="pt-PT" sz="2400" dirty="0" smtClean="0"/>
              <a:t>sucesso</a:t>
            </a:r>
            <a:endParaRPr lang="pt-PT" sz="2400" dirty="0"/>
          </a:p>
          <a:p>
            <a:pPr>
              <a:buFont typeface="Arial" charset="0"/>
              <a:buChar char="•"/>
            </a:pPr>
            <a:r>
              <a:rPr lang="pt-PT" sz="2400" dirty="0" smtClean="0"/>
              <a:t>Plano </a:t>
            </a:r>
            <a:r>
              <a:rPr lang="pt-PT" sz="2400" dirty="0"/>
              <a:t>de </a:t>
            </a:r>
            <a:r>
              <a:rPr lang="pt-PT" sz="2400" dirty="0" smtClean="0"/>
              <a:t>desenvolvimento</a:t>
            </a:r>
            <a:endParaRPr lang="pt-PT" sz="2400" dirty="0"/>
          </a:p>
          <a:p>
            <a:endParaRPr lang="pt-PT"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447908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55599"/>
            <a:ext cx="10058400" cy="982135"/>
          </a:xfrm>
        </p:spPr>
        <p:txBody>
          <a:bodyPr/>
          <a:lstStyle/>
          <a:p>
            <a:r>
              <a:rPr lang="pt-PT" b="1" dirty="0" smtClean="0"/>
              <a:t>Contextualização</a:t>
            </a:r>
            <a:endParaRPr lang="pt-PT" dirty="0"/>
          </a:p>
        </p:txBody>
      </p:sp>
      <p:sp>
        <p:nvSpPr>
          <p:cNvPr id="3" name="Marcador de Posição de Conteúdo 2"/>
          <p:cNvSpPr>
            <a:spLocks noGrp="1"/>
          </p:cNvSpPr>
          <p:nvPr>
            <p:ph idx="1"/>
          </p:nvPr>
        </p:nvSpPr>
        <p:spPr>
          <a:xfrm>
            <a:off x="711200" y="2133600"/>
            <a:ext cx="10444480" cy="4114799"/>
          </a:xfrm>
        </p:spPr>
        <p:txBody>
          <a:bodyPr/>
          <a:lstStyle/>
          <a:p>
            <a:pPr algn="just"/>
            <a:r>
              <a:rPr lang="pt-PT" dirty="0"/>
              <a:t>O passatempo de comer em restaurantes é aproveitado por uma grande variedade de </a:t>
            </a:r>
            <a:r>
              <a:rPr lang="pt-PT" dirty="0" smtClean="0"/>
              <a:t>pessoas. </a:t>
            </a:r>
            <a:r>
              <a:rPr lang="pt-PT" dirty="0"/>
              <a:t>Existem vários tipos de restaurantes - alguns de </a:t>
            </a:r>
            <a:r>
              <a:rPr lang="pt-PT" i="1" dirty="0" err="1" smtClean="0"/>
              <a:t>fast</a:t>
            </a:r>
            <a:r>
              <a:rPr lang="pt-PT" i="1" dirty="0"/>
              <a:t> </a:t>
            </a:r>
            <a:r>
              <a:rPr lang="pt-PT" i="1" dirty="0" err="1" smtClean="0"/>
              <a:t>food</a:t>
            </a:r>
            <a:r>
              <a:rPr lang="pt-PT" dirty="0"/>
              <a:t>, outros de alta gastronomia e ainda de comida casual, entre outros. Cada tipo oferece um tipo diferente de serviço ou cozinha e pode atrair clientelas </a:t>
            </a:r>
            <a:r>
              <a:rPr lang="pt-PT" dirty="0" smtClean="0"/>
              <a:t>diferentes, no entanto quando queremos comer algo em especifico torna-se difícil encontrar o local. </a:t>
            </a:r>
          </a:p>
          <a:p>
            <a:pPr algn="just"/>
            <a:r>
              <a:rPr lang="pt-PT" dirty="0"/>
              <a:t>Com base nestas premissas </a:t>
            </a:r>
            <a:r>
              <a:rPr lang="pt-PT" dirty="0" smtClean="0"/>
              <a:t>a empresa ‘</a:t>
            </a:r>
            <a:r>
              <a:rPr lang="pt-PT" i="1" dirty="0" smtClean="0"/>
              <a:t>Belo </a:t>
            </a:r>
            <a:r>
              <a:rPr lang="pt-PT" i="1" dirty="0" err="1" smtClean="0"/>
              <a:t>Lda</a:t>
            </a:r>
            <a:r>
              <a:rPr lang="pt-PT" dirty="0" smtClean="0"/>
              <a:t>’ sentiu a necessidade de ter uma aplicação que colocasse </a:t>
            </a:r>
            <a:r>
              <a:rPr lang="pt-PT" dirty="0"/>
              <a:t>alguns restaurantes numa base de dados com as suas respetivas </a:t>
            </a:r>
            <a:r>
              <a:rPr lang="pt-PT" dirty="0" smtClean="0"/>
              <a:t>ementas. Assim sempre que um dos seus funcionários ou clientes sentisse o desejo </a:t>
            </a:r>
            <a:r>
              <a:rPr lang="pt-PT" dirty="0"/>
              <a:t>de comer </a:t>
            </a:r>
            <a:r>
              <a:rPr lang="pt-PT" dirty="0" smtClean="0"/>
              <a:t>‘alguma coisa’ haveria uma aplicação que ajudasse a encontrar o local com a tal iguaria desejada. </a:t>
            </a:r>
            <a:r>
              <a:rPr lang="pt-PT" dirty="0"/>
              <a:t>Posto isto </a:t>
            </a:r>
            <a:r>
              <a:rPr lang="pt-PT" dirty="0" smtClean="0"/>
              <a:t>surgiu </a:t>
            </a:r>
            <a:r>
              <a:rPr lang="pt-PT" dirty="0"/>
              <a:t>a ideia de criar </a:t>
            </a:r>
            <a:r>
              <a:rPr lang="pt-PT" dirty="0" smtClean="0"/>
              <a:t>a ‘</a:t>
            </a:r>
            <a:r>
              <a:rPr lang="pt-PT" i="1" dirty="0" err="1" smtClean="0"/>
              <a:t>Taste</a:t>
            </a:r>
            <a:r>
              <a:rPr lang="pt-PT" i="1" dirty="0" smtClean="0"/>
              <a:t> </a:t>
            </a:r>
            <a:r>
              <a:rPr lang="pt-PT" i="1" dirty="0" err="1" smtClean="0"/>
              <a:t>Advisor</a:t>
            </a:r>
            <a:r>
              <a:rPr lang="pt-PT" i="1" dirty="0" smtClean="0"/>
              <a:t> </a:t>
            </a:r>
            <a:r>
              <a:rPr lang="pt-PT" dirty="0" smtClean="0"/>
              <a:t>‘ que ajudará a comunidade em geral </a:t>
            </a:r>
            <a:r>
              <a:rPr lang="pt-PT" dirty="0"/>
              <a:t>nesse sentido. </a:t>
            </a:r>
          </a:p>
          <a:p>
            <a:endParaRPr lang="pt-PT"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867426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216520"/>
          </a:xfrm>
        </p:spPr>
        <p:txBody>
          <a:bodyPr/>
          <a:lstStyle/>
          <a:p>
            <a:r>
              <a:rPr lang="pt-PT" b="1" dirty="0" smtClean="0"/>
              <a:t>Apresentação do caso de estudo </a:t>
            </a:r>
            <a:endParaRPr lang="pt-PT" b="1" dirty="0"/>
          </a:p>
        </p:txBody>
      </p:sp>
      <p:sp>
        <p:nvSpPr>
          <p:cNvPr id="3" name="Marcador de Posição de Conteúdo 2"/>
          <p:cNvSpPr>
            <a:spLocks noGrp="1"/>
          </p:cNvSpPr>
          <p:nvPr>
            <p:ph idx="1"/>
          </p:nvPr>
        </p:nvSpPr>
        <p:spPr/>
        <p:txBody>
          <a:bodyPr>
            <a:normAutofit/>
          </a:bodyPr>
          <a:lstStyle/>
          <a:p>
            <a:pPr fontAlgn="base"/>
            <a:r>
              <a:rPr lang="pt-PT" dirty="0"/>
              <a:t>A </a:t>
            </a:r>
            <a:r>
              <a:rPr lang="pt-PT" dirty="0" smtClean="0"/>
              <a:t>empresa ‘</a:t>
            </a:r>
            <a:r>
              <a:rPr lang="pt-PT" i="1" dirty="0" smtClean="0"/>
              <a:t>Belo </a:t>
            </a:r>
            <a:r>
              <a:rPr lang="pt-PT" i="1" dirty="0" err="1" smtClean="0"/>
              <a:t>Lda</a:t>
            </a:r>
            <a:r>
              <a:rPr lang="pt-PT" dirty="0" smtClean="0"/>
              <a:t>’ precisa que aplicação a desenvolver satisfaça os </a:t>
            </a:r>
            <a:r>
              <a:rPr lang="pt-PT" dirty="0"/>
              <a:t>seguintes requisitos: </a:t>
            </a:r>
          </a:p>
          <a:p>
            <a:pPr fontAlgn="base"/>
            <a:endParaRPr lang="pt-PT" sz="1000" dirty="0"/>
          </a:p>
          <a:p>
            <a:pPr lvl="0" algn="just" fontAlgn="base">
              <a:buFont typeface="Wingdings" charset="2"/>
              <a:buChar char="§"/>
            </a:pPr>
            <a:r>
              <a:rPr lang="pt-PT" dirty="0"/>
              <a:t>Permitir que o utilizador dite o que quer comer no momento, quer por escrito, quer por voz; </a:t>
            </a:r>
          </a:p>
          <a:p>
            <a:pPr lvl="0" algn="just" fontAlgn="base">
              <a:buFont typeface="Wingdings" charset="2"/>
              <a:buChar char="§"/>
            </a:pPr>
            <a:r>
              <a:rPr lang="pt-PT" dirty="0"/>
              <a:t>Apresentar uma lista de sugestões de locais, ordenadas de acordo com um dado índice de avaliação, cada local acompanhado por uma caracterização, relatos de clientes, formas de contactos, localização do local e forma de lá chegar através da visualização do caminho num mapa, assim como uma descrição, fotografia e preço do "algo" pretendido; </a:t>
            </a:r>
          </a:p>
          <a:p>
            <a:pPr lvl="0" algn="just" fontAlgn="base">
              <a:buFont typeface="Wingdings" charset="2"/>
              <a:buChar char="§"/>
            </a:pPr>
            <a:r>
              <a:rPr lang="pt-PT" dirty="0"/>
              <a:t> Permitir ao utilizador registar a sua opinião sobre o local selecionado e o "algo" degustado, possibilitando-o publicar a respetiva opinião numa rede social, assim como "</a:t>
            </a:r>
            <a:r>
              <a:rPr lang="pt-PT" dirty="0" err="1"/>
              <a:t>twittar</a:t>
            </a:r>
            <a:r>
              <a:rPr lang="pt-PT" dirty="0"/>
              <a:t>" a experiência de degustação em tempo real; </a:t>
            </a:r>
          </a:p>
          <a:p>
            <a:pPr fontAlgn="base">
              <a:buFont typeface="Wingdings" charset="2"/>
              <a:buChar char="§"/>
            </a:pPr>
            <a:endParaRPr lang="pt-PT" dirty="0"/>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415584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1091260"/>
          </a:xfrm>
        </p:spPr>
        <p:txBody>
          <a:bodyPr/>
          <a:lstStyle/>
          <a:p>
            <a:r>
              <a:rPr lang="pt-PT" b="1" dirty="0"/>
              <a:t>Apresentação do caso de estudo </a:t>
            </a:r>
            <a:endParaRPr lang="pt-PT" dirty="0"/>
          </a:p>
        </p:txBody>
      </p:sp>
      <p:sp>
        <p:nvSpPr>
          <p:cNvPr id="3" name="Marcador de Posição de Conteúdo 2"/>
          <p:cNvSpPr>
            <a:spLocks noGrp="1"/>
          </p:cNvSpPr>
          <p:nvPr>
            <p:ph idx="1"/>
          </p:nvPr>
        </p:nvSpPr>
        <p:spPr>
          <a:xfrm>
            <a:off x="889348" y="1845734"/>
            <a:ext cx="10266332" cy="4023360"/>
          </a:xfrm>
        </p:spPr>
        <p:txBody>
          <a:bodyPr>
            <a:normAutofit/>
          </a:bodyPr>
          <a:lstStyle/>
          <a:p>
            <a:pPr lvl="0" algn="just" fontAlgn="base">
              <a:buFont typeface="Wingdings" charset="2"/>
              <a:buChar char="§"/>
            </a:pPr>
            <a:r>
              <a:rPr lang="pt-PT" dirty="0"/>
              <a:t>Permitir ao utilizador efetuar registo e autenticação na aplicação, o que permitirá que este faça o registo das suas preferências (ou não preferências), que poderão influenciar as apresentações de sugestões futuras, assim como permitirá armazenar o histórico dos locais já frequentados (sugeridos pela aplicação), que poderá ser revisto e possibilitar o utilizador de escolher novamente um desses locais; </a:t>
            </a:r>
            <a:endParaRPr lang="pt-PT" dirty="0" smtClean="0"/>
          </a:p>
          <a:p>
            <a:pPr lvl="0" algn="just" fontAlgn="base">
              <a:buFont typeface="Wingdings" charset="2"/>
              <a:buChar char="§"/>
            </a:pPr>
            <a:endParaRPr lang="pt-PT" dirty="0"/>
          </a:p>
          <a:p>
            <a:pPr lvl="0" algn="just" fontAlgn="base">
              <a:buFont typeface="Wingdings" charset="2"/>
              <a:buChar char="§"/>
            </a:pPr>
            <a:r>
              <a:rPr lang="pt-PT" dirty="0"/>
              <a:t>Apresentar uma lista de tendências de degustação na zona onde o utilizador se encontra; </a:t>
            </a:r>
            <a:endParaRPr lang="pt-PT" dirty="0" smtClean="0"/>
          </a:p>
          <a:p>
            <a:pPr lvl="0" algn="just" fontAlgn="base">
              <a:buFont typeface="Wingdings" charset="2"/>
              <a:buChar char="§"/>
            </a:pPr>
            <a:endParaRPr lang="pt-PT" dirty="0"/>
          </a:p>
          <a:p>
            <a:pPr lvl="0" algn="just" fontAlgn="base">
              <a:buFont typeface="Wingdings" charset="2"/>
              <a:buChar char="§"/>
            </a:pPr>
            <a:r>
              <a:rPr lang="pt-PT" dirty="0"/>
              <a:t>Usar o assistente operacional da plataforma onde está instalado para complementar, se necessário, as suas sugestões.</a:t>
            </a:r>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58710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Motivação e objetivos</a:t>
            </a:r>
            <a:r>
              <a:rPr lang="pt-PT" dirty="0"/>
              <a:t/>
            </a:r>
            <a:br>
              <a:rPr lang="pt-PT" dirty="0"/>
            </a:br>
            <a:endParaRPr lang="pt-PT" dirty="0"/>
          </a:p>
        </p:txBody>
      </p:sp>
      <p:sp>
        <p:nvSpPr>
          <p:cNvPr id="3" name="Marcador de Posição de Conteúdo 2"/>
          <p:cNvSpPr>
            <a:spLocks noGrp="1"/>
          </p:cNvSpPr>
          <p:nvPr>
            <p:ph idx="1"/>
          </p:nvPr>
        </p:nvSpPr>
        <p:spPr/>
        <p:txBody>
          <a:bodyPr/>
          <a:lstStyle/>
          <a:p>
            <a:r>
              <a:rPr lang="pt-PT" dirty="0"/>
              <a:t>O motivo que nos levou à realização deste projeto consistiu no facto de inesperadamente nos apetecer comer algo e não saber onde. Daí que surgiram as seguintes perguntas: “Quantas vezes, inesperadamente, lhe apeteceu comer "algo" específico? Quantas vezes teve curiosidade sobre a gastronomia de uma determinada região?” </a:t>
            </a:r>
            <a:endParaRPr lang="pt-PT" dirty="0" smtClean="0"/>
          </a:p>
          <a:p>
            <a:endParaRPr lang="pt-PT" dirty="0"/>
          </a:p>
          <a:p>
            <a:r>
              <a:rPr lang="pt-PT" dirty="0" smtClean="0"/>
              <a:t>De </a:t>
            </a:r>
            <a:r>
              <a:rPr lang="pt-PT" dirty="0"/>
              <a:t>forma a melhorar a experiência e qualidade de degustação dos utilizadores, temos como objetivo o desenvolvimento de software capaz de auxiliar e incentivar os mesmos a satisfazer os seus desejos. Desde um simples pastel de nata até uma deliciosa francesinha, esta ferramenta será capaz de sugerir o melhor local, com mais qualidade, com localização mais próxima, ou com o preço mais baixo.</a:t>
            </a:r>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795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Justificação do sistema</a:t>
            </a:r>
            <a:r>
              <a:rPr lang="pt-PT" dirty="0"/>
              <a:t/>
            </a:r>
            <a:br>
              <a:rPr lang="pt-PT" dirty="0"/>
            </a:br>
            <a:endParaRPr lang="pt-PT" dirty="0"/>
          </a:p>
        </p:txBody>
      </p:sp>
      <p:sp>
        <p:nvSpPr>
          <p:cNvPr id="3" name="Marcador de Posição de Conteúdo 2"/>
          <p:cNvSpPr>
            <a:spLocks noGrp="1"/>
          </p:cNvSpPr>
          <p:nvPr>
            <p:ph idx="1"/>
          </p:nvPr>
        </p:nvSpPr>
        <p:spPr/>
        <p:txBody>
          <a:bodyPr/>
          <a:lstStyle/>
          <a:p>
            <a:pPr algn="just"/>
            <a:r>
              <a:rPr lang="pt-PT" dirty="0"/>
              <a:t>Todos os dias surgem novas aplicações capazes de responder </a:t>
            </a:r>
            <a:r>
              <a:rPr lang="pt-PT" dirty="0" smtClean="0"/>
              <a:t>às </a:t>
            </a:r>
            <a:r>
              <a:rPr lang="pt-PT" dirty="0"/>
              <a:t>nossas necessidades e interesses. E</a:t>
            </a:r>
            <a:r>
              <a:rPr lang="pt-PT" dirty="0" smtClean="0"/>
              <a:t>ste </a:t>
            </a:r>
            <a:r>
              <a:rPr lang="pt-PT" dirty="0"/>
              <a:t>sistema de recomendação e localização irá melhorar a qualidade de vida dos seus utilizadores, auxiliando os mesmos a satisfazer o seu apetite, a qualquer momento. </a:t>
            </a:r>
            <a:endParaRPr lang="pt-PT" dirty="0" smtClean="0"/>
          </a:p>
          <a:p>
            <a:pPr algn="just"/>
            <a:endParaRPr lang="pt-PT" dirty="0"/>
          </a:p>
          <a:p>
            <a:pPr algn="just"/>
            <a:r>
              <a:rPr lang="pt-PT" dirty="0" smtClean="0"/>
              <a:t>Sem </a:t>
            </a:r>
            <a:r>
              <a:rPr lang="pt-PT" dirty="0"/>
              <a:t>perder muito tempo com pesquisas em diferentes sites de restaurantes, ou aplicações que só indicam quais os melhores restaurantes da zona, estes que por vezes não indicam o tipo de comida que fazem. </a:t>
            </a:r>
          </a:p>
          <a:p>
            <a:endParaRPr lang="pt-PT" dirty="0"/>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482831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Utilidade do sistema</a:t>
            </a:r>
            <a:r>
              <a:rPr lang="pt-PT" dirty="0"/>
              <a:t/>
            </a:r>
            <a:br>
              <a:rPr lang="pt-PT" dirty="0"/>
            </a:br>
            <a:endParaRPr lang="pt-PT" dirty="0"/>
          </a:p>
        </p:txBody>
      </p:sp>
      <p:sp>
        <p:nvSpPr>
          <p:cNvPr id="3" name="Marcador de Posição de Conteúdo 2"/>
          <p:cNvSpPr>
            <a:spLocks noGrp="1"/>
          </p:cNvSpPr>
          <p:nvPr>
            <p:ph idx="1"/>
          </p:nvPr>
        </p:nvSpPr>
        <p:spPr/>
        <p:txBody>
          <a:bodyPr/>
          <a:lstStyle/>
          <a:p>
            <a:endParaRPr lang="pt-PT" dirty="0" smtClean="0"/>
          </a:p>
          <a:p>
            <a:pPr algn="just"/>
            <a:r>
              <a:rPr lang="pt-PT" dirty="0" smtClean="0"/>
              <a:t>O </a:t>
            </a:r>
            <a:r>
              <a:rPr lang="pt-PT" dirty="0"/>
              <a:t>sistema irá permitir que o utilizador encontre o local onde poderá satisfazer o seu apetite, de forma mais rápida, de maneira a melhorar o seu dia a dia, tornando a sua procura mais eficiente. O utilizador também não terá a preocupação de como chegar ao seu destino, pois será função do sistema mostrar o caminho num mapa</a:t>
            </a:r>
            <a:r>
              <a:rPr lang="pt-PT" dirty="0" smtClean="0"/>
              <a:t>.</a:t>
            </a:r>
          </a:p>
          <a:p>
            <a:endParaRPr lang="pt-PT" dirty="0"/>
          </a:p>
          <a:p>
            <a:endParaRPr lang="pt-PT"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752222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b="1" dirty="0"/>
              <a:t>Estabelecimento da identidade do </a:t>
            </a:r>
            <a:r>
              <a:rPr lang="pt-PT" b="1" dirty="0" smtClean="0"/>
              <a:t>projeto</a:t>
            </a:r>
            <a:endParaRPr lang="pt-PT" b="1" dirty="0"/>
          </a:p>
        </p:txBody>
      </p:sp>
      <p:sp>
        <p:nvSpPr>
          <p:cNvPr id="3" name="Marcador de Posição de Conteúdo 2"/>
          <p:cNvSpPr>
            <a:spLocks noGrp="1"/>
          </p:cNvSpPr>
          <p:nvPr>
            <p:ph idx="1"/>
          </p:nvPr>
        </p:nvSpPr>
        <p:spPr/>
        <p:txBody>
          <a:bodyPr>
            <a:normAutofit/>
          </a:bodyPr>
          <a:lstStyle/>
          <a:p>
            <a:r>
              <a:rPr lang="pt-PT" dirty="0" smtClean="0"/>
              <a:t> </a:t>
            </a:r>
          </a:p>
          <a:p>
            <a:pPr algn="just"/>
            <a:r>
              <a:rPr lang="pt-PT" dirty="0" smtClean="0"/>
              <a:t>A </a:t>
            </a:r>
            <a:r>
              <a:rPr lang="pt-PT" dirty="0"/>
              <a:t>ideia do projeto é desenvolver um sistema capaz de ajudar o utilizador a encontrar um local onde possa degustar o que lhe estiver a apetecer no momento, de acordo com a sua localização atual, de forma a que o local sugerido para a degustação seja o mais rápido de alcançar, ofereça o melhor preço ou sirva o produto com mais qualidade</a:t>
            </a:r>
            <a:r>
              <a:rPr lang="pt-PT" dirty="0" smtClean="0"/>
              <a:t>.</a:t>
            </a:r>
          </a:p>
          <a:p>
            <a:pPr algn="just"/>
            <a:endParaRPr lang="pt-PT" dirty="0"/>
          </a:p>
          <a:p>
            <a:pPr algn="just"/>
            <a:r>
              <a:rPr lang="pt-PT" dirty="0"/>
              <a:t>Descrevendo mais detalhadamente a </a:t>
            </a:r>
            <a:r>
              <a:rPr lang="pt-PT" dirty="0" smtClean="0"/>
              <a:t>‘</a:t>
            </a:r>
            <a:r>
              <a:rPr lang="pt-PT" dirty="0" err="1" smtClean="0"/>
              <a:t>Taste</a:t>
            </a:r>
            <a:r>
              <a:rPr lang="pt-PT" dirty="0" smtClean="0"/>
              <a:t> </a:t>
            </a:r>
            <a:r>
              <a:rPr lang="pt-PT" dirty="0" err="1" smtClean="0"/>
              <a:t>Advisor</a:t>
            </a:r>
            <a:r>
              <a:rPr lang="pt-PT" dirty="0" smtClean="0"/>
              <a:t>’</a:t>
            </a:r>
            <a:r>
              <a:rPr lang="pt-PT" i="1" dirty="0" smtClean="0"/>
              <a:t> </a:t>
            </a:r>
            <a:r>
              <a:rPr lang="pt-PT" dirty="0" smtClean="0"/>
              <a:t>permitirá ao </a:t>
            </a:r>
            <a:r>
              <a:rPr lang="pt-PT" dirty="0"/>
              <a:t>utilizador através de texto ou de um comando de voz </a:t>
            </a:r>
            <a:r>
              <a:rPr lang="pt-PT" dirty="0" smtClean="0"/>
              <a:t>explicitar </a:t>
            </a:r>
            <a:r>
              <a:rPr lang="pt-PT" dirty="0"/>
              <a:t>o seu pedido. A aplicação apresentar-lhe-á os estabelecimentos onde se encontra o produto que o utilizador pretende ordenado pela maneira que o utilizador desejar. </a:t>
            </a:r>
            <a:endParaRPr lang="pt-PT" dirty="0" smtClean="0"/>
          </a:p>
          <a:p>
            <a:endParaRPr lang="pt-PT" dirty="0"/>
          </a:p>
          <a:p>
            <a:endParaRPr lang="pt-PT"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76" y="184612"/>
            <a:ext cx="1503122" cy="1170448"/>
          </a:xfrm>
          <a:prstGeom prst="rect">
            <a:avLst/>
          </a:prstGeom>
        </p:spPr>
      </p:pic>
    </p:spTree>
    <p:extLst>
      <p:ext uri="{BB962C8B-B14F-4D97-AF65-F5344CB8AC3E}">
        <p14:creationId xmlns:p14="http://schemas.microsoft.com/office/powerpoint/2010/main" val="1155986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iva">
  <a:themeElements>
    <a:clrScheme name="Retrospe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908</TotalTime>
  <Words>1110</Words>
  <Application>Microsoft Macintosh PowerPoint</Application>
  <PresentationFormat>Ecrã Panorâmico</PresentationFormat>
  <Paragraphs>90</Paragraphs>
  <Slides>14</Slides>
  <Notes>5</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14</vt:i4>
      </vt:variant>
    </vt:vector>
  </HeadingPairs>
  <TitlesOfParts>
    <vt:vector size="19" baseType="lpstr">
      <vt:lpstr>Calibri</vt:lpstr>
      <vt:lpstr>Calibri Light</vt:lpstr>
      <vt:lpstr>Wingdings</vt:lpstr>
      <vt:lpstr>Arial</vt:lpstr>
      <vt:lpstr>Retrospetiva</vt:lpstr>
      <vt:lpstr>Taste Advisor </vt:lpstr>
      <vt:lpstr>Estrutura da Apresentação</vt:lpstr>
      <vt:lpstr>Contextualização</vt:lpstr>
      <vt:lpstr>Apresentação do caso de estudo </vt:lpstr>
      <vt:lpstr>Apresentação do caso de estudo </vt:lpstr>
      <vt:lpstr>Motivação e objetivos </vt:lpstr>
      <vt:lpstr>Justificação do sistema </vt:lpstr>
      <vt:lpstr>Utilidade do sistema </vt:lpstr>
      <vt:lpstr>Estabelecimento da identidade do projeto</vt:lpstr>
      <vt:lpstr>Identificação dos recursos necessários</vt:lpstr>
      <vt:lpstr>Maqueta do sistema </vt:lpstr>
      <vt:lpstr>Definição de um conjunto de medidas de sucesso</vt:lpstr>
      <vt:lpstr>Plano de desenvolvimento </vt:lpstr>
      <vt:lpstr>Apresentação do PowerPoint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Célia Natália Lemos Figueiredo</dc:creator>
  <cp:lastModifiedBy>Célia Natália Lemos Figueiredo</cp:lastModifiedBy>
  <cp:revision>26</cp:revision>
  <dcterms:created xsi:type="dcterms:W3CDTF">2017-03-12T18:03:32Z</dcterms:created>
  <dcterms:modified xsi:type="dcterms:W3CDTF">2017-03-13T10:10:02Z</dcterms:modified>
</cp:coreProperties>
</file>