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  <p:sldId id="260" r:id="rId6"/>
    <p:sldId id="268" r:id="rId7"/>
    <p:sldId id="264" r:id="rId8"/>
    <p:sldId id="266" r:id="rId9"/>
    <p:sldId id="267" r:id="rId10"/>
    <p:sldId id="271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3186"/>
    <p:restoredTop sz="86426"/>
  </p:normalViewPr>
  <p:slideViewPr>
    <p:cSldViewPr snapToGrid="0" snapToObjects="1">
      <p:cViewPr>
        <p:scale>
          <a:sx n="80" d="100"/>
          <a:sy n="80" d="100"/>
        </p:scale>
        <p:origin x="288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ABCDB-DF7E-F242-8D9C-630BD64C6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70C0F-D549-F947-BF6B-F839D2D09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F56FC9-624B-BC47-97BF-3E0C5785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0485-C540-AF41-B65F-9422B2671646}" type="datetimeFigureOut">
              <a:rPr lang="pt-PT" smtClean="0"/>
              <a:t>21/09/18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8D70BC-73C7-C34D-AA4F-1502FAA1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2E9E3C-B155-0B42-872F-3BFC8EFA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6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91CC4-6CA4-5F46-B2C2-5DDC323E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6CC916F-E48F-884F-9CE3-0FF6BD546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A398B3-BD12-3D4F-94C8-E1C1B11F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0485-C540-AF41-B65F-9422B2671646}" type="datetimeFigureOut">
              <a:rPr lang="pt-PT" smtClean="0"/>
              <a:t>21/09/18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1E2A60-7012-674C-9FEF-22C5A118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41DA15-2F63-AB45-B9D5-82B0192E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98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2ED65C-C899-ED4C-8DB4-8DF55527E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CD3A6A-4972-ED48-9EBB-DF2B3B6D1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C04651-DD60-134C-BD93-8FCABC6A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0485-C540-AF41-B65F-9422B2671646}" type="datetimeFigureOut">
              <a:rPr lang="pt-PT" smtClean="0"/>
              <a:t>21/09/18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4F27D6-20E9-0C43-9663-5A087486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CEC3CEF-47E4-5D49-A26C-A9A295C3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3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8F684-D246-7449-976B-3C8EC01C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10C3F7-5772-984C-82F5-7628173C3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4751B6-52E3-C845-851C-70A1B63F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0485-C540-AF41-B65F-9422B2671646}" type="datetimeFigureOut">
              <a:rPr lang="pt-PT" smtClean="0"/>
              <a:t>21/09/18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E2A1B7-5147-5E4C-8E5A-821BDE4B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536293-174D-0B47-881F-8393931F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553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E6EC-3808-6641-A35B-765EAC12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865F59-341F-DE42-9E02-DEE37EA59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BD26DE-3773-D04C-ADCC-AAAC7952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0485-C540-AF41-B65F-9422B2671646}" type="datetimeFigureOut">
              <a:rPr lang="pt-PT" smtClean="0"/>
              <a:t>21/09/18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67C25E-AAC7-1A45-BDE4-A2AD8E41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06A56E-DAFC-4B4E-8AA9-AD0A75D2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579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17372-E1BE-664E-A09D-F78AA4A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A9A242-8405-A947-82CC-37D61B4C8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73770CA-237C-6D4D-8C03-2C91D7DD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2C84E03-0415-7A4C-A661-69ADDE7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0485-C540-AF41-B65F-9422B2671646}" type="datetimeFigureOut">
              <a:rPr lang="pt-PT" smtClean="0"/>
              <a:t>21/09/18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5A8A515-E976-4743-B01B-DD322ED0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DE0789-663A-354A-A123-B8487CFD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707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5C02F-7E8C-C341-B22F-C9C0B79A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13AEB5-C6C1-8D41-B1A6-97B56741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89A522F-1945-8E4E-90E9-2BDC466DF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D2A15FB-8D3E-BB4C-982E-974B0456A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AACA155-64ED-C945-ACFF-991A20D19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E13CF36-7969-4B46-9345-D6286CBD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0485-C540-AF41-B65F-9422B2671646}" type="datetimeFigureOut">
              <a:rPr lang="pt-PT" smtClean="0"/>
              <a:t>21/09/18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CF9C9C2-A435-CC40-94B4-E6B56F80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A4477CE-6CFD-C54C-BF6F-D60E198E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241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AEDB9-6D8A-0844-9A3C-0B5471AC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66E8217-D202-4540-9CC1-8FB075AF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0485-C540-AF41-B65F-9422B2671646}" type="datetimeFigureOut">
              <a:rPr lang="pt-PT" smtClean="0"/>
              <a:t>21/09/18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08F57F5-AF01-4241-83D9-B78C4A87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3D0A9D6-E583-D042-B065-5C5E32DE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41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1CD8DC2-5117-774E-8E0D-586ED021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0485-C540-AF41-B65F-9422B2671646}" type="datetimeFigureOut">
              <a:rPr lang="pt-PT" smtClean="0"/>
              <a:t>21/09/18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50AC5C3-47B3-CC4A-AF60-57AF6107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C46F80-A22C-994E-878F-87AE3839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70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0F406-854E-FC43-A6DF-FFB333FB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22AC18-328D-524E-A95A-A9A21F3B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FA1AA51-C75D-E146-848D-8B956035A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EDBDA6-950F-E245-A042-96B98FC5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0485-C540-AF41-B65F-9422B2671646}" type="datetimeFigureOut">
              <a:rPr lang="pt-PT" smtClean="0"/>
              <a:t>21/09/18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A2B6BAD-024E-9D41-88F8-EE96AF6B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9B79652-0355-9E47-89DB-909DEE9F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5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CE51C-F3A7-8F4D-9F72-CA7199D8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1172979-AEDA-E94E-AB8C-C2189F576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5E2A9BB-6AF4-6743-865C-55C688E84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11A685B-6B14-3F45-A521-3B107780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0485-C540-AF41-B65F-9422B2671646}" type="datetimeFigureOut">
              <a:rPr lang="pt-PT" smtClean="0"/>
              <a:t>21/09/18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89474C-1BE0-584E-808E-EABDB3BA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96C5615-8850-A74B-9480-A3A5282B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932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2D4B119-B715-304E-B27D-8E177959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55A19-02CE-7C42-888A-527348326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9AF3B6-2552-5B44-927C-C3CAB9355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0485-C540-AF41-B65F-9422B2671646}" type="datetimeFigureOut">
              <a:rPr lang="pt-PT" smtClean="0"/>
              <a:t>21/09/18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2938FF-F34D-4B4C-93DF-1056B2407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3A3AF-BC3D-5B4F-AD29-4083C6AF4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BCC5-2140-5F45-AD72-F66556A444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4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597EE77-4165-F740-93F6-8A6B95401DE8}"/>
              </a:ext>
            </a:extLst>
          </p:cNvPr>
          <p:cNvSpPr txBox="1"/>
          <p:nvPr/>
        </p:nvSpPr>
        <p:spPr>
          <a:xfrm>
            <a:off x="3149600" y="558800"/>
            <a:ext cx="7298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/>
              <a:t>Mestrado em Engenharia de Sistemas, 1º ano, 1º semestre</a:t>
            </a:r>
          </a:p>
          <a:p>
            <a:pPr algn="ctr"/>
            <a:r>
              <a:rPr lang="pt-PT" sz="2000" b="1"/>
              <a:t>Logística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D6C76A-7BB9-1448-8DD6-136E91B6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99"/>
            <a:ext cx="2806700" cy="18796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70D7B8F-0BCF-6043-8C02-98FB8B14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899" y="140018"/>
            <a:ext cx="1996124" cy="4187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89A1B24-6934-1F40-943B-D53FC20ED602}"/>
              </a:ext>
            </a:extLst>
          </p:cNvPr>
          <p:cNvSpPr txBox="1"/>
          <p:nvPr/>
        </p:nvSpPr>
        <p:spPr>
          <a:xfrm>
            <a:off x="613977" y="3804864"/>
            <a:ext cx="29516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/>
              <a:t>Group</a:t>
            </a:r>
            <a:r>
              <a:rPr lang="pt-PT" sz="2000" b="1" dirty="0"/>
              <a:t>: </a:t>
            </a:r>
          </a:p>
          <a:p>
            <a:r>
              <a:rPr lang="pt-PT" sz="2000" dirty="0"/>
              <a:t>Caio Furtado</a:t>
            </a:r>
          </a:p>
          <a:p>
            <a:r>
              <a:rPr lang="pt-PT" sz="2000" dirty="0"/>
              <a:t>Célia Figueiredo  </a:t>
            </a:r>
          </a:p>
          <a:p>
            <a:r>
              <a:rPr lang="pt-PT" sz="2000" dirty="0"/>
              <a:t>Daniel Sousa</a:t>
            </a:r>
          </a:p>
          <a:p>
            <a:r>
              <a:rPr lang="pt-PT" sz="2000" dirty="0"/>
              <a:t>José Machado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1226E23-2081-8E4C-A41F-9554AF60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81" y="2365528"/>
            <a:ext cx="7797542" cy="43618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D77462-1BBD-C64E-A855-89E0505A8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104" y="1340824"/>
            <a:ext cx="7672492" cy="1172750"/>
          </a:xfrm>
        </p:spPr>
        <p:txBody>
          <a:bodyPr>
            <a:normAutofit/>
          </a:bodyPr>
          <a:lstStyle/>
          <a:p>
            <a:r>
              <a:rPr lang="en-US" sz="7000" b="1" dirty="0"/>
              <a:t>The</a:t>
            </a:r>
            <a:r>
              <a:rPr lang="pt-PT" sz="7000" b="1" dirty="0"/>
              <a:t> </a:t>
            </a:r>
            <a:r>
              <a:rPr lang="pt-PT" sz="7000" b="1" dirty="0" err="1"/>
              <a:t>Last</a:t>
            </a:r>
            <a:r>
              <a:rPr lang="pt-PT" sz="7000" b="1" dirty="0"/>
              <a:t> </a:t>
            </a:r>
            <a:r>
              <a:rPr lang="en-US" sz="7000" b="1" dirty="0"/>
              <a:t>Mile</a:t>
            </a:r>
            <a:r>
              <a:rPr lang="pt-PT" sz="7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43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597EE77-4165-F740-93F6-8A6B95401DE8}"/>
              </a:ext>
            </a:extLst>
          </p:cNvPr>
          <p:cNvSpPr txBox="1"/>
          <p:nvPr/>
        </p:nvSpPr>
        <p:spPr>
          <a:xfrm>
            <a:off x="2299961" y="155572"/>
            <a:ext cx="7298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Mestrado em Engenharia de Sistemas, 1º ano, 1º semestre</a:t>
            </a:r>
          </a:p>
          <a:p>
            <a:pPr algn="ctr"/>
            <a:r>
              <a:rPr lang="pt-PT" sz="2000" b="1" dirty="0"/>
              <a:t>Logística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D6C76A-7BB9-1448-8DD6-136E91B6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5"/>
            <a:ext cx="2299961" cy="144671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70D7B8F-0BCF-6043-8C02-98FB8B14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899" y="140018"/>
            <a:ext cx="1996124" cy="4187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89A1B24-6934-1F40-943B-D53FC20ED602}"/>
              </a:ext>
            </a:extLst>
          </p:cNvPr>
          <p:cNvSpPr txBox="1"/>
          <p:nvPr/>
        </p:nvSpPr>
        <p:spPr>
          <a:xfrm>
            <a:off x="197926" y="2730043"/>
            <a:ext cx="29516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/>
              <a:t>Group</a:t>
            </a:r>
            <a:r>
              <a:rPr lang="pt-PT" sz="2000" b="1" dirty="0"/>
              <a:t>: </a:t>
            </a:r>
          </a:p>
          <a:p>
            <a:r>
              <a:rPr lang="pt-PT" sz="2000" dirty="0"/>
              <a:t>Caio Furtado</a:t>
            </a:r>
          </a:p>
          <a:p>
            <a:r>
              <a:rPr lang="pt-PT" sz="2000" dirty="0"/>
              <a:t>Célia Figueiredo  </a:t>
            </a:r>
          </a:p>
          <a:p>
            <a:r>
              <a:rPr lang="pt-PT" sz="2000" dirty="0"/>
              <a:t>Daniel Sousa</a:t>
            </a:r>
          </a:p>
          <a:p>
            <a:r>
              <a:rPr lang="pt-PT" sz="2000" dirty="0"/>
              <a:t>José Machado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1226E23-2081-8E4C-A41F-9554AF60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054" y="2170721"/>
            <a:ext cx="8355583" cy="44867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D77462-1BBD-C64E-A855-89E0505A8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407" y="997970"/>
            <a:ext cx="7672492" cy="1172750"/>
          </a:xfrm>
        </p:spPr>
        <p:txBody>
          <a:bodyPr>
            <a:normAutofit/>
          </a:bodyPr>
          <a:lstStyle/>
          <a:p>
            <a:r>
              <a:rPr lang="en-US" sz="7000" b="1" dirty="0"/>
              <a:t>The</a:t>
            </a:r>
            <a:r>
              <a:rPr lang="pt-PT" sz="7000" b="1" dirty="0"/>
              <a:t> </a:t>
            </a:r>
            <a:r>
              <a:rPr lang="pt-PT" sz="7000" b="1" dirty="0" err="1"/>
              <a:t>Last</a:t>
            </a:r>
            <a:r>
              <a:rPr lang="pt-PT" sz="7000" b="1" dirty="0"/>
              <a:t> </a:t>
            </a:r>
            <a:r>
              <a:rPr lang="en-US" sz="7000" b="1" dirty="0"/>
              <a:t>Mile</a:t>
            </a:r>
            <a:r>
              <a:rPr lang="pt-PT" sz="7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739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41642-2E0E-484A-A70A-D581F919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563"/>
            <a:ext cx="8555064" cy="1446853"/>
          </a:xfrm>
        </p:spPr>
        <p:txBody>
          <a:bodyPr>
            <a:normAutofit/>
          </a:bodyPr>
          <a:lstStyle/>
          <a:p>
            <a:r>
              <a:rPr lang="pt-PT" sz="5400" b="1" err="1">
                <a:solidFill>
                  <a:srgbClr val="0CA9E8"/>
                </a:solidFill>
              </a:rPr>
              <a:t>Abstract</a:t>
            </a:r>
            <a:r>
              <a:rPr lang="pt-PT" sz="5400" b="1">
                <a:solidFill>
                  <a:srgbClr val="0CA9E8"/>
                </a:solidFill>
              </a:rPr>
              <a:t> </a:t>
            </a:r>
            <a:endParaRPr lang="pt-PT" sz="54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4F5364-CEE4-0E47-BC6E-F5F3B4E8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706"/>
            <a:ext cx="10515600" cy="4351338"/>
          </a:xfrm>
          <a:solidFill>
            <a:schemeClr val="bg1"/>
          </a:solidFill>
        </p:spPr>
        <p:txBody>
          <a:bodyPr/>
          <a:lstStyle/>
          <a:p>
            <a:pPr>
              <a:buClr>
                <a:srgbClr val="0070C0"/>
              </a:buClr>
              <a:buSzPct val="120000"/>
            </a:pP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market</a:t>
            </a:r>
            <a:r>
              <a:rPr lang="pt-PT" dirty="0"/>
              <a:t> </a:t>
            </a:r>
            <a:r>
              <a:rPr lang="pt-PT" dirty="0" err="1"/>
              <a:t>landscape</a:t>
            </a:r>
            <a:r>
              <a:rPr lang="pt-PT" dirty="0"/>
              <a:t> </a:t>
            </a:r>
          </a:p>
          <a:p>
            <a:pPr>
              <a:buClr>
                <a:srgbClr val="0070C0"/>
              </a:buClr>
              <a:buSzPct val="120000"/>
            </a:pP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consumer</a:t>
            </a:r>
            <a:r>
              <a:rPr lang="pt-PT" dirty="0"/>
              <a:t> </a:t>
            </a:r>
            <a:r>
              <a:rPr lang="pt-PT" dirty="0" err="1"/>
              <a:t>experience</a:t>
            </a:r>
            <a:r>
              <a:rPr lang="pt-PT" dirty="0"/>
              <a:t> </a:t>
            </a:r>
          </a:p>
          <a:p>
            <a:pPr>
              <a:buClr>
                <a:srgbClr val="0070C0"/>
              </a:buClr>
              <a:buSzPct val="120000"/>
            </a:pPr>
            <a:r>
              <a:rPr lang="pt-PT" dirty="0"/>
              <a:t> A </a:t>
            </a:r>
            <a:r>
              <a:rPr lang="pt-PT" dirty="0" err="1"/>
              <a:t>retailer’s</a:t>
            </a:r>
            <a:r>
              <a:rPr lang="pt-PT" dirty="0"/>
              <a:t> </a:t>
            </a:r>
            <a:r>
              <a:rPr lang="pt-PT" dirty="0" err="1"/>
              <a:t>perpective</a:t>
            </a:r>
            <a:r>
              <a:rPr lang="pt-PT" dirty="0"/>
              <a:t> </a:t>
            </a:r>
          </a:p>
          <a:p>
            <a:pPr>
              <a:buClr>
                <a:srgbClr val="0070C0"/>
              </a:buClr>
              <a:buSzPct val="120000"/>
            </a:pP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logistics</a:t>
            </a:r>
            <a:r>
              <a:rPr lang="pt-PT" dirty="0"/>
              <a:t> </a:t>
            </a:r>
            <a:r>
              <a:rPr lang="pt-PT" dirty="0" err="1"/>
              <a:t>landscape</a:t>
            </a:r>
            <a:r>
              <a:rPr lang="pt-PT" dirty="0"/>
              <a:t> </a:t>
            </a:r>
          </a:p>
          <a:p>
            <a:pPr>
              <a:buClr>
                <a:srgbClr val="0070C0"/>
              </a:buClr>
              <a:buSzPct val="120000"/>
            </a:pPr>
            <a:endParaRPr lang="pt-PT" dirty="0"/>
          </a:p>
          <a:p>
            <a:pPr marL="0" indent="0">
              <a:buClr>
                <a:srgbClr val="0070C0"/>
              </a:buClr>
              <a:buSzPct val="120000"/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5367AD-077F-9547-B1B6-5DA67D44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0" y="213893"/>
            <a:ext cx="2266950" cy="466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35DD26-5D4E-3142-93F8-C19FD4BE7955}"/>
              </a:ext>
            </a:extLst>
          </p:cNvPr>
          <p:cNvSpPr txBox="1"/>
          <p:nvPr/>
        </p:nvSpPr>
        <p:spPr>
          <a:xfrm>
            <a:off x="9939866" y="55654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err="1"/>
              <a:t>The</a:t>
            </a:r>
            <a:r>
              <a:rPr lang="pt-PT" b="1"/>
              <a:t> </a:t>
            </a:r>
            <a:r>
              <a:rPr lang="pt-PT" b="1" err="1"/>
              <a:t>Last</a:t>
            </a:r>
            <a:r>
              <a:rPr lang="pt-PT" b="1"/>
              <a:t> </a:t>
            </a:r>
            <a:r>
              <a:rPr lang="pt-PT" b="1" err="1"/>
              <a:t>Mile</a:t>
            </a:r>
            <a:r>
              <a:rPr lang="pt-PT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706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41642-2E0E-484A-A70A-D581F919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33" y="463299"/>
            <a:ext cx="10515600" cy="925149"/>
          </a:xfrm>
        </p:spPr>
        <p:txBody>
          <a:bodyPr/>
          <a:lstStyle/>
          <a:p>
            <a:r>
              <a:rPr lang="pt-PT" b="1" dirty="0" err="1">
                <a:solidFill>
                  <a:srgbClr val="0CA9E8"/>
                </a:solidFill>
              </a:rPr>
              <a:t>The</a:t>
            </a:r>
            <a:r>
              <a:rPr lang="pt-PT" b="1" dirty="0">
                <a:solidFill>
                  <a:srgbClr val="0CA9E8"/>
                </a:solidFill>
              </a:rPr>
              <a:t> </a:t>
            </a:r>
            <a:r>
              <a:rPr lang="pt-PT" b="1" dirty="0" err="1">
                <a:solidFill>
                  <a:srgbClr val="0CA9E8"/>
                </a:solidFill>
              </a:rPr>
              <a:t>market</a:t>
            </a:r>
            <a:r>
              <a:rPr lang="pt-PT" b="1" dirty="0">
                <a:solidFill>
                  <a:srgbClr val="0CA9E8"/>
                </a:solidFill>
              </a:rPr>
              <a:t> </a:t>
            </a:r>
            <a:r>
              <a:rPr lang="pt-PT" b="1" dirty="0" err="1">
                <a:solidFill>
                  <a:srgbClr val="0CA9E8"/>
                </a:solidFill>
              </a:rPr>
              <a:t>landscape</a:t>
            </a:r>
            <a:endParaRPr lang="pt-PT" b="1" dirty="0">
              <a:solidFill>
                <a:srgbClr val="0CA9E8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4F5364-CEE4-0E47-BC6E-F5F3B4E8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" y="1481691"/>
            <a:ext cx="11158538" cy="5118353"/>
          </a:xfrm>
          <a:solidFill>
            <a:schemeClr val="bg1"/>
          </a:solidFill>
        </p:spPr>
        <p:txBody>
          <a:bodyPr/>
          <a:lstStyle/>
          <a:p>
            <a:pPr>
              <a:buClr>
                <a:srgbClr val="0070C0"/>
              </a:buClr>
              <a:buSzPct val="120000"/>
            </a:pPr>
            <a:r>
              <a:rPr lang="pt-PT" dirty="0" err="1"/>
              <a:t>In</a:t>
            </a:r>
            <a:r>
              <a:rPr lang="pt-PT" dirty="0"/>
              <a:t> 2013, </a:t>
            </a:r>
            <a:r>
              <a:rPr lang="pt-PT" dirty="0" err="1"/>
              <a:t>products</a:t>
            </a:r>
            <a:r>
              <a:rPr lang="pt-PT" dirty="0"/>
              <a:t> </a:t>
            </a:r>
            <a:r>
              <a:rPr lang="pt-PT" dirty="0" err="1"/>
              <a:t>ordered</a:t>
            </a:r>
            <a:r>
              <a:rPr lang="pt-PT" dirty="0"/>
              <a:t> online </a:t>
            </a:r>
            <a:r>
              <a:rPr lang="pt-PT" dirty="0" err="1"/>
              <a:t>generated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bilion</a:t>
            </a:r>
            <a:r>
              <a:rPr lang="pt-PT" dirty="0"/>
              <a:t> </a:t>
            </a:r>
            <a:r>
              <a:rPr lang="pt-PT" dirty="0" err="1"/>
              <a:t>deliveries</a:t>
            </a:r>
            <a:r>
              <a:rPr lang="pt-PT" dirty="0"/>
              <a:t>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expected</a:t>
            </a:r>
            <a:r>
              <a:rPr lang="pt-PT" dirty="0"/>
              <a:t> to </a:t>
            </a:r>
            <a:r>
              <a:rPr lang="pt-PT" dirty="0" err="1"/>
              <a:t>grow</a:t>
            </a:r>
            <a:r>
              <a:rPr lang="pt-PT" dirty="0"/>
              <a:t> 29% </a:t>
            </a:r>
            <a:r>
              <a:rPr lang="pt-PT" dirty="0" err="1"/>
              <a:t>in</a:t>
            </a:r>
            <a:r>
              <a:rPr lang="pt-PT" dirty="0"/>
              <a:t> 2018. </a:t>
            </a:r>
          </a:p>
          <a:p>
            <a:pPr>
              <a:buClr>
                <a:srgbClr val="0070C0"/>
              </a:buClr>
              <a:buSzPct val="120000"/>
            </a:pPr>
            <a:r>
              <a:rPr lang="pt-PT" dirty="0" err="1"/>
              <a:t>There</a:t>
            </a:r>
            <a:r>
              <a:rPr lang="pt-PT" dirty="0"/>
              <a:t> are some </a:t>
            </a:r>
            <a:r>
              <a:rPr lang="pt-PT" dirty="0" err="1"/>
              <a:t>deliveries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:</a:t>
            </a:r>
          </a:p>
          <a:p>
            <a:pPr>
              <a:buClr>
                <a:srgbClr val="0070C0"/>
              </a:buClr>
              <a:buSzPct val="120000"/>
              <a:buNone/>
            </a:pPr>
            <a:r>
              <a:rPr lang="pt-PT" dirty="0"/>
              <a:t>  -</a:t>
            </a:r>
            <a:r>
              <a:rPr lang="pt-PT" dirty="0" err="1"/>
              <a:t>Direct</a:t>
            </a:r>
            <a:r>
              <a:rPr lang="pt-PT" dirty="0"/>
              <a:t> </a:t>
            </a:r>
            <a:r>
              <a:rPr lang="pt-PT" dirty="0" err="1"/>
              <a:t>Deliveries</a:t>
            </a:r>
            <a:endParaRPr lang="pt-PT" dirty="0"/>
          </a:p>
          <a:p>
            <a:pPr>
              <a:buClr>
                <a:srgbClr val="0070C0"/>
              </a:buClr>
              <a:buSzPct val="120000"/>
              <a:buNone/>
            </a:pPr>
            <a:r>
              <a:rPr lang="pt-PT" dirty="0"/>
              <a:t>  -</a:t>
            </a:r>
            <a:r>
              <a:rPr lang="pt-PT" dirty="0" err="1"/>
              <a:t>Click</a:t>
            </a:r>
            <a:r>
              <a:rPr lang="pt-PT" dirty="0"/>
              <a:t> &amp; </a:t>
            </a:r>
            <a:r>
              <a:rPr lang="pt-PT" dirty="0" err="1"/>
              <a:t>Collect</a:t>
            </a:r>
            <a:endParaRPr lang="pt-PT" dirty="0"/>
          </a:p>
          <a:p>
            <a:pPr>
              <a:buClr>
                <a:srgbClr val="0070C0"/>
              </a:buClr>
              <a:buSzPct val="120000"/>
              <a:buNone/>
            </a:pPr>
            <a:r>
              <a:rPr lang="pt-PT" dirty="0"/>
              <a:t>  -Digital Volume</a:t>
            </a:r>
          </a:p>
          <a:p>
            <a:pPr marL="0" indent="0">
              <a:buClr>
                <a:srgbClr val="0070C0"/>
              </a:buClr>
              <a:buSzPct val="120000"/>
              <a:buNone/>
            </a:pPr>
            <a:endParaRPr lang="pt-PT" dirty="0"/>
          </a:p>
          <a:p>
            <a:pPr marL="0" indent="0">
              <a:buClr>
                <a:srgbClr val="0070C0"/>
              </a:buClr>
              <a:buSzPct val="120000"/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5367AD-077F-9547-B1B6-5DA67D44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0" y="213893"/>
            <a:ext cx="2266950" cy="466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35DD26-5D4E-3142-93F8-C19FD4BE7955}"/>
              </a:ext>
            </a:extLst>
          </p:cNvPr>
          <p:cNvSpPr txBox="1"/>
          <p:nvPr/>
        </p:nvSpPr>
        <p:spPr>
          <a:xfrm>
            <a:off x="9939866" y="55654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err="1"/>
              <a:t>The</a:t>
            </a:r>
            <a:r>
              <a:rPr lang="pt-PT" b="1"/>
              <a:t> </a:t>
            </a:r>
            <a:r>
              <a:rPr lang="pt-PT" b="1" err="1"/>
              <a:t>Last</a:t>
            </a:r>
            <a:r>
              <a:rPr lang="pt-PT" b="1"/>
              <a:t> </a:t>
            </a:r>
            <a:r>
              <a:rPr lang="pt-PT" b="1" err="1"/>
              <a:t>Mile</a:t>
            </a:r>
            <a:r>
              <a:rPr lang="pt-PT" b="1"/>
              <a:t> </a:t>
            </a:r>
          </a:p>
        </p:txBody>
      </p:sp>
      <p:pic>
        <p:nvPicPr>
          <p:cNvPr id="7" name="Imagem 6" descr="foto trabalho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667000"/>
            <a:ext cx="5695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9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85367AD-077F-9547-B1B6-5DA67D44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0" y="213893"/>
            <a:ext cx="2266950" cy="466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35DD26-5D4E-3142-93F8-C19FD4BE7955}"/>
              </a:ext>
            </a:extLst>
          </p:cNvPr>
          <p:cNvSpPr txBox="1"/>
          <p:nvPr/>
        </p:nvSpPr>
        <p:spPr>
          <a:xfrm>
            <a:off x="9939866" y="55654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Last</a:t>
            </a:r>
            <a:r>
              <a:rPr lang="pt-PT" b="1" dirty="0"/>
              <a:t> </a:t>
            </a:r>
            <a:r>
              <a:rPr lang="pt-PT" b="1" dirty="0" err="1"/>
              <a:t>Mile</a:t>
            </a:r>
            <a:r>
              <a:rPr lang="pt-PT" b="1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2B14F-7CC4-476B-8491-FAEA8AB9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4</a:t>
            </a:fld>
            <a:endParaRPr lang="pt-PT"/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CFA69425-7067-49A7-8725-3833E12A7A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6400" y="2184355"/>
            <a:ext cx="5896429" cy="501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2100" dirty="0"/>
              <a:t>Online </a:t>
            </a:r>
            <a:r>
              <a:rPr lang="pt-PT" sz="2100" dirty="0" err="1"/>
              <a:t>purchasing</a:t>
            </a:r>
            <a:r>
              <a:rPr lang="pt-PT" sz="2100" dirty="0"/>
              <a:t> </a:t>
            </a:r>
            <a:r>
              <a:rPr lang="pt-PT" sz="2100" dirty="0" err="1"/>
              <a:t>activity</a:t>
            </a:r>
            <a:r>
              <a:rPr lang="pt-PT" sz="2100" dirty="0"/>
              <a:t> </a:t>
            </a:r>
            <a:r>
              <a:rPr lang="pt-PT" sz="2100" dirty="0" err="1"/>
              <a:t>spikes</a:t>
            </a:r>
            <a:r>
              <a:rPr lang="pt-PT" sz="2100" dirty="0"/>
              <a:t> </a:t>
            </a:r>
            <a:r>
              <a:rPr lang="pt-PT" sz="2100" dirty="0" err="1"/>
              <a:t>at</a:t>
            </a:r>
            <a:r>
              <a:rPr lang="pt-PT" sz="2100" dirty="0"/>
              <a:t> </a:t>
            </a:r>
            <a:r>
              <a:rPr lang="pt-PT" sz="2100" dirty="0" err="1"/>
              <a:t>lunchtime</a:t>
            </a:r>
            <a:r>
              <a:rPr lang="pt-PT" sz="2100" dirty="0"/>
              <a:t> </a:t>
            </a:r>
            <a:r>
              <a:rPr lang="pt-PT" sz="2100" dirty="0" err="1"/>
              <a:t>and</a:t>
            </a:r>
            <a:r>
              <a:rPr lang="pt-PT" sz="2100" dirty="0"/>
              <a:t> 5pm.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2100" dirty="0" err="1"/>
              <a:t>Activity</a:t>
            </a:r>
            <a:r>
              <a:rPr lang="pt-PT" sz="2100" dirty="0"/>
              <a:t> hits </a:t>
            </a:r>
            <a:r>
              <a:rPr lang="pt-PT" sz="2100" dirty="0" err="1"/>
              <a:t>its</a:t>
            </a:r>
            <a:r>
              <a:rPr lang="pt-PT" sz="2100" dirty="0"/>
              <a:t> </a:t>
            </a:r>
            <a:r>
              <a:rPr lang="pt-PT" sz="2100" dirty="0" err="1"/>
              <a:t>peak</a:t>
            </a:r>
            <a:r>
              <a:rPr lang="pt-PT" sz="2100" dirty="0"/>
              <a:t> </a:t>
            </a:r>
            <a:r>
              <a:rPr lang="pt-PT" sz="2100" dirty="0" err="1"/>
              <a:t>into</a:t>
            </a:r>
            <a:r>
              <a:rPr lang="pt-PT" sz="2100" dirty="0"/>
              <a:t> </a:t>
            </a:r>
            <a:r>
              <a:rPr lang="pt-PT" sz="2100" dirty="0" err="1"/>
              <a:t>the</a:t>
            </a:r>
            <a:r>
              <a:rPr lang="pt-PT" sz="2100" dirty="0"/>
              <a:t> </a:t>
            </a:r>
            <a:r>
              <a:rPr lang="pt-PT" sz="2100" dirty="0" err="1"/>
              <a:t>evening</a:t>
            </a:r>
            <a:r>
              <a:rPr lang="pt-PT" sz="2100" dirty="0"/>
              <a:t>.</a:t>
            </a:r>
          </a:p>
          <a:p>
            <a:pPr marL="285750" indent="-285750" algn="just">
              <a:lnSpc>
                <a:spcPct val="100000"/>
              </a:lnSpc>
            </a:pPr>
            <a:endParaRPr lang="pt-PT" sz="2100" dirty="0"/>
          </a:p>
          <a:p>
            <a:pPr marL="285750" indent="-285750" algn="just">
              <a:lnSpc>
                <a:spcPct val="100000"/>
              </a:lnSpc>
            </a:pPr>
            <a:r>
              <a:rPr lang="pt-PT" sz="2100" dirty="0" err="1"/>
              <a:t>Cost</a:t>
            </a:r>
            <a:r>
              <a:rPr lang="pt-PT" sz="2100" dirty="0"/>
              <a:t> </a:t>
            </a:r>
            <a:r>
              <a:rPr lang="pt-PT" sz="2100" dirty="0" err="1"/>
              <a:t>and</a:t>
            </a:r>
            <a:r>
              <a:rPr lang="pt-PT" sz="2100" dirty="0"/>
              <a:t> speed are </a:t>
            </a:r>
            <a:r>
              <a:rPr lang="pt-PT" sz="2100" dirty="0" err="1"/>
              <a:t>the</a:t>
            </a:r>
            <a:r>
              <a:rPr lang="pt-PT" sz="2100" dirty="0"/>
              <a:t> </a:t>
            </a:r>
            <a:r>
              <a:rPr lang="pt-PT" sz="2100" dirty="0" err="1"/>
              <a:t>most</a:t>
            </a:r>
            <a:r>
              <a:rPr lang="pt-PT" sz="2100" dirty="0"/>
              <a:t> </a:t>
            </a:r>
            <a:r>
              <a:rPr lang="pt-PT" sz="2100" dirty="0" err="1"/>
              <a:t>important</a:t>
            </a:r>
            <a:r>
              <a:rPr lang="pt-PT" sz="2100" dirty="0"/>
              <a:t> </a:t>
            </a:r>
            <a:r>
              <a:rPr lang="pt-PT" sz="2100" dirty="0" err="1"/>
              <a:t>factors</a:t>
            </a:r>
            <a:r>
              <a:rPr lang="pt-PT" sz="2100" dirty="0"/>
              <a:t> for </a:t>
            </a:r>
            <a:r>
              <a:rPr lang="pt-PT" sz="2100" dirty="0" err="1"/>
              <a:t>consumers</a:t>
            </a:r>
            <a:r>
              <a:rPr lang="pt-PT" sz="2100" dirty="0"/>
              <a:t> </a:t>
            </a:r>
            <a:r>
              <a:rPr lang="pt-PT" sz="2100" dirty="0" err="1"/>
              <a:t>choice</a:t>
            </a:r>
            <a:r>
              <a:rPr lang="pt-PT" sz="2100" dirty="0"/>
              <a:t>.</a:t>
            </a:r>
          </a:p>
          <a:p>
            <a:pPr marL="285750" indent="-285750" algn="just">
              <a:lnSpc>
                <a:spcPct val="100000"/>
              </a:lnSpc>
            </a:pPr>
            <a:endParaRPr lang="pt-PT" sz="2100" dirty="0"/>
          </a:p>
          <a:p>
            <a:pPr marL="285750" indent="-285750" algn="just">
              <a:lnSpc>
                <a:spcPct val="100000"/>
              </a:lnSpc>
            </a:pPr>
            <a:r>
              <a:rPr lang="pt-PT" sz="2100" dirty="0" err="1"/>
              <a:t>The</a:t>
            </a:r>
            <a:r>
              <a:rPr lang="pt-PT" sz="2100" dirty="0"/>
              <a:t> </a:t>
            </a:r>
            <a:r>
              <a:rPr lang="pt-PT" sz="2100" dirty="0" err="1"/>
              <a:t>satisfaction</a:t>
            </a:r>
            <a:r>
              <a:rPr lang="pt-PT" sz="2100" dirty="0"/>
              <a:t> </a:t>
            </a:r>
            <a:r>
              <a:rPr lang="pt-PT" sz="2100" dirty="0" err="1"/>
              <a:t>with</a:t>
            </a:r>
            <a:r>
              <a:rPr lang="pt-PT" sz="2100" dirty="0"/>
              <a:t> </a:t>
            </a:r>
            <a:r>
              <a:rPr lang="pt-PT" sz="2100" dirty="0" err="1"/>
              <a:t>delivery</a:t>
            </a:r>
            <a:r>
              <a:rPr lang="pt-PT" sz="2100" dirty="0"/>
              <a:t> </a:t>
            </a:r>
            <a:r>
              <a:rPr lang="pt-PT" sz="2100" dirty="0" err="1"/>
              <a:t>pricing</a:t>
            </a:r>
            <a:r>
              <a:rPr lang="pt-PT" sz="2100" dirty="0"/>
              <a:t> </a:t>
            </a:r>
            <a:r>
              <a:rPr lang="pt-PT" sz="2100" dirty="0" err="1"/>
              <a:t>remains</a:t>
            </a:r>
            <a:r>
              <a:rPr lang="pt-PT" sz="2100" dirty="0"/>
              <a:t> </a:t>
            </a:r>
            <a:r>
              <a:rPr lang="pt-PT" sz="2100" dirty="0" err="1"/>
              <a:t>low</a:t>
            </a:r>
            <a:r>
              <a:rPr lang="pt-PT" sz="2100" dirty="0"/>
              <a:t>.</a:t>
            </a:r>
          </a:p>
          <a:p>
            <a:pPr marL="285750" indent="-285750" algn="just">
              <a:lnSpc>
                <a:spcPct val="100000"/>
              </a:lnSpc>
            </a:pPr>
            <a:r>
              <a:rPr lang="pt-PT" sz="2100" dirty="0" err="1"/>
              <a:t>The</a:t>
            </a:r>
            <a:r>
              <a:rPr lang="pt-PT" sz="2100" dirty="0"/>
              <a:t> </a:t>
            </a:r>
            <a:r>
              <a:rPr lang="pt-PT" sz="2100" dirty="0" err="1"/>
              <a:t>consumers</a:t>
            </a:r>
            <a:r>
              <a:rPr lang="pt-PT" sz="2100" dirty="0"/>
              <a:t> are </a:t>
            </a:r>
            <a:r>
              <a:rPr lang="pt-PT" sz="2100" dirty="0" err="1"/>
              <a:t>satisfied</a:t>
            </a:r>
            <a:r>
              <a:rPr lang="pt-PT" sz="2100" dirty="0"/>
              <a:t> </a:t>
            </a:r>
            <a:r>
              <a:rPr lang="pt-PT" sz="2100" dirty="0" err="1"/>
              <a:t>with</a:t>
            </a:r>
            <a:r>
              <a:rPr lang="pt-PT" sz="2100" dirty="0"/>
              <a:t> </a:t>
            </a:r>
            <a:r>
              <a:rPr lang="pt-PT" sz="2100" dirty="0" err="1"/>
              <a:t>delivery</a:t>
            </a:r>
            <a:r>
              <a:rPr lang="pt-PT" sz="2100" dirty="0"/>
              <a:t> </a:t>
            </a:r>
            <a:r>
              <a:rPr lang="pt-PT" sz="2100" dirty="0" err="1"/>
              <a:t>quality</a:t>
            </a:r>
            <a:r>
              <a:rPr lang="pt-PT" sz="2100" dirty="0"/>
              <a:t> </a:t>
            </a:r>
            <a:r>
              <a:rPr lang="pt-PT" sz="2100" dirty="0" err="1"/>
              <a:t>and</a:t>
            </a:r>
            <a:r>
              <a:rPr lang="pt-PT" sz="2100" dirty="0"/>
              <a:t> </a:t>
            </a:r>
            <a:r>
              <a:rPr lang="pt-PT" sz="2100" dirty="0" err="1"/>
              <a:t>its</a:t>
            </a:r>
            <a:r>
              <a:rPr lang="pt-PT" sz="2100" dirty="0"/>
              <a:t> speed.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algn="just"/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351399F-D4DF-47E1-8F79-B942B4CF2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95" y="2182368"/>
            <a:ext cx="5249098" cy="157537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1870932-1B9E-4D6C-B08F-017EF4FC23B8}"/>
              </a:ext>
            </a:extLst>
          </p:cNvPr>
          <p:cNvSpPr txBox="1">
            <a:spLocks/>
          </p:cNvSpPr>
          <p:nvPr/>
        </p:nvSpPr>
        <p:spPr>
          <a:xfrm>
            <a:off x="838200" y="1023212"/>
            <a:ext cx="10515600" cy="925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CA9E8"/>
                </a:solidFill>
              </a:rPr>
              <a:t>The</a:t>
            </a:r>
            <a:r>
              <a:rPr lang="pt-PT" b="1" dirty="0">
                <a:solidFill>
                  <a:srgbClr val="0CA9E8"/>
                </a:solidFill>
              </a:rPr>
              <a:t> </a:t>
            </a:r>
            <a:r>
              <a:rPr lang="pt-PT" b="1" dirty="0" err="1">
                <a:solidFill>
                  <a:srgbClr val="0CA9E8"/>
                </a:solidFill>
              </a:rPr>
              <a:t>consumer</a:t>
            </a:r>
            <a:r>
              <a:rPr lang="pt-PT" b="1" dirty="0">
                <a:solidFill>
                  <a:srgbClr val="0CA9E8"/>
                </a:solidFill>
              </a:rPr>
              <a:t> </a:t>
            </a:r>
            <a:r>
              <a:rPr lang="pt-PT" b="1" dirty="0" err="1">
                <a:solidFill>
                  <a:srgbClr val="0CA9E8"/>
                </a:solidFill>
              </a:rPr>
              <a:t>experience</a:t>
            </a:r>
            <a:endParaRPr lang="pt-PT" b="1" dirty="0">
              <a:solidFill>
                <a:srgbClr val="0CA9E8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00B5B49-64DF-4F2A-9E27-6CCD825D8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035" y="4405187"/>
            <a:ext cx="4898657" cy="167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9E98CDC6-28C1-8841-B209-4C1AD27E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949"/>
            <a:ext cx="9939866" cy="50571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941642-2E0E-484A-A70A-D581F919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5"/>
            <a:ext cx="7690154" cy="925149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rgbClr val="0CA9E8"/>
                </a:solidFill>
              </a:rPr>
              <a:t>A </a:t>
            </a:r>
            <a:r>
              <a:rPr lang="pt-PT" b="1" dirty="0" err="1">
                <a:solidFill>
                  <a:srgbClr val="0CA9E8"/>
                </a:solidFill>
              </a:rPr>
              <a:t>retailer’s</a:t>
            </a:r>
            <a:r>
              <a:rPr lang="pt-PT" b="1" dirty="0">
                <a:solidFill>
                  <a:srgbClr val="0CA9E8"/>
                </a:solidFill>
              </a:rPr>
              <a:t> </a:t>
            </a:r>
            <a:r>
              <a:rPr lang="pt-PT" b="1" dirty="0" err="1">
                <a:solidFill>
                  <a:srgbClr val="0CA9E8"/>
                </a:solidFill>
              </a:rPr>
              <a:t>perspective</a:t>
            </a:r>
            <a:r>
              <a:rPr lang="pt-PT" b="1" dirty="0">
                <a:solidFill>
                  <a:srgbClr val="0CA9E8"/>
                </a:solidFill>
              </a:rPr>
              <a:t>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5367AD-077F-9547-B1B6-5DA67D44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0" y="213893"/>
            <a:ext cx="2266950" cy="466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35DD26-5D4E-3142-93F8-C19FD4BE7955}"/>
              </a:ext>
            </a:extLst>
          </p:cNvPr>
          <p:cNvSpPr txBox="1"/>
          <p:nvPr/>
        </p:nvSpPr>
        <p:spPr>
          <a:xfrm>
            <a:off x="9939866" y="55654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err="1"/>
              <a:t>The</a:t>
            </a:r>
            <a:r>
              <a:rPr lang="pt-PT" b="1"/>
              <a:t> </a:t>
            </a:r>
            <a:r>
              <a:rPr lang="pt-PT" b="1" err="1"/>
              <a:t>Last</a:t>
            </a:r>
            <a:r>
              <a:rPr lang="pt-PT" b="1"/>
              <a:t> </a:t>
            </a:r>
            <a:r>
              <a:rPr lang="pt-PT" b="1" err="1"/>
              <a:t>Mile</a:t>
            </a:r>
            <a:r>
              <a:rPr lang="pt-PT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89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41642-2E0E-484A-A70A-D581F919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5"/>
            <a:ext cx="7690154" cy="925149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rgbClr val="0CA9E8"/>
                </a:solidFill>
              </a:rPr>
              <a:t>A </a:t>
            </a:r>
            <a:r>
              <a:rPr lang="pt-PT" b="1" dirty="0" err="1">
                <a:solidFill>
                  <a:srgbClr val="0CA9E8"/>
                </a:solidFill>
              </a:rPr>
              <a:t>retailer’s</a:t>
            </a:r>
            <a:r>
              <a:rPr lang="pt-PT" b="1" dirty="0">
                <a:solidFill>
                  <a:srgbClr val="0CA9E8"/>
                </a:solidFill>
              </a:rPr>
              <a:t> </a:t>
            </a:r>
            <a:r>
              <a:rPr lang="pt-PT" b="1" dirty="0" err="1">
                <a:solidFill>
                  <a:srgbClr val="0CA9E8"/>
                </a:solidFill>
              </a:rPr>
              <a:t>perspective</a:t>
            </a:r>
            <a:r>
              <a:rPr lang="pt-PT" b="1" dirty="0">
                <a:solidFill>
                  <a:srgbClr val="0CA9E8"/>
                </a:solidFill>
              </a:rPr>
              <a:t>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5367AD-077F-9547-B1B6-5DA67D44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0" y="213893"/>
            <a:ext cx="2266950" cy="466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35DD26-5D4E-3142-93F8-C19FD4BE7955}"/>
              </a:ext>
            </a:extLst>
          </p:cNvPr>
          <p:cNvSpPr txBox="1"/>
          <p:nvPr/>
        </p:nvSpPr>
        <p:spPr>
          <a:xfrm>
            <a:off x="9939866" y="55654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err="1"/>
              <a:t>The</a:t>
            </a:r>
            <a:r>
              <a:rPr lang="pt-PT" b="1"/>
              <a:t> </a:t>
            </a:r>
            <a:r>
              <a:rPr lang="pt-PT" b="1" err="1"/>
              <a:t>Last</a:t>
            </a:r>
            <a:r>
              <a:rPr lang="pt-PT" b="1"/>
              <a:t> </a:t>
            </a:r>
            <a:r>
              <a:rPr lang="pt-PT" b="1" err="1"/>
              <a:t>Mile</a:t>
            </a:r>
            <a:r>
              <a:rPr lang="pt-PT" b="1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B2B22CC-3F55-194A-881A-FBF2F08E8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6" y="2003882"/>
            <a:ext cx="7412568" cy="472348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A413B8C-1494-D74B-A17D-B25067C3DA21}"/>
              </a:ext>
            </a:extLst>
          </p:cNvPr>
          <p:cNvSpPr txBox="1"/>
          <p:nvPr/>
        </p:nvSpPr>
        <p:spPr>
          <a:xfrm>
            <a:off x="277586" y="1419107"/>
            <a:ext cx="4294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>
                <a:solidFill>
                  <a:schemeClr val="accent1">
                    <a:lumMod val="75000"/>
                  </a:schemeClr>
                </a:solidFill>
              </a:rPr>
              <a:t>Delivery</a:t>
            </a:r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3200" b="1" dirty="0" err="1">
                <a:solidFill>
                  <a:schemeClr val="accent1">
                    <a:lumMod val="75000"/>
                  </a:schemeClr>
                </a:solidFill>
              </a:rPr>
              <a:t>preferences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0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41642-2E0E-484A-A70A-D581F919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5"/>
            <a:ext cx="8790519" cy="925149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rgbClr val="0CA9E8"/>
                </a:solidFill>
              </a:rPr>
              <a:t>A </a:t>
            </a:r>
            <a:r>
              <a:rPr lang="pt-PT" b="1" dirty="0" err="1">
                <a:solidFill>
                  <a:srgbClr val="0CA9E8"/>
                </a:solidFill>
              </a:rPr>
              <a:t>retailer’s</a:t>
            </a:r>
            <a:r>
              <a:rPr lang="pt-PT" b="1" dirty="0">
                <a:solidFill>
                  <a:srgbClr val="0CA9E8"/>
                </a:solidFill>
              </a:rPr>
              <a:t> </a:t>
            </a:r>
            <a:r>
              <a:rPr lang="pt-PT" b="1" dirty="0" err="1">
                <a:solidFill>
                  <a:srgbClr val="0CA9E8"/>
                </a:solidFill>
              </a:rPr>
              <a:t>perspective</a:t>
            </a:r>
            <a:r>
              <a:rPr lang="pt-PT" b="1" dirty="0">
                <a:solidFill>
                  <a:srgbClr val="0CA9E8"/>
                </a:solidFill>
              </a:rPr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5367AD-077F-9547-B1B6-5DA67D44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0" y="213893"/>
            <a:ext cx="2266950" cy="466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35DD26-5D4E-3142-93F8-C19FD4BE7955}"/>
              </a:ext>
            </a:extLst>
          </p:cNvPr>
          <p:cNvSpPr txBox="1"/>
          <p:nvPr/>
        </p:nvSpPr>
        <p:spPr>
          <a:xfrm>
            <a:off x="9939866" y="55654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err="1"/>
              <a:t>The</a:t>
            </a:r>
            <a:r>
              <a:rPr lang="pt-PT" b="1"/>
              <a:t> </a:t>
            </a:r>
            <a:r>
              <a:rPr lang="pt-PT" b="1" err="1"/>
              <a:t>Last</a:t>
            </a:r>
            <a:r>
              <a:rPr lang="pt-PT" b="1"/>
              <a:t> </a:t>
            </a:r>
            <a:r>
              <a:rPr lang="pt-PT" b="1" err="1"/>
              <a:t>Mile</a:t>
            </a:r>
            <a:r>
              <a:rPr lang="pt-PT" b="1"/>
              <a:t> 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6908C9EB-6C26-AE4E-827E-DFA5EA484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0300" y="1526021"/>
            <a:ext cx="7380514" cy="5331979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E79B28-507D-714D-A536-1E7E2BC17EBD}"/>
              </a:ext>
            </a:extLst>
          </p:cNvPr>
          <p:cNvSpPr txBox="1"/>
          <p:nvPr/>
        </p:nvSpPr>
        <p:spPr>
          <a:xfrm>
            <a:off x="296787" y="941246"/>
            <a:ext cx="8493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>
                <a:solidFill>
                  <a:schemeClr val="accent1">
                    <a:lumMod val="75000"/>
                  </a:schemeClr>
                </a:solidFill>
              </a:rPr>
              <a:t>Operational</a:t>
            </a:r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3200" b="1" dirty="0" err="1">
                <a:solidFill>
                  <a:schemeClr val="accent1">
                    <a:lumMod val="75000"/>
                  </a:schemeClr>
                </a:solidFill>
              </a:rPr>
              <a:t>efficiency</a:t>
            </a:r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3200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3200" b="1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pt-PT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3200" b="1" dirty="0" err="1">
                <a:solidFill>
                  <a:schemeClr val="accent1">
                    <a:lumMod val="75000"/>
                  </a:schemeClr>
                </a:solidFill>
              </a:rPr>
              <a:t>services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7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4F5364-CEE4-0E47-BC6E-F5F3B4E8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87" y="1948361"/>
            <a:ext cx="6346371" cy="4351338"/>
          </a:xfrm>
          <a:solidFill>
            <a:schemeClr val="bg1"/>
          </a:solidFill>
        </p:spPr>
        <p:txBody>
          <a:bodyPr/>
          <a:lstStyle/>
          <a:p>
            <a:pPr algn="just">
              <a:buClr>
                <a:srgbClr val="0070C0"/>
              </a:buClr>
              <a:buSzPct val="120000"/>
            </a:pPr>
            <a:endParaRPr lang="pt-PT" dirty="0"/>
          </a:p>
          <a:p>
            <a:pPr algn="just">
              <a:buClr>
                <a:srgbClr val="0070C0"/>
              </a:buClr>
              <a:buSzPct val="120000"/>
            </a:pPr>
            <a:r>
              <a:rPr lang="en-US" sz="2400" dirty="0"/>
              <a:t>During the past years, logistics providers have increased the variety of delivery options available to their customers. </a:t>
            </a:r>
            <a:endParaRPr lang="pt-PT" sz="2400" dirty="0"/>
          </a:p>
          <a:p>
            <a:pPr algn="just">
              <a:buClr>
                <a:srgbClr val="0070C0"/>
              </a:buClr>
              <a:buSzPct val="120000"/>
            </a:pPr>
            <a:r>
              <a:rPr lang="en-US" sz="2400" dirty="0"/>
              <a:t>This increase was maybe a result of: </a:t>
            </a:r>
          </a:p>
          <a:p>
            <a:pPr lvl="1" algn="just">
              <a:buClr>
                <a:srgbClr val="0070C0"/>
              </a:buClr>
              <a:buSzPct val="120000"/>
            </a:pPr>
            <a:r>
              <a:rPr lang="en-US" sz="2000" dirty="0"/>
              <a:t>more competition within the logistics market and </a:t>
            </a:r>
          </a:p>
          <a:p>
            <a:pPr lvl="1" algn="just">
              <a:buClr>
                <a:srgbClr val="0070C0"/>
              </a:buClr>
              <a:buSzPct val="120000"/>
            </a:pPr>
            <a:r>
              <a:rPr lang="en-US" sz="2000" dirty="0"/>
              <a:t>the consumers are becoming more vocal about their needs, with feedback tools</a:t>
            </a:r>
            <a:endParaRPr lang="pt-PT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234F42-D1F5-49EA-888E-ED015FF5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758" y="1153020"/>
            <a:ext cx="5663382" cy="568712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941642-2E0E-484A-A70A-D581F919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212"/>
            <a:ext cx="10515600" cy="925149"/>
          </a:xfrm>
        </p:spPr>
        <p:txBody>
          <a:bodyPr>
            <a:normAutofit/>
          </a:bodyPr>
          <a:lstStyle/>
          <a:p>
            <a:r>
              <a:rPr lang="pt-PT" b="1" dirty="0" err="1">
                <a:solidFill>
                  <a:srgbClr val="0CA9E8"/>
                </a:solidFill>
              </a:rPr>
              <a:t>The</a:t>
            </a:r>
            <a:r>
              <a:rPr lang="pt-PT" b="1" dirty="0">
                <a:solidFill>
                  <a:srgbClr val="0CA9E8"/>
                </a:solidFill>
              </a:rPr>
              <a:t> </a:t>
            </a:r>
            <a:r>
              <a:rPr lang="pt-PT" b="1" dirty="0" err="1">
                <a:solidFill>
                  <a:srgbClr val="0CA9E8"/>
                </a:solidFill>
              </a:rPr>
              <a:t>logistics</a:t>
            </a:r>
            <a:r>
              <a:rPr lang="pt-PT" b="1" dirty="0">
                <a:solidFill>
                  <a:srgbClr val="0CA9E8"/>
                </a:solidFill>
              </a:rPr>
              <a:t> </a:t>
            </a:r>
            <a:r>
              <a:rPr lang="pt-PT" b="1" dirty="0" err="1">
                <a:solidFill>
                  <a:srgbClr val="0CA9E8"/>
                </a:solidFill>
              </a:rPr>
              <a:t>landscape</a:t>
            </a:r>
            <a:r>
              <a:rPr lang="pt-PT" b="1" dirty="0">
                <a:solidFill>
                  <a:srgbClr val="0CA9E8"/>
                </a:solidFill>
              </a:rPr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5367AD-077F-9547-B1B6-5DA67D44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0" y="213893"/>
            <a:ext cx="2266950" cy="466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35DD26-5D4E-3142-93F8-C19FD4BE7955}"/>
              </a:ext>
            </a:extLst>
          </p:cNvPr>
          <p:cNvSpPr txBox="1"/>
          <p:nvPr/>
        </p:nvSpPr>
        <p:spPr>
          <a:xfrm>
            <a:off x="9939866" y="55654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Last</a:t>
            </a:r>
            <a:r>
              <a:rPr lang="pt-PT" b="1" dirty="0"/>
              <a:t> </a:t>
            </a:r>
            <a:r>
              <a:rPr lang="pt-PT" b="1" dirty="0" err="1"/>
              <a:t>Mile</a:t>
            </a:r>
            <a:r>
              <a:rPr lang="pt-PT" b="1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29F317-482A-43B8-A770-07A9850D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59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41642-2E0E-484A-A70A-D581F919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212"/>
            <a:ext cx="10515600" cy="925149"/>
          </a:xfrm>
        </p:spPr>
        <p:txBody>
          <a:bodyPr>
            <a:normAutofit/>
          </a:bodyPr>
          <a:lstStyle/>
          <a:p>
            <a:r>
              <a:rPr lang="pt-PT" b="1" dirty="0" err="1">
                <a:solidFill>
                  <a:srgbClr val="0CA9E8"/>
                </a:solidFill>
              </a:rPr>
              <a:t>The</a:t>
            </a:r>
            <a:r>
              <a:rPr lang="pt-PT" b="1" dirty="0">
                <a:solidFill>
                  <a:srgbClr val="0CA9E8"/>
                </a:solidFill>
              </a:rPr>
              <a:t> </a:t>
            </a:r>
            <a:r>
              <a:rPr lang="pt-PT" b="1" dirty="0" err="1">
                <a:solidFill>
                  <a:srgbClr val="0CA9E8"/>
                </a:solidFill>
              </a:rPr>
              <a:t>logistics</a:t>
            </a:r>
            <a:r>
              <a:rPr lang="pt-PT" b="1" dirty="0">
                <a:solidFill>
                  <a:srgbClr val="0CA9E8"/>
                </a:solidFill>
              </a:rPr>
              <a:t> </a:t>
            </a:r>
            <a:r>
              <a:rPr lang="pt-PT" b="1" dirty="0" err="1">
                <a:solidFill>
                  <a:srgbClr val="0CA9E8"/>
                </a:solidFill>
              </a:rPr>
              <a:t>landscape</a:t>
            </a:r>
            <a:r>
              <a:rPr lang="pt-PT" b="1" dirty="0">
                <a:solidFill>
                  <a:srgbClr val="0CA9E8"/>
                </a:solidFill>
              </a:rPr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4F5364-CEE4-0E47-BC6E-F5F3B4E8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499"/>
            <a:ext cx="10515600" cy="4351338"/>
          </a:xfrm>
          <a:solidFill>
            <a:schemeClr val="bg1"/>
          </a:solidFill>
        </p:spPr>
        <p:txBody>
          <a:bodyPr/>
          <a:lstStyle/>
          <a:p>
            <a:pPr>
              <a:buClr>
                <a:srgbClr val="0070C0"/>
              </a:buClr>
              <a:buSzPct val="120000"/>
            </a:pPr>
            <a:endParaRPr lang="pt-PT" dirty="0"/>
          </a:p>
          <a:p>
            <a:pPr>
              <a:buClr>
                <a:srgbClr val="0070C0"/>
              </a:buClr>
              <a:buSzPct val="120000"/>
            </a:pPr>
            <a:r>
              <a:rPr lang="pt-PT" dirty="0"/>
              <a:t>Operational Effieciency </a:t>
            </a:r>
          </a:p>
          <a:p>
            <a:pPr>
              <a:buClr>
                <a:srgbClr val="0070C0"/>
              </a:buClr>
              <a:buSzPct val="120000"/>
            </a:pPr>
            <a:endParaRPr lang="pt-PT" dirty="0"/>
          </a:p>
          <a:p>
            <a:pPr>
              <a:buClr>
                <a:srgbClr val="0070C0"/>
              </a:buClr>
              <a:buSzPct val="120000"/>
            </a:pPr>
            <a:endParaRPr lang="pt-PT" dirty="0"/>
          </a:p>
          <a:p>
            <a:pPr>
              <a:buClr>
                <a:srgbClr val="0070C0"/>
              </a:buClr>
              <a:buSzPct val="120000"/>
            </a:pPr>
            <a:r>
              <a:rPr lang="pt-PT" dirty="0"/>
              <a:t>Future Development</a:t>
            </a:r>
          </a:p>
          <a:p>
            <a:pPr>
              <a:buClr>
                <a:srgbClr val="0070C0"/>
              </a:buClr>
              <a:buSzPct val="120000"/>
            </a:pPr>
            <a:endParaRPr lang="pt-PT" dirty="0"/>
          </a:p>
          <a:p>
            <a:pPr>
              <a:buClr>
                <a:srgbClr val="0070C0"/>
              </a:buClr>
              <a:buSzPct val="120000"/>
            </a:pPr>
            <a:endParaRPr lang="pt-PT" dirty="0"/>
          </a:p>
          <a:p>
            <a:pPr>
              <a:buClr>
                <a:srgbClr val="0070C0"/>
              </a:buClr>
              <a:buSzPct val="120000"/>
            </a:pPr>
            <a:r>
              <a:rPr lang="pt-PT" dirty="0"/>
              <a:t>Opportunities and Threats </a:t>
            </a:r>
          </a:p>
          <a:p>
            <a:pPr marL="0" indent="0">
              <a:buClr>
                <a:srgbClr val="0070C0"/>
              </a:buClr>
              <a:buSzPct val="120000"/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5367AD-077F-9547-B1B6-5DA67D44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0" y="213893"/>
            <a:ext cx="2266950" cy="466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35DD26-5D4E-3142-93F8-C19FD4BE7955}"/>
              </a:ext>
            </a:extLst>
          </p:cNvPr>
          <p:cNvSpPr txBox="1"/>
          <p:nvPr/>
        </p:nvSpPr>
        <p:spPr>
          <a:xfrm>
            <a:off x="9939866" y="55654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Last</a:t>
            </a:r>
            <a:r>
              <a:rPr lang="pt-PT" b="1" dirty="0"/>
              <a:t> </a:t>
            </a:r>
            <a:r>
              <a:rPr lang="pt-PT" b="1" dirty="0" err="1"/>
              <a:t>Mile</a:t>
            </a:r>
            <a:r>
              <a:rPr lang="pt-PT" b="1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803340-1593-4C07-8C29-D5E068EE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BCC5-2140-5F45-AD72-F66556A44469}" type="slidenum">
              <a:rPr lang="pt-PT" smtClean="0"/>
              <a:t>9</a:t>
            </a:fld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3BCA298A-6CA2-4361-9685-E167E874C7FD}"/>
              </a:ext>
            </a:extLst>
          </p:cNvPr>
          <p:cNvSpPr txBox="1">
            <a:spLocks/>
          </p:cNvSpPr>
          <p:nvPr/>
        </p:nvSpPr>
        <p:spPr>
          <a:xfrm>
            <a:off x="5288643" y="2120850"/>
            <a:ext cx="5905500" cy="16320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50000"/>
                </a:schemeClr>
              </a:buClr>
              <a:buSzPct val="120000"/>
            </a:pPr>
            <a:r>
              <a:rPr lang="pt-PT" sz="2400" dirty="0"/>
              <a:t>Delivery the goods at right time</a:t>
            </a:r>
          </a:p>
          <a:p>
            <a:pPr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 dirty="0"/>
              <a:t>Keep deliveries fast in all seasons </a:t>
            </a:r>
          </a:p>
          <a:p>
            <a:pPr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 dirty="0"/>
              <a:t>Poorly packaged goods</a:t>
            </a:r>
            <a:endParaRPr lang="pt-PT" sz="2400" dirty="0"/>
          </a:p>
          <a:p>
            <a:pPr>
              <a:buClr>
                <a:schemeClr val="bg1">
                  <a:lumMod val="50000"/>
                </a:schemeClr>
              </a:buClr>
              <a:buSzPct val="120000"/>
            </a:pPr>
            <a:endParaRPr lang="pt-PT" sz="2400" dirty="0"/>
          </a:p>
          <a:p>
            <a:pPr marL="0" indent="0">
              <a:buClr>
                <a:srgbClr val="0070C0"/>
              </a:buClr>
              <a:buSzPct val="120000"/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1D94AEC1-A53C-4C36-83DA-2A55D300D920}"/>
              </a:ext>
            </a:extLst>
          </p:cNvPr>
          <p:cNvSpPr txBox="1">
            <a:spLocks/>
          </p:cNvSpPr>
          <p:nvPr/>
        </p:nvSpPr>
        <p:spPr>
          <a:xfrm>
            <a:off x="5288643" y="3528383"/>
            <a:ext cx="6496956" cy="15572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 dirty="0"/>
              <a:t>Improving tracking and consumer notifications </a:t>
            </a:r>
            <a:endParaRPr lang="pt-PT" sz="2400" dirty="0"/>
          </a:p>
          <a:p>
            <a:pPr>
              <a:buClr>
                <a:schemeClr val="bg1">
                  <a:lumMod val="50000"/>
                </a:schemeClr>
              </a:buClr>
              <a:buSzPct val="120000"/>
            </a:pPr>
            <a:r>
              <a:rPr lang="pt-PT" sz="2400" dirty="0"/>
              <a:t>Delivery on the weekends </a:t>
            </a:r>
          </a:p>
          <a:p>
            <a:pPr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 dirty="0"/>
              <a:t> Further delivery options </a:t>
            </a:r>
          </a:p>
          <a:p>
            <a:pPr marL="0" indent="0">
              <a:buClr>
                <a:srgbClr val="0070C0"/>
              </a:buClr>
              <a:buSzPct val="120000"/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41EB7DA5-5188-4157-ABE7-72A644DBDDEB}"/>
              </a:ext>
            </a:extLst>
          </p:cNvPr>
          <p:cNvSpPr txBox="1">
            <a:spLocks/>
          </p:cNvSpPr>
          <p:nvPr/>
        </p:nvSpPr>
        <p:spPr>
          <a:xfrm>
            <a:off x="5288642" y="5180704"/>
            <a:ext cx="6496957" cy="15572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 dirty="0"/>
              <a:t>Increase flexibility in delivery options and introduction of more premium services</a:t>
            </a:r>
          </a:p>
          <a:p>
            <a:pPr algn="just"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 dirty="0"/>
              <a:t>However, it's necessary deal with highest capacity requirements</a:t>
            </a:r>
            <a:endParaRPr lang="pt-PT" sz="2400" dirty="0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747C59B3-4258-4938-8D19-3DD176DB3F70}"/>
              </a:ext>
            </a:extLst>
          </p:cNvPr>
          <p:cNvSpPr/>
          <p:nvPr/>
        </p:nvSpPr>
        <p:spPr>
          <a:xfrm>
            <a:off x="5045529" y="2120850"/>
            <a:ext cx="243114" cy="130815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9B05EAED-9CAE-4A27-9100-08F251C0A9FB}"/>
              </a:ext>
            </a:extLst>
          </p:cNvPr>
          <p:cNvSpPr/>
          <p:nvPr/>
        </p:nvSpPr>
        <p:spPr>
          <a:xfrm>
            <a:off x="5045529" y="3548463"/>
            <a:ext cx="243114" cy="130815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EF59AED9-BF1A-458C-9114-9A86FFEFB165}"/>
              </a:ext>
            </a:extLst>
          </p:cNvPr>
          <p:cNvSpPr/>
          <p:nvPr/>
        </p:nvSpPr>
        <p:spPr>
          <a:xfrm>
            <a:off x="5045529" y="5180704"/>
            <a:ext cx="243114" cy="130815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63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7230</TotalTime>
  <Words>314</Words>
  <Application>Microsoft Macintosh PowerPoint</Application>
  <PresentationFormat>Ecrã Panorâmico</PresentationFormat>
  <Paragraphs>74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The Last Mile </vt:lpstr>
      <vt:lpstr>Abstract </vt:lpstr>
      <vt:lpstr>The market landscape</vt:lpstr>
      <vt:lpstr>Apresentação do PowerPoint</vt:lpstr>
      <vt:lpstr>A retailer’s perspective  </vt:lpstr>
      <vt:lpstr>A retailer’s perspective  </vt:lpstr>
      <vt:lpstr>A retailer’s perspective </vt:lpstr>
      <vt:lpstr>The logistics landscape </vt:lpstr>
      <vt:lpstr>The logistics landscape </vt:lpstr>
      <vt:lpstr>The Last Mile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Mile </dc:title>
  <dc:creator>Célia Natália Lemos Figueiredo</dc:creator>
  <cp:lastModifiedBy>Célia Natália Lemos Figueiredo</cp:lastModifiedBy>
  <cp:revision>22</cp:revision>
  <dcterms:created xsi:type="dcterms:W3CDTF">2018-09-21T12:56:18Z</dcterms:created>
  <dcterms:modified xsi:type="dcterms:W3CDTF">2018-09-26T13:37:46Z</dcterms:modified>
</cp:coreProperties>
</file>