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3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452" autoAdjust="0"/>
    <p:restoredTop sz="86404"/>
  </p:normalViewPr>
  <p:slideViewPr>
    <p:cSldViewPr snapToGrid="0">
      <p:cViewPr>
        <p:scale>
          <a:sx n="130" d="100"/>
          <a:sy n="130" d="100"/>
        </p:scale>
        <p:origin x="-2488" y="-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32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minho365-my.sharepoint.com/personal/pg38332_uminho_pt/Documents/GraficosGSPI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santarem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santarem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santarem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santarem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santarem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minho365-my.sharepoint.com/personal/pg38332_uminho_pt/Documents/GraficosGSPI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NorteShopping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NorteShopping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NorteShopping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NorteShopping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NorteShopping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minho365-my.sharepoint.com/personal/pg38332_uminho_pt/Documents/GraficosGSPI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minho365-my.sharepoint.com/personal/pg38332_uminho_pt/Documents/GraficosGSPI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LojaColomb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LojaColomb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LojaColomb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LojaColomb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LojaColomb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400" dirty="0"/>
              <a:t>A</a:t>
            </a:r>
            <a:r>
              <a:rPr lang="pt-PT" sz="1400" baseline="0" dirty="0"/>
              <a:t> - </a:t>
            </a:r>
            <a:r>
              <a:rPr lang="pt-PT" sz="1400" dirty="0"/>
              <a:t>Flutuação do nível de Inventário do Macacão na Loja Braga Parque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Macacao!$B$2:$B$17</c:f>
              <c:numCache>
                <c:formatCode>General</c:formatCode>
                <c:ptCount val="16"/>
                <c:pt idx="0">
                  <c:v>35</c:v>
                </c:pt>
                <c:pt idx="1">
                  <c:v>31</c:v>
                </c:pt>
                <c:pt idx="2">
                  <c:v>23</c:v>
                </c:pt>
                <c:pt idx="3">
                  <c:v>8</c:v>
                </c:pt>
                <c:pt idx="4">
                  <c:v>33</c:v>
                </c:pt>
                <c:pt idx="5">
                  <c:v>30</c:v>
                </c:pt>
                <c:pt idx="6">
                  <c:v>27</c:v>
                </c:pt>
                <c:pt idx="7">
                  <c:v>33</c:v>
                </c:pt>
                <c:pt idx="8">
                  <c:v>29</c:v>
                </c:pt>
                <c:pt idx="9">
                  <c:v>22</c:v>
                </c:pt>
                <c:pt idx="10">
                  <c:v>11</c:v>
                </c:pt>
                <c:pt idx="11">
                  <c:v>32</c:v>
                </c:pt>
                <c:pt idx="12">
                  <c:v>29</c:v>
                </c:pt>
                <c:pt idx="13">
                  <c:v>27</c:v>
                </c:pt>
                <c:pt idx="14">
                  <c:v>32</c:v>
                </c:pt>
                <c:pt idx="15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7D-0B40-8159-B425919DD52F}"/>
            </c:ext>
          </c:extLst>
        </c:ser>
        <c:ser>
          <c:idx val="1"/>
          <c:order val="1"/>
          <c:tx>
            <c:v>Nível S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Macacao!$C$2:$C$17</c:f>
              <c:numCache>
                <c:formatCode>General</c:formatCode>
                <c:ptCount val="16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7D-0B40-8159-B425919DD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228128"/>
        <c:axId val="367229768"/>
      </c:scatterChart>
      <c:valAx>
        <c:axId val="367228128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dirty="0"/>
                  <a:t>Tempo (Dias)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7229768"/>
        <c:crosses val="autoZero"/>
        <c:crossBetween val="midCat"/>
        <c:majorUnit val="1"/>
      </c:valAx>
      <c:valAx>
        <c:axId val="36722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dirty="0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7228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765107626905736"/>
          <c:y val="0.44139024622356676"/>
          <c:w val="0.23472071786125909"/>
          <c:h val="0.184432168758249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pt-PT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i="0" baseline="0">
                <a:effectLst/>
              </a:rPr>
              <a:t>A - Flutuação do nível de Inventário do Blazer na Loja Santarém</a:t>
            </a:r>
            <a:endParaRPr lang="pt-PT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4463433936401893"/>
          <c:y val="0.2443087725405613"/>
          <c:w val="0.7817625621756269"/>
          <c:h val="0.54054687390533174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Blazer!$A$2:$A$17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Blazer!$B$2:$B$17</c:f>
              <c:numCache>
                <c:formatCode>General</c:formatCode>
                <c:ptCount val="16"/>
                <c:pt idx="0">
                  <c:v>20</c:v>
                </c:pt>
                <c:pt idx="1">
                  <c:v>15</c:v>
                </c:pt>
                <c:pt idx="2">
                  <c:v>5</c:v>
                </c:pt>
                <c:pt idx="3">
                  <c:v>0</c:v>
                </c:pt>
                <c:pt idx="4">
                  <c:v>20</c:v>
                </c:pt>
                <c:pt idx="5">
                  <c:v>17</c:v>
                </c:pt>
                <c:pt idx="6">
                  <c:v>14</c:v>
                </c:pt>
                <c:pt idx="7">
                  <c:v>17</c:v>
                </c:pt>
                <c:pt idx="8">
                  <c:v>12</c:v>
                </c:pt>
                <c:pt idx="9">
                  <c:v>4</c:v>
                </c:pt>
                <c:pt idx="10">
                  <c:v>0</c:v>
                </c:pt>
                <c:pt idx="11">
                  <c:v>20</c:v>
                </c:pt>
                <c:pt idx="12">
                  <c:v>18</c:v>
                </c:pt>
                <c:pt idx="13">
                  <c:v>16</c:v>
                </c:pt>
                <c:pt idx="14">
                  <c:v>17</c:v>
                </c:pt>
                <c:pt idx="15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18-8F46-935C-F5924A080AA7}"/>
            </c:ext>
          </c:extLst>
        </c:ser>
        <c:ser>
          <c:idx val="1"/>
          <c:order val="1"/>
          <c:tx>
            <c:v>Nível Stock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Blazer!$A$2:$A$17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Blazer!$C$2:$C$17</c:f>
              <c:numCache>
                <c:formatCode>General</c:formatCode>
                <c:ptCount val="16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18-8F46-935C-F5924A080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533480"/>
        <c:axId val="555436992"/>
      </c:scatterChart>
      <c:valAx>
        <c:axId val="554533480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00" b="1" i="0" baseline="0" dirty="0">
                    <a:effectLst/>
                  </a:rPr>
                  <a:t>Tempo (Dias) </a:t>
                </a:r>
                <a:endParaRPr lang="pt-PT" sz="11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34863532769119654"/>
              <c:y val="0.882669444537786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5436992"/>
        <c:crosses val="autoZero"/>
        <c:crossBetween val="midCat"/>
        <c:majorUnit val="1"/>
      </c:valAx>
      <c:valAx>
        <c:axId val="55543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00" b="1" i="0" baseline="0">
                    <a:effectLst/>
                  </a:rPr>
                  <a:t>Nível de Stock (artigos)</a:t>
                </a:r>
                <a:endParaRPr lang="pt-PT" sz="11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533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266363786535645"/>
          <c:y val="0.89368863201048421"/>
          <c:w val="0.26733248457623149"/>
          <c:h val="9.61385056996430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/>
              <a:t>B - Flutuação do nível de Inventário do Macacão na Loja Santarém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20073310996140892"/>
          <c:y val="0.30113151638983426"/>
          <c:w val="0.73252292676973307"/>
          <c:h val="0.41211492059929294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Macacao!$B$2:$B$17</c:f>
              <c:numCache>
                <c:formatCode>General</c:formatCode>
                <c:ptCount val="16"/>
                <c:pt idx="0">
                  <c:v>85</c:v>
                </c:pt>
                <c:pt idx="1">
                  <c:v>61</c:v>
                </c:pt>
                <c:pt idx="2">
                  <c:v>9</c:v>
                </c:pt>
                <c:pt idx="3">
                  <c:v>0</c:v>
                </c:pt>
                <c:pt idx="4">
                  <c:v>85</c:v>
                </c:pt>
                <c:pt idx="5">
                  <c:v>75</c:v>
                </c:pt>
                <c:pt idx="6">
                  <c:v>62</c:v>
                </c:pt>
                <c:pt idx="7">
                  <c:v>74</c:v>
                </c:pt>
                <c:pt idx="8">
                  <c:v>50</c:v>
                </c:pt>
                <c:pt idx="9">
                  <c:v>11</c:v>
                </c:pt>
                <c:pt idx="10">
                  <c:v>0</c:v>
                </c:pt>
                <c:pt idx="11">
                  <c:v>85</c:v>
                </c:pt>
                <c:pt idx="12">
                  <c:v>75</c:v>
                </c:pt>
                <c:pt idx="13">
                  <c:v>65</c:v>
                </c:pt>
                <c:pt idx="14">
                  <c:v>75</c:v>
                </c:pt>
                <c:pt idx="15">
                  <c:v>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B5-FE4D-BE6C-1676B4614599}"/>
            </c:ext>
          </c:extLst>
        </c:ser>
        <c:ser>
          <c:idx val="1"/>
          <c:order val="1"/>
          <c:tx>
            <c:v>Nível Stock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Macacao!$C$2:$C$17</c:f>
              <c:numCache>
                <c:formatCode>General</c:formatCode>
                <c:ptCount val="16"/>
                <c:pt idx="0">
                  <c:v>85</c:v>
                </c:pt>
                <c:pt idx="1">
                  <c:v>85</c:v>
                </c:pt>
                <c:pt idx="2">
                  <c:v>85</c:v>
                </c:pt>
                <c:pt idx="3">
                  <c:v>85</c:v>
                </c:pt>
                <c:pt idx="4">
                  <c:v>85</c:v>
                </c:pt>
                <c:pt idx="5">
                  <c:v>85</c:v>
                </c:pt>
                <c:pt idx="6">
                  <c:v>85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  <c:pt idx="10">
                  <c:v>85</c:v>
                </c:pt>
                <c:pt idx="11">
                  <c:v>85</c:v>
                </c:pt>
                <c:pt idx="12">
                  <c:v>85</c:v>
                </c:pt>
                <c:pt idx="13">
                  <c:v>85</c:v>
                </c:pt>
                <c:pt idx="14">
                  <c:v>85</c:v>
                </c:pt>
                <c:pt idx="15">
                  <c:v>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0B5-FE4D-BE6C-1676B46145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601480"/>
        <c:axId val="554604104"/>
      </c:scatterChart>
      <c:valAx>
        <c:axId val="554601480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i="0" baseline="0" dirty="0">
                    <a:effectLst/>
                  </a:rPr>
                  <a:t>Tempo (Dias) </a:t>
                </a:r>
                <a:endParaRPr lang="pt-PT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5611650682924375"/>
              <c:y val="0.867420459009034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604104"/>
        <c:crosses val="autoZero"/>
        <c:crossBetween val="midCat"/>
        <c:majorUnit val="1"/>
      </c:valAx>
      <c:valAx>
        <c:axId val="554604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601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330100987756492"/>
          <c:y val="0.86093887361352706"/>
          <c:w val="0.2786284366104837"/>
          <c:h val="0.100278502200592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/>
              <a:t>C - Flutuação do nível de Inventário do vestido na Loja Santarém</a:t>
            </a:r>
          </a:p>
        </c:rich>
      </c:tx>
      <c:layout>
        <c:manualLayout>
          <c:xMode val="edge"/>
          <c:yMode val="edge"/>
          <c:x val="0.13000486443920434"/>
          <c:y val="3.41409321549783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7221069129570774"/>
          <c:y val="0.26664068013038073"/>
          <c:w val="0.64586419052895871"/>
          <c:h val="0.46936433795938476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vestido!$B$2:$B$17</c:f>
              <c:numCache>
                <c:formatCode>General</c:formatCode>
                <c:ptCount val="16"/>
                <c:pt idx="0">
                  <c:v>80</c:v>
                </c:pt>
                <c:pt idx="1">
                  <c:v>71</c:v>
                </c:pt>
                <c:pt idx="2">
                  <c:v>48</c:v>
                </c:pt>
                <c:pt idx="3">
                  <c:v>6</c:v>
                </c:pt>
                <c:pt idx="4">
                  <c:v>75</c:v>
                </c:pt>
                <c:pt idx="5">
                  <c:v>70</c:v>
                </c:pt>
                <c:pt idx="6">
                  <c:v>65</c:v>
                </c:pt>
                <c:pt idx="7">
                  <c:v>74</c:v>
                </c:pt>
                <c:pt idx="8">
                  <c:v>63</c:v>
                </c:pt>
                <c:pt idx="9">
                  <c:v>43</c:v>
                </c:pt>
                <c:pt idx="10">
                  <c:v>5</c:v>
                </c:pt>
                <c:pt idx="11">
                  <c:v>75</c:v>
                </c:pt>
                <c:pt idx="12">
                  <c:v>69</c:v>
                </c:pt>
                <c:pt idx="13">
                  <c:v>63</c:v>
                </c:pt>
                <c:pt idx="14">
                  <c:v>73</c:v>
                </c:pt>
                <c:pt idx="15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CD-BD42-BCBA-2D0457645E95}"/>
            </c:ext>
          </c:extLst>
        </c:ser>
        <c:ser>
          <c:idx val="1"/>
          <c:order val="1"/>
          <c:tx>
            <c:v>Nível Stock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vestido!$C$2:$C$17</c:f>
              <c:numCache>
                <c:formatCode>General</c:formatCode>
                <c:ptCount val="16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80</c:v>
                </c:pt>
                <c:pt idx="14">
                  <c:v>80</c:v>
                </c:pt>
                <c:pt idx="15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CD-BD42-BCBA-2D0457645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535776"/>
        <c:axId val="554536104"/>
      </c:scatterChart>
      <c:valAx>
        <c:axId val="554535776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dirty="0"/>
                  <a:t>Tempo (Dias) </a:t>
                </a:r>
              </a:p>
            </c:rich>
          </c:tx>
          <c:layout>
            <c:manualLayout>
              <c:xMode val="edge"/>
              <c:yMode val="edge"/>
              <c:x val="0.27518710640033683"/>
              <c:y val="0.839508944072941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536104"/>
        <c:crosses val="autoZero"/>
        <c:crossBetween val="midCat"/>
        <c:majorUnit val="1"/>
      </c:valAx>
      <c:valAx>
        <c:axId val="5545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535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185055919237218"/>
          <c:y val="0.8668745589569542"/>
          <c:w val="0.22154084929182055"/>
          <c:h val="9.0526339370722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/>
              <a:t>D - Flutuação do nível de Inventário dos</a:t>
            </a:r>
            <a:r>
              <a:rPr lang="pt-PT" sz="1100" baseline="0"/>
              <a:t> Calções</a:t>
            </a:r>
            <a:r>
              <a:rPr lang="pt-PT" sz="1100"/>
              <a:t> na Loja Santarém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4833368025433402"/>
          <c:y val="0.23759565756189796"/>
          <c:w val="0.73543209764813433"/>
          <c:h val="0.51195519904438258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calcoes!$B$2:$B$17</c:f>
              <c:numCache>
                <c:formatCode>General</c:formatCode>
                <c:ptCount val="16"/>
                <c:pt idx="0">
                  <c:v>70</c:v>
                </c:pt>
                <c:pt idx="1">
                  <c:v>63</c:v>
                </c:pt>
                <c:pt idx="2">
                  <c:v>43</c:v>
                </c:pt>
                <c:pt idx="3">
                  <c:v>7</c:v>
                </c:pt>
                <c:pt idx="4">
                  <c:v>65</c:v>
                </c:pt>
                <c:pt idx="5">
                  <c:v>60</c:v>
                </c:pt>
                <c:pt idx="6">
                  <c:v>56</c:v>
                </c:pt>
                <c:pt idx="7">
                  <c:v>64</c:v>
                </c:pt>
                <c:pt idx="8">
                  <c:v>54</c:v>
                </c:pt>
                <c:pt idx="9">
                  <c:v>37</c:v>
                </c:pt>
                <c:pt idx="10">
                  <c:v>5</c:v>
                </c:pt>
                <c:pt idx="11">
                  <c:v>65</c:v>
                </c:pt>
                <c:pt idx="12">
                  <c:v>60</c:v>
                </c:pt>
                <c:pt idx="13">
                  <c:v>55</c:v>
                </c:pt>
                <c:pt idx="14">
                  <c:v>64</c:v>
                </c:pt>
                <c:pt idx="15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2F-EC41-A3E0-2D4088D20E90}"/>
            </c:ext>
          </c:extLst>
        </c:ser>
        <c:ser>
          <c:idx val="1"/>
          <c:order val="1"/>
          <c:tx>
            <c:v>Nível Stock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calcoes!$C$2:$C$17</c:f>
              <c:numCache>
                <c:formatCode>General</c:formatCode>
                <c:ptCount val="16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70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70</c:v>
                </c:pt>
                <c:pt idx="14">
                  <c:v>70</c:v>
                </c:pt>
                <c:pt idx="15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2F-EC41-A3E0-2D4088D20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5434368"/>
        <c:axId val="555435680"/>
      </c:scatterChart>
      <c:valAx>
        <c:axId val="555434368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Tempo (Dias) </a:t>
                </a:r>
              </a:p>
            </c:rich>
          </c:tx>
          <c:layout>
            <c:manualLayout>
              <c:xMode val="edge"/>
              <c:yMode val="edge"/>
              <c:x val="0.32552610246538011"/>
              <c:y val="0.867131806219178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5435680"/>
        <c:crosses val="autoZero"/>
        <c:crossBetween val="midCat"/>
        <c:majorUnit val="1"/>
      </c:valAx>
      <c:valAx>
        <c:axId val="55543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5434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960900925826567"/>
          <c:y val="0.8664207623220993"/>
          <c:w val="0.22604777683972638"/>
          <c:h val="9.79827273424125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i="0" baseline="0">
                <a:effectLst/>
              </a:rPr>
              <a:t>E - Flutuação do nível de Inventário da T-shirt na Loja Santarém</a:t>
            </a:r>
            <a:endParaRPr lang="pt-PT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3709467601296976"/>
          <c:y val="0.24831793869097765"/>
          <c:w val="0.79820735648067731"/>
          <c:h val="0.50592945836279413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't-shirt'!$A$2:$A$17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't-shirt'!$B$2:$B$17</c:f>
              <c:numCache>
                <c:formatCode>General</c:formatCode>
                <c:ptCount val="16"/>
                <c:pt idx="0">
                  <c:v>80</c:v>
                </c:pt>
                <c:pt idx="1">
                  <c:v>75</c:v>
                </c:pt>
                <c:pt idx="2">
                  <c:v>62</c:v>
                </c:pt>
                <c:pt idx="3">
                  <c:v>39</c:v>
                </c:pt>
                <c:pt idx="4">
                  <c:v>77</c:v>
                </c:pt>
                <c:pt idx="5">
                  <c:v>74</c:v>
                </c:pt>
                <c:pt idx="6">
                  <c:v>71</c:v>
                </c:pt>
                <c:pt idx="7">
                  <c:v>76</c:v>
                </c:pt>
                <c:pt idx="8">
                  <c:v>69</c:v>
                </c:pt>
                <c:pt idx="9">
                  <c:v>57</c:v>
                </c:pt>
                <c:pt idx="10">
                  <c:v>36</c:v>
                </c:pt>
                <c:pt idx="11">
                  <c:v>76</c:v>
                </c:pt>
                <c:pt idx="12">
                  <c:v>72</c:v>
                </c:pt>
                <c:pt idx="13">
                  <c:v>68</c:v>
                </c:pt>
                <c:pt idx="14">
                  <c:v>76</c:v>
                </c:pt>
                <c:pt idx="15">
                  <c:v>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88-7540-A59F-FEEB6313B8A9}"/>
            </c:ext>
          </c:extLst>
        </c:ser>
        <c:ser>
          <c:idx val="1"/>
          <c:order val="1"/>
          <c:tx>
            <c:v>Nível de Stock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't-shirt'!$A$2:$A$17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't-shirt'!$C$2:$C$17</c:f>
              <c:numCache>
                <c:formatCode>General</c:formatCode>
                <c:ptCount val="16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80</c:v>
                </c:pt>
                <c:pt idx="14">
                  <c:v>80</c:v>
                </c:pt>
                <c:pt idx="15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488-7540-A59F-FEEB6313B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6806736"/>
        <c:axId val="546804768"/>
      </c:scatterChart>
      <c:valAx>
        <c:axId val="546806736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i="0" baseline="0">
                    <a:effectLst/>
                  </a:rPr>
                  <a:t>Tempo (Dias) </a:t>
                </a:r>
                <a:endParaRPr lang="pt-PT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3300074669823877"/>
              <c:y val="0.86643473567212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6804768"/>
        <c:crosses val="autoZero"/>
        <c:crossBetween val="midCat"/>
        <c:majorUnit val="1"/>
      </c:valAx>
      <c:valAx>
        <c:axId val="546804768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i="0" baseline="0">
                    <a:effectLst/>
                  </a:rPr>
                  <a:t>Nível de Stock (artigos)</a:t>
                </a:r>
                <a:endParaRPr lang="pt-PT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6806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536420978924491"/>
          <c:y val="0.85064355472961273"/>
          <c:w val="0.30971854155208833"/>
          <c:h val="0.118356463984286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c:style val="2"/>
  <c:chart>
    <c:title>
      <c:tx>
        <c:rich>
          <a:bodyPr/>
          <a:lstStyle/>
          <a:p>
            <a:pPr algn="ctr">
              <a:defRPr sz="1100" b="1"/>
            </a:pPr>
            <a:r>
              <a:rPr lang="pt-PT" sz="1100" b="1" dirty="0"/>
              <a:t>A - Flutuação do nível de Inventário do Blazer na Loja Avenida Central</a:t>
            </a:r>
          </a:p>
        </c:rich>
      </c:tx>
      <c:layout>
        <c:manualLayout>
          <c:xMode val="edge"/>
          <c:yMode val="edge"/>
          <c:x val="0.11334234446852182"/>
          <c:y val="3.8740910248699356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482793479740048"/>
          <c:y val="0.26472599824610371"/>
          <c:w val="0.81430347065312347"/>
          <c:h val="0.4937336809452828"/>
        </c:manualLayout>
      </c:layout>
      <c:scatterChart>
        <c:scatterStyle val="lineMarker"/>
        <c:varyColors val="0"/>
        <c:ser>
          <c:idx val="0"/>
          <c:order val="0"/>
          <c:tx>
            <c:v>Stock</c:v>
          </c:tx>
          <c:spPr>
            <a:ln w="19046" cap="rnd">
              <a:solidFill>
                <a:srgbClr val="4472C4"/>
              </a:solidFill>
              <a:prstDash val="solid"/>
              <a:round/>
            </a:ln>
          </c:spPr>
          <c:marker>
            <c:symbol val="none"/>
          </c:marker>
          <c:dPt>
            <c:idx val="0"/>
            <c:bubble3D val="0"/>
            <c:spPr>
              <a:ln w="19046" cap="rnd">
                <a:solidFill>
                  <a:srgbClr val="4472C4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0-5F90-AB42-82AC-73EE1AD28061}"/>
              </c:ext>
            </c:extLst>
          </c:dPt>
          <c:dPt>
            <c:idx val="4"/>
            <c:bubble3D val="0"/>
            <c:spPr>
              <a:ln w="19046" cap="rnd">
                <a:solidFill>
                  <a:srgbClr val="4472C4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1-5F90-AB42-82AC-73EE1AD28061}"/>
              </c:ext>
            </c:extLst>
          </c:dPt>
          <c:dPt>
            <c:idx val="11"/>
            <c:bubble3D val="0"/>
            <c:spPr>
              <a:ln w="19046" cap="rnd">
                <a:solidFill>
                  <a:srgbClr val="4472C4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2-5F90-AB42-82AC-73EE1AD2806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F90-AB42-82AC-73EE1AD2806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90-AB42-82AC-73EE1AD2806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90-AB42-82AC-73EE1AD280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sz="800"/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11</c:v>
              </c:pt>
              <c:pt idx="1">
                <c:v>7</c:v>
              </c:pt>
              <c:pt idx="2">
                <c:v>0</c:v>
              </c:pt>
              <c:pt idx="3">
                <c:v>0</c:v>
              </c:pt>
              <c:pt idx="4">
                <c:v>11</c:v>
              </c:pt>
              <c:pt idx="5">
                <c:v>9</c:v>
              </c:pt>
              <c:pt idx="6">
                <c:v>7</c:v>
              </c:pt>
              <c:pt idx="7">
                <c:v>8</c:v>
              </c:pt>
              <c:pt idx="8">
                <c:v>5</c:v>
              </c:pt>
              <c:pt idx="9">
                <c:v>0</c:v>
              </c:pt>
              <c:pt idx="10">
                <c:v>0</c:v>
              </c:pt>
              <c:pt idx="11">
                <c:v>11</c:v>
              </c:pt>
              <c:pt idx="12">
                <c:v>9</c:v>
              </c:pt>
              <c:pt idx="13">
                <c:v>6</c:v>
              </c:pt>
              <c:pt idx="14">
                <c:v>9</c:v>
              </c:pt>
              <c:pt idx="15">
                <c:v>5</c:v>
              </c:pt>
            </c:numLit>
          </c:yVal>
          <c:smooth val="0"/>
        </c:ser>
        <c:ser>
          <c:idx val="1"/>
          <c:order val="1"/>
          <c:tx>
            <c:v>Nível S</c:v>
          </c:tx>
          <c:spPr>
            <a:ln w="19046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11</c:v>
              </c:pt>
              <c:pt idx="1">
                <c:v>11</c:v>
              </c:pt>
              <c:pt idx="2">
                <c:v>11</c:v>
              </c:pt>
              <c:pt idx="3">
                <c:v>11</c:v>
              </c:pt>
              <c:pt idx="4">
                <c:v>11</c:v>
              </c:pt>
              <c:pt idx="5">
                <c:v>11</c:v>
              </c:pt>
              <c:pt idx="6">
                <c:v>11</c:v>
              </c:pt>
              <c:pt idx="7">
                <c:v>11</c:v>
              </c:pt>
              <c:pt idx="8">
                <c:v>11</c:v>
              </c:pt>
              <c:pt idx="9">
                <c:v>11</c:v>
              </c:pt>
              <c:pt idx="10">
                <c:v>11</c:v>
              </c:pt>
              <c:pt idx="11">
                <c:v>11</c:v>
              </c:pt>
              <c:pt idx="12">
                <c:v>11</c:v>
              </c:pt>
              <c:pt idx="13">
                <c:v>11</c:v>
              </c:pt>
              <c:pt idx="14">
                <c:v>11</c:v>
              </c:pt>
              <c:pt idx="15">
                <c:v>11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586080"/>
        <c:axId val="1044525536"/>
      </c:scatterChart>
      <c:valAx>
        <c:axId val="1044525536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 sz="1100"/>
                </a:pPr>
                <a:r>
                  <a:rPr lang="pt-PT" sz="1100" b="1" dirty="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1.1946577164541054E-2"/>
              <c:y val="0.23330037354427599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txPr>
          <a:bodyPr/>
          <a:lstStyle/>
          <a:p>
            <a:pPr>
              <a:defRPr sz="900"/>
            </a:pPr>
            <a:endParaRPr lang="pt-PT"/>
          </a:p>
        </c:txPr>
        <c:crossAx val="1080586080"/>
        <c:crosses val="autoZero"/>
        <c:crossBetween val="midCat"/>
        <c:majorUnit val="2"/>
      </c:valAx>
      <c:valAx>
        <c:axId val="1080586080"/>
        <c:scaling>
          <c:orientation val="minMax"/>
          <c:max val="15"/>
          <c:min val="0"/>
        </c:scaling>
        <c:delete val="0"/>
        <c:axPos val="b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 b="1"/>
                </a:pPr>
                <a:r>
                  <a:rPr lang="pt-PT" b="1"/>
                  <a:t>Tempo (Dias)</a:t>
                </a:r>
              </a:p>
            </c:rich>
          </c:tx>
          <c:layout>
            <c:manualLayout>
              <c:xMode val="edge"/>
              <c:yMode val="edge"/>
              <c:x val="0.14574340559950322"/>
              <c:y val="0.90013052778394398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44525536"/>
        <c:crosses val="autoZero"/>
        <c:crossBetween val="midCat"/>
        <c:majorUnit val="1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59707382576745061"/>
          <c:y val="0.87192671193601401"/>
          <c:w val="0.26167751786991783"/>
          <c:h val="0.12807352507418426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700"/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00" b="0" i="0" u="none" strike="noStrike" kern="1200" baseline="0">
          <a:solidFill>
            <a:schemeClr val="tx1"/>
          </a:solidFill>
          <a:latin typeface="Calibri"/>
        </a:defRPr>
      </a:pPr>
      <a:endParaRPr lang="pt-PT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c:style val="2"/>
  <c:chart>
    <c:title>
      <c:tx>
        <c:rich>
          <a:bodyPr/>
          <a:lstStyle/>
          <a:p>
            <a:pPr algn="ctr">
              <a:defRPr sz="1100" b="1"/>
            </a:pPr>
            <a:r>
              <a:rPr lang="pt-PT" sz="1100" b="1"/>
              <a:t>B - Flutuação do nível de Inventário do Macacão na Loja Avenida Central</a:t>
            </a:r>
          </a:p>
        </c:rich>
      </c:tx>
      <c:layout>
        <c:manualLayout>
          <c:xMode val="edge"/>
          <c:yMode val="edge"/>
          <c:x val="0.11117618562142542"/>
          <c:y val="3.4408838430079962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8176377819934322"/>
          <c:y val="0.27725715101172405"/>
          <c:w val="0.74894428547416347"/>
          <c:h val="0.43980618319803444"/>
        </c:manualLayout>
      </c:layout>
      <c:scatterChart>
        <c:scatterStyle val="lineMarker"/>
        <c:varyColors val="0"/>
        <c:ser>
          <c:idx val="0"/>
          <c:order val="0"/>
          <c:tx>
            <c:v>Stock</c:v>
          </c:tx>
          <c:spPr>
            <a:ln w="19046" cap="rnd">
              <a:solidFill>
                <a:srgbClr val="4472C4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sz="800"/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25</c:v>
              </c:pt>
              <c:pt idx="1">
                <c:v>22</c:v>
              </c:pt>
              <c:pt idx="2">
                <c:v>17</c:v>
              </c:pt>
              <c:pt idx="3">
                <c:v>17</c:v>
              </c:pt>
              <c:pt idx="4">
                <c:v>23</c:v>
              </c:pt>
              <c:pt idx="5">
                <c:v>21</c:v>
              </c:pt>
              <c:pt idx="6">
                <c:v>19</c:v>
              </c:pt>
              <c:pt idx="7">
                <c:v>23</c:v>
              </c:pt>
              <c:pt idx="8">
                <c:v>21</c:v>
              </c:pt>
              <c:pt idx="9">
                <c:v>16</c:v>
              </c:pt>
              <c:pt idx="10">
                <c:v>16</c:v>
              </c:pt>
              <c:pt idx="11">
                <c:v>23</c:v>
              </c:pt>
              <c:pt idx="12">
                <c:v>21</c:v>
              </c:pt>
              <c:pt idx="13">
                <c:v>19</c:v>
              </c:pt>
              <c:pt idx="14">
                <c:v>23</c:v>
              </c:pt>
              <c:pt idx="15">
                <c:v>20</c:v>
              </c:pt>
            </c:numLit>
          </c:yVal>
          <c:smooth val="0"/>
        </c:ser>
        <c:ser>
          <c:idx val="1"/>
          <c:order val="1"/>
          <c:tx>
            <c:v>Nível S</c:v>
          </c:tx>
          <c:spPr>
            <a:ln w="19046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25</c:v>
              </c:pt>
              <c:pt idx="1">
                <c:v>25</c:v>
              </c:pt>
              <c:pt idx="2">
                <c:v>25</c:v>
              </c:pt>
              <c:pt idx="3">
                <c:v>25</c:v>
              </c:pt>
              <c:pt idx="4">
                <c:v>25</c:v>
              </c:pt>
              <c:pt idx="5">
                <c:v>25</c:v>
              </c:pt>
              <c:pt idx="6">
                <c:v>25</c:v>
              </c:pt>
              <c:pt idx="7">
                <c:v>25</c:v>
              </c:pt>
              <c:pt idx="8">
                <c:v>25</c:v>
              </c:pt>
              <c:pt idx="9">
                <c:v>25</c:v>
              </c:pt>
              <c:pt idx="10">
                <c:v>25</c:v>
              </c:pt>
              <c:pt idx="11">
                <c:v>25</c:v>
              </c:pt>
              <c:pt idx="12">
                <c:v>25</c:v>
              </c:pt>
              <c:pt idx="13">
                <c:v>25</c:v>
              </c:pt>
              <c:pt idx="14">
                <c:v>25</c:v>
              </c:pt>
              <c:pt idx="15">
                <c:v>25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2540592"/>
        <c:axId val="1075672400"/>
      </c:scatterChart>
      <c:valAx>
        <c:axId val="1075672400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/>
                </a:pPr>
                <a:r>
                  <a:rPr lang="pt-PT" sz="1100" b="1" dirty="0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42540592"/>
        <c:crosses val="autoZero"/>
        <c:crossBetween val="midCat"/>
      </c:valAx>
      <c:valAx>
        <c:axId val="1042540592"/>
        <c:scaling>
          <c:orientation val="minMax"/>
          <c:max val="15"/>
        </c:scaling>
        <c:delete val="0"/>
        <c:axPos val="b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/>
                </a:pPr>
                <a:r>
                  <a:rPr lang="pt-PT" sz="1100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2243093870957717"/>
              <c:y val="0.84145262641320062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75672400"/>
        <c:crosses val="autoZero"/>
        <c:crossBetween val="midCat"/>
        <c:majorUnit val="1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61694630250126736"/>
          <c:y val="0.81963624099819854"/>
          <c:w val="0.23462960953975504"/>
          <c:h val="0.1316942542137733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700"/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00" b="0" i="0" u="none" strike="noStrike" kern="1200" baseline="0">
          <a:solidFill>
            <a:schemeClr val="tx1"/>
          </a:solidFill>
          <a:latin typeface="Calibri"/>
        </a:defRPr>
      </a:pPr>
      <a:endParaRPr lang="pt-PT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c:style val="2"/>
  <c:chart>
    <c:title>
      <c:tx>
        <c:rich>
          <a:bodyPr/>
          <a:lstStyle/>
          <a:p>
            <a:pPr algn="ctr">
              <a:defRPr/>
            </a:pPr>
            <a:r>
              <a:rPr lang="pt-PT" sz="1100" b="1" dirty="0"/>
              <a:t>C - Flutuação do nível de Inventário do Vestido na Loja Avenida Central</a:t>
            </a:r>
          </a:p>
        </c:rich>
      </c:tx>
      <c:layout>
        <c:manualLayout>
          <c:xMode val="edge"/>
          <c:yMode val="edge"/>
          <c:x val="0.11879847675016643"/>
          <c:y val="2.7777292706502546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9335176447072616"/>
          <c:y val="0.29659008752400967"/>
          <c:w val="0.72820243151127728"/>
          <c:h val="0.40337978200549046"/>
        </c:manualLayout>
      </c:layout>
      <c:scatterChart>
        <c:scatterStyle val="lineMarker"/>
        <c:varyColors val="0"/>
        <c:ser>
          <c:idx val="0"/>
          <c:order val="0"/>
          <c:tx>
            <c:v>Stock</c:v>
          </c:tx>
          <c:spPr>
            <a:ln w="19046" cap="rnd">
              <a:solidFill>
                <a:srgbClr val="4472C4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sz="800"/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16</c:v>
              </c:pt>
              <c:pt idx="1">
                <c:v>13</c:v>
              </c:pt>
              <c:pt idx="2">
                <c:v>8</c:v>
              </c:pt>
              <c:pt idx="3">
                <c:v>8</c:v>
              </c:pt>
              <c:pt idx="4">
                <c:v>14</c:v>
              </c:pt>
              <c:pt idx="5">
                <c:v>12</c:v>
              </c:pt>
              <c:pt idx="6">
                <c:v>10</c:v>
              </c:pt>
              <c:pt idx="7">
                <c:v>14</c:v>
              </c:pt>
              <c:pt idx="8">
                <c:v>12</c:v>
              </c:pt>
              <c:pt idx="9">
                <c:v>7</c:v>
              </c:pt>
              <c:pt idx="10">
                <c:v>7</c:v>
              </c:pt>
              <c:pt idx="11">
                <c:v>14</c:v>
              </c:pt>
              <c:pt idx="12">
                <c:v>12</c:v>
              </c:pt>
              <c:pt idx="13">
                <c:v>10</c:v>
              </c:pt>
              <c:pt idx="14">
                <c:v>14</c:v>
              </c:pt>
              <c:pt idx="15">
                <c:v>11</c:v>
              </c:pt>
            </c:numLit>
          </c:yVal>
          <c:smooth val="0"/>
        </c:ser>
        <c:ser>
          <c:idx val="1"/>
          <c:order val="1"/>
          <c:tx>
            <c:v>Nível S</c:v>
          </c:tx>
          <c:spPr>
            <a:ln w="19046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16</c:v>
              </c:pt>
              <c:pt idx="1">
                <c:v>16</c:v>
              </c:pt>
              <c:pt idx="2">
                <c:v>16</c:v>
              </c:pt>
              <c:pt idx="3">
                <c:v>16</c:v>
              </c:pt>
              <c:pt idx="4">
                <c:v>16</c:v>
              </c:pt>
              <c:pt idx="5">
                <c:v>16</c:v>
              </c:pt>
              <c:pt idx="6">
                <c:v>16</c:v>
              </c:pt>
              <c:pt idx="7">
                <c:v>16</c:v>
              </c:pt>
              <c:pt idx="8">
                <c:v>16</c:v>
              </c:pt>
              <c:pt idx="9">
                <c:v>16</c:v>
              </c:pt>
              <c:pt idx="10">
                <c:v>16</c:v>
              </c:pt>
              <c:pt idx="11">
                <c:v>16</c:v>
              </c:pt>
              <c:pt idx="12">
                <c:v>16</c:v>
              </c:pt>
              <c:pt idx="13">
                <c:v>16</c:v>
              </c:pt>
              <c:pt idx="14">
                <c:v>16</c:v>
              </c:pt>
              <c:pt idx="15">
                <c:v>16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4544160"/>
        <c:axId val="1074252880"/>
      </c:scatterChart>
      <c:valAx>
        <c:axId val="1074252880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/>
                </a:pPr>
                <a:r>
                  <a:rPr lang="pt-PT" sz="1100" b="1" dirty="0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74544160"/>
        <c:crosses val="autoZero"/>
        <c:crossBetween val="midCat"/>
      </c:valAx>
      <c:valAx>
        <c:axId val="1074544160"/>
        <c:scaling>
          <c:orientation val="minMax"/>
        </c:scaling>
        <c:delete val="0"/>
        <c:axPos val="b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/>
                </a:pPr>
                <a:r>
                  <a:rPr lang="pt-PT" sz="1100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23530110809959343"/>
              <c:y val="0.80190422336688605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74252880"/>
        <c:crosses val="autoZero"/>
        <c:crossBetween val="midCat"/>
        <c:majorUnit val="1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0087172606598303"/>
          <c:y val="0.80988622442955405"/>
          <c:w val="0.23384551019353977"/>
          <c:h val="0.12353514183664432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700"/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00" b="0" i="0" u="none" strike="noStrike" kern="1200" baseline="0">
          <a:solidFill>
            <a:schemeClr val="tx1"/>
          </a:solidFill>
          <a:latin typeface="Calibri"/>
        </a:defRPr>
      </a:pPr>
      <a:endParaRPr lang="pt-PT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c:style val="2"/>
  <c:chart>
    <c:title>
      <c:tx>
        <c:rich>
          <a:bodyPr/>
          <a:lstStyle/>
          <a:p>
            <a:pPr algn="ctr">
              <a:defRPr sz="1100" b="1"/>
            </a:pPr>
            <a:r>
              <a:rPr lang="pt-PT" sz="1100" b="1"/>
              <a:t>D - Flutuação do nível de Inventário dos calções na Loja Avenida Central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8150165663498033"/>
          <c:y val="0.27902227174779348"/>
          <c:w val="0.77619434640777563"/>
          <c:h val="0.44158001741594594"/>
        </c:manualLayout>
      </c:layout>
      <c:scatterChart>
        <c:scatterStyle val="lineMarker"/>
        <c:varyColors val="0"/>
        <c:ser>
          <c:idx val="0"/>
          <c:order val="0"/>
          <c:tx>
            <c:v>Stock</c:v>
          </c:tx>
          <c:spPr>
            <a:ln w="19046" cap="rnd">
              <a:solidFill>
                <a:srgbClr val="4472C4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sz="800"/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18</c:v>
              </c:pt>
              <c:pt idx="1">
                <c:v>16</c:v>
              </c:pt>
              <c:pt idx="2">
                <c:v>12</c:v>
              </c:pt>
              <c:pt idx="3">
                <c:v>12</c:v>
              </c:pt>
              <c:pt idx="4">
                <c:v>17</c:v>
              </c:pt>
              <c:pt idx="5">
                <c:v>16</c:v>
              </c:pt>
              <c:pt idx="6">
                <c:v>15</c:v>
              </c:pt>
              <c:pt idx="7">
                <c:v>16</c:v>
              </c:pt>
              <c:pt idx="8">
                <c:v>14</c:v>
              </c:pt>
              <c:pt idx="9">
                <c:v>10</c:v>
              </c:pt>
              <c:pt idx="10">
                <c:v>10</c:v>
              </c:pt>
              <c:pt idx="11">
                <c:v>17</c:v>
              </c:pt>
              <c:pt idx="12">
                <c:v>16</c:v>
              </c:pt>
              <c:pt idx="13">
                <c:v>15</c:v>
              </c:pt>
              <c:pt idx="14">
                <c:v>17</c:v>
              </c:pt>
              <c:pt idx="15">
                <c:v>15</c:v>
              </c:pt>
            </c:numLit>
          </c:yVal>
          <c:smooth val="0"/>
        </c:ser>
        <c:ser>
          <c:idx val="1"/>
          <c:order val="1"/>
          <c:tx>
            <c:v>Nível S</c:v>
          </c:tx>
          <c:spPr>
            <a:ln w="19046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18</c:v>
              </c:pt>
              <c:pt idx="1">
                <c:v>18</c:v>
              </c:pt>
              <c:pt idx="2">
                <c:v>18</c:v>
              </c:pt>
              <c:pt idx="3">
                <c:v>18</c:v>
              </c:pt>
              <c:pt idx="4">
                <c:v>18</c:v>
              </c:pt>
              <c:pt idx="5">
                <c:v>18</c:v>
              </c:pt>
              <c:pt idx="6">
                <c:v>18</c:v>
              </c:pt>
              <c:pt idx="7">
                <c:v>18</c:v>
              </c:pt>
              <c:pt idx="8">
                <c:v>18</c:v>
              </c:pt>
              <c:pt idx="9">
                <c:v>18</c:v>
              </c:pt>
              <c:pt idx="10">
                <c:v>18</c:v>
              </c:pt>
              <c:pt idx="11">
                <c:v>18</c:v>
              </c:pt>
              <c:pt idx="12">
                <c:v>18</c:v>
              </c:pt>
              <c:pt idx="13">
                <c:v>18</c:v>
              </c:pt>
              <c:pt idx="14">
                <c:v>18</c:v>
              </c:pt>
              <c:pt idx="15">
                <c:v>18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0367312"/>
        <c:axId val="1080565904"/>
      </c:scatterChart>
      <c:valAx>
        <c:axId val="1080565904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 sz="1100" b="1"/>
                </a:pPr>
                <a:r>
                  <a:rPr lang="pt-PT" sz="1100" b="1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110367312"/>
        <c:crosses val="autoZero"/>
        <c:crossBetween val="midCat"/>
      </c:valAx>
      <c:valAx>
        <c:axId val="1110367312"/>
        <c:scaling>
          <c:orientation val="minMax"/>
          <c:max val="15"/>
        </c:scaling>
        <c:delete val="0"/>
        <c:axPos val="b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vert="horz"/>
              <a:lstStyle/>
              <a:p>
                <a:pPr algn="ctr" rtl="0">
                  <a:defRPr sz="1100" b="1"/>
                </a:pPr>
                <a:r>
                  <a:rPr lang="pt-PT" sz="1100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22085708104256518"/>
              <c:y val="0.84623048085721875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80565904"/>
        <c:crosses val="autoZero"/>
        <c:crossBetween val="midCat"/>
        <c:majorUnit val="1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67750277359602784"/>
          <c:y val="0.84470197331522867"/>
          <c:w val="0.21931674602045015"/>
          <c:h val="0.1064079242553945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700"/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00" b="0" i="0" u="none" strike="noStrike" kern="1200" baseline="0">
          <a:solidFill>
            <a:schemeClr val="tx1"/>
          </a:solidFill>
          <a:latin typeface="Calibri"/>
        </a:defRPr>
      </a:pPr>
      <a:endParaRPr lang="pt-PT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c:style val="2"/>
  <c:chart>
    <c:title>
      <c:tx>
        <c:rich>
          <a:bodyPr/>
          <a:lstStyle/>
          <a:p>
            <a:pPr algn="ctr">
              <a:defRPr sz="1100" b="1"/>
            </a:pPr>
            <a:r>
              <a:rPr lang="pt-PT" sz="1100" b="1" dirty="0"/>
              <a:t>E - Flutuação do nível de Inventário da T-shirt na Loja Avenida Central</a:t>
            </a:r>
          </a:p>
        </c:rich>
      </c:tx>
      <c:layout>
        <c:manualLayout>
          <c:xMode val="edge"/>
          <c:yMode val="edge"/>
          <c:x val="0.10704178506612294"/>
          <c:y val="2.7777741542601042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7845893507810173"/>
          <c:y val="0.28497832645202475"/>
          <c:w val="0.73030342605355492"/>
          <c:h val="0.39372136363168353"/>
        </c:manualLayout>
      </c:layout>
      <c:scatterChart>
        <c:scatterStyle val="lineMarker"/>
        <c:varyColors val="0"/>
        <c:ser>
          <c:idx val="0"/>
          <c:order val="0"/>
          <c:tx>
            <c:v>Stock</c:v>
          </c:tx>
          <c:spPr>
            <a:ln w="19046" cap="rnd">
              <a:solidFill>
                <a:srgbClr val="4472C4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sz="800"/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23</c:v>
              </c:pt>
              <c:pt idx="1">
                <c:v>21</c:v>
              </c:pt>
              <c:pt idx="2">
                <c:v>18</c:v>
              </c:pt>
              <c:pt idx="3">
                <c:v>18</c:v>
              </c:pt>
              <c:pt idx="4">
                <c:v>22</c:v>
              </c:pt>
              <c:pt idx="5">
                <c:v>21</c:v>
              </c:pt>
              <c:pt idx="6">
                <c:v>20</c:v>
              </c:pt>
              <c:pt idx="7">
                <c:v>22</c:v>
              </c:pt>
              <c:pt idx="8">
                <c:v>21</c:v>
              </c:pt>
              <c:pt idx="9">
                <c:v>18</c:v>
              </c:pt>
              <c:pt idx="10">
                <c:v>18</c:v>
              </c:pt>
              <c:pt idx="11">
                <c:v>22</c:v>
              </c:pt>
              <c:pt idx="12">
                <c:v>21</c:v>
              </c:pt>
              <c:pt idx="13">
                <c:v>20</c:v>
              </c:pt>
              <c:pt idx="14">
                <c:v>22</c:v>
              </c:pt>
              <c:pt idx="15">
                <c:v>20</c:v>
              </c:pt>
            </c:numLit>
          </c:yVal>
          <c:smooth val="0"/>
        </c:ser>
        <c:ser>
          <c:idx val="1"/>
          <c:order val="1"/>
          <c:tx>
            <c:v>Nível S</c:v>
          </c:tx>
          <c:spPr>
            <a:ln w="19046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23</c:v>
              </c:pt>
              <c:pt idx="1">
                <c:v>23</c:v>
              </c:pt>
              <c:pt idx="2">
                <c:v>23</c:v>
              </c:pt>
              <c:pt idx="3">
                <c:v>23</c:v>
              </c:pt>
              <c:pt idx="4">
                <c:v>23</c:v>
              </c:pt>
              <c:pt idx="5">
                <c:v>23</c:v>
              </c:pt>
              <c:pt idx="6">
                <c:v>23</c:v>
              </c:pt>
              <c:pt idx="7">
                <c:v>23</c:v>
              </c:pt>
              <c:pt idx="8">
                <c:v>23</c:v>
              </c:pt>
              <c:pt idx="9">
                <c:v>23</c:v>
              </c:pt>
              <c:pt idx="10">
                <c:v>23</c:v>
              </c:pt>
              <c:pt idx="11">
                <c:v>23</c:v>
              </c:pt>
              <c:pt idx="12">
                <c:v>23</c:v>
              </c:pt>
              <c:pt idx="13">
                <c:v>23</c:v>
              </c:pt>
              <c:pt idx="14">
                <c:v>23</c:v>
              </c:pt>
              <c:pt idx="15">
                <c:v>23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0345120"/>
        <c:axId val="1081594064"/>
      </c:scatterChart>
      <c:valAx>
        <c:axId val="1081594064"/>
        <c:scaling>
          <c:orientation val="minMax"/>
          <c:min val="10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/>
                </a:pPr>
                <a:r>
                  <a:rPr lang="pt-PT" sz="1100" b="1" dirty="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4.1574513929560457E-2"/>
              <c:y val="0.26324652979335944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40345120"/>
        <c:crosses val="autoZero"/>
        <c:crossBetween val="midCat"/>
      </c:valAx>
      <c:valAx>
        <c:axId val="1040345120"/>
        <c:scaling>
          <c:orientation val="minMax"/>
          <c:max val="15"/>
        </c:scaling>
        <c:delete val="0"/>
        <c:axPos val="b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/>
                </a:pPr>
                <a:r>
                  <a:rPr lang="pt-PT" sz="1100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25562038730744679"/>
              <c:y val="0.81343260176520948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81594064"/>
        <c:crosses val="autoZero"/>
        <c:crossBetween val="midCat"/>
        <c:majorUnit val="1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68404152139480789"/>
          <c:y val="0.82989868517241028"/>
          <c:w val="0.22556136883691941"/>
          <c:h val="0.11563431679310447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700"/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00" b="0" i="0" u="none" strike="noStrike" kern="1200" baseline="0">
          <a:solidFill>
            <a:schemeClr val="tx1"/>
          </a:solidFill>
          <a:latin typeface="Calibri"/>
        </a:defRPr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8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t-PT" sz="1600" dirty="0"/>
              <a:t> B - </a:t>
            </a:r>
            <a:r>
              <a:rPr lang="pt-PT" sz="1400" b="1" i="0" baseline="0" dirty="0">
                <a:effectLst/>
              </a:rPr>
              <a:t>Flutuação do nível de Inventário do Vestido na Loja Braga Parque</a:t>
            </a:r>
            <a:endParaRPr lang="pt-PT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8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vestido!$B$2:$B$17</c:f>
              <c:numCache>
                <c:formatCode>General</c:formatCode>
                <c:ptCount val="16"/>
                <c:pt idx="0">
                  <c:v>25</c:v>
                </c:pt>
                <c:pt idx="1">
                  <c:v>21</c:v>
                </c:pt>
                <c:pt idx="2">
                  <c:v>13</c:v>
                </c:pt>
                <c:pt idx="3">
                  <c:v>1</c:v>
                </c:pt>
                <c:pt idx="4">
                  <c:v>24</c:v>
                </c:pt>
                <c:pt idx="5">
                  <c:v>22</c:v>
                </c:pt>
                <c:pt idx="6">
                  <c:v>20</c:v>
                </c:pt>
                <c:pt idx="7">
                  <c:v>23</c:v>
                </c:pt>
                <c:pt idx="8">
                  <c:v>19</c:v>
                </c:pt>
                <c:pt idx="9">
                  <c:v>13</c:v>
                </c:pt>
                <c:pt idx="10">
                  <c:v>0</c:v>
                </c:pt>
                <c:pt idx="11">
                  <c:v>25</c:v>
                </c:pt>
                <c:pt idx="12">
                  <c:v>23</c:v>
                </c:pt>
                <c:pt idx="13">
                  <c:v>20</c:v>
                </c:pt>
                <c:pt idx="14">
                  <c:v>23</c:v>
                </c:pt>
                <c:pt idx="15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E9-C645-BC0B-41B7DCB24B7C}"/>
            </c:ext>
          </c:extLst>
        </c:ser>
        <c:ser>
          <c:idx val="1"/>
          <c:order val="1"/>
          <c:tx>
            <c:v>Nível S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vestido!$C$2:$C$17</c:f>
              <c:numCache>
                <c:formatCode>General</c:formatCode>
                <c:ptCount val="16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E9-C645-BC0B-41B7DCB24B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0387408"/>
        <c:axId val="650380848"/>
      </c:scatterChart>
      <c:valAx>
        <c:axId val="650387408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b="1" i="0" baseline="0">
                    <a:effectLst/>
                  </a:rPr>
                  <a:t>Tempo (Dias) </a:t>
                </a:r>
                <a:endParaRPr lang="pt-PT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0380848"/>
        <c:crosses val="autoZero"/>
        <c:crossBetween val="midCat"/>
        <c:majorUnit val="1"/>
      </c:valAx>
      <c:valAx>
        <c:axId val="65038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b="1" i="0" baseline="0">
                    <a:effectLst/>
                  </a:rPr>
                  <a:t>Nível de Stock (artigos)</a:t>
                </a:r>
                <a:endParaRPr lang="pt-PT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0387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dirty="0"/>
              <a:t>A - Flutuação do nível de Inventário do Blazer da loja Norte Shopping</a:t>
            </a:r>
          </a:p>
        </c:rich>
      </c:tx>
      <c:layout>
        <c:manualLayout>
          <c:xMode val="edge"/>
          <c:yMode val="edge"/>
          <c:x val="0.12081096527488444"/>
          <c:y val="3.3782405839302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884894292968928"/>
          <c:y val="0.22828725226910423"/>
          <c:w val="0.76848203614065824"/>
          <c:h val="0.54653330536940681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6AB-EA47-88F7-59671BF7347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6AB-EA47-88F7-59671BF7347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6AB-EA47-88F7-59671BF7347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6AB-EA47-88F7-59671BF7347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6AB-EA47-88F7-59671BF734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blazer!$A$2:$A$17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blazer!$B$2:$B$17</c:f>
              <c:numCache>
                <c:formatCode>General</c:formatCode>
                <c:ptCount val="16"/>
                <c:pt idx="0">
                  <c:v>800</c:v>
                </c:pt>
                <c:pt idx="1">
                  <c:v>750</c:v>
                </c:pt>
                <c:pt idx="2">
                  <c:v>688</c:v>
                </c:pt>
                <c:pt idx="3">
                  <c:v>582</c:v>
                </c:pt>
                <c:pt idx="4">
                  <c:v>778</c:v>
                </c:pt>
                <c:pt idx="5">
                  <c:v>756</c:v>
                </c:pt>
                <c:pt idx="6">
                  <c:v>732</c:v>
                </c:pt>
                <c:pt idx="7">
                  <c:v>779</c:v>
                </c:pt>
                <c:pt idx="8">
                  <c:v>730</c:v>
                </c:pt>
                <c:pt idx="9">
                  <c:v>668</c:v>
                </c:pt>
                <c:pt idx="10">
                  <c:v>575</c:v>
                </c:pt>
                <c:pt idx="11">
                  <c:v>779</c:v>
                </c:pt>
                <c:pt idx="12">
                  <c:v>759</c:v>
                </c:pt>
                <c:pt idx="13">
                  <c:v>738</c:v>
                </c:pt>
                <c:pt idx="14">
                  <c:v>778</c:v>
                </c:pt>
                <c:pt idx="15">
                  <c:v>729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6AB-EA47-88F7-59671BF73477}"/>
            </c:ext>
          </c:extLst>
        </c:ser>
        <c:ser>
          <c:idx val="1"/>
          <c:order val="1"/>
          <c:tx>
            <c:v>Nivel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blazer!$A$2:$A$17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blazer!$C$2:$C$17</c:f>
              <c:numCache>
                <c:formatCode>General</c:formatCode>
                <c:ptCount val="16"/>
                <c:pt idx="0">
                  <c:v>800</c:v>
                </c:pt>
                <c:pt idx="1">
                  <c:v>800</c:v>
                </c:pt>
                <c:pt idx="2">
                  <c:v>800</c:v>
                </c:pt>
                <c:pt idx="3">
                  <c:v>800</c:v>
                </c:pt>
                <c:pt idx="4">
                  <c:v>800</c:v>
                </c:pt>
                <c:pt idx="5">
                  <c:v>800</c:v>
                </c:pt>
                <c:pt idx="6">
                  <c:v>800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800</c:v>
                </c:pt>
                <c:pt idx="11">
                  <c:v>800</c:v>
                </c:pt>
                <c:pt idx="12">
                  <c:v>800</c:v>
                </c:pt>
                <c:pt idx="13">
                  <c:v>800</c:v>
                </c:pt>
                <c:pt idx="14">
                  <c:v>800</c:v>
                </c:pt>
                <c:pt idx="15">
                  <c:v>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6AB-EA47-88F7-59671BF734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381712"/>
        <c:axId val="365382368"/>
      </c:scatterChart>
      <c:valAx>
        <c:axId val="365381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00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2900599111312766"/>
              <c:y val="0.887939503779905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5382368"/>
        <c:crosses val="autoZero"/>
        <c:crossBetween val="midCat"/>
        <c:majorUnit val="1"/>
      </c:valAx>
      <c:valAx>
        <c:axId val="365382368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50" b="1" dirty="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2.5958923074417311E-2"/>
              <c:y val="0.195756417688561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5381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780270227232552"/>
          <c:y val="0.87884175115223728"/>
          <c:w val="0.29239717641664104"/>
          <c:h val="0.107031705807559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dirty="0"/>
              <a:t>B - Flutuação do nível de Inventário do Macacão da loja Norte Shopping</a:t>
            </a:r>
          </a:p>
        </c:rich>
      </c:tx>
      <c:layout>
        <c:manualLayout>
          <c:xMode val="edge"/>
          <c:yMode val="edge"/>
          <c:x val="0.1111528871391075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7584610221565428"/>
          <c:y val="0.27693402354484165"/>
          <c:w val="0.71474438672827645"/>
          <c:h val="0.45424256641440414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AD8-0A46-A3E0-57D0CDFB593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D8-0A46-A3E0-57D0CDFB593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D8-0A46-A3E0-57D0CDFB59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macacao!$B$2:$B$17</c:f>
              <c:numCache>
                <c:formatCode>General</c:formatCode>
                <c:ptCount val="16"/>
                <c:pt idx="0">
                  <c:v>700</c:v>
                </c:pt>
                <c:pt idx="1">
                  <c:v>375</c:v>
                </c:pt>
                <c:pt idx="2">
                  <c:v>0</c:v>
                </c:pt>
                <c:pt idx="3">
                  <c:v>0</c:v>
                </c:pt>
                <c:pt idx="4">
                  <c:v>700</c:v>
                </c:pt>
                <c:pt idx="5">
                  <c:v>569</c:v>
                </c:pt>
                <c:pt idx="6">
                  <c:v>426</c:v>
                </c:pt>
                <c:pt idx="7">
                  <c:v>577</c:v>
                </c:pt>
                <c:pt idx="8">
                  <c:v>261</c:v>
                </c:pt>
                <c:pt idx="9">
                  <c:v>0</c:v>
                </c:pt>
                <c:pt idx="10">
                  <c:v>0</c:v>
                </c:pt>
                <c:pt idx="11">
                  <c:v>700</c:v>
                </c:pt>
                <c:pt idx="12">
                  <c:v>583</c:v>
                </c:pt>
                <c:pt idx="13">
                  <c:v>459</c:v>
                </c:pt>
                <c:pt idx="14">
                  <c:v>567</c:v>
                </c:pt>
                <c:pt idx="15">
                  <c:v>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AD8-0A46-A3E0-57D0CDFB593F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macacao!$C$2:$C$17</c:f>
              <c:numCache>
                <c:formatCode>General</c:formatCode>
                <c:ptCount val="16"/>
                <c:pt idx="0">
                  <c:v>700</c:v>
                </c:pt>
                <c:pt idx="1">
                  <c:v>700</c:v>
                </c:pt>
                <c:pt idx="2">
                  <c:v>700</c:v>
                </c:pt>
                <c:pt idx="3">
                  <c:v>700</c:v>
                </c:pt>
                <c:pt idx="4">
                  <c:v>700</c:v>
                </c:pt>
                <c:pt idx="5">
                  <c:v>700</c:v>
                </c:pt>
                <c:pt idx="6">
                  <c:v>700</c:v>
                </c:pt>
                <c:pt idx="7">
                  <c:v>700</c:v>
                </c:pt>
                <c:pt idx="8">
                  <c:v>700</c:v>
                </c:pt>
                <c:pt idx="9">
                  <c:v>700</c:v>
                </c:pt>
                <c:pt idx="10">
                  <c:v>700</c:v>
                </c:pt>
                <c:pt idx="11">
                  <c:v>700</c:v>
                </c:pt>
                <c:pt idx="12">
                  <c:v>700</c:v>
                </c:pt>
                <c:pt idx="13">
                  <c:v>700</c:v>
                </c:pt>
                <c:pt idx="14">
                  <c:v>700</c:v>
                </c:pt>
                <c:pt idx="15">
                  <c:v>700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AD8-0A46-A3E0-57D0CDFB59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449656"/>
        <c:axId val="369448016"/>
      </c:scatterChart>
      <c:valAx>
        <c:axId val="369449656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00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23090442765098551"/>
              <c:y val="0.854470345909581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9448016"/>
        <c:crosses val="autoZero"/>
        <c:crossBetween val="midCat"/>
        <c:majorUnit val="1"/>
      </c:valAx>
      <c:valAx>
        <c:axId val="36944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50" b="1" dirty="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1.8967879582407851E-2"/>
              <c:y val="0.190348942138918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9449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47802008637966"/>
          <c:y val="0.84834815145077669"/>
          <c:w val="0.28421128428594611"/>
          <c:h val="0.10429895394095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dirty="0"/>
              <a:t>C - Flutuação do nível de Inventário do vestido da loja Norte Shopping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6291241527427619"/>
          <c:y val="0.25541904776882923"/>
          <c:w val="0.79021653543307091"/>
          <c:h val="0.48810269785086458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F1B-B746-B848-F484DBDAF9E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1B-B746-B848-F484DBDAF9E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F1B-B746-B848-F484DBDAF9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vestido!$B$2:$B$17</c:f>
              <c:numCache>
                <c:formatCode>General</c:formatCode>
                <c:ptCount val="16"/>
                <c:pt idx="0">
                  <c:v>550</c:v>
                </c:pt>
                <c:pt idx="1">
                  <c:v>413</c:v>
                </c:pt>
                <c:pt idx="2">
                  <c:v>242</c:v>
                </c:pt>
                <c:pt idx="3">
                  <c:v>0</c:v>
                </c:pt>
                <c:pt idx="4">
                  <c:v>550</c:v>
                </c:pt>
                <c:pt idx="5">
                  <c:v>493</c:v>
                </c:pt>
                <c:pt idx="6">
                  <c:v>431</c:v>
                </c:pt>
                <c:pt idx="7">
                  <c:v>496</c:v>
                </c:pt>
                <c:pt idx="8">
                  <c:v>362</c:v>
                </c:pt>
                <c:pt idx="9">
                  <c:v>190</c:v>
                </c:pt>
                <c:pt idx="10">
                  <c:v>0</c:v>
                </c:pt>
                <c:pt idx="11">
                  <c:v>550</c:v>
                </c:pt>
                <c:pt idx="12">
                  <c:v>499</c:v>
                </c:pt>
                <c:pt idx="13">
                  <c:v>445</c:v>
                </c:pt>
                <c:pt idx="14">
                  <c:v>492</c:v>
                </c:pt>
                <c:pt idx="15">
                  <c:v>358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F1B-B746-B848-F484DBDAF9E5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vestido!$C$2:$C$17</c:f>
              <c:numCache>
                <c:formatCode>General</c:formatCode>
                <c:ptCount val="16"/>
                <c:pt idx="0">
                  <c:v>550</c:v>
                </c:pt>
                <c:pt idx="1">
                  <c:v>550</c:v>
                </c:pt>
                <c:pt idx="2">
                  <c:v>550</c:v>
                </c:pt>
                <c:pt idx="3">
                  <c:v>550</c:v>
                </c:pt>
                <c:pt idx="4">
                  <c:v>550</c:v>
                </c:pt>
                <c:pt idx="5">
                  <c:v>550</c:v>
                </c:pt>
                <c:pt idx="6">
                  <c:v>550</c:v>
                </c:pt>
                <c:pt idx="7">
                  <c:v>550</c:v>
                </c:pt>
                <c:pt idx="8">
                  <c:v>550</c:v>
                </c:pt>
                <c:pt idx="9">
                  <c:v>550</c:v>
                </c:pt>
                <c:pt idx="10">
                  <c:v>550</c:v>
                </c:pt>
                <c:pt idx="11">
                  <c:v>550</c:v>
                </c:pt>
                <c:pt idx="12">
                  <c:v>550</c:v>
                </c:pt>
                <c:pt idx="13">
                  <c:v>550</c:v>
                </c:pt>
                <c:pt idx="14">
                  <c:v>550</c:v>
                </c:pt>
                <c:pt idx="15">
                  <c:v>550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F1B-B746-B848-F484DBDAF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655872"/>
        <c:axId val="360126976"/>
      </c:scatterChart>
      <c:valAx>
        <c:axId val="368655872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00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26255397324582536"/>
              <c:y val="0.81887658205979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0126976"/>
        <c:crosses val="autoZero"/>
        <c:crossBetween val="midCat"/>
        <c:majorUnit val="1"/>
      </c:valAx>
      <c:valAx>
        <c:axId val="3601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00" b="1" dirty="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1.094063119421E-4"/>
              <c:y val="0.213051275489171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8655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483926897333243"/>
          <c:y val="0.8498674875243829"/>
          <c:w val="0.29332523348900796"/>
          <c:h val="9.74325320629673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dirty="0"/>
              <a:t>D - Flutuação do nível de Inventário dos calções da loja Norte Shopping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5027539277709129"/>
          <c:y val="0.26256919035263815"/>
          <c:w val="0.75380117937371893"/>
          <c:h val="0.48580590599231238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81-7B47-8F0F-26C06C30304E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F81-7B47-8F0F-26C06C3030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calcoes!$B$2:$B$17</c:f>
              <c:numCache>
                <c:formatCode>General</c:formatCode>
                <c:ptCount val="16"/>
                <c:pt idx="0">
                  <c:v>500</c:v>
                </c:pt>
                <c:pt idx="1">
                  <c:v>386</c:v>
                </c:pt>
                <c:pt idx="2">
                  <c:v>251</c:v>
                </c:pt>
                <c:pt idx="3">
                  <c:v>51</c:v>
                </c:pt>
                <c:pt idx="4">
                  <c:v>452</c:v>
                </c:pt>
                <c:pt idx="5">
                  <c:v>410</c:v>
                </c:pt>
                <c:pt idx="6">
                  <c:v>357</c:v>
                </c:pt>
                <c:pt idx="7">
                  <c:v>451</c:v>
                </c:pt>
                <c:pt idx="8">
                  <c:v>354</c:v>
                </c:pt>
                <c:pt idx="9">
                  <c:v>222</c:v>
                </c:pt>
                <c:pt idx="10">
                  <c:v>20</c:v>
                </c:pt>
                <c:pt idx="11">
                  <c:v>480</c:v>
                </c:pt>
                <c:pt idx="12">
                  <c:v>435</c:v>
                </c:pt>
                <c:pt idx="13">
                  <c:v>393</c:v>
                </c:pt>
                <c:pt idx="14">
                  <c:v>445</c:v>
                </c:pt>
                <c:pt idx="15">
                  <c:v>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F81-7B47-8F0F-26C06C30304E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calcoes!$C$2:$C$17</c:f>
              <c:numCache>
                <c:formatCode>General</c:formatCode>
                <c:ptCount val="16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F81-7B47-8F0F-26C06C303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006040"/>
        <c:axId val="553004400"/>
      </c:scatterChart>
      <c:valAx>
        <c:axId val="553006040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30197724997734088"/>
              <c:y val="0.86043421539712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3004400"/>
        <c:crosses val="autoZero"/>
        <c:crossBetween val="midCat"/>
        <c:majorUnit val="1"/>
      </c:valAx>
      <c:valAx>
        <c:axId val="55300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50" b="1" dirty="0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3006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000223220583647"/>
          <c:y val="0.85442345640919304"/>
          <c:w val="0.24767572191509282"/>
          <c:h val="0.10816476081003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dirty="0"/>
              <a:t>E - Flutuação do nível de Inventário da T-shirt da loja Norte Shopping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5354881561893638"/>
          <c:y val="0.26693489245177654"/>
          <c:w val="0.7336430545753011"/>
          <c:h val="0.48586813428333703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C9-284B-A29D-D42AA8F465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tshirt!$A$2:$A$17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tshirt!$B$2:$B$17</c:f>
              <c:numCache>
                <c:formatCode>General</c:formatCode>
                <c:ptCount val="16"/>
                <c:pt idx="0">
                  <c:v>450</c:v>
                </c:pt>
                <c:pt idx="1">
                  <c:v>379</c:v>
                </c:pt>
                <c:pt idx="2">
                  <c:v>295</c:v>
                </c:pt>
                <c:pt idx="3">
                  <c:v>171</c:v>
                </c:pt>
                <c:pt idx="4">
                  <c:v>420</c:v>
                </c:pt>
                <c:pt idx="5">
                  <c:v>393</c:v>
                </c:pt>
                <c:pt idx="6">
                  <c:v>359</c:v>
                </c:pt>
                <c:pt idx="7">
                  <c:v>419</c:v>
                </c:pt>
                <c:pt idx="8">
                  <c:v>358</c:v>
                </c:pt>
                <c:pt idx="9">
                  <c:v>276</c:v>
                </c:pt>
                <c:pt idx="10">
                  <c:v>151</c:v>
                </c:pt>
                <c:pt idx="11">
                  <c:v>415</c:v>
                </c:pt>
                <c:pt idx="12">
                  <c:v>386</c:v>
                </c:pt>
                <c:pt idx="13">
                  <c:v>359</c:v>
                </c:pt>
                <c:pt idx="14">
                  <c:v>415</c:v>
                </c:pt>
                <c:pt idx="15">
                  <c:v>344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C9-284B-A29D-D42AA8F46590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tshirt!$A$2:$A$17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tshirt!$C$2:$C$17</c:f>
              <c:numCache>
                <c:formatCode>General</c:formatCode>
                <c:ptCount val="16"/>
                <c:pt idx="0">
                  <c:v>450</c:v>
                </c:pt>
                <c:pt idx="1">
                  <c:v>450</c:v>
                </c:pt>
                <c:pt idx="2">
                  <c:v>450</c:v>
                </c:pt>
                <c:pt idx="3">
                  <c:v>450</c:v>
                </c:pt>
                <c:pt idx="4">
                  <c:v>450</c:v>
                </c:pt>
                <c:pt idx="5">
                  <c:v>450</c:v>
                </c:pt>
                <c:pt idx="6">
                  <c:v>450</c:v>
                </c:pt>
                <c:pt idx="7">
                  <c:v>450</c:v>
                </c:pt>
                <c:pt idx="8">
                  <c:v>450</c:v>
                </c:pt>
                <c:pt idx="9">
                  <c:v>450</c:v>
                </c:pt>
                <c:pt idx="10">
                  <c:v>450</c:v>
                </c:pt>
                <c:pt idx="11">
                  <c:v>450</c:v>
                </c:pt>
                <c:pt idx="12">
                  <c:v>450</c:v>
                </c:pt>
                <c:pt idx="13">
                  <c:v>450</c:v>
                </c:pt>
                <c:pt idx="14">
                  <c:v>450</c:v>
                </c:pt>
                <c:pt idx="15">
                  <c:v>450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AC9-284B-A29D-D42AA8F46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454576"/>
        <c:axId val="369456544"/>
      </c:scatterChart>
      <c:valAx>
        <c:axId val="369454576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30881212770421579"/>
              <c:y val="0.85642115933643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9456544"/>
        <c:crosses val="autoZero"/>
        <c:crossBetween val="midCat"/>
        <c:majorUnit val="1"/>
      </c:valAx>
      <c:valAx>
        <c:axId val="36945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dirty="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3.888888888888889E-2"/>
              <c:y val="0.358394940215806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9454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808428359599823"/>
          <c:y val="0.85019006802080332"/>
          <c:w val="0.2275461208782148"/>
          <c:h val="0.119108395960465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8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t-PT" sz="1400" b="1" i="0" baseline="0" dirty="0">
                <a:effectLst/>
              </a:rPr>
              <a:t> C - Flutuação do nível de Inventário dos calções na Loja Braga Parque</a:t>
            </a:r>
            <a:endParaRPr lang="pt-PT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8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calcoes!$B$2:$B$17</c:f>
              <c:numCache>
                <c:formatCode>General</c:formatCode>
                <c:ptCount val="16"/>
                <c:pt idx="0">
                  <c:v>30</c:v>
                </c:pt>
                <c:pt idx="1">
                  <c:v>27</c:v>
                </c:pt>
                <c:pt idx="2">
                  <c:v>22</c:v>
                </c:pt>
                <c:pt idx="3">
                  <c:v>14</c:v>
                </c:pt>
                <c:pt idx="4">
                  <c:v>28</c:v>
                </c:pt>
                <c:pt idx="5">
                  <c:v>26</c:v>
                </c:pt>
                <c:pt idx="6">
                  <c:v>24</c:v>
                </c:pt>
                <c:pt idx="7">
                  <c:v>28</c:v>
                </c:pt>
                <c:pt idx="8">
                  <c:v>25</c:v>
                </c:pt>
                <c:pt idx="9">
                  <c:v>20</c:v>
                </c:pt>
                <c:pt idx="10">
                  <c:v>11</c:v>
                </c:pt>
                <c:pt idx="11">
                  <c:v>28</c:v>
                </c:pt>
                <c:pt idx="12">
                  <c:v>26</c:v>
                </c:pt>
                <c:pt idx="13">
                  <c:v>24</c:v>
                </c:pt>
                <c:pt idx="14">
                  <c:v>28</c:v>
                </c:pt>
                <c:pt idx="15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7F-8E4F-966C-B06E7FDEC386}"/>
            </c:ext>
          </c:extLst>
        </c:ser>
        <c:ser>
          <c:idx val="1"/>
          <c:order val="1"/>
          <c:tx>
            <c:v>Nível S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calcoes!$C$2:$C$17</c:f>
              <c:numCache>
                <c:formatCode>General</c:formatCode>
                <c:ptCount val="16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7F-8E4F-966C-B06E7FDEC3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839800"/>
        <c:axId val="687835536"/>
      </c:scatterChart>
      <c:valAx>
        <c:axId val="687839800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b="1" i="0" baseline="0">
                    <a:effectLst/>
                  </a:rPr>
                  <a:t>Tempo (Dias) </a:t>
                </a:r>
                <a:endParaRPr lang="pt-PT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87835536"/>
        <c:crosses val="autoZero"/>
        <c:crossBetween val="midCat"/>
        <c:majorUnit val="1"/>
      </c:valAx>
      <c:valAx>
        <c:axId val="68783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b="1" i="0" baseline="0">
                    <a:effectLst/>
                  </a:rPr>
                  <a:t>Nível de Stock (artigos)</a:t>
                </a:r>
                <a:endParaRPr lang="pt-PT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87839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400" dirty="0"/>
              <a:t>D - Flutuação do nível de Inventário da T-Shirt na Loja Braga Parque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't-shirt'!$A$2:$A$17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't-shirt'!$B$2:$B$17</c:f>
              <c:numCache>
                <c:formatCode>General</c:formatCode>
                <c:ptCount val="16"/>
                <c:pt idx="0">
                  <c:v>35</c:v>
                </c:pt>
                <c:pt idx="1">
                  <c:v>33</c:v>
                </c:pt>
                <c:pt idx="2">
                  <c:v>29</c:v>
                </c:pt>
                <c:pt idx="3">
                  <c:v>23</c:v>
                </c:pt>
                <c:pt idx="4">
                  <c:v>34</c:v>
                </c:pt>
                <c:pt idx="5">
                  <c:v>32</c:v>
                </c:pt>
                <c:pt idx="6">
                  <c:v>30</c:v>
                </c:pt>
                <c:pt idx="7">
                  <c:v>33</c:v>
                </c:pt>
                <c:pt idx="8">
                  <c:v>30</c:v>
                </c:pt>
                <c:pt idx="9">
                  <c:v>26</c:v>
                </c:pt>
                <c:pt idx="10">
                  <c:v>18</c:v>
                </c:pt>
                <c:pt idx="11">
                  <c:v>33</c:v>
                </c:pt>
                <c:pt idx="12">
                  <c:v>32</c:v>
                </c:pt>
                <c:pt idx="13">
                  <c:v>30</c:v>
                </c:pt>
                <c:pt idx="14">
                  <c:v>34</c:v>
                </c:pt>
                <c:pt idx="15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43-554F-BEA2-65EC12D173F8}"/>
            </c:ext>
          </c:extLst>
        </c:ser>
        <c:ser>
          <c:idx val="1"/>
          <c:order val="1"/>
          <c:tx>
            <c:v>Nível S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't-shirt'!$A$2:$A$17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't-shirt'!$C$2:$C$17</c:f>
              <c:numCache>
                <c:formatCode>General</c:formatCode>
                <c:ptCount val="16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43-554F-BEA2-65EC12D17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0283080"/>
        <c:axId val="710283408"/>
      </c:scatterChart>
      <c:valAx>
        <c:axId val="710283080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dirty="0"/>
                  <a:t>Tempo (Dias)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10283408"/>
        <c:crosses val="autoZero"/>
        <c:crossBetween val="midCat"/>
        <c:majorUnit val="1"/>
      </c:valAx>
      <c:valAx>
        <c:axId val="71028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b="1" i="0" baseline="0">
                    <a:effectLst/>
                  </a:rPr>
                  <a:t>Nível de Stock (artigos)</a:t>
                </a:r>
                <a:endParaRPr lang="pt-PT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10283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i="0" baseline="0" dirty="0">
                <a:effectLst/>
              </a:rPr>
              <a:t>A - Flutuação do nível de Inventário do Blazer na Loja Colombo</a:t>
            </a:r>
            <a:endParaRPr lang="pt-PT" sz="1100" dirty="0">
              <a:effectLst/>
            </a:endParaRPr>
          </a:p>
        </c:rich>
      </c:tx>
      <c:layout>
        <c:manualLayout>
          <c:xMode val="edge"/>
          <c:yMode val="edge"/>
          <c:x val="0.18909498754412596"/>
          <c:y val="1.019260986579028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20148184996423602"/>
          <c:y val="0.29083059829427393"/>
          <c:w val="0.71150241233185896"/>
          <c:h val="0.45131467577325535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Blazer!$A$2:$A$17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Blazer!$B$2:$B$17</c:f>
              <c:numCache>
                <c:formatCode>General</c:formatCode>
                <c:ptCount val="16"/>
                <c:pt idx="0">
                  <c:v>1000</c:v>
                </c:pt>
                <c:pt idx="1">
                  <c:v>951</c:v>
                </c:pt>
                <c:pt idx="2">
                  <c:v>896</c:v>
                </c:pt>
                <c:pt idx="3">
                  <c:v>786</c:v>
                </c:pt>
                <c:pt idx="4">
                  <c:v>971</c:v>
                </c:pt>
                <c:pt idx="5">
                  <c:v>942</c:v>
                </c:pt>
                <c:pt idx="6">
                  <c:v>910</c:v>
                </c:pt>
                <c:pt idx="7">
                  <c:v>975</c:v>
                </c:pt>
                <c:pt idx="8">
                  <c:v>932</c:v>
                </c:pt>
                <c:pt idx="9">
                  <c:v>872</c:v>
                </c:pt>
                <c:pt idx="10">
                  <c:v>747</c:v>
                </c:pt>
                <c:pt idx="11">
                  <c:v>976</c:v>
                </c:pt>
                <c:pt idx="12">
                  <c:v>949</c:v>
                </c:pt>
                <c:pt idx="13">
                  <c:v>919</c:v>
                </c:pt>
                <c:pt idx="14">
                  <c:v>971</c:v>
                </c:pt>
                <c:pt idx="15">
                  <c:v>929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E2-A848-B1B6-E44CB9C2EBC5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Blazer!$A$2:$A$17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Blazer!$C$2:$C$17</c:f>
              <c:numCache>
                <c:formatCode>General</c:formatCode>
                <c:ptCount val="16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E2-A848-B1B6-E44CB9C2E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010024"/>
        <c:axId val="551115456"/>
      </c:scatterChart>
      <c:valAx>
        <c:axId val="543010024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i="0" baseline="0" dirty="0">
                    <a:effectLst/>
                  </a:rPr>
                  <a:t>Tempo (Dias) </a:t>
                </a:r>
                <a:endParaRPr lang="pt-PT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30933963087826671"/>
              <c:y val="0.837654082984352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1115456"/>
        <c:crosses val="autoZero"/>
        <c:crossBetween val="midCat"/>
        <c:majorUnit val="1"/>
      </c:valAx>
      <c:valAx>
        <c:axId val="551115456"/>
        <c:scaling>
          <c:orientation val="minMax"/>
          <c:max val="1100"/>
          <c:min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i="0" baseline="0">
                    <a:effectLst/>
                  </a:rPr>
                  <a:t>Nível de Stock (artigos)</a:t>
                </a:r>
                <a:endParaRPr lang="pt-PT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2.146892528025118E-2"/>
              <c:y val="0.254646663512254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3010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382867886401801"/>
          <c:y val="0.85292412978843601"/>
          <c:w val="0.22757198607142654"/>
          <c:h val="0.113885462623956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dirty="0"/>
              <a:t>B - Flutuação do nível de Inventário do Macacão na Loja Colombo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20148184996423602"/>
          <c:y val="0.29083059829427393"/>
          <c:w val="0.72327440641805429"/>
          <c:h val="0.44510830363722731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Macacao!$B$2:$B$17</c:f>
              <c:numCache>
                <c:formatCode>General</c:formatCode>
                <c:ptCount val="16"/>
                <c:pt idx="0">
                  <c:v>900</c:v>
                </c:pt>
                <c:pt idx="1">
                  <c:v>582</c:v>
                </c:pt>
                <c:pt idx="2">
                  <c:v>224</c:v>
                </c:pt>
                <c:pt idx="3">
                  <c:v>0</c:v>
                </c:pt>
                <c:pt idx="4">
                  <c:v>900</c:v>
                </c:pt>
                <c:pt idx="5">
                  <c:v>718</c:v>
                </c:pt>
                <c:pt idx="6">
                  <c:v>519</c:v>
                </c:pt>
                <c:pt idx="7">
                  <c:v>747</c:v>
                </c:pt>
                <c:pt idx="8">
                  <c:v>472</c:v>
                </c:pt>
                <c:pt idx="9">
                  <c:v>78</c:v>
                </c:pt>
                <c:pt idx="10">
                  <c:v>0</c:v>
                </c:pt>
                <c:pt idx="11">
                  <c:v>900</c:v>
                </c:pt>
                <c:pt idx="12">
                  <c:v>733</c:v>
                </c:pt>
                <c:pt idx="13">
                  <c:v>548</c:v>
                </c:pt>
                <c:pt idx="14">
                  <c:v>719</c:v>
                </c:pt>
                <c:pt idx="15">
                  <c:v>451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E0-3A46-9640-1F380A71B962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Macacao!$C$2:$C$17</c:f>
              <c:numCache>
                <c:formatCode>General</c:formatCode>
                <c:ptCount val="16"/>
                <c:pt idx="0">
                  <c:v>900</c:v>
                </c:pt>
                <c:pt idx="1">
                  <c:v>900</c:v>
                </c:pt>
                <c:pt idx="2">
                  <c:v>900</c:v>
                </c:pt>
                <c:pt idx="3">
                  <c:v>900</c:v>
                </c:pt>
                <c:pt idx="4">
                  <c:v>900</c:v>
                </c:pt>
                <c:pt idx="5">
                  <c:v>900</c:v>
                </c:pt>
                <c:pt idx="6">
                  <c:v>900</c:v>
                </c:pt>
                <c:pt idx="7">
                  <c:v>900</c:v>
                </c:pt>
                <c:pt idx="8">
                  <c:v>900</c:v>
                </c:pt>
                <c:pt idx="9">
                  <c:v>900</c:v>
                </c:pt>
                <c:pt idx="10">
                  <c:v>900</c:v>
                </c:pt>
                <c:pt idx="11">
                  <c:v>900</c:v>
                </c:pt>
                <c:pt idx="12">
                  <c:v>900</c:v>
                </c:pt>
                <c:pt idx="13">
                  <c:v>900</c:v>
                </c:pt>
                <c:pt idx="14">
                  <c:v>900</c:v>
                </c:pt>
                <c:pt idx="15">
                  <c:v>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2E0-3A46-9640-1F380A71B9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017568"/>
        <c:axId val="543015272"/>
      </c:scatterChart>
      <c:valAx>
        <c:axId val="543017568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i="0" baseline="0">
                    <a:effectLst/>
                  </a:rPr>
                  <a:t>Tempo (Dias) </a:t>
                </a:r>
                <a:endParaRPr lang="pt-PT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30269858152690582"/>
              <c:y val="0.831664947591240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3015272"/>
        <c:crosses val="autoZero"/>
        <c:crossBetween val="midCat"/>
        <c:majorUnit val="1"/>
      </c:valAx>
      <c:valAx>
        <c:axId val="54301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i="0" baseline="0">
                    <a:effectLst/>
                  </a:rPr>
                  <a:t>Nível de Stock (artigos)</a:t>
                </a:r>
                <a:endParaRPr lang="pt-PT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4.3163978316048686E-2"/>
              <c:y val="0.231425582886962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3017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775726518965729"/>
          <c:y val="0.85866771181321855"/>
          <c:w val="0.25533132380544038"/>
          <c:h val="0.141332368589141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dirty="0"/>
              <a:t>C - Flutuação do nível de Inventário do Vestido na Loja Colombo</a:t>
            </a:r>
          </a:p>
        </c:rich>
      </c:tx>
      <c:layout>
        <c:manualLayout>
          <c:xMode val="edge"/>
          <c:yMode val="edge"/>
          <c:x val="8.4137901499894641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6921457542805432"/>
          <c:y val="0.29774113338569835"/>
          <c:w val="0.6307670097743372"/>
          <c:h val="0.45217964115790299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Vestido!$B$2:$B$17</c:f>
              <c:numCache>
                <c:formatCode>General</c:formatCode>
                <c:ptCount val="16"/>
                <c:pt idx="0">
                  <c:v>750</c:v>
                </c:pt>
                <c:pt idx="1">
                  <c:v>616</c:v>
                </c:pt>
                <c:pt idx="2">
                  <c:v>465</c:v>
                </c:pt>
                <c:pt idx="3">
                  <c:v>156</c:v>
                </c:pt>
                <c:pt idx="4">
                  <c:v>675</c:v>
                </c:pt>
                <c:pt idx="5">
                  <c:v>597</c:v>
                </c:pt>
                <c:pt idx="6">
                  <c:v>512</c:v>
                </c:pt>
                <c:pt idx="7">
                  <c:v>684</c:v>
                </c:pt>
                <c:pt idx="8">
                  <c:v>567</c:v>
                </c:pt>
                <c:pt idx="9">
                  <c:v>402</c:v>
                </c:pt>
                <c:pt idx="10">
                  <c:v>50</c:v>
                </c:pt>
                <c:pt idx="11">
                  <c:v>700</c:v>
                </c:pt>
                <c:pt idx="12">
                  <c:v>628</c:v>
                </c:pt>
                <c:pt idx="13">
                  <c:v>548</c:v>
                </c:pt>
                <c:pt idx="14">
                  <c:v>672</c:v>
                </c:pt>
                <c:pt idx="15">
                  <c:v>559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92-FC43-A24C-B9DE82AB7799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Vestido!$C$2:$C$17</c:f>
              <c:numCache>
                <c:formatCode>General</c:formatCode>
                <c:ptCount val="16"/>
                <c:pt idx="0">
                  <c:v>750</c:v>
                </c:pt>
                <c:pt idx="1">
                  <c:v>750</c:v>
                </c:pt>
                <c:pt idx="2">
                  <c:v>750</c:v>
                </c:pt>
                <c:pt idx="3">
                  <c:v>750</c:v>
                </c:pt>
                <c:pt idx="4">
                  <c:v>750</c:v>
                </c:pt>
                <c:pt idx="5">
                  <c:v>750</c:v>
                </c:pt>
                <c:pt idx="6">
                  <c:v>750</c:v>
                </c:pt>
                <c:pt idx="7">
                  <c:v>750</c:v>
                </c:pt>
                <c:pt idx="8">
                  <c:v>750</c:v>
                </c:pt>
                <c:pt idx="9">
                  <c:v>750</c:v>
                </c:pt>
                <c:pt idx="10">
                  <c:v>750</c:v>
                </c:pt>
                <c:pt idx="11">
                  <c:v>750</c:v>
                </c:pt>
                <c:pt idx="12">
                  <c:v>750</c:v>
                </c:pt>
                <c:pt idx="13">
                  <c:v>750</c:v>
                </c:pt>
                <c:pt idx="14">
                  <c:v>750</c:v>
                </c:pt>
                <c:pt idx="15">
                  <c:v>750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92-FC43-A24C-B9DE82AB7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4355400"/>
        <c:axId val="544359992"/>
      </c:scatterChart>
      <c:valAx>
        <c:axId val="544355400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/>
                  <a:t>Tempo (Dias) </a:t>
                </a:r>
              </a:p>
            </c:rich>
          </c:tx>
          <c:layout>
            <c:manualLayout>
              <c:xMode val="edge"/>
              <c:yMode val="edge"/>
              <c:x val="0.25083370283822526"/>
              <c:y val="0.825453814927589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4359992"/>
        <c:crosses val="autoZero"/>
        <c:crossBetween val="midCat"/>
        <c:majorUnit val="1"/>
      </c:valAx>
      <c:valAx>
        <c:axId val="544359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2.8625233707001575E-2"/>
              <c:y val="0.24470313953853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4355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380692242723862"/>
          <c:y val="0.85135708227311269"/>
          <c:w val="0.21095050426617409"/>
          <c:h val="0.113136842636965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dirty="0"/>
              <a:t>D - Flutuação do nível de Inventário dos</a:t>
            </a:r>
            <a:r>
              <a:rPr lang="pt-PT" sz="1100" baseline="0" dirty="0"/>
              <a:t> Calções</a:t>
            </a:r>
            <a:r>
              <a:rPr lang="pt-PT" sz="1100" dirty="0"/>
              <a:t> na Loja Colombo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6553113293641333"/>
          <c:y val="0.27888948820914206"/>
          <c:w val="0.71133950717496164"/>
          <c:h val="0.47387247475161665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Calcoes!$B$2:$B$17</c:f>
              <c:numCache>
                <c:formatCode>General</c:formatCode>
                <c:ptCount val="16"/>
                <c:pt idx="0">
                  <c:v>650</c:v>
                </c:pt>
                <c:pt idx="1">
                  <c:v>537</c:v>
                </c:pt>
                <c:pt idx="2">
                  <c:v>410</c:v>
                </c:pt>
                <c:pt idx="3">
                  <c:v>150</c:v>
                </c:pt>
                <c:pt idx="4">
                  <c:v>586</c:v>
                </c:pt>
                <c:pt idx="5">
                  <c:v>520</c:v>
                </c:pt>
                <c:pt idx="6">
                  <c:v>448</c:v>
                </c:pt>
                <c:pt idx="7">
                  <c:v>594</c:v>
                </c:pt>
                <c:pt idx="8">
                  <c:v>495</c:v>
                </c:pt>
                <c:pt idx="9">
                  <c:v>356</c:v>
                </c:pt>
                <c:pt idx="10">
                  <c:v>60</c:v>
                </c:pt>
                <c:pt idx="11">
                  <c:v>598</c:v>
                </c:pt>
                <c:pt idx="12">
                  <c:v>537</c:v>
                </c:pt>
                <c:pt idx="13">
                  <c:v>470</c:v>
                </c:pt>
                <c:pt idx="14">
                  <c:v>584</c:v>
                </c:pt>
                <c:pt idx="15">
                  <c:v>488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91-7A48-80E6-428C4F93E955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Calcoes!$C$2:$C$17</c:f>
              <c:numCache>
                <c:formatCode>General</c:formatCode>
                <c:ptCount val="16"/>
                <c:pt idx="0">
                  <c:v>650</c:v>
                </c:pt>
                <c:pt idx="1">
                  <c:v>650</c:v>
                </c:pt>
                <c:pt idx="2">
                  <c:v>650</c:v>
                </c:pt>
                <c:pt idx="3">
                  <c:v>650</c:v>
                </c:pt>
                <c:pt idx="4">
                  <c:v>650</c:v>
                </c:pt>
                <c:pt idx="5">
                  <c:v>650</c:v>
                </c:pt>
                <c:pt idx="6">
                  <c:v>650</c:v>
                </c:pt>
                <c:pt idx="7">
                  <c:v>650</c:v>
                </c:pt>
                <c:pt idx="8">
                  <c:v>650</c:v>
                </c:pt>
                <c:pt idx="9">
                  <c:v>650</c:v>
                </c:pt>
                <c:pt idx="10">
                  <c:v>650</c:v>
                </c:pt>
                <c:pt idx="11">
                  <c:v>650</c:v>
                </c:pt>
                <c:pt idx="12">
                  <c:v>650</c:v>
                </c:pt>
                <c:pt idx="13">
                  <c:v>650</c:v>
                </c:pt>
                <c:pt idx="14">
                  <c:v>650</c:v>
                </c:pt>
                <c:pt idx="15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91-7A48-80E6-428C4F93E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5236736"/>
        <c:axId val="555237392"/>
      </c:scatterChart>
      <c:valAx>
        <c:axId val="555236736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/>
                  <a:t>Tempo (Dias) </a:t>
                </a:r>
              </a:p>
            </c:rich>
          </c:tx>
          <c:layout>
            <c:manualLayout>
              <c:xMode val="edge"/>
              <c:yMode val="edge"/>
              <c:x val="0.12908894813625746"/>
              <c:y val="0.8440394789069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5237392"/>
        <c:crosses val="autoZero"/>
        <c:crossBetween val="midCat"/>
        <c:majorUnit val="1"/>
      </c:valAx>
      <c:valAx>
        <c:axId val="55523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2.800361511236037E-2"/>
              <c:y val="0.24318020674830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5236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275762016679243"/>
          <c:y val="0.86014380249486977"/>
          <c:w val="0.19630783518286696"/>
          <c:h val="0.117523015484539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/>
              <a:t>E - Flutuação do nível de Inventário do T-shirt na Loja Colombo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7124990554456943"/>
          <c:y val="0.28398333097126727"/>
          <c:w val="0.71585240144912454"/>
          <c:h val="0.45820264427332585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Tshirt!$A$2:$A$17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Tshirt!$B$2:$B$17</c:f>
              <c:numCache>
                <c:formatCode>General</c:formatCode>
                <c:ptCount val="16"/>
                <c:pt idx="0">
                  <c:v>450</c:v>
                </c:pt>
                <c:pt idx="1">
                  <c:v>379</c:v>
                </c:pt>
                <c:pt idx="2">
                  <c:v>300</c:v>
                </c:pt>
                <c:pt idx="3">
                  <c:v>139</c:v>
                </c:pt>
                <c:pt idx="4">
                  <c:v>409</c:v>
                </c:pt>
                <c:pt idx="5">
                  <c:v>367</c:v>
                </c:pt>
                <c:pt idx="6">
                  <c:v>321</c:v>
                </c:pt>
                <c:pt idx="7">
                  <c:v>414</c:v>
                </c:pt>
                <c:pt idx="8">
                  <c:v>352</c:v>
                </c:pt>
                <c:pt idx="9">
                  <c:v>265</c:v>
                </c:pt>
                <c:pt idx="10">
                  <c:v>83</c:v>
                </c:pt>
                <c:pt idx="11">
                  <c:v>417</c:v>
                </c:pt>
                <c:pt idx="12">
                  <c:v>378</c:v>
                </c:pt>
                <c:pt idx="13">
                  <c:v>335</c:v>
                </c:pt>
                <c:pt idx="14">
                  <c:v>408</c:v>
                </c:pt>
                <c:pt idx="15">
                  <c:v>348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6E-6B4E-941A-A9CC8FAF1F32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Tshirt!$A$2:$A$17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Tshirt!$C$2:$C$17</c:f>
              <c:numCache>
                <c:formatCode>General</c:formatCode>
                <c:ptCount val="16"/>
                <c:pt idx="0">
                  <c:v>450</c:v>
                </c:pt>
                <c:pt idx="1">
                  <c:v>450</c:v>
                </c:pt>
                <c:pt idx="2">
                  <c:v>450</c:v>
                </c:pt>
                <c:pt idx="3">
                  <c:v>450</c:v>
                </c:pt>
                <c:pt idx="4">
                  <c:v>450</c:v>
                </c:pt>
                <c:pt idx="5">
                  <c:v>450</c:v>
                </c:pt>
                <c:pt idx="6">
                  <c:v>450</c:v>
                </c:pt>
                <c:pt idx="7">
                  <c:v>450</c:v>
                </c:pt>
                <c:pt idx="8">
                  <c:v>450</c:v>
                </c:pt>
                <c:pt idx="9">
                  <c:v>450</c:v>
                </c:pt>
                <c:pt idx="10">
                  <c:v>450</c:v>
                </c:pt>
                <c:pt idx="11">
                  <c:v>450</c:v>
                </c:pt>
                <c:pt idx="12">
                  <c:v>450</c:v>
                </c:pt>
                <c:pt idx="13">
                  <c:v>450</c:v>
                </c:pt>
                <c:pt idx="14">
                  <c:v>450</c:v>
                </c:pt>
                <c:pt idx="15">
                  <c:v>450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76E-6B4E-941A-A9CC8FAF1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4356056"/>
        <c:axId val="544347528"/>
      </c:scatterChart>
      <c:valAx>
        <c:axId val="544356056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/>
                  <a:t>Tempo (Dias) </a:t>
                </a:r>
              </a:p>
            </c:rich>
          </c:tx>
          <c:layout>
            <c:manualLayout>
              <c:xMode val="edge"/>
              <c:yMode val="edge"/>
              <c:x val="0.18145964650144211"/>
              <c:y val="0.841190901226031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4347528"/>
        <c:crosses val="autoZero"/>
        <c:crossBetween val="midCat"/>
        <c:majorUnit val="1"/>
      </c:valAx>
      <c:valAx>
        <c:axId val="544347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2.8079709032306405E-2"/>
              <c:y val="0.24318020674830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4356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084446719295568"/>
          <c:y val="0.85259848741877697"/>
          <c:w val="0.23056905654351578"/>
          <c:h val="0.100082583279996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0.81618</cdr:x>
      <cdr:y>0.6578</cdr:y>
    </cdr:from>
    <cdr:to>
      <cdr:x>0.941</cdr:x>
      <cdr:y>0.73052</cdr:y>
    </cdr:to>
    <cdr:sp macro="" textlink="">
      <cdr:nvSpPr>
        <cdr:cNvPr id="8" name="CaixaDeTexto 7">
          <a:extLst xmlns:a="http://schemas.openxmlformats.org/drawingml/2006/main">
            <a:ext uri="{FF2B5EF4-FFF2-40B4-BE49-F238E27FC236}">
              <a16:creationId xmlns:a16="http://schemas.microsoft.com/office/drawing/2014/main" id="{3DBBF45B-199A-CC43-8FC7-243A9518A87B}"/>
            </a:ext>
          </a:extLst>
        </cdr:cNvPr>
        <cdr:cNvSpPr txBox="1"/>
      </cdr:nvSpPr>
      <cdr:spPr>
        <a:xfrm xmlns:a="http://schemas.openxmlformats.org/drawingml/2006/main">
          <a:off x="4704026" y="2184230"/>
          <a:ext cx="719418" cy="2414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PT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2D6CD-209A-164B-BB23-4D03B4BBEFB0}" type="datetimeFigureOut">
              <a:rPr lang="pt-PT" smtClean="0"/>
              <a:t>12/06/19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1A64A-3AE1-F743-9AC3-F6E69BC1B4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815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1A64A-3AE1-F743-9AC3-F6E69BC1B48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246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1A64A-3AE1-F743-9AC3-F6E69BC1B48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920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95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3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52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009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09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0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11/06/19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822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889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11/06/19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545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76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11/06/19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261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11/06/19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D400C-106B-4A4E-B35C-F9DE2116439D}"/>
              </a:ext>
            </a:extLst>
          </p:cNvPr>
          <p:cNvSpPr txBox="1"/>
          <p:nvPr/>
        </p:nvSpPr>
        <p:spPr>
          <a:xfrm>
            <a:off x="5769179" y="1185191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dirty="0"/>
              <a:t>Satisfação Global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B0F085-E5E5-A045-87CA-6BA1FB6DAF84}"/>
              </a:ext>
            </a:extLst>
          </p:cNvPr>
          <p:cNvSpPr txBox="1"/>
          <p:nvPr/>
        </p:nvSpPr>
        <p:spPr>
          <a:xfrm>
            <a:off x="3650738" y="2405001"/>
            <a:ext cx="562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/>
              <a:t>Custo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01DCFB-5AED-AF4E-BF35-18368081D77D}"/>
              </a:ext>
            </a:extLst>
          </p:cNvPr>
          <p:cNvSpPr txBox="1"/>
          <p:nvPr/>
        </p:nvSpPr>
        <p:spPr>
          <a:xfrm>
            <a:off x="8303992" y="2513189"/>
            <a:ext cx="562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Tempo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AD17DF-29F5-F243-8EFE-6CDB05CA5538}"/>
              </a:ext>
            </a:extLst>
          </p:cNvPr>
          <p:cNvSpPr txBox="1"/>
          <p:nvPr/>
        </p:nvSpPr>
        <p:spPr>
          <a:xfrm>
            <a:off x="1419564" y="3542976"/>
            <a:ext cx="1091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/>
              <a:t>C. Auto-Estrada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5B109-4E26-5949-973E-DEA6F140FC56}"/>
              </a:ext>
            </a:extLst>
          </p:cNvPr>
          <p:cNvSpPr txBox="1"/>
          <p:nvPr/>
        </p:nvSpPr>
        <p:spPr>
          <a:xfrm>
            <a:off x="3401856" y="3562823"/>
            <a:ext cx="1012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/>
              <a:t>C. Alojamento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193558-E641-9B47-9788-22584D9ABF0C}"/>
              </a:ext>
            </a:extLst>
          </p:cNvPr>
          <p:cNvSpPr txBox="1"/>
          <p:nvPr/>
        </p:nvSpPr>
        <p:spPr>
          <a:xfrm>
            <a:off x="5358512" y="3589160"/>
            <a:ext cx="1171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/>
              <a:t>C. Desgaste pneus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AB520C-DF5E-9D4E-B68D-44F038F3F22B}"/>
              </a:ext>
            </a:extLst>
          </p:cNvPr>
          <p:cNvSpPr txBox="1"/>
          <p:nvPr/>
        </p:nvSpPr>
        <p:spPr>
          <a:xfrm>
            <a:off x="4345920" y="3582669"/>
            <a:ext cx="1012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/>
              <a:t>C. Combústivel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05F0C47-6190-2F4D-B8E5-37B106F90C72}"/>
              </a:ext>
            </a:extLst>
          </p:cNvPr>
          <p:cNvSpPr txBox="1"/>
          <p:nvPr/>
        </p:nvSpPr>
        <p:spPr>
          <a:xfrm>
            <a:off x="2401219" y="3562823"/>
            <a:ext cx="1012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/>
              <a:t>C. Alimentação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CC3A08-B83F-F24A-BB2A-BA815F56E15E}"/>
              </a:ext>
            </a:extLst>
          </p:cNvPr>
          <p:cNvSpPr txBox="1"/>
          <p:nvPr/>
        </p:nvSpPr>
        <p:spPr>
          <a:xfrm>
            <a:off x="6515710" y="3589160"/>
            <a:ext cx="1312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/>
              <a:t>C. Salário Camionista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A031D7-E1DF-1341-BCF4-7F93981BCE93}"/>
              </a:ext>
            </a:extLst>
          </p:cNvPr>
          <p:cNvSpPr txBox="1"/>
          <p:nvPr/>
        </p:nvSpPr>
        <p:spPr>
          <a:xfrm>
            <a:off x="8026629" y="3581933"/>
            <a:ext cx="11173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Tempo de </a:t>
            </a:r>
            <a:r>
              <a:rPr lang="pt-PT" sz="1050" dirty="0"/>
              <a:t>Viagem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62438EB9-FEA1-E34C-8D97-E44753518F8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328788" y="1439107"/>
            <a:ext cx="2256527" cy="1074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3FC69E4C-44AA-C84D-B87F-CB091B603E0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932060" y="1439107"/>
            <a:ext cx="2396728" cy="965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9C7011D7-5DB7-D34B-A047-9FA09E61283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1965520" y="2658917"/>
            <a:ext cx="1966540" cy="88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7435AA60-4FCD-6341-81DC-73690848657E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2907515" y="2658917"/>
            <a:ext cx="1024545" cy="90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8469DFC1-0EC0-744C-8899-64B17C668B8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908152" y="2658917"/>
            <a:ext cx="23908" cy="90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1B1217BB-1546-974A-A843-B49001E797C0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8585315" y="2767105"/>
            <a:ext cx="0" cy="8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D21454D6-82D7-9946-86B4-998081913E70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3932060" y="2658917"/>
            <a:ext cx="920156" cy="923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FF66B36E-28D4-6646-882B-900003C1381F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3932060" y="2658917"/>
            <a:ext cx="2012177" cy="930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xão Reta Unidirecional 74">
            <a:extLst>
              <a:ext uri="{FF2B5EF4-FFF2-40B4-BE49-F238E27FC236}">
                <a16:creationId xmlns:a16="http://schemas.microsoft.com/office/drawing/2014/main" id="{D13F7A9D-6DF4-AC4C-83FF-7AF6447797EC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3932060" y="2658917"/>
            <a:ext cx="3240059" cy="930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72E5E68-F3FD-F64F-8652-18C40A4D9AE7}"/>
              </a:ext>
            </a:extLst>
          </p:cNvPr>
          <p:cNvSpPr txBox="1"/>
          <p:nvPr/>
        </p:nvSpPr>
        <p:spPr>
          <a:xfrm>
            <a:off x="3239058" y="5102884"/>
            <a:ext cx="99032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50" dirty="0"/>
              <a:t>Rota Individual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F51E2AE5-FA0D-B44E-9FFE-176F27FE1C20}"/>
              </a:ext>
            </a:extLst>
          </p:cNvPr>
          <p:cNvSpPr txBox="1"/>
          <p:nvPr/>
        </p:nvSpPr>
        <p:spPr>
          <a:xfrm>
            <a:off x="6840386" y="5102883"/>
            <a:ext cx="103833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50" dirty="0"/>
              <a:t>Agrupar Rotas</a:t>
            </a:r>
          </a:p>
        </p:txBody>
      </p:sp>
      <p:cxnSp>
        <p:nvCxnSpPr>
          <p:cNvPr id="95" name="Conexão Reta Unidirecional 94">
            <a:extLst>
              <a:ext uri="{FF2B5EF4-FFF2-40B4-BE49-F238E27FC236}">
                <a16:creationId xmlns:a16="http://schemas.microsoft.com/office/drawing/2014/main" id="{676892CA-1443-A549-897B-37E43B4CA082}"/>
              </a:ext>
            </a:extLst>
          </p:cNvPr>
          <p:cNvCxnSpPr>
            <a:cxnSpLocks/>
            <a:stCxn id="92" idx="0"/>
            <a:endCxn id="5" idx="2"/>
          </p:cNvCxnSpPr>
          <p:nvPr/>
        </p:nvCxnSpPr>
        <p:spPr>
          <a:xfrm flipH="1" flipV="1">
            <a:off x="1965520" y="3796892"/>
            <a:ext cx="1768700" cy="1305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Unidirecional 98">
            <a:extLst>
              <a:ext uri="{FF2B5EF4-FFF2-40B4-BE49-F238E27FC236}">
                <a16:creationId xmlns:a16="http://schemas.microsoft.com/office/drawing/2014/main" id="{E2A390AF-B2E8-ED40-861F-9DC2AB412AD0}"/>
              </a:ext>
            </a:extLst>
          </p:cNvPr>
          <p:cNvCxnSpPr>
            <a:cxnSpLocks/>
            <a:stCxn id="92" idx="0"/>
            <a:endCxn id="9" idx="2"/>
          </p:cNvCxnSpPr>
          <p:nvPr/>
        </p:nvCxnSpPr>
        <p:spPr>
          <a:xfrm flipH="1" flipV="1">
            <a:off x="2907515" y="3816739"/>
            <a:ext cx="826705" cy="1286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xão Reta Unidirecional 101">
            <a:extLst>
              <a:ext uri="{FF2B5EF4-FFF2-40B4-BE49-F238E27FC236}">
                <a16:creationId xmlns:a16="http://schemas.microsoft.com/office/drawing/2014/main" id="{E2863893-7EF5-C142-BB59-DCD22D91DC71}"/>
              </a:ext>
            </a:extLst>
          </p:cNvPr>
          <p:cNvCxnSpPr>
            <a:cxnSpLocks/>
            <a:stCxn id="92" idx="0"/>
            <a:endCxn id="8" idx="2"/>
          </p:cNvCxnSpPr>
          <p:nvPr/>
        </p:nvCxnSpPr>
        <p:spPr>
          <a:xfrm flipV="1">
            <a:off x="3734220" y="3836585"/>
            <a:ext cx="1117996" cy="1266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xão Reta Unidirecional 104">
            <a:extLst>
              <a:ext uri="{FF2B5EF4-FFF2-40B4-BE49-F238E27FC236}">
                <a16:creationId xmlns:a16="http://schemas.microsoft.com/office/drawing/2014/main" id="{3E7F9EDE-C858-A94D-8327-AD0D445C3A54}"/>
              </a:ext>
            </a:extLst>
          </p:cNvPr>
          <p:cNvCxnSpPr>
            <a:cxnSpLocks/>
            <a:stCxn id="92" idx="0"/>
            <a:endCxn id="7" idx="2"/>
          </p:cNvCxnSpPr>
          <p:nvPr/>
        </p:nvCxnSpPr>
        <p:spPr>
          <a:xfrm flipV="1">
            <a:off x="3734220" y="3843076"/>
            <a:ext cx="2210017" cy="1259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xão Reta Unidirecional 107">
            <a:extLst>
              <a:ext uri="{FF2B5EF4-FFF2-40B4-BE49-F238E27FC236}">
                <a16:creationId xmlns:a16="http://schemas.microsoft.com/office/drawing/2014/main" id="{E4BB2DAE-F6D9-2D49-A07E-1ABD3835DDAA}"/>
              </a:ext>
            </a:extLst>
          </p:cNvPr>
          <p:cNvCxnSpPr>
            <a:cxnSpLocks/>
            <a:stCxn id="92" idx="0"/>
            <a:endCxn id="11" idx="2"/>
          </p:cNvCxnSpPr>
          <p:nvPr/>
        </p:nvCxnSpPr>
        <p:spPr>
          <a:xfrm flipV="1">
            <a:off x="3734220" y="3997431"/>
            <a:ext cx="4851095" cy="110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xão Reta Unidirecional 108">
            <a:extLst>
              <a:ext uri="{FF2B5EF4-FFF2-40B4-BE49-F238E27FC236}">
                <a16:creationId xmlns:a16="http://schemas.microsoft.com/office/drawing/2014/main" id="{22A60FA6-4551-EA43-AF1F-79E53BA224E3}"/>
              </a:ext>
            </a:extLst>
          </p:cNvPr>
          <p:cNvCxnSpPr>
            <a:cxnSpLocks/>
            <a:stCxn id="92" idx="0"/>
            <a:endCxn id="10" idx="2"/>
          </p:cNvCxnSpPr>
          <p:nvPr/>
        </p:nvCxnSpPr>
        <p:spPr>
          <a:xfrm flipV="1">
            <a:off x="3734220" y="4004658"/>
            <a:ext cx="3437899" cy="1098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xão Reta Unidirecional 113">
            <a:extLst>
              <a:ext uri="{FF2B5EF4-FFF2-40B4-BE49-F238E27FC236}">
                <a16:creationId xmlns:a16="http://schemas.microsoft.com/office/drawing/2014/main" id="{41680C12-E045-FD4C-BF25-4A381D74C32A}"/>
              </a:ext>
            </a:extLst>
          </p:cNvPr>
          <p:cNvCxnSpPr>
            <a:cxnSpLocks/>
            <a:stCxn id="93" idx="0"/>
            <a:endCxn id="11" idx="2"/>
          </p:cNvCxnSpPr>
          <p:nvPr/>
        </p:nvCxnSpPr>
        <p:spPr>
          <a:xfrm flipV="1">
            <a:off x="7359552" y="3997431"/>
            <a:ext cx="1225763" cy="1105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xão Reta Unidirecional 116">
            <a:extLst>
              <a:ext uri="{FF2B5EF4-FFF2-40B4-BE49-F238E27FC236}">
                <a16:creationId xmlns:a16="http://schemas.microsoft.com/office/drawing/2014/main" id="{750A31CF-9B8E-5A41-A790-1305906A079B}"/>
              </a:ext>
            </a:extLst>
          </p:cNvPr>
          <p:cNvCxnSpPr>
            <a:cxnSpLocks/>
            <a:stCxn id="93" idx="0"/>
            <a:endCxn id="10" idx="2"/>
          </p:cNvCxnSpPr>
          <p:nvPr/>
        </p:nvCxnSpPr>
        <p:spPr>
          <a:xfrm flipH="1" flipV="1">
            <a:off x="7172119" y="4004658"/>
            <a:ext cx="187433" cy="109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xão Reta Unidirecional 119">
            <a:extLst>
              <a:ext uri="{FF2B5EF4-FFF2-40B4-BE49-F238E27FC236}">
                <a16:creationId xmlns:a16="http://schemas.microsoft.com/office/drawing/2014/main" id="{A90C576D-31A2-6349-9CFF-9B376EB620B7}"/>
              </a:ext>
            </a:extLst>
          </p:cNvPr>
          <p:cNvCxnSpPr>
            <a:cxnSpLocks/>
            <a:stCxn id="93" idx="0"/>
            <a:endCxn id="7" idx="2"/>
          </p:cNvCxnSpPr>
          <p:nvPr/>
        </p:nvCxnSpPr>
        <p:spPr>
          <a:xfrm flipH="1" flipV="1">
            <a:off x="5944237" y="3843076"/>
            <a:ext cx="1415315" cy="1259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xão Reta Unidirecional 122">
            <a:extLst>
              <a:ext uri="{FF2B5EF4-FFF2-40B4-BE49-F238E27FC236}">
                <a16:creationId xmlns:a16="http://schemas.microsoft.com/office/drawing/2014/main" id="{5A108E0F-E029-4645-8D1A-B5574E7C2713}"/>
              </a:ext>
            </a:extLst>
          </p:cNvPr>
          <p:cNvCxnSpPr>
            <a:cxnSpLocks/>
            <a:stCxn id="93" idx="0"/>
            <a:endCxn id="8" idx="2"/>
          </p:cNvCxnSpPr>
          <p:nvPr/>
        </p:nvCxnSpPr>
        <p:spPr>
          <a:xfrm flipH="1" flipV="1">
            <a:off x="4852216" y="3836585"/>
            <a:ext cx="2507336" cy="1266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xão Reta Unidirecional 125">
            <a:extLst>
              <a:ext uri="{FF2B5EF4-FFF2-40B4-BE49-F238E27FC236}">
                <a16:creationId xmlns:a16="http://schemas.microsoft.com/office/drawing/2014/main" id="{7E8E9094-3999-7445-B6A0-8FBDC8E324FA}"/>
              </a:ext>
            </a:extLst>
          </p:cNvPr>
          <p:cNvCxnSpPr>
            <a:cxnSpLocks/>
            <a:stCxn id="93" idx="0"/>
            <a:endCxn id="6" idx="2"/>
          </p:cNvCxnSpPr>
          <p:nvPr/>
        </p:nvCxnSpPr>
        <p:spPr>
          <a:xfrm flipH="1" flipV="1">
            <a:off x="3908152" y="3816739"/>
            <a:ext cx="3451400" cy="128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xão Reta Unidirecional 128">
            <a:extLst>
              <a:ext uri="{FF2B5EF4-FFF2-40B4-BE49-F238E27FC236}">
                <a16:creationId xmlns:a16="http://schemas.microsoft.com/office/drawing/2014/main" id="{A8056C8C-42DC-D643-86BF-24E7589BE304}"/>
              </a:ext>
            </a:extLst>
          </p:cNvPr>
          <p:cNvCxnSpPr>
            <a:cxnSpLocks/>
            <a:stCxn id="93" idx="0"/>
            <a:endCxn id="9" idx="2"/>
          </p:cNvCxnSpPr>
          <p:nvPr/>
        </p:nvCxnSpPr>
        <p:spPr>
          <a:xfrm flipH="1" flipV="1">
            <a:off x="2907515" y="3816739"/>
            <a:ext cx="4452037" cy="128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xão Reta Unidirecional 131">
            <a:extLst>
              <a:ext uri="{FF2B5EF4-FFF2-40B4-BE49-F238E27FC236}">
                <a16:creationId xmlns:a16="http://schemas.microsoft.com/office/drawing/2014/main" id="{B9BF797B-16AE-304E-8F91-2ABA1A5DB2EE}"/>
              </a:ext>
            </a:extLst>
          </p:cNvPr>
          <p:cNvCxnSpPr>
            <a:cxnSpLocks/>
            <a:stCxn id="93" idx="0"/>
            <a:endCxn id="5" idx="2"/>
          </p:cNvCxnSpPr>
          <p:nvPr/>
        </p:nvCxnSpPr>
        <p:spPr>
          <a:xfrm flipH="1" flipV="1">
            <a:off x="1965520" y="3796892"/>
            <a:ext cx="5394032" cy="1305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BCBF1C1F-9151-494D-AF73-09C2EE6357C5}"/>
              </a:ext>
            </a:extLst>
          </p:cNvPr>
          <p:cNvSpPr txBox="1"/>
          <p:nvPr/>
        </p:nvSpPr>
        <p:spPr>
          <a:xfrm>
            <a:off x="54470" y="1185191"/>
            <a:ext cx="123875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50" dirty="0"/>
              <a:t>N1- Objetivo Global</a:t>
            </a: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1A388BF6-9839-4542-81B0-75A616680E44}"/>
              </a:ext>
            </a:extLst>
          </p:cNvPr>
          <p:cNvSpPr txBox="1"/>
          <p:nvPr/>
        </p:nvSpPr>
        <p:spPr>
          <a:xfrm>
            <a:off x="46326" y="2405001"/>
            <a:ext cx="123875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50" dirty="0"/>
              <a:t>N2- Atributos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90FD87D9-79B9-F445-8908-EA3F4E32EA4F}"/>
              </a:ext>
            </a:extLst>
          </p:cNvPr>
          <p:cNvSpPr txBox="1"/>
          <p:nvPr/>
        </p:nvSpPr>
        <p:spPr>
          <a:xfrm>
            <a:off x="54470" y="3542976"/>
            <a:ext cx="127895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50" dirty="0"/>
              <a:t>N3- </a:t>
            </a:r>
            <a:r>
              <a:rPr lang="pt-PT" sz="1050" dirty="0" err="1"/>
              <a:t>Sub-Atributos</a:t>
            </a:r>
            <a:endParaRPr lang="pt-PT" sz="1050" dirty="0"/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C67F2F0B-09D4-734F-8718-9A5F67E7B3FC}"/>
              </a:ext>
            </a:extLst>
          </p:cNvPr>
          <p:cNvSpPr txBox="1"/>
          <p:nvPr/>
        </p:nvSpPr>
        <p:spPr>
          <a:xfrm>
            <a:off x="46326" y="5106353"/>
            <a:ext cx="127895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50" dirty="0"/>
              <a:t>N4- Alternativas</a:t>
            </a:r>
          </a:p>
        </p:txBody>
      </p:sp>
    </p:spTree>
    <p:extLst>
      <p:ext uri="{BB962C8B-B14F-4D97-AF65-F5344CB8AC3E}">
        <p14:creationId xmlns:p14="http://schemas.microsoft.com/office/powerpoint/2010/main" val="214148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4B0D050-FDAB-4D6C-86F0-496C178ED1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305389"/>
              </p:ext>
            </p:extLst>
          </p:nvPr>
        </p:nvGraphicFramePr>
        <p:xfrm>
          <a:off x="62346" y="938621"/>
          <a:ext cx="4322618" cy="2490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21487857-D0C0-4808-88BF-676AFAC5F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576800"/>
              </p:ext>
            </p:extLst>
          </p:nvPr>
        </p:nvGraphicFramePr>
        <p:xfrm>
          <a:off x="4447309" y="938620"/>
          <a:ext cx="4572002" cy="249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F9DFEAD-D5D8-4E35-BB2B-4F8BEF2B1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697176"/>
              </p:ext>
            </p:extLst>
          </p:nvPr>
        </p:nvGraphicFramePr>
        <p:xfrm>
          <a:off x="1" y="3428999"/>
          <a:ext cx="4447310" cy="2490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A0237E2C-6FA0-4434-986D-53D1795F6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195416"/>
              </p:ext>
            </p:extLst>
          </p:nvPr>
        </p:nvGraphicFramePr>
        <p:xfrm>
          <a:off x="4477030" y="3566638"/>
          <a:ext cx="4384964" cy="2215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F8887AD-C994-7043-A60C-A13010CBCDE0}"/>
              </a:ext>
            </a:extLst>
          </p:cNvPr>
          <p:cNvGrpSpPr/>
          <p:nvPr/>
        </p:nvGrpSpPr>
        <p:grpSpPr>
          <a:xfrm>
            <a:off x="1126671" y="2757896"/>
            <a:ext cx="235424" cy="280411"/>
            <a:chOff x="1502227" y="2534194"/>
            <a:chExt cx="313899" cy="373882"/>
          </a:xfrm>
        </p:grpSpPr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BD2CEDD2-17E3-7E43-A1C3-314A75F0EE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4FEFA5D-905C-FB4B-9247-9BA2A24F7C9E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B80FA24-54ED-144F-90CB-C61C082CD39F}"/>
              </a:ext>
            </a:extLst>
          </p:cNvPr>
          <p:cNvGrpSpPr/>
          <p:nvPr/>
        </p:nvGrpSpPr>
        <p:grpSpPr>
          <a:xfrm>
            <a:off x="1687110" y="2101312"/>
            <a:ext cx="235424" cy="280411"/>
            <a:chOff x="1502227" y="2534194"/>
            <a:chExt cx="313899" cy="373882"/>
          </a:xfrm>
        </p:grpSpPr>
        <p:cxnSp>
          <p:nvCxnSpPr>
            <p:cNvPr id="19" name="Conexão Reta Unidirecional 18">
              <a:extLst>
                <a:ext uri="{FF2B5EF4-FFF2-40B4-BE49-F238E27FC236}">
                  <a16:creationId xmlns:a16="http://schemas.microsoft.com/office/drawing/2014/main" id="{8B83D594-BB50-9D4D-B709-04D357132C43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67282BB-BBFB-0D42-8BCD-61E4C4D47B06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D0847E5-2554-0343-B90D-E62ABFC55B85}"/>
              </a:ext>
            </a:extLst>
          </p:cNvPr>
          <p:cNvGrpSpPr/>
          <p:nvPr/>
        </p:nvGrpSpPr>
        <p:grpSpPr>
          <a:xfrm>
            <a:off x="2431663" y="2677105"/>
            <a:ext cx="235424" cy="280411"/>
            <a:chOff x="1502227" y="2534194"/>
            <a:chExt cx="313899" cy="373882"/>
          </a:xfrm>
        </p:grpSpPr>
        <p:cxnSp>
          <p:nvCxnSpPr>
            <p:cNvPr id="22" name="Conexão Reta Unidirecional 21">
              <a:extLst>
                <a:ext uri="{FF2B5EF4-FFF2-40B4-BE49-F238E27FC236}">
                  <a16:creationId xmlns:a16="http://schemas.microsoft.com/office/drawing/2014/main" id="{4C3FD69D-739B-6449-BA22-F53D1D33762F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8DE0483-065C-3F4C-833E-DD48EB4AAEAB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DEC0A7A-2390-3041-91E2-EE6EB64D29A4}"/>
              </a:ext>
            </a:extLst>
          </p:cNvPr>
          <p:cNvGrpSpPr/>
          <p:nvPr/>
        </p:nvGrpSpPr>
        <p:grpSpPr>
          <a:xfrm>
            <a:off x="2999425" y="2101312"/>
            <a:ext cx="235424" cy="280411"/>
            <a:chOff x="1502227" y="2534194"/>
            <a:chExt cx="313899" cy="373882"/>
          </a:xfrm>
        </p:grpSpPr>
        <p:cxnSp>
          <p:nvCxnSpPr>
            <p:cNvPr id="25" name="Conexão Reta Unidirecional 24">
              <a:extLst>
                <a:ext uri="{FF2B5EF4-FFF2-40B4-BE49-F238E27FC236}">
                  <a16:creationId xmlns:a16="http://schemas.microsoft.com/office/drawing/2014/main" id="{FA3F39F1-D36E-A74F-B6B7-FBC1E64024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0679513-4540-E54E-AE6D-7DBC726D59A1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F67773FC-648F-C64D-B133-336377B73078}"/>
              </a:ext>
            </a:extLst>
          </p:cNvPr>
          <p:cNvCxnSpPr>
            <a:cxnSpLocks/>
          </p:cNvCxnSpPr>
          <p:nvPr/>
        </p:nvCxnSpPr>
        <p:spPr>
          <a:xfrm>
            <a:off x="1132463" y="1690874"/>
            <a:ext cx="0" cy="928808"/>
          </a:xfrm>
          <a:prstGeom prst="line">
            <a:avLst/>
          </a:prstGeom>
          <a:ln w="254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99215E2B-7264-384A-B3B8-3CBD9C74E4D6}"/>
              </a:ext>
            </a:extLst>
          </p:cNvPr>
          <p:cNvCxnSpPr>
            <a:cxnSpLocks/>
          </p:cNvCxnSpPr>
          <p:nvPr/>
        </p:nvCxnSpPr>
        <p:spPr>
          <a:xfrm>
            <a:off x="1684932" y="1670706"/>
            <a:ext cx="0" cy="253853"/>
          </a:xfrm>
          <a:prstGeom prst="line">
            <a:avLst/>
          </a:prstGeom>
          <a:ln w="254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1FEAB77B-35A4-8045-935E-C62690170FBC}"/>
              </a:ext>
            </a:extLst>
          </p:cNvPr>
          <p:cNvCxnSpPr>
            <a:cxnSpLocks/>
          </p:cNvCxnSpPr>
          <p:nvPr/>
        </p:nvCxnSpPr>
        <p:spPr>
          <a:xfrm>
            <a:off x="2473111" y="1670706"/>
            <a:ext cx="0" cy="861212"/>
          </a:xfrm>
          <a:prstGeom prst="line">
            <a:avLst/>
          </a:prstGeom>
          <a:ln w="254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DC89E26-16CF-754A-9DF4-82FD97931D5F}"/>
              </a:ext>
            </a:extLst>
          </p:cNvPr>
          <p:cNvCxnSpPr>
            <a:cxnSpLocks/>
          </p:cNvCxnSpPr>
          <p:nvPr/>
        </p:nvCxnSpPr>
        <p:spPr>
          <a:xfrm>
            <a:off x="3035495" y="1670706"/>
            <a:ext cx="0" cy="253853"/>
          </a:xfrm>
          <a:prstGeom prst="line">
            <a:avLst/>
          </a:prstGeom>
          <a:ln w="254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DBE3A64-5B87-054E-B2F8-3C4C8EBDEABD}"/>
              </a:ext>
            </a:extLst>
          </p:cNvPr>
          <p:cNvGrpSpPr/>
          <p:nvPr/>
        </p:nvGrpSpPr>
        <p:grpSpPr>
          <a:xfrm>
            <a:off x="3333139" y="2586499"/>
            <a:ext cx="1425898" cy="677108"/>
            <a:chOff x="2545307" y="473202"/>
            <a:chExt cx="1225610" cy="902809"/>
          </a:xfrm>
        </p:grpSpPr>
        <p:cxnSp>
          <p:nvCxnSpPr>
            <p:cNvPr id="37" name="Conexão Reta 36">
              <a:extLst>
                <a:ext uri="{FF2B5EF4-FFF2-40B4-BE49-F238E27FC236}">
                  <a16:creationId xmlns:a16="http://schemas.microsoft.com/office/drawing/2014/main" id="{9B639A67-4EAC-3E4E-AFB4-31A8901BE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5307" y="534290"/>
              <a:ext cx="235114" cy="0"/>
            </a:xfrm>
            <a:prstGeom prst="line">
              <a:avLst/>
            </a:prstGeom>
            <a:ln w="22225" cap="flat" cmpd="sng" algn="ctr">
              <a:solidFill>
                <a:schemeClr val="accent6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8C4CB9BE-BA21-134A-9EE0-EE3EC4219ACF}"/>
                </a:ext>
              </a:extLst>
            </p:cNvPr>
            <p:cNvSpPr txBox="1"/>
            <p:nvPr/>
          </p:nvSpPr>
          <p:spPr>
            <a:xfrm>
              <a:off x="2667387" y="473202"/>
              <a:ext cx="1103530" cy="902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b="1" dirty="0"/>
                <a:t>   </a:t>
              </a:r>
              <a:r>
                <a:rPr lang="pt-PT" sz="1000" dirty="0"/>
                <a:t>Quantidade a Encomendar</a:t>
              </a:r>
            </a:p>
            <a:p>
              <a:r>
                <a:rPr lang="pt-PT" sz="1400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28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3F218D7-DF20-A640-B58E-EAD095775C55}"/>
              </a:ext>
            </a:extLst>
          </p:cNvPr>
          <p:cNvGrpSpPr/>
          <p:nvPr/>
        </p:nvGrpSpPr>
        <p:grpSpPr>
          <a:xfrm>
            <a:off x="1126671" y="2757896"/>
            <a:ext cx="235424" cy="280411"/>
            <a:chOff x="1502227" y="2534194"/>
            <a:chExt cx="313899" cy="373882"/>
          </a:xfrm>
        </p:grpSpPr>
        <p:cxnSp>
          <p:nvCxnSpPr>
            <p:cNvPr id="5" name="Conexão Reta Unidirecional 4">
              <a:extLst>
                <a:ext uri="{FF2B5EF4-FFF2-40B4-BE49-F238E27FC236}">
                  <a16:creationId xmlns:a16="http://schemas.microsoft.com/office/drawing/2014/main" id="{5B03E11C-3A49-DE48-B88A-4D16AFEE38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FF4186F-48E8-5F4B-AC4E-FBA111F951B9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288456B-2A96-5943-97A0-861DFE912699}"/>
              </a:ext>
            </a:extLst>
          </p:cNvPr>
          <p:cNvGrpSpPr/>
          <p:nvPr/>
        </p:nvGrpSpPr>
        <p:grpSpPr>
          <a:xfrm>
            <a:off x="1742416" y="2525609"/>
            <a:ext cx="235424" cy="280411"/>
            <a:chOff x="1502227" y="2534194"/>
            <a:chExt cx="313899" cy="373882"/>
          </a:xfrm>
        </p:grpSpPr>
        <p:cxnSp>
          <p:nvCxnSpPr>
            <p:cNvPr id="8" name="Conexão Reta Unidirecional 7">
              <a:extLst>
                <a:ext uri="{FF2B5EF4-FFF2-40B4-BE49-F238E27FC236}">
                  <a16:creationId xmlns:a16="http://schemas.microsoft.com/office/drawing/2014/main" id="{202906EC-AD8A-2D4B-9F19-389AF3BDE6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1B3BE51-0C06-D54C-9C99-D5455F6983FD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C1F62E6-185E-564C-A06C-E8D25E5AF924}"/>
              </a:ext>
            </a:extLst>
          </p:cNvPr>
          <p:cNvGrpSpPr/>
          <p:nvPr/>
        </p:nvGrpSpPr>
        <p:grpSpPr>
          <a:xfrm>
            <a:off x="1240971" y="2872196"/>
            <a:ext cx="235424" cy="280411"/>
            <a:chOff x="1502227" y="2534194"/>
            <a:chExt cx="313899" cy="373882"/>
          </a:xfrm>
        </p:grpSpPr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B2F7FAE1-9012-5741-80B5-67E0A5C35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E2119EE-99A2-A941-9EB5-64EE48A94887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6DB6676-C044-5B4C-9E9D-45C935F5578D}"/>
              </a:ext>
            </a:extLst>
          </p:cNvPr>
          <p:cNvGrpSpPr/>
          <p:nvPr/>
        </p:nvGrpSpPr>
        <p:grpSpPr>
          <a:xfrm>
            <a:off x="1355271" y="2986496"/>
            <a:ext cx="235424" cy="280411"/>
            <a:chOff x="1502227" y="2534194"/>
            <a:chExt cx="313899" cy="373882"/>
          </a:xfrm>
        </p:grpSpPr>
        <p:cxnSp>
          <p:nvCxnSpPr>
            <p:cNvPr id="17" name="Conexão Reta Unidirecional 16">
              <a:extLst>
                <a:ext uri="{FF2B5EF4-FFF2-40B4-BE49-F238E27FC236}">
                  <a16:creationId xmlns:a16="http://schemas.microsoft.com/office/drawing/2014/main" id="{3D00AA2D-7E44-F541-8677-1E59D11DC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AC3538E-D7A4-B94B-82D5-0453D07CF32E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4ADF1E3-96E0-A24E-BA69-39738CEA48A5}"/>
              </a:ext>
            </a:extLst>
          </p:cNvPr>
          <p:cNvGrpSpPr/>
          <p:nvPr/>
        </p:nvGrpSpPr>
        <p:grpSpPr>
          <a:xfrm>
            <a:off x="1469571" y="3100796"/>
            <a:ext cx="235424" cy="280411"/>
            <a:chOff x="1502227" y="2534194"/>
            <a:chExt cx="313899" cy="373882"/>
          </a:xfrm>
        </p:grpSpPr>
        <p:cxnSp>
          <p:nvCxnSpPr>
            <p:cNvPr id="20" name="Conexão Reta Unidirecional 19">
              <a:extLst>
                <a:ext uri="{FF2B5EF4-FFF2-40B4-BE49-F238E27FC236}">
                  <a16:creationId xmlns:a16="http://schemas.microsoft.com/office/drawing/2014/main" id="{357A565E-48C4-4C46-BE0B-289BB947A8D3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AC420DD-BB5D-B442-B81D-C6B4A3CC77B2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1BE1053-A951-1446-B0D5-9451571A4394}"/>
              </a:ext>
            </a:extLst>
          </p:cNvPr>
          <p:cNvGrpSpPr/>
          <p:nvPr/>
        </p:nvGrpSpPr>
        <p:grpSpPr>
          <a:xfrm>
            <a:off x="1583871" y="3215096"/>
            <a:ext cx="235424" cy="280411"/>
            <a:chOff x="1502227" y="2534194"/>
            <a:chExt cx="313899" cy="373882"/>
          </a:xfrm>
        </p:grpSpPr>
        <p:cxnSp>
          <p:nvCxnSpPr>
            <p:cNvPr id="23" name="Conexão Reta Unidirecional 22">
              <a:extLst>
                <a:ext uri="{FF2B5EF4-FFF2-40B4-BE49-F238E27FC236}">
                  <a16:creationId xmlns:a16="http://schemas.microsoft.com/office/drawing/2014/main" id="{F2A41A5F-B760-2C4A-A130-C136CAC1C7FB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2564781-7842-124B-A079-4C23F4680B14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D2C4706-F0D1-0F4A-8FC5-859070209A3E}"/>
              </a:ext>
            </a:extLst>
          </p:cNvPr>
          <p:cNvGrpSpPr/>
          <p:nvPr/>
        </p:nvGrpSpPr>
        <p:grpSpPr>
          <a:xfrm>
            <a:off x="1698171" y="3329396"/>
            <a:ext cx="235424" cy="280411"/>
            <a:chOff x="1502227" y="2534194"/>
            <a:chExt cx="313899" cy="373882"/>
          </a:xfrm>
        </p:grpSpPr>
        <p:cxnSp>
          <p:nvCxnSpPr>
            <p:cNvPr id="26" name="Conexão Reta Unidirecional 25">
              <a:extLst>
                <a:ext uri="{FF2B5EF4-FFF2-40B4-BE49-F238E27FC236}">
                  <a16:creationId xmlns:a16="http://schemas.microsoft.com/office/drawing/2014/main" id="{45182CD0-32F3-344A-ADAA-BE0618001EF4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71F111C-4F5D-BC45-8FF9-6160F74C4DAC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D2F27D0-8C43-C04C-9350-5F204F770448}"/>
              </a:ext>
            </a:extLst>
          </p:cNvPr>
          <p:cNvGrpSpPr/>
          <p:nvPr/>
        </p:nvGrpSpPr>
        <p:grpSpPr>
          <a:xfrm>
            <a:off x="1812471" y="3443696"/>
            <a:ext cx="235424" cy="280411"/>
            <a:chOff x="1502227" y="2534194"/>
            <a:chExt cx="313899" cy="373882"/>
          </a:xfrm>
        </p:grpSpPr>
        <p:cxnSp>
          <p:nvCxnSpPr>
            <p:cNvPr id="29" name="Conexão Reta Unidirecional 28">
              <a:extLst>
                <a:ext uri="{FF2B5EF4-FFF2-40B4-BE49-F238E27FC236}">
                  <a16:creationId xmlns:a16="http://schemas.microsoft.com/office/drawing/2014/main" id="{DB73B987-3AF7-174A-881D-8D8E0DECE3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73FB7218-8F10-6343-905E-4B581372F020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269E8C8-C4D1-6E4B-852D-0DCE491CC3C4}"/>
              </a:ext>
            </a:extLst>
          </p:cNvPr>
          <p:cNvGrpSpPr/>
          <p:nvPr/>
        </p:nvGrpSpPr>
        <p:grpSpPr>
          <a:xfrm>
            <a:off x="1926771" y="3557996"/>
            <a:ext cx="235424" cy="280411"/>
            <a:chOff x="1502227" y="2534194"/>
            <a:chExt cx="313899" cy="373882"/>
          </a:xfrm>
        </p:grpSpPr>
        <p:cxnSp>
          <p:nvCxnSpPr>
            <p:cNvPr id="32" name="Conexão Reta Unidirecional 31">
              <a:extLst>
                <a:ext uri="{FF2B5EF4-FFF2-40B4-BE49-F238E27FC236}">
                  <a16:creationId xmlns:a16="http://schemas.microsoft.com/office/drawing/2014/main" id="{C5E852D4-BA25-514C-9644-9819FC4ED44A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3884B2C-409F-3F46-B91A-9A4C9F666D74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2D71697-CCAC-1B49-BD94-FA6B7473B549}"/>
              </a:ext>
            </a:extLst>
          </p:cNvPr>
          <p:cNvGrpSpPr/>
          <p:nvPr/>
        </p:nvGrpSpPr>
        <p:grpSpPr>
          <a:xfrm>
            <a:off x="2041071" y="3672296"/>
            <a:ext cx="235424" cy="280411"/>
            <a:chOff x="1502227" y="2534194"/>
            <a:chExt cx="313899" cy="373882"/>
          </a:xfrm>
        </p:grpSpPr>
        <p:cxnSp>
          <p:nvCxnSpPr>
            <p:cNvPr id="35" name="Conexão Reta Unidirecional 34">
              <a:extLst>
                <a:ext uri="{FF2B5EF4-FFF2-40B4-BE49-F238E27FC236}">
                  <a16:creationId xmlns:a16="http://schemas.microsoft.com/office/drawing/2014/main" id="{D4E22347-9210-B44F-85C9-DFE394BD2854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AE8AE79-10A9-6440-97DD-00D31F3DA8D2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9E75159-D4FF-6A41-9B9C-D6619CD49818}"/>
              </a:ext>
            </a:extLst>
          </p:cNvPr>
          <p:cNvGrpSpPr/>
          <p:nvPr/>
        </p:nvGrpSpPr>
        <p:grpSpPr>
          <a:xfrm>
            <a:off x="2155371" y="3786596"/>
            <a:ext cx="235424" cy="280411"/>
            <a:chOff x="1502227" y="2534194"/>
            <a:chExt cx="313899" cy="373882"/>
          </a:xfrm>
        </p:grpSpPr>
        <p:cxnSp>
          <p:nvCxnSpPr>
            <p:cNvPr id="38" name="Conexão Reta Unidirecional 37">
              <a:extLst>
                <a:ext uri="{FF2B5EF4-FFF2-40B4-BE49-F238E27FC236}">
                  <a16:creationId xmlns:a16="http://schemas.microsoft.com/office/drawing/2014/main" id="{25A210BC-F789-784C-BAF6-18DF65E94F08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F1AD829-F785-8C4C-9EB4-7B0AE79AFED0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54F7277-A1BB-F94F-925D-FBD711D15AE5}"/>
              </a:ext>
            </a:extLst>
          </p:cNvPr>
          <p:cNvGrpSpPr/>
          <p:nvPr/>
        </p:nvGrpSpPr>
        <p:grpSpPr>
          <a:xfrm>
            <a:off x="2269671" y="3900896"/>
            <a:ext cx="235424" cy="280411"/>
            <a:chOff x="1502227" y="2534194"/>
            <a:chExt cx="313899" cy="373882"/>
          </a:xfrm>
        </p:grpSpPr>
        <p:cxnSp>
          <p:nvCxnSpPr>
            <p:cNvPr id="41" name="Conexão Reta Unidirecional 40">
              <a:extLst>
                <a:ext uri="{FF2B5EF4-FFF2-40B4-BE49-F238E27FC236}">
                  <a16:creationId xmlns:a16="http://schemas.microsoft.com/office/drawing/2014/main" id="{0C3C15A4-8F6C-244A-81AA-29D6AAA274CB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ADE5A037-7164-E74F-B8FF-CD2FB59FCFD1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BE67094-7A22-E74F-BBAE-28585C70400B}"/>
              </a:ext>
            </a:extLst>
          </p:cNvPr>
          <p:cNvGrpSpPr/>
          <p:nvPr/>
        </p:nvGrpSpPr>
        <p:grpSpPr>
          <a:xfrm>
            <a:off x="2383971" y="4015196"/>
            <a:ext cx="235424" cy="280411"/>
            <a:chOff x="1502227" y="2534194"/>
            <a:chExt cx="313899" cy="373882"/>
          </a:xfrm>
        </p:grpSpPr>
        <p:cxnSp>
          <p:nvCxnSpPr>
            <p:cNvPr id="44" name="Conexão Reta Unidirecional 43">
              <a:extLst>
                <a:ext uri="{FF2B5EF4-FFF2-40B4-BE49-F238E27FC236}">
                  <a16:creationId xmlns:a16="http://schemas.microsoft.com/office/drawing/2014/main" id="{F2666B6F-8156-1746-85A0-BD8BBA60A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03F2BCD1-1573-424F-8E0B-346E26B886E3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A3879B46-B68C-9F42-AE31-E3F29AE81649}"/>
              </a:ext>
            </a:extLst>
          </p:cNvPr>
          <p:cNvGrpSpPr/>
          <p:nvPr/>
        </p:nvGrpSpPr>
        <p:grpSpPr>
          <a:xfrm>
            <a:off x="2498271" y="4129496"/>
            <a:ext cx="235424" cy="280411"/>
            <a:chOff x="1502227" y="2534194"/>
            <a:chExt cx="313899" cy="373882"/>
          </a:xfrm>
        </p:grpSpPr>
        <p:cxnSp>
          <p:nvCxnSpPr>
            <p:cNvPr id="47" name="Conexão Reta Unidirecional 46">
              <a:extLst>
                <a:ext uri="{FF2B5EF4-FFF2-40B4-BE49-F238E27FC236}">
                  <a16:creationId xmlns:a16="http://schemas.microsoft.com/office/drawing/2014/main" id="{859F0896-B185-BF44-BA32-EC4CAFDD634D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AE3B67D-5391-B246-BBC3-A0A4CBD738D4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ABD6A3B2-F8A5-9B46-9577-5510E8C85F27}"/>
              </a:ext>
            </a:extLst>
          </p:cNvPr>
          <p:cNvGrpSpPr/>
          <p:nvPr/>
        </p:nvGrpSpPr>
        <p:grpSpPr>
          <a:xfrm>
            <a:off x="2612571" y="4243796"/>
            <a:ext cx="235424" cy="280411"/>
            <a:chOff x="1502227" y="2534194"/>
            <a:chExt cx="313899" cy="373882"/>
          </a:xfrm>
        </p:grpSpPr>
        <p:cxnSp>
          <p:nvCxnSpPr>
            <p:cNvPr id="50" name="Conexão Reta Unidirecional 49">
              <a:extLst>
                <a:ext uri="{FF2B5EF4-FFF2-40B4-BE49-F238E27FC236}">
                  <a16:creationId xmlns:a16="http://schemas.microsoft.com/office/drawing/2014/main" id="{59247459-0B59-1642-8555-7E10F7855542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098ADD3C-D96C-1B4D-BD07-9F189C32C8D5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A97A8D38-C5EE-0F49-B451-47BF1A2860C6}"/>
              </a:ext>
            </a:extLst>
          </p:cNvPr>
          <p:cNvGrpSpPr/>
          <p:nvPr/>
        </p:nvGrpSpPr>
        <p:grpSpPr>
          <a:xfrm>
            <a:off x="2726871" y="4358096"/>
            <a:ext cx="235424" cy="280411"/>
            <a:chOff x="1502227" y="2534194"/>
            <a:chExt cx="313899" cy="373882"/>
          </a:xfrm>
        </p:grpSpPr>
        <p:cxnSp>
          <p:nvCxnSpPr>
            <p:cNvPr id="53" name="Conexão Reta Unidirecional 52">
              <a:extLst>
                <a:ext uri="{FF2B5EF4-FFF2-40B4-BE49-F238E27FC236}">
                  <a16:creationId xmlns:a16="http://schemas.microsoft.com/office/drawing/2014/main" id="{EDEF9FDE-7E8C-7143-96C1-5449591D09C2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2752CB8-6C6C-6F4C-B694-6567F143D598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00B6C6FE-BCFF-D044-B8A3-10B6C13A012A}"/>
              </a:ext>
            </a:extLst>
          </p:cNvPr>
          <p:cNvGrpSpPr/>
          <p:nvPr/>
        </p:nvGrpSpPr>
        <p:grpSpPr>
          <a:xfrm>
            <a:off x="2841171" y="4472396"/>
            <a:ext cx="235424" cy="280411"/>
            <a:chOff x="1502227" y="2534194"/>
            <a:chExt cx="313899" cy="373882"/>
          </a:xfrm>
        </p:grpSpPr>
        <p:cxnSp>
          <p:nvCxnSpPr>
            <p:cNvPr id="56" name="Conexão Reta Unidirecional 55">
              <a:extLst>
                <a:ext uri="{FF2B5EF4-FFF2-40B4-BE49-F238E27FC236}">
                  <a16:creationId xmlns:a16="http://schemas.microsoft.com/office/drawing/2014/main" id="{94ED979A-6093-304A-9231-CD705A670A8F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BBE18187-5742-7143-9C1C-D55B465D4CDF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6F98CB46-F101-5245-BFAC-92EDC6FC5B44}"/>
              </a:ext>
            </a:extLst>
          </p:cNvPr>
          <p:cNvGrpSpPr/>
          <p:nvPr/>
        </p:nvGrpSpPr>
        <p:grpSpPr>
          <a:xfrm>
            <a:off x="2955471" y="4586696"/>
            <a:ext cx="235424" cy="280411"/>
            <a:chOff x="1502227" y="2534194"/>
            <a:chExt cx="313899" cy="373882"/>
          </a:xfrm>
        </p:grpSpPr>
        <p:cxnSp>
          <p:nvCxnSpPr>
            <p:cNvPr id="59" name="Conexão Reta Unidirecional 58">
              <a:extLst>
                <a:ext uri="{FF2B5EF4-FFF2-40B4-BE49-F238E27FC236}">
                  <a16:creationId xmlns:a16="http://schemas.microsoft.com/office/drawing/2014/main" id="{2A59ABE5-4B4F-624E-A73C-F49D33358C44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3DB1DBF-E48B-A541-996D-EBC5130DF78E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cxnSp>
        <p:nvCxnSpPr>
          <p:cNvPr id="62" name="Conexão Reta 61">
            <a:extLst>
              <a:ext uri="{FF2B5EF4-FFF2-40B4-BE49-F238E27FC236}">
                <a16:creationId xmlns:a16="http://schemas.microsoft.com/office/drawing/2014/main" id="{45358DEE-252D-AE45-B818-F866243F2B23}"/>
              </a:ext>
            </a:extLst>
          </p:cNvPr>
          <p:cNvCxnSpPr>
            <a:cxnSpLocks/>
          </p:cNvCxnSpPr>
          <p:nvPr/>
        </p:nvCxnSpPr>
        <p:spPr>
          <a:xfrm>
            <a:off x="3448991" y="1329538"/>
            <a:ext cx="0" cy="1512561"/>
          </a:xfrm>
          <a:prstGeom prst="line">
            <a:avLst/>
          </a:prstGeom>
          <a:ln w="2222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xão Reta 65">
            <a:extLst>
              <a:ext uri="{FF2B5EF4-FFF2-40B4-BE49-F238E27FC236}">
                <a16:creationId xmlns:a16="http://schemas.microsoft.com/office/drawing/2014/main" id="{2AF9277E-357B-CD45-B226-9D710F3EF46E}"/>
              </a:ext>
            </a:extLst>
          </p:cNvPr>
          <p:cNvCxnSpPr>
            <a:cxnSpLocks/>
          </p:cNvCxnSpPr>
          <p:nvPr/>
        </p:nvCxnSpPr>
        <p:spPr>
          <a:xfrm>
            <a:off x="3932001" y="1245335"/>
            <a:ext cx="0" cy="1512561"/>
          </a:xfrm>
          <a:prstGeom prst="line">
            <a:avLst/>
          </a:prstGeom>
          <a:ln w="2222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02B0104C-9386-B04D-93C3-7AB0E9325A6B}"/>
              </a:ext>
            </a:extLst>
          </p:cNvPr>
          <p:cNvGrpSpPr/>
          <p:nvPr/>
        </p:nvGrpSpPr>
        <p:grpSpPr>
          <a:xfrm>
            <a:off x="1908980" y="1153002"/>
            <a:ext cx="457200" cy="323165"/>
            <a:chOff x="2545307" y="394335"/>
            <a:chExt cx="609600" cy="430886"/>
          </a:xfrm>
        </p:grpSpPr>
        <p:cxnSp>
          <p:nvCxnSpPr>
            <p:cNvPr id="63" name="Conexão Reta 62">
              <a:extLst>
                <a:ext uri="{FF2B5EF4-FFF2-40B4-BE49-F238E27FC236}">
                  <a16:creationId xmlns:a16="http://schemas.microsoft.com/office/drawing/2014/main" id="{36EAA1AC-6819-4C42-AD81-7175BE1669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5307" y="534290"/>
              <a:ext cx="235114" cy="0"/>
            </a:xfrm>
            <a:prstGeom prst="line">
              <a:avLst/>
            </a:prstGeom>
            <a:ln w="22225" cap="flat" cmpd="sng" algn="ctr">
              <a:solidFill>
                <a:schemeClr val="accent6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048929B0-CD38-3048-B00B-506C81A2BF1D}"/>
                </a:ext>
              </a:extLst>
            </p:cNvPr>
            <p:cNvSpPr txBox="1"/>
            <p:nvPr/>
          </p:nvSpPr>
          <p:spPr>
            <a:xfrm>
              <a:off x="2674551" y="394335"/>
              <a:ext cx="480356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50" b="1" dirty="0"/>
                <a:t>   QEE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51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CA4DF65-F289-4126-9CA3-13DE712AE8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410256"/>
              </p:ext>
            </p:extLst>
          </p:nvPr>
        </p:nvGraphicFramePr>
        <p:xfrm>
          <a:off x="98322" y="117906"/>
          <a:ext cx="3080989" cy="2095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F121BAE-A463-422C-90AE-17FF5F97E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409648"/>
              </p:ext>
            </p:extLst>
          </p:nvPr>
        </p:nvGraphicFramePr>
        <p:xfrm>
          <a:off x="3101916" y="79630"/>
          <a:ext cx="3080989" cy="213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D5FFEAAF-34B8-4A72-91EE-E9FD45B17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31098"/>
              </p:ext>
            </p:extLst>
          </p:nvPr>
        </p:nvGraphicFramePr>
        <p:xfrm>
          <a:off x="6033517" y="117906"/>
          <a:ext cx="3506945" cy="2095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F16CB0B-B9AF-435D-A8A8-587412DD50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271218"/>
              </p:ext>
            </p:extLst>
          </p:nvPr>
        </p:nvGraphicFramePr>
        <p:xfrm>
          <a:off x="648929" y="2290079"/>
          <a:ext cx="3628103" cy="213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54F13E94-BCFE-DD4D-8F61-26A77D2D7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46236"/>
              </p:ext>
            </p:extLst>
          </p:nvPr>
        </p:nvGraphicFramePr>
        <p:xfrm>
          <a:off x="4139381" y="2309216"/>
          <a:ext cx="3313471" cy="211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89425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2245653-9855-4B5C-9939-2969BABF2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568352"/>
              </p:ext>
            </p:extLst>
          </p:nvPr>
        </p:nvGraphicFramePr>
        <p:xfrm>
          <a:off x="0" y="0"/>
          <a:ext cx="3008671" cy="223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6176B3C8-9815-437A-BE44-B4F4D254B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387968"/>
              </p:ext>
            </p:extLst>
          </p:nvPr>
        </p:nvGraphicFramePr>
        <p:xfrm>
          <a:off x="2890684" y="93405"/>
          <a:ext cx="3146322" cy="213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1CFFCC7-CC49-4277-A4FD-896FCF4CE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061748"/>
              </p:ext>
            </p:extLst>
          </p:nvPr>
        </p:nvGraphicFramePr>
        <p:xfrm>
          <a:off x="5850193" y="46702"/>
          <a:ext cx="3667432" cy="223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BA726E5-36AC-420A-92E8-14D5ADDD6F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107774"/>
              </p:ext>
            </p:extLst>
          </p:nvPr>
        </p:nvGraphicFramePr>
        <p:xfrm>
          <a:off x="514553" y="2499851"/>
          <a:ext cx="3867355" cy="2386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45B7FEDE-5C30-4337-B606-20FE72E60E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116297"/>
              </p:ext>
            </p:extLst>
          </p:nvPr>
        </p:nvGraphicFramePr>
        <p:xfrm>
          <a:off x="4381909" y="2499851"/>
          <a:ext cx="3667432" cy="2386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1119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5">
            <a:extLst>
              <a:ext uri="{FF2B5EF4-FFF2-40B4-BE49-F238E27FC236}">
                <a16:creationId xmlns:a16="http://schemas.microsoft.com/office/drawing/2014/main" id="{3C8495C9-A979-0D44-9F7E-117268378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499212"/>
              </p:ext>
            </p:extLst>
          </p:nvPr>
        </p:nvGraphicFramePr>
        <p:xfrm>
          <a:off x="114471" y="83459"/>
          <a:ext cx="2992523" cy="2168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6">
            <a:extLst>
              <a:ext uri="{FF2B5EF4-FFF2-40B4-BE49-F238E27FC236}">
                <a16:creationId xmlns:a16="http://schemas.microsoft.com/office/drawing/2014/main" id="{E96E6B62-264D-B64C-9EC1-74EF80FAF8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767869"/>
              </p:ext>
            </p:extLst>
          </p:nvPr>
        </p:nvGraphicFramePr>
        <p:xfrm>
          <a:off x="3106995" y="83459"/>
          <a:ext cx="2992524" cy="2168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7">
            <a:extLst>
              <a:ext uri="{FF2B5EF4-FFF2-40B4-BE49-F238E27FC236}">
                <a16:creationId xmlns:a16="http://schemas.microsoft.com/office/drawing/2014/main" id="{65A5C3E4-73A4-EF44-8324-9F14626CB7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516219"/>
              </p:ext>
            </p:extLst>
          </p:nvPr>
        </p:nvGraphicFramePr>
        <p:xfrm>
          <a:off x="5919018" y="83459"/>
          <a:ext cx="3224981" cy="2168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áfico 8">
            <a:extLst>
              <a:ext uri="{FF2B5EF4-FFF2-40B4-BE49-F238E27FC236}">
                <a16:creationId xmlns:a16="http://schemas.microsoft.com/office/drawing/2014/main" id="{BC8E8FC1-4787-324A-978C-518F3C32D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565973"/>
              </p:ext>
            </p:extLst>
          </p:nvPr>
        </p:nvGraphicFramePr>
        <p:xfrm>
          <a:off x="884902" y="2550048"/>
          <a:ext cx="3323303" cy="2168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áfico 9">
            <a:extLst>
              <a:ext uri="{FF2B5EF4-FFF2-40B4-BE49-F238E27FC236}">
                <a16:creationId xmlns:a16="http://schemas.microsoft.com/office/drawing/2014/main" id="{3EF2D0DD-0AF5-0F42-8646-4F854E193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399996"/>
              </p:ext>
            </p:extLst>
          </p:nvPr>
        </p:nvGraphicFramePr>
        <p:xfrm>
          <a:off x="4208205" y="2550048"/>
          <a:ext cx="3323303" cy="2168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4155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273C9C5F-E875-4756-9F0F-93C6EB8BA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696012"/>
              </p:ext>
            </p:extLst>
          </p:nvPr>
        </p:nvGraphicFramePr>
        <p:xfrm>
          <a:off x="0" y="104130"/>
          <a:ext cx="3116822" cy="2098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354183A-1880-409B-9A84-9E0678FCD1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672541"/>
              </p:ext>
            </p:extLst>
          </p:nvPr>
        </p:nvGraphicFramePr>
        <p:xfrm>
          <a:off x="3013589" y="104131"/>
          <a:ext cx="3013589" cy="2098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5DBBE30-FE6A-4A8B-B596-1E2817D8E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034076"/>
              </p:ext>
            </p:extLst>
          </p:nvPr>
        </p:nvGraphicFramePr>
        <p:xfrm>
          <a:off x="6027178" y="104130"/>
          <a:ext cx="3116822" cy="2098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7E000A40-A05D-447E-BC85-E7C8F4125B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978065"/>
              </p:ext>
            </p:extLst>
          </p:nvPr>
        </p:nvGraphicFramePr>
        <p:xfrm>
          <a:off x="999613" y="2502313"/>
          <a:ext cx="3572387" cy="2170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505FE9A-5D85-42FB-BC03-9416B5443B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599276"/>
              </p:ext>
            </p:extLst>
          </p:nvPr>
        </p:nvGraphicFramePr>
        <p:xfrm>
          <a:off x="4520383" y="2502313"/>
          <a:ext cx="3808362" cy="2170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00573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2614</TotalTime>
  <Words>615</Words>
  <Application>Microsoft Macintosh PowerPoint</Application>
  <PresentationFormat>Apresentação no Ecrã (4:3)</PresentationFormat>
  <Paragraphs>115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Célia Natália Lemos Figueiredo</cp:lastModifiedBy>
  <cp:revision>25</cp:revision>
  <dcterms:created xsi:type="dcterms:W3CDTF">2012-08-15T17:17:20Z</dcterms:created>
  <dcterms:modified xsi:type="dcterms:W3CDTF">2019-06-13T09:30:39Z</dcterms:modified>
  <cp:category/>
</cp:coreProperties>
</file>