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3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  <p:embeddedFont>
      <p:font typeface="Roboto Mono Regula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Je+w7BXoZu+QnHnNO+FROUKt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franciscoparrod/analisis_series/Analisis_Serie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3dc75d2b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93dc75d2b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a79225b5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9a79225b5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79225b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9a79225b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d934ecee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9d934ecee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https://bookdown.org/franciscoparrod/analisis_series/Analisis_Series.html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a91c5bc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9a91c5bc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3dc75d2b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93dc75d2b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900" b="1">
                <a:latin typeface="Roboto Mono"/>
                <a:ea typeface="Roboto Mono"/>
                <a:cs typeface="Roboto Mono"/>
                <a:sym typeface="Roboto Mono"/>
              </a:rPr>
              <a:t>Población </a:t>
            </a:r>
            <a:r>
              <a:rPr lang="es-ES" sz="1000" b="1">
                <a:latin typeface="Roboto Mono"/>
                <a:ea typeface="Roboto Mono"/>
                <a:cs typeface="Roboto Mono"/>
                <a:sym typeface="Roboto Mono"/>
              </a:rPr>
              <a:t>-Datos exactos -Mucho tiempo -Mucho dinero</a:t>
            </a:r>
            <a:endParaRPr sz="6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 b="1">
                <a:latin typeface="Roboto Mono"/>
                <a:ea typeface="Roboto Mono"/>
                <a:cs typeface="Roboto Mono"/>
                <a:sym typeface="Roboto Mono"/>
              </a:rPr>
              <a:t>Muestra -Datos pocos exactos -Poco tiempo -Poco dinero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000" b="1">
                <a:latin typeface="Roboto Mono"/>
                <a:ea typeface="Roboto Mono"/>
                <a:cs typeface="Roboto Mono"/>
                <a:sym typeface="Roboto Mono"/>
              </a:rPr>
              <a:t>Probabilidad Espacio</a:t>
            </a:r>
            <a:r>
              <a:rPr lang="es-ES" sz="1000" b="1"/>
              <a:t> </a:t>
            </a:r>
            <a:r>
              <a:rPr lang="es-ES" sz="1000" b="1">
                <a:latin typeface="Roboto Mono"/>
                <a:ea typeface="Roboto Mono"/>
                <a:cs typeface="Roboto Mono"/>
                <a:sym typeface="Roboto Mono"/>
              </a:rPr>
              <a:t>Muestral, Experimento, Experimento</a:t>
            </a:r>
            <a:r>
              <a:rPr lang="es-ES" sz="1000" b="1"/>
              <a:t> </a:t>
            </a:r>
            <a:r>
              <a:rPr lang="es-ES" sz="1000" b="1">
                <a:latin typeface="Roboto Mono"/>
                <a:ea typeface="Roboto Mono"/>
                <a:cs typeface="Roboto Mono"/>
                <a:sym typeface="Roboto Mono"/>
              </a:rPr>
              <a:t>aleatorio, Evento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dc75d2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93dc75d2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50">
                <a:highlight>
                  <a:srgbClr val="FFFFFF"/>
                </a:highlight>
              </a:rPr>
              <a:t>ED: </a:t>
            </a:r>
            <a:r>
              <a:rPr lang="es-ES" sz="1050"/>
              <a:t>Conjunto de métodos y técnicas que se usan para recolectar, organizar y presentar en forma de tablas y gráficas, información numérica.</a:t>
            </a: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50"/>
              <a:t>EI: Encargada de hacer deducciones, es decir, inferir propiedades, conclusiones y tendencias, a partir de una muestra del conjunto.</a:t>
            </a:r>
            <a:endParaRPr sz="105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8f63d537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98f63d537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128b68f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97128b68f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f63d53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98f63d53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python.com/librerias-python-mas-utilizadas-para-el-analisis-de-dato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l="19024" r="19024" b="28733"/>
          <a:stretch/>
        </p:blipFill>
        <p:spPr>
          <a:xfrm>
            <a:off x="1798800" y="2271088"/>
            <a:ext cx="1627200" cy="13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9725" y="2513387"/>
            <a:ext cx="4176176" cy="8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211000" y="646450"/>
            <a:ext cx="47220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ES" sz="3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MeTaDaToS </a:t>
            </a:r>
            <a:endParaRPr sz="3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Ciclo de charlas de ciencia de datos aplicadas a la industria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3dc75d2b5_0_26"/>
          <p:cNvSpPr txBox="1"/>
          <p:nvPr/>
        </p:nvSpPr>
        <p:spPr>
          <a:xfrm>
            <a:off x="309850" y="309850"/>
            <a:ext cx="736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Notebook de Python</a:t>
            </a:r>
            <a:endParaRPr sz="2600" b="1">
              <a:solidFill>
                <a:schemeClr val="dk1"/>
              </a:solidFill>
            </a:endParaRPr>
          </a:p>
        </p:txBody>
      </p:sp>
      <p:pic>
        <p:nvPicPr>
          <p:cNvPr id="139" name="Google Shape;139;g93dc75d2b5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75" y="1499675"/>
            <a:ext cx="6963700" cy="28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79225b55_0_20"/>
          <p:cNvSpPr txBox="1"/>
          <p:nvPr/>
        </p:nvSpPr>
        <p:spPr>
          <a:xfrm>
            <a:off x="309850" y="309850"/>
            <a:ext cx="77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Librerías para el análisis de datos</a:t>
            </a:r>
            <a:endParaRPr sz="2600" b="1">
              <a:solidFill>
                <a:schemeClr val="dk1"/>
              </a:solidFill>
            </a:endParaRPr>
          </a:p>
        </p:txBody>
      </p:sp>
      <p:sp>
        <p:nvSpPr>
          <p:cNvPr id="145" name="Google Shape;145;g9a79225b55_0_20"/>
          <p:cNvSpPr txBox="1"/>
          <p:nvPr/>
        </p:nvSpPr>
        <p:spPr>
          <a:xfrm>
            <a:off x="508150" y="1561650"/>
            <a:ext cx="66678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 b="1">
                <a:solidFill>
                  <a:srgbClr val="2730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Bibliotecas principales</a:t>
            </a:r>
            <a:endParaRPr sz="2100" b="1">
              <a:solidFill>
                <a:srgbClr val="2730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500"/>
              <a:buChar char="●"/>
            </a:pPr>
            <a:r>
              <a:rPr lang="es-ES" sz="1500" b="1">
                <a:solidFill>
                  <a:srgbClr val="273044"/>
                </a:solidFill>
                <a:highlight>
                  <a:srgbClr val="FFFFFF"/>
                </a:highlight>
              </a:rPr>
              <a:t>NumPy</a:t>
            </a:r>
            <a:r>
              <a:rPr lang="es-ES" sz="1500">
                <a:solidFill>
                  <a:srgbClr val="273044"/>
                </a:solidFill>
                <a:highlight>
                  <a:srgbClr val="FFFFFF"/>
                </a:highlight>
              </a:rPr>
              <a:t>: NumPy significa Pitón Numérico y es el paquete más fundamental sobre el que se construyen todas las bibliotecas científicas.</a:t>
            </a:r>
            <a:endParaRPr sz="1500">
              <a:solidFill>
                <a:srgbClr val="273044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500"/>
              <a:buChar char="●"/>
            </a:pPr>
            <a:r>
              <a:rPr lang="es-ES" sz="1500" b="1">
                <a:solidFill>
                  <a:srgbClr val="273044"/>
                </a:solidFill>
                <a:highlight>
                  <a:srgbClr val="FFFFFF"/>
                </a:highlight>
              </a:rPr>
              <a:t>Pandas</a:t>
            </a:r>
            <a:r>
              <a:rPr lang="es-ES" sz="1500">
                <a:solidFill>
                  <a:srgbClr val="273044"/>
                </a:solidFill>
                <a:highlight>
                  <a:srgbClr val="FFFFFF"/>
                </a:highlight>
              </a:rPr>
              <a:t>: Pandas es la librería más utilizada y perfecta para el Data Wrangling. Permite realizar tareas de manipulación, agregación y visualización de datos de forma más sencilla.</a:t>
            </a:r>
            <a:endParaRPr sz="1500">
              <a:solidFill>
                <a:srgbClr val="273044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500"/>
              <a:buChar char="●"/>
            </a:pPr>
            <a:r>
              <a:rPr lang="es-ES" sz="1500" b="1">
                <a:solidFill>
                  <a:srgbClr val="273044"/>
                </a:solidFill>
                <a:highlight>
                  <a:srgbClr val="FFFFFF"/>
                </a:highlight>
              </a:rPr>
              <a:t>SciPy</a:t>
            </a:r>
            <a:r>
              <a:rPr lang="es-ES" sz="1500">
                <a:solidFill>
                  <a:srgbClr val="273044"/>
                </a:solidFill>
                <a:highlight>
                  <a:srgbClr val="FFFFFF"/>
                </a:highlight>
              </a:rPr>
              <a:t>: SciPy es la biblioteca de software para operaciones científicas como Álgebra Lineal, Estadística, Optimización, etc. y está construida sobre la biblioteca NumPy.</a:t>
            </a:r>
            <a:endParaRPr sz="1500">
              <a:solidFill>
                <a:srgbClr val="2730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https://unipython.com/librerias-python-mas-utilizadas-para-el-analisis-de-datos/</a:t>
            </a: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79225b55_0_28"/>
          <p:cNvSpPr txBox="1"/>
          <p:nvPr/>
        </p:nvSpPr>
        <p:spPr>
          <a:xfrm>
            <a:off x="309850" y="309850"/>
            <a:ext cx="77958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Librerías para el análisis de datos</a:t>
            </a:r>
            <a:endParaRPr sz="2600" b="1">
              <a:solidFill>
                <a:schemeClr val="dk1"/>
              </a:solidFill>
            </a:endParaRPr>
          </a:p>
        </p:txBody>
      </p:sp>
      <p:sp>
        <p:nvSpPr>
          <p:cNvPr id="151" name="Google Shape;151;g9a79225b55_0_28"/>
          <p:cNvSpPr txBox="1"/>
          <p:nvPr/>
        </p:nvSpPr>
        <p:spPr>
          <a:xfrm>
            <a:off x="508150" y="1561650"/>
            <a:ext cx="66678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b="1">
                <a:solidFill>
                  <a:srgbClr val="2730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Visualización de los datos</a:t>
            </a:r>
            <a:endParaRPr sz="2100" b="1">
              <a:solidFill>
                <a:srgbClr val="2730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500"/>
              <a:buChar char="●"/>
            </a:pPr>
            <a:r>
              <a:rPr lang="es-ES" sz="1500" b="1">
                <a:solidFill>
                  <a:srgbClr val="273044"/>
                </a:solidFill>
                <a:highlight>
                  <a:srgbClr val="FFFFFF"/>
                </a:highlight>
              </a:rPr>
              <a:t>Matplotlib</a:t>
            </a:r>
            <a:r>
              <a:rPr lang="es-ES" sz="1500">
                <a:solidFill>
                  <a:srgbClr val="273044"/>
                </a:solidFill>
                <a:highlight>
                  <a:srgbClr val="FFFFFF"/>
                </a:highlight>
              </a:rPr>
              <a:t>: Matplotlib es la biblioteca más utilizada para crear visualizaciones de datos simples pero potentes.</a:t>
            </a:r>
            <a:endParaRPr sz="1500">
              <a:solidFill>
                <a:srgbClr val="273044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500"/>
              <a:buChar char="●"/>
            </a:pPr>
            <a:r>
              <a:rPr lang="es-ES" sz="1500" b="1">
                <a:solidFill>
                  <a:srgbClr val="273044"/>
                </a:solidFill>
                <a:highlight>
                  <a:srgbClr val="FFFFFF"/>
                </a:highlight>
              </a:rPr>
              <a:t>Plotly</a:t>
            </a:r>
            <a:r>
              <a:rPr lang="es-ES" sz="1500">
                <a:solidFill>
                  <a:srgbClr val="273044"/>
                </a:solidFill>
                <a:highlight>
                  <a:srgbClr val="FFFFFF"/>
                </a:highlight>
              </a:rPr>
              <a:t>: Plotly es una maravillosa biblioteca de visualización de datos interactiva basada en la web. Para poder usar esta librería, tenemos que configurar una clave de API.</a:t>
            </a:r>
            <a:endParaRPr sz="1500">
              <a:solidFill>
                <a:srgbClr val="273044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500"/>
              <a:buChar char="●"/>
            </a:pPr>
            <a:r>
              <a:rPr lang="es-ES" sz="1500" b="1">
                <a:solidFill>
                  <a:srgbClr val="273044"/>
                </a:solidFill>
                <a:highlight>
                  <a:srgbClr val="FFFFFF"/>
                </a:highlight>
              </a:rPr>
              <a:t>Bokeh</a:t>
            </a:r>
            <a:r>
              <a:rPr lang="es-ES" sz="1500">
                <a:solidFill>
                  <a:srgbClr val="273044"/>
                </a:solidFill>
                <a:highlight>
                  <a:srgbClr val="FFFFFF"/>
                </a:highlight>
              </a:rPr>
              <a:t>: Bokeh es otra gran biblioteca de visualización para aquellos que quieren visualizaciones interactivas.</a:t>
            </a:r>
            <a:endParaRPr sz="1500">
              <a:solidFill>
                <a:srgbClr val="273044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500"/>
              <a:buChar char="●"/>
            </a:pPr>
            <a:r>
              <a:rPr lang="es-ES" sz="1500" b="1">
                <a:solidFill>
                  <a:srgbClr val="273044"/>
                </a:solidFill>
                <a:highlight>
                  <a:srgbClr val="FFFFFF"/>
                </a:highlight>
              </a:rPr>
              <a:t>Seaborn</a:t>
            </a:r>
            <a:r>
              <a:rPr lang="es-ES" sz="1500">
                <a:solidFill>
                  <a:srgbClr val="273044"/>
                </a:solidFill>
                <a:highlight>
                  <a:srgbClr val="FFFFFF"/>
                </a:highlight>
              </a:rPr>
              <a:t>: Seaborn es también una biblioteca de visualización muy útil, pero se utiliza principalmente para visualizar modelos estadísticos. Se basa en Matplotlib y depende en gran medida de ello.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d934ecee0_0_3"/>
          <p:cNvSpPr txBox="1"/>
          <p:nvPr/>
        </p:nvSpPr>
        <p:spPr>
          <a:xfrm>
            <a:off x="309850" y="309850"/>
            <a:ext cx="736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¿Cómo seguir?</a:t>
            </a:r>
            <a:endParaRPr sz="2600">
              <a:solidFill>
                <a:srgbClr val="E55B6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253" name="Google Shape;253;g9d934ecee0_0_3"/>
          <p:cNvSpPr txBox="1"/>
          <p:nvPr/>
        </p:nvSpPr>
        <p:spPr>
          <a:xfrm>
            <a:off x="619950" y="2831075"/>
            <a:ext cx="6496500" cy="2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ES" sz="1500" b="1">
                <a:solidFill>
                  <a:schemeClr val="dk1"/>
                </a:solidFill>
              </a:rPr>
              <a:t>Ver los conceptos Estadísticos (si es posible buscar cursos, videos, etc).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ES" sz="1500" b="1">
                <a:solidFill>
                  <a:schemeClr val="dk1"/>
                </a:solidFill>
              </a:rPr>
              <a:t>Antes de aplicar un modelo a un set de datos, ver que contiene, limpiar el set, y luego iniciar el análisis profundo.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ES" sz="1500" b="1">
                <a:solidFill>
                  <a:schemeClr val="dk1"/>
                </a:solidFill>
              </a:rPr>
              <a:t>Y luego manos a la obra … a buscar el modelo que mejor se adapte a mi set de datos.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</p:txBody>
      </p:sp>
      <p:pic>
        <p:nvPicPr>
          <p:cNvPr id="254" name="Google Shape;254;g9d934ecee0_0_3"/>
          <p:cNvPicPr preferRelativeResize="0"/>
          <p:nvPr/>
        </p:nvPicPr>
        <p:blipFill rotWithShape="1">
          <a:blip r:embed="rId4">
            <a:alphaModFix/>
          </a:blip>
          <a:srcRect l="3589" t="17225" r="20358"/>
          <a:stretch/>
        </p:blipFill>
        <p:spPr>
          <a:xfrm>
            <a:off x="2506687" y="771352"/>
            <a:ext cx="2434877" cy="19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9a91c5bc3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050" y="1151025"/>
            <a:ext cx="37147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9a91c5bc3a_0_0"/>
          <p:cNvSpPr txBox="1"/>
          <p:nvPr/>
        </p:nvSpPr>
        <p:spPr>
          <a:xfrm>
            <a:off x="309850" y="309850"/>
            <a:ext cx="73620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PREGUNTAS...</a:t>
            </a:r>
            <a:endParaRPr sz="2600">
              <a:solidFill>
                <a:srgbClr val="E55B6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75" y="359425"/>
            <a:ext cx="2028925" cy="20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 txBox="1"/>
          <p:nvPr/>
        </p:nvSpPr>
        <p:spPr>
          <a:xfrm>
            <a:off x="2639925" y="506675"/>
            <a:ext cx="330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/>
              <a:t>Laura Minuet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rgbClr val="FFFFFF"/>
                </a:highlight>
              </a:rPr>
              <a:t>Data Scientist y Big Data Analyst</a:t>
            </a:r>
            <a:endParaRPr sz="1950"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sp>
        <p:nvSpPr>
          <p:cNvPr id="63" name="Google Shape;63;p3"/>
          <p:cNvSpPr txBox="1"/>
          <p:nvPr/>
        </p:nvSpPr>
        <p:spPr>
          <a:xfrm>
            <a:off x="2639925" y="1316725"/>
            <a:ext cx="40899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666666"/>
                </a:solidFill>
                <a:highlight>
                  <a:srgbClr val="FFFFFF"/>
                </a:highlight>
              </a:rPr>
              <a:t>Soy analista de Sistema de UTN-FRC.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666666"/>
                </a:solidFill>
                <a:highlight>
                  <a:srgbClr val="FFFFFF"/>
                </a:highlight>
              </a:rPr>
              <a:t>Diplomada en Ciencia de Datos y Aprendizaje Automático en F.A.M.A.F.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666666"/>
                </a:solidFill>
                <a:highlight>
                  <a:srgbClr val="FFFFFF"/>
                </a:highlight>
              </a:rPr>
              <a:t>Trabajo hace más de 10 años haciendo análisis de datos en distintas empresas y rubros del mercado.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38" y="2908950"/>
            <a:ext cx="1686325" cy="13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/>
          <p:nvPr/>
        </p:nvSpPr>
        <p:spPr>
          <a:xfrm>
            <a:off x="433050" y="4221600"/>
            <a:ext cx="17955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666666"/>
                </a:solidFill>
                <a:highlight>
                  <a:srgbClr val="FFFFFF"/>
                </a:highlight>
              </a:rPr>
              <a:t>Estoy en MeT hace ya más de dos años</a:t>
            </a:r>
            <a:r>
              <a:rPr lang="es-ES"/>
              <a:t> ….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2750700" y="3010925"/>
            <a:ext cx="1165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50" b="1" i="1">
                <a:solidFill>
                  <a:srgbClr val="666666"/>
                </a:solidFill>
                <a:highlight>
                  <a:srgbClr val="FFFFFF"/>
                </a:highlight>
              </a:rPr>
              <a:t>Me gusta</a:t>
            </a:r>
            <a:endParaRPr sz="1700" b="1" i="1"/>
          </a:p>
        </p:txBody>
      </p:sp>
      <p:pic>
        <p:nvPicPr>
          <p:cNvPr id="67" name="Google Shape;6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6825" y="4132469"/>
            <a:ext cx="1795500" cy="101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2325" y="3766325"/>
            <a:ext cx="2625300" cy="13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1325" y="3766325"/>
            <a:ext cx="1621950" cy="57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/>
        </p:nvSpPr>
        <p:spPr>
          <a:xfrm>
            <a:off x="309850" y="309850"/>
            <a:ext cx="736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Analiza y predeci tus datos</a:t>
            </a:r>
            <a:endParaRPr sz="3400">
              <a:solidFill>
                <a:srgbClr val="E55B6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E55B6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003900" y="1388125"/>
            <a:ext cx="573840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</a:rPr>
              <a:t>Cuando uno trabaja analizando datos encuentra que a veces estos toman un comportamiento repetitivo.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chemeClr val="dk1"/>
                </a:solidFill>
                <a:highlight>
                  <a:srgbClr val="FFFFFF"/>
                </a:highlight>
              </a:rPr>
              <a:t>¿Que se puede hacer? </a:t>
            </a:r>
            <a:endParaRPr sz="19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highlight>
                  <a:srgbClr val="FFFFFF"/>
                </a:highlight>
              </a:rPr>
              <a:t>Existen modelos muy simples que te permiten con la historia de los datos poder predecir sin tanto esfuerzo.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/>
        </p:nvSpPr>
        <p:spPr>
          <a:xfrm>
            <a:off x="309850" y="309850"/>
            <a:ext cx="736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Agenda</a:t>
            </a:r>
            <a:endParaRPr sz="2600" b="1"/>
          </a:p>
        </p:txBody>
      </p:sp>
      <p:sp>
        <p:nvSpPr>
          <p:cNvPr id="81" name="Google Shape;81;p5"/>
          <p:cNvSpPr txBox="1"/>
          <p:nvPr/>
        </p:nvSpPr>
        <p:spPr>
          <a:xfrm>
            <a:off x="421400" y="1388125"/>
            <a:ext cx="632100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2169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100">
                <a:solidFill>
                  <a:schemeClr val="dk1"/>
                </a:solidFill>
                <a:highlight>
                  <a:srgbClr val="FFFFFF"/>
                </a:highlight>
              </a:rPr>
              <a:t>Conceptos Estadísticos.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305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  <a:highlight>
                  <a:schemeClr val="lt1"/>
                </a:highlight>
              </a:rPr>
              <a:t>Introducción al análisis exploratorio.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0000" lvl="0" indent="-2169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100">
                <a:solidFill>
                  <a:schemeClr val="dk1"/>
                </a:solidFill>
                <a:highlight>
                  <a:srgbClr val="FFFFFF"/>
                </a:highlight>
              </a:rPr>
              <a:t>Ejemplo práctico.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0000" lvl="0" indent="-223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  <a:highlight>
                  <a:srgbClr val="FFFFFF"/>
                </a:highlight>
              </a:rPr>
              <a:t>Pronostico de datos.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0000" lvl="0" indent="-223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  <a:highlight>
                  <a:srgbClr val="FFFFFF"/>
                </a:highlight>
              </a:rPr>
              <a:t>Series temporales.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0000" lvl="0" indent="-2233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  <a:highlight>
                  <a:srgbClr val="FFFFFF"/>
                </a:highlight>
              </a:rPr>
              <a:t>Caso aplicado.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0000" lvl="0" indent="-2169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100">
                <a:solidFill>
                  <a:schemeClr val="dk1"/>
                </a:solidFill>
                <a:highlight>
                  <a:srgbClr val="FFFFFF"/>
                </a:highlight>
              </a:rPr>
              <a:t>Preguntas.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3dc75d2b5_0_23"/>
          <p:cNvSpPr txBox="1"/>
          <p:nvPr/>
        </p:nvSpPr>
        <p:spPr>
          <a:xfrm>
            <a:off x="309850" y="309850"/>
            <a:ext cx="73620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Conceptos</a:t>
            </a:r>
            <a:r>
              <a:rPr lang="es-ES" sz="2600" b="1">
                <a:solidFill>
                  <a:schemeClr val="dk1"/>
                </a:solidFill>
              </a:rPr>
              <a:t> </a:t>
            </a: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Básicos</a:t>
            </a:r>
            <a:endParaRPr sz="2600" b="1">
              <a:solidFill>
                <a:schemeClr val="dk1"/>
              </a:solidFill>
            </a:endParaRPr>
          </a:p>
        </p:txBody>
      </p:sp>
      <p:sp>
        <p:nvSpPr>
          <p:cNvPr id="87" name="Google Shape;87;g93dc75d2b5_0_23"/>
          <p:cNvSpPr/>
          <p:nvPr/>
        </p:nvSpPr>
        <p:spPr>
          <a:xfrm>
            <a:off x="991525" y="1287600"/>
            <a:ext cx="1660800" cy="6321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Probabilidad</a:t>
            </a:r>
            <a:endParaRPr sz="1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g93dc75d2b5_0_23"/>
          <p:cNvSpPr/>
          <p:nvPr/>
        </p:nvSpPr>
        <p:spPr>
          <a:xfrm>
            <a:off x="5056750" y="1287600"/>
            <a:ext cx="1375800" cy="6321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s-ES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Estadística</a:t>
            </a:r>
            <a:endParaRPr sz="13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g93dc75d2b5_0_23"/>
          <p:cNvSpPr/>
          <p:nvPr/>
        </p:nvSpPr>
        <p:spPr>
          <a:xfrm>
            <a:off x="756025" y="2190525"/>
            <a:ext cx="2131800" cy="6321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Teoría que analiza los fenómenos aleatorios</a:t>
            </a:r>
            <a:endParaRPr sz="1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g93dc75d2b5_0_23"/>
          <p:cNvSpPr/>
          <p:nvPr/>
        </p:nvSpPr>
        <p:spPr>
          <a:xfrm>
            <a:off x="4028050" y="2241000"/>
            <a:ext cx="3433200" cy="6321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Recopilación,organización,presentación, análisis y presentación de datos </a:t>
            </a:r>
            <a:endParaRPr sz="12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" name="Google Shape;91;g93dc75d2b5_0_23"/>
          <p:cNvCxnSpPr>
            <a:stCxn id="87" idx="0"/>
            <a:endCxn id="86" idx="2"/>
          </p:cNvCxnSpPr>
          <p:nvPr/>
        </p:nvCxnSpPr>
        <p:spPr>
          <a:xfrm rot="-5400000">
            <a:off x="2733625" y="30300"/>
            <a:ext cx="345600" cy="21690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g93dc75d2b5_0_23"/>
          <p:cNvCxnSpPr>
            <a:stCxn id="88" idx="0"/>
            <a:endCxn id="86" idx="2"/>
          </p:cNvCxnSpPr>
          <p:nvPr/>
        </p:nvCxnSpPr>
        <p:spPr>
          <a:xfrm rot="5400000" flipH="1">
            <a:off x="4694950" y="237900"/>
            <a:ext cx="345600" cy="17538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g93dc75d2b5_0_23"/>
          <p:cNvCxnSpPr>
            <a:stCxn id="87" idx="2"/>
            <a:endCxn id="89" idx="0"/>
          </p:cNvCxnSpPr>
          <p:nvPr/>
        </p:nvCxnSpPr>
        <p:spPr>
          <a:xfrm>
            <a:off x="1821925" y="1919700"/>
            <a:ext cx="0" cy="27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g93dc75d2b5_0_23"/>
          <p:cNvCxnSpPr>
            <a:stCxn id="88" idx="2"/>
            <a:endCxn id="90" idx="0"/>
          </p:cNvCxnSpPr>
          <p:nvPr/>
        </p:nvCxnSpPr>
        <p:spPr>
          <a:xfrm>
            <a:off x="5744650" y="1919700"/>
            <a:ext cx="0" cy="32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Google Shape;95;g93dc75d2b5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125" y="3062675"/>
            <a:ext cx="2539292" cy="19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93dc75d2b5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75" y="3093438"/>
            <a:ext cx="3269490" cy="20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dc75d2b5_0_20"/>
          <p:cNvSpPr txBox="1"/>
          <p:nvPr/>
        </p:nvSpPr>
        <p:spPr>
          <a:xfrm>
            <a:off x="309850" y="309850"/>
            <a:ext cx="73620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Tipos</a:t>
            </a:r>
            <a:r>
              <a:rPr lang="es-ES" sz="2600" b="1">
                <a:solidFill>
                  <a:schemeClr val="dk1"/>
                </a:solidFill>
              </a:rPr>
              <a:t> </a:t>
            </a: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de Estadística</a:t>
            </a:r>
            <a:endParaRPr sz="2600" b="1">
              <a:solidFill>
                <a:schemeClr val="dk1"/>
              </a:solidFill>
            </a:endParaRPr>
          </a:p>
        </p:txBody>
      </p:sp>
      <p:pic>
        <p:nvPicPr>
          <p:cNvPr id="102" name="Google Shape;102;g93dc75d2b5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00" y="2979304"/>
            <a:ext cx="2576100" cy="209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3dc75d2b5_0_20"/>
          <p:cNvSpPr/>
          <p:nvPr/>
        </p:nvSpPr>
        <p:spPr>
          <a:xfrm>
            <a:off x="1165050" y="1277975"/>
            <a:ext cx="1375800" cy="6321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Estadística descriptiva</a:t>
            </a:r>
            <a:endParaRPr sz="13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g93dc75d2b5_0_20"/>
          <p:cNvSpPr/>
          <p:nvPr/>
        </p:nvSpPr>
        <p:spPr>
          <a:xfrm>
            <a:off x="4920425" y="1277975"/>
            <a:ext cx="1375800" cy="6321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Estadística inferencial</a:t>
            </a:r>
            <a:endParaRPr sz="13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" name="Google Shape;105;g93dc75d2b5_0_20"/>
          <p:cNvCxnSpPr>
            <a:stCxn id="106" idx="2"/>
            <a:endCxn id="103" idx="0"/>
          </p:cNvCxnSpPr>
          <p:nvPr/>
        </p:nvCxnSpPr>
        <p:spPr>
          <a:xfrm flipH="1">
            <a:off x="1852950" y="1005275"/>
            <a:ext cx="1884000" cy="2727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g93dc75d2b5_0_20"/>
          <p:cNvCxnSpPr>
            <a:stCxn id="106" idx="2"/>
            <a:endCxn id="104" idx="0"/>
          </p:cNvCxnSpPr>
          <p:nvPr/>
        </p:nvCxnSpPr>
        <p:spPr>
          <a:xfrm>
            <a:off x="3736925" y="1005275"/>
            <a:ext cx="1871400" cy="2727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g93dc75d2b5_0_20"/>
          <p:cNvCxnSpPr>
            <a:stCxn id="103" idx="2"/>
            <a:endCxn id="109" idx="0"/>
          </p:cNvCxnSpPr>
          <p:nvPr/>
        </p:nvCxnSpPr>
        <p:spPr>
          <a:xfrm>
            <a:off x="1852950" y="1910075"/>
            <a:ext cx="7500" cy="27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" name="Google Shape;110;g93dc75d2b5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600" y="3101089"/>
            <a:ext cx="2255453" cy="19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93dc75d2b5_0_20"/>
          <p:cNvSpPr/>
          <p:nvPr/>
        </p:nvSpPr>
        <p:spPr>
          <a:xfrm>
            <a:off x="525000" y="2185950"/>
            <a:ext cx="2670900" cy="7386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 b="1">
                <a:solidFill>
                  <a:srgbClr val="1F1F1F"/>
                </a:solidFill>
              </a:rPr>
              <a:t>Es el conjunto de métodos estadísticos que describen y/o caracterizan un grupo de datos. </a:t>
            </a:r>
            <a:endParaRPr sz="1250" b="1">
              <a:solidFill>
                <a:srgbClr val="1F1F1F"/>
              </a:solidFill>
            </a:endParaRPr>
          </a:p>
        </p:txBody>
      </p:sp>
      <p:sp>
        <p:nvSpPr>
          <p:cNvPr id="111" name="Google Shape;111;g93dc75d2b5_0_20"/>
          <p:cNvSpPr/>
          <p:nvPr/>
        </p:nvSpPr>
        <p:spPr>
          <a:xfrm>
            <a:off x="4217075" y="2185950"/>
            <a:ext cx="2782500" cy="8925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 b="1">
                <a:solidFill>
                  <a:srgbClr val="1F1F1F"/>
                </a:solidFill>
              </a:rPr>
              <a:t>Busca deducir y sacar conclusiones acerca de situaciones generales más allá del conjunto de datos obtenidos.</a:t>
            </a:r>
            <a:endParaRPr sz="1250" b="1">
              <a:solidFill>
                <a:srgbClr val="1F1F1F"/>
              </a:solidFill>
            </a:endParaRPr>
          </a:p>
        </p:txBody>
      </p:sp>
      <p:cxnSp>
        <p:nvCxnSpPr>
          <p:cNvPr id="112" name="Google Shape;112;g93dc75d2b5_0_20"/>
          <p:cNvCxnSpPr>
            <a:stCxn id="104" idx="2"/>
            <a:endCxn id="111" idx="0"/>
          </p:cNvCxnSpPr>
          <p:nvPr/>
        </p:nvCxnSpPr>
        <p:spPr>
          <a:xfrm>
            <a:off x="5608325" y="1910075"/>
            <a:ext cx="0" cy="27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f63d5372_0_13"/>
          <p:cNvSpPr txBox="1"/>
          <p:nvPr/>
        </p:nvSpPr>
        <p:spPr>
          <a:xfrm>
            <a:off x="309850" y="309850"/>
            <a:ext cx="736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Estadística</a:t>
            </a:r>
            <a:endParaRPr sz="2600" b="1">
              <a:solidFill>
                <a:schemeClr val="dk1"/>
              </a:solidFill>
            </a:endParaRPr>
          </a:p>
        </p:txBody>
      </p:sp>
      <p:pic>
        <p:nvPicPr>
          <p:cNvPr id="118" name="Google Shape;118;g98f63d5372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200" y="1041100"/>
            <a:ext cx="4711225" cy="3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7128b68f2_0_9"/>
          <p:cNvSpPr txBox="1"/>
          <p:nvPr/>
        </p:nvSpPr>
        <p:spPr>
          <a:xfrm>
            <a:off x="309850" y="309850"/>
            <a:ext cx="736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Ejemplo</a:t>
            </a:r>
            <a:endParaRPr sz="2600" b="1">
              <a:solidFill>
                <a:schemeClr val="dk1"/>
              </a:solidFill>
            </a:endParaRPr>
          </a:p>
        </p:txBody>
      </p:sp>
      <p:sp>
        <p:nvSpPr>
          <p:cNvPr id="124" name="Google Shape;124;g97128b68f2_0_9"/>
          <p:cNvSpPr txBox="1"/>
          <p:nvPr/>
        </p:nvSpPr>
        <p:spPr>
          <a:xfrm>
            <a:off x="309850" y="1375700"/>
            <a:ext cx="7138800" cy="1350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50">
                <a:solidFill>
                  <a:srgbClr val="404040"/>
                </a:solidFill>
                <a:highlight>
                  <a:srgbClr val="FFFFFF"/>
                </a:highlight>
              </a:rPr>
              <a:t>En un estudio realizado en Alemania, se evaluó diferentes parámetros de salud a 3109 personas durante casi siete años. Los resultados arrojaron que niveles altos de glucosa en sangre (mayor de 126 mg/dl en ayunas), el fumar y la inactividad física estaban asociados con el desarrollo de demencia.</a:t>
            </a:r>
            <a:endParaRPr sz="1600"/>
          </a:p>
        </p:txBody>
      </p:sp>
      <p:pic>
        <p:nvPicPr>
          <p:cNvPr id="125" name="Google Shape;125;g97128b68f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350" y="2813350"/>
            <a:ext cx="2370066" cy="21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97128b68f2_0_9"/>
          <p:cNvSpPr/>
          <p:nvPr/>
        </p:nvSpPr>
        <p:spPr>
          <a:xfrm>
            <a:off x="1499675" y="2899950"/>
            <a:ext cx="2516100" cy="12891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¿Estadística descriptiva o inferencial?</a:t>
            </a:r>
            <a:endParaRPr sz="20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f63d5372_0_0"/>
          <p:cNvSpPr txBox="1"/>
          <p:nvPr/>
        </p:nvSpPr>
        <p:spPr>
          <a:xfrm>
            <a:off x="309850" y="309850"/>
            <a:ext cx="7882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E55B6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Introducción al análisis exploratorio: Medidas de tendencia Central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32" name="Google Shape;132;g98f63d537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549" y="3697152"/>
            <a:ext cx="2437950" cy="1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98f63d537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022" y="1565425"/>
            <a:ext cx="4283525" cy="27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Presentación en pantalla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Roboto Mono</vt:lpstr>
      <vt:lpstr>Roboto Mono Regular</vt:lpstr>
      <vt:lpstr>Montserrat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Laura Minuet</cp:lastModifiedBy>
  <cp:revision>2</cp:revision>
  <dcterms:modified xsi:type="dcterms:W3CDTF">2021-07-03T03:27:18Z</dcterms:modified>
</cp:coreProperties>
</file>