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61" r:id="rId9"/>
    <p:sldId id="269" r:id="rId10"/>
    <p:sldId id="266" r:id="rId11"/>
    <p:sldId id="270" r:id="rId12"/>
    <p:sldId id="271" r:id="rId13"/>
    <p:sldId id="262" r:id="rId14"/>
    <p:sldId id="264" r:id="rId15"/>
  </p:sldIdLst>
  <p:sldSz cx="9144000" cy="5143500" type="screen16x9"/>
  <p:notesSz cx="6858000" cy="9144000"/>
  <p:embeddedFontLs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45" autoAdjust="0"/>
  </p:normalViewPr>
  <p:slideViewPr>
    <p:cSldViewPr snapToGrid="0">
      <p:cViewPr varScale="1">
        <p:scale>
          <a:sx n="138" d="100"/>
          <a:sy n="138" d="100"/>
        </p:scale>
        <p:origin x="1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090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779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720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55b5f35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55b5f35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55b5f35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55b5f35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55b5f3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55b5f3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65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105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55b5f3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55b5f35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55b5f3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55b5f35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House Price Regression Modelling Project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 Berryman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1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D84D3E-E9BC-3D5E-019D-50BA065FF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18" y="1017725"/>
            <a:ext cx="1905255" cy="3332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4A8E83-756A-ABAE-9064-88DCDD5E4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773" y="1017725"/>
            <a:ext cx="3253557" cy="3835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5C0A7C-9EED-58DE-F040-5788303A4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308" y="1017725"/>
            <a:ext cx="3652553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2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5C0A7C-9EED-58DE-F040-5788303A4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308" y="1017725"/>
            <a:ext cx="3652553" cy="3680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B33E01-97DC-527F-3394-B279456D7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44" y="1017725"/>
            <a:ext cx="1703440" cy="3680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5077C0-052A-B910-E1DA-6AD102B4E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7109" y="1017725"/>
            <a:ext cx="3361168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1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3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5C0A7C-9EED-58DE-F040-5788303A4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308" y="1017725"/>
            <a:ext cx="3652553" cy="3680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DB0342-ABEB-98E4-9146-1411C7BE1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40" y="1017725"/>
            <a:ext cx="1849656" cy="3680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AEED52-F4AF-35FB-42C9-1E3AB8980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247" y="1017725"/>
            <a:ext cx="3353061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9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98117" y="1017725"/>
            <a:ext cx="4249634" cy="3680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Model 3 provided most reliable result with R^ of 0.524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Selected features all statistically significant with p-value &lt;0.05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 err="1"/>
              <a:t>sqft</a:t>
            </a:r>
            <a:r>
              <a:rPr lang="en-AU" dirty="0"/>
              <a:t> living15 </a:t>
            </a:r>
            <a:r>
              <a:rPr lang="en-AU" dirty="0" err="1"/>
              <a:t>coef</a:t>
            </a:r>
            <a:r>
              <a:rPr lang="en-AU" dirty="0"/>
              <a:t> – 0.2791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 err="1"/>
              <a:t>sqft</a:t>
            </a:r>
            <a:r>
              <a:rPr lang="en-AU" dirty="0"/>
              <a:t> living </a:t>
            </a:r>
            <a:r>
              <a:rPr lang="en-AU" dirty="0" err="1"/>
              <a:t>coef</a:t>
            </a:r>
            <a:r>
              <a:rPr lang="en-AU" dirty="0"/>
              <a:t> – 0.3956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distance from CBD </a:t>
            </a:r>
            <a:r>
              <a:rPr lang="en-AU" dirty="0" err="1"/>
              <a:t>coef</a:t>
            </a:r>
            <a:r>
              <a:rPr lang="en-AU" dirty="0"/>
              <a:t> - 0.3434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Bathrooms </a:t>
            </a:r>
            <a:r>
              <a:rPr lang="en-AU" dirty="0" err="1"/>
              <a:t>coef</a:t>
            </a:r>
            <a:r>
              <a:rPr lang="en-AU" dirty="0"/>
              <a:t> – 0.0645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high grade rating </a:t>
            </a:r>
            <a:r>
              <a:rPr lang="en-AU" dirty="0" err="1"/>
              <a:t>coef</a:t>
            </a:r>
            <a:r>
              <a:rPr lang="en-AU" dirty="0"/>
              <a:t>– 0.4590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These </a:t>
            </a:r>
            <a:r>
              <a:rPr lang="en-AU" dirty="0" err="1"/>
              <a:t>Coef</a:t>
            </a:r>
            <a:r>
              <a:rPr lang="en-AU" dirty="0"/>
              <a:t> figures mean for unit increase in any one of these variables there was in increase in price by ~0.3 units.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dirty="0"/>
          </a:p>
          <a:p>
            <a:pPr marL="457200" lvl="1" indent="0">
              <a:lnSpc>
                <a:spcPct val="100000"/>
              </a:lnSpc>
              <a:buNone/>
            </a:pPr>
            <a:endParaRPr lang="en-AU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0F985-387C-E567-14C0-5FAA986FE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822" y="731375"/>
            <a:ext cx="4807652" cy="37812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BCFAB3-6EB3-8680-BB4D-DFF420C4B2ED}"/>
              </a:ext>
            </a:extLst>
          </p:cNvPr>
          <p:cNvSpPr/>
          <p:nvPr/>
        </p:nvSpPr>
        <p:spPr>
          <a:xfrm>
            <a:off x="381000" y="2486891"/>
            <a:ext cx="2646218" cy="2632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FD3B86-51F2-23C5-73B2-E64AB8183BFE}"/>
              </a:ext>
            </a:extLst>
          </p:cNvPr>
          <p:cNvSpPr/>
          <p:nvPr/>
        </p:nvSpPr>
        <p:spPr>
          <a:xfrm>
            <a:off x="381000" y="2770909"/>
            <a:ext cx="3470564" cy="2632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37AC87-E1EB-59E6-3F39-4AF28DE05144}"/>
              </a:ext>
            </a:extLst>
          </p:cNvPr>
          <p:cNvSpPr/>
          <p:nvPr/>
        </p:nvSpPr>
        <p:spPr>
          <a:xfrm>
            <a:off x="381000" y="3319056"/>
            <a:ext cx="3332018" cy="2632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Email:</a:t>
            </a:r>
            <a:r>
              <a:rPr lang="en" sz="2000" dirty="0"/>
              <a:t> </a:t>
            </a:r>
            <a:r>
              <a:rPr lang="en-AU" sz="2000" u="sng" dirty="0">
                <a:solidFill>
                  <a:schemeClr val="hlink"/>
                </a:solidFill>
              </a:rPr>
              <a:t>nathaniel.berryman@gmail.com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GitHub:</a:t>
            </a:r>
            <a:r>
              <a:rPr lang="en" sz="2000" dirty="0"/>
              <a:t> @natberr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LinkedIn:</a:t>
            </a:r>
            <a:r>
              <a:rPr lang="en" sz="2000" dirty="0"/>
              <a:t> </a:t>
            </a:r>
            <a:r>
              <a:rPr lang="en-AU" sz="2000" u="sng" dirty="0">
                <a:solidFill>
                  <a:schemeClr val="hlink"/>
                </a:solidFill>
              </a:rPr>
              <a:t>linkedin.com/in/nathaniel-berryman/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n-AU" dirty="0"/>
              <a:t>The purpose of this regression model is to predict the house prices in King County by analysing the King County House Sales dataset.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" dirty="0"/>
              <a:t>Business Problem</a:t>
            </a:r>
            <a:endParaRPr dirty="0"/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" dirty="0"/>
              <a:t>Cleaning the Data</a:t>
            </a:r>
            <a:endParaRPr dirty="0"/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" dirty="0"/>
              <a:t>Exploratory Data Analysis</a:t>
            </a:r>
            <a:endParaRPr dirty="0"/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-AU" dirty="0"/>
              <a:t>Models</a:t>
            </a:r>
            <a:endParaRPr dirty="0"/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" dirty="0"/>
              <a:t>Conclusions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n-US" dirty="0"/>
              <a:t>How can we predict the house price sales in King County?</a:t>
            </a:r>
          </a:p>
          <a:p>
            <a:pPr marL="114300" indent="0">
              <a:lnSpc>
                <a:spcPct val="100000"/>
              </a:lnSpc>
              <a:buNone/>
            </a:pPr>
            <a:endParaRPr lang="en-US" dirty="0"/>
          </a:p>
          <a:p>
            <a:pPr marL="114300" indent="0">
              <a:lnSpc>
                <a:spcPct val="100000"/>
              </a:lnSpc>
              <a:buNone/>
            </a:pPr>
            <a:r>
              <a:rPr lang="en-US" dirty="0"/>
              <a:t>In order to solve this problem, I intended to answer the below questions: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sz="1400" dirty="0"/>
              <a:t>1. Does location impact sale price?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400" dirty="0"/>
              <a:t>	2. Does the size of the house impact sale price?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400" dirty="0"/>
              <a:t>	3. Does quality of the house impact sale price?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Cleaning the Data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4437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Dropped unnecessary data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Replaced or removed null values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Narrowed data to only included houses with &lt;6 bedrooms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Using the empirical formula I removed outliers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Addressed multicollinearity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Split data set between continuous and categorical data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Binned Grade into Low, Average and High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5983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Key Features include:</a:t>
            </a:r>
          </a:p>
          <a:p>
            <a:pPr marL="857250" lvl="2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Bathrooms</a:t>
            </a:r>
          </a:p>
          <a:p>
            <a:pPr marL="857250" lvl="2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Square Foot living space</a:t>
            </a:r>
          </a:p>
          <a:p>
            <a:pPr marL="857250" lvl="2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Grade</a:t>
            </a:r>
          </a:p>
          <a:p>
            <a:pPr marL="857250" lvl="2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Latitude</a:t>
            </a:r>
          </a:p>
          <a:p>
            <a:pPr marL="857250" lvl="2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Square Foot Above</a:t>
            </a:r>
          </a:p>
          <a:p>
            <a:pPr marL="857250" lvl="2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Square Foot Living 15 (neighbors)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Notes: </a:t>
            </a:r>
          </a:p>
          <a:p>
            <a:pPr marL="857250" lvl="2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Zip code excluded as data-type is a string</a:t>
            </a:r>
          </a:p>
          <a:p>
            <a:pPr marL="857250" lvl="2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Latitude correlates with price more than Longitude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87413-6652-7D9C-105A-1DA99CE73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279" y="1017725"/>
            <a:ext cx="4258301" cy="37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4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38895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Created price vs zip code graph to explore price distribution across zip codes and then plotted to a heatmap.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Using these visualization I created  a new variable – Distance from CBD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A9E5-6BB0-7357-FCAD-41E8CA0B6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6" y="1967345"/>
            <a:ext cx="4258800" cy="2902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BB263D-5A2B-41C6-2E4A-67FB61734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500" y="2007620"/>
            <a:ext cx="4258800" cy="281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9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6544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Used mean normalization to standardise the data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 err="1"/>
              <a:t>Sqft</a:t>
            </a:r>
            <a:r>
              <a:rPr lang="en-AU" dirty="0"/>
              <a:t> living, </a:t>
            </a:r>
            <a:r>
              <a:rPr lang="en-AU" dirty="0" err="1"/>
              <a:t>sqft</a:t>
            </a:r>
            <a:r>
              <a:rPr lang="en-AU" dirty="0"/>
              <a:t> lot, </a:t>
            </a:r>
            <a:r>
              <a:rPr lang="en-AU" dirty="0" err="1"/>
              <a:t>sqft</a:t>
            </a:r>
            <a:r>
              <a:rPr lang="en-AU" dirty="0"/>
              <a:t> above, </a:t>
            </a:r>
            <a:r>
              <a:rPr lang="en-AU" dirty="0" err="1"/>
              <a:t>sqft</a:t>
            </a:r>
            <a:r>
              <a:rPr lang="en-AU" dirty="0"/>
              <a:t> living 15, </a:t>
            </a:r>
            <a:r>
              <a:rPr lang="en-AU" dirty="0" err="1"/>
              <a:t>sqft</a:t>
            </a:r>
            <a:r>
              <a:rPr lang="en-AU" dirty="0"/>
              <a:t> lot 15 appear good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Km from CBD is negatively skewed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6B3D1-53F6-CE20-54B7-42AB69BDE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31375"/>
            <a:ext cx="4258800" cy="33873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5446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Used KDE plot and joint plot to explore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8BB72-AC2A-8F86-1BA4-19E99EE24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28" y="1656085"/>
            <a:ext cx="4258800" cy="2857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5A8ABA-118B-1773-CC42-23410E72D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500" y="1656085"/>
            <a:ext cx="4258800" cy="28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2610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8936</TotalTime>
  <Words>377</Words>
  <Application>Microsoft Office PowerPoint</Application>
  <PresentationFormat>On-screen Show (16:9)</PresentationFormat>
  <Paragraphs>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Proxima Nova</vt:lpstr>
      <vt:lpstr>Arial</vt:lpstr>
      <vt:lpstr>Spearmint</vt:lpstr>
      <vt:lpstr>House Price Regression Modelling Project</vt:lpstr>
      <vt:lpstr>Summary</vt:lpstr>
      <vt:lpstr>Outline</vt:lpstr>
      <vt:lpstr>Business Problem</vt:lpstr>
      <vt:lpstr>Cleaning the Data</vt:lpstr>
      <vt:lpstr>Exploratory Data Analysis</vt:lpstr>
      <vt:lpstr>Exploratory Data Analysis</vt:lpstr>
      <vt:lpstr>Exploratory Data Analysis</vt:lpstr>
      <vt:lpstr>Exploratory Data Analysis</vt:lpstr>
      <vt:lpstr>Model 1</vt:lpstr>
      <vt:lpstr>Model 2</vt:lpstr>
      <vt:lpstr>Model 3</vt:lpstr>
      <vt:lpstr>Conclusions</vt:lpstr>
      <vt:lpstr>Thank You!  Email: nathaniel.berryman@gmail.com GitHub: @natberr LinkedIn: linkedin.com/in/nathaniel-berryman/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Phase 1</dc:title>
  <dc:creator>Shannon HIckey</dc:creator>
  <cp:lastModifiedBy>shannon hickey</cp:lastModifiedBy>
  <cp:revision>12</cp:revision>
  <dcterms:modified xsi:type="dcterms:W3CDTF">2022-06-03T05:45:39Z</dcterms:modified>
</cp:coreProperties>
</file>