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57" r:id="rId4"/>
    <p:sldId id="258" r:id="rId5"/>
    <p:sldId id="259" r:id="rId6"/>
    <p:sldId id="260" r:id="rId7"/>
    <p:sldId id="298" r:id="rId8"/>
    <p:sldId id="288" r:id="rId9"/>
    <p:sldId id="289" r:id="rId10"/>
    <p:sldId id="297" r:id="rId11"/>
    <p:sldId id="295" r:id="rId12"/>
    <p:sldId id="264" r:id="rId13"/>
    <p:sldId id="287" r:id="rId14"/>
    <p:sldId id="284" r:id="rId15"/>
    <p:sldId id="285" r:id="rId16"/>
    <p:sldId id="286" r:id="rId17"/>
    <p:sldId id="300" r:id="rId18"/>
    <p:sldId id="265" r:id="rId19"/>
    <p:sldId id="262" r:id="rId20"/>
    <p:sldId id="266" r:id="rId21"/>
    <p:sldId id="267" r:id="rId22"/>
    <p:sldId id="270" r:id="rId23"/>
    <p:sldId id="263" r:id="rId24"/>
    <p:sldId id="290" r:id="rId25"/>
    <p:sldId id="269" r:id="rId26"/>
    <p:sldId id="301" r:id="rId27"/>
    <p:sldId id="274" r:id="rId28"/>
    <p:sldId id="277" r:id="rId29"/>
    <p:sldId id="279" r:id="rId30"/>
    <p:sldId id="281" r:id="rId31"/>
    <p:sldId id="291" r:id="rId32"/>
    <p:sldId id="280" r:id="rId33"/>
    <p:sldId id="292" r:id="rId34"/>
    <p:sldId id="293" r:id="rId35"/>
    <p:sldId id="294" r:id="rId36"/>
    <p:sldId id="27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191" autoAdjust="0"/>
    <p:restoredTop sz="93282" autoAdjust="0"/>
  </p:normalViewPr>
  <p:slideViewPr>
    <p:cSldViewPr snapToGrid="0">
      <p:cViewPr>
        <p:scale>
          <a:sx n="60" d="100"/>
          <a:sy n="60" d="100"/>
        </p:scale>
        <p:origin x="-60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64FB0D-E551-404D-AC49-EB971775C2AE}" type="datetimeFigureOut">
              <a:rPr lang="en-US" smtClean="0"/>
              <a:t>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9BD0F-4FF8-42B1-B875-FEB2E005EEDF}" type="slidenum">
              <a:rPr lang="en-US" smtClean="0"/>
              <a:t>‹#›</a:t>
            </a:fld>
            <a:endParaRPr lang="en-US"/>
          </a:p>
        </p:txBody>
      </p:sp>
    </p:spTree>
    <p:extLst>
      <p:ext uri="{BB962C8B-B14F-4D97-AF65-F5344CB8AC3E}">
        <p14:creationId xmlns:p14="http://schemas.microsoft.com/office/powerpoint/2010/main" val="310285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64FB0D-E551-404D-AC49-EB971775C2AE}" type="datetimeFigureOut">
              <a:rPr lang="en-US" smtClean="0"/>
              <a:t>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9BD0F-4FF8-42B1-B875-FEB2E005EEDF}" type="slidenum">
              <a:rPr lang="en-US" smtClean="0"/>
              <a:t>‹#›</a:t>
            </a:fld>
            <a:endParaRPr lang="en-US"/>
          </a:p>
        </p:txBody>
      </p:sp>
    </p:spTree>
    <p:extLst>
      <p:ext uri="{BB962C8B-B14F-4D97-AF65-F5344CB8AC3E}">
        <p14:creationId xmlns:p14="http://schemas.microsoft.com/office/powerpoint/2010/main" val="2249323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64FB0D-E551-404D-AC49-EB971775C2AE}" type="datetimeFigureOut">
              <a:rPr lang="en-US" smtClean="0"/>
              <a:t>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9BD0F-4FF8-42B1-B875-FEB2E005EEDF}" type="slidenum">
              <a:rPr lang="en-US" smtClean="0"/>
              <a:t>‹#›</a:t>
            </a:fld>
            <a:endParaRPr lang="en-US"/>
          </a:p>
        </p:txBody>
      </p:sp>
    </p:spTree>
    <p:extLst>
      <p:ext uri="{BB962C8B-B14F-4D97-AF65-F5344CB8AC3E}">
        <p14:creationId xmlns:p14="http://schemas.microsoft.com/office/powerpoint/2010/main" val="1656312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64FB0D-E551-404D-AC49-EB971775C2AE}" type="datetimeFigureOut">
              <a:rPr lang="en-US" smtClean="0"/>
              <a:t>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9BD0F-4FF8-42B1-B875-FEB2E005EEDF}" type="slidenum">
              <a:rPr lang="en-US" smtClean="0"/>
              <a:t>‹#›</a:t>
            </a:fld>
            <a:endParaRPr lang="en-US"/>
          </a:p>
        </p:txBody>
      </p:sp>
    </p:spTree>
    <p:extLst>
      <p:ext uri="{BB962C8B-B14F-4D97-AF65-F5344CB8AC3E}">
        <p14:creationId xmlns:p14="http://schemas.microsoft.com/office/powerpoint/2010/main" val="208028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64FB0D-E551-404D-AC49-EB971775C2AE}" type="datetimeFigureOut">
              <a:rPr lang="en-US" smtClean="0"/>
              <a:t>9/10/2013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9BD0F-4FF8-42B1-B875-FEB2E005EEDF}" type="slidenum">
              <a:rPr lang="en-US" smtClean="0"/>
              <a:t>‹#›</a:t>
            </a:fld>
            <a:endParaRPr lang="en-US"/>
          </a:p>
        </p:txBody>
      </p:sp>
    </p:spTree>
    <p:extLst>
      <p:ext uri="{BB962C8B-B14F-4D97-AF65-F5344CB8AC3E}">
        <p14:creationId xmlns:p14="http://schemas.microsoft.com/office/powerpoint/2010/main" val="2643351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64FB0D-E551-404D-AC49-EB971775C2AE}" type="datetimeFigureOut">
              <a:rPr lang="en-US" smtClean="0"/>
              <a:t>9/10/2013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9BD0F-4FF8-42B1-B875-FEB2E005EEDF}" type="slidenum">
              <a:rPr lang="en-US" smtClean="0"/>
              <a:t>‹#›</a:t>
            </a:fld>
            <a:endParaRPr lang="en-US"/>
          </a:p>
        </p:txBody>
      </p:sp>
    </p:spTree>
    <p:extLst>
      <p:ext uri="{BB962C8B-B14F-4D97-AF65-F5344CB8AC3E}">
        <p14:creationId xmlns:p14="http://schemas.microsoft.com/office/powerpoint/2010/main" val="262762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64FB0D-E551-404D-AC49-EB971775C2AE}" type="datetimeFigureOut">
              <a:rPr lang="en-US" smtClean="0"/>
              <a:t>9/10/2013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9BD0F-4FF8-42B1-B875-FEB2E005EEDF}" type="slidenum">
              <a:rPr lang="en-US" smtClean="0"/>
              <a:t>‹#›</a:t>
            </a:fld>
            <a:endParaRPr lang="en-US"/>
          </a:p>
        </p:txBody>
      </p:sp>
    </p:spTree>
    <p:extLst>
      <p:ext uri="{BB962C8B-B14F-4D97-AF65-F5344CB8AC3E}">
        <p14:creationId xmlns:p14="http://schemas.microsoft.com/office/powerpoint/2010/main" val="932996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64FB0D-E551-404D-AC49-EB971775C2AE}" type="datetimeFigureOut">
              <a:rPr lang="en-US" smtClean="0"/>
              <a:t>9/10/2013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9BD0F-4FF8-42B1-B875-FEB2E005EEDF}" type="slidenum">
              <a:rPr lang="en-US" smtClean="0"/>
              <a:t>‹#›</a:t>
            </a:fld>
            <a:endParaRPr lang="en-US"/>
          </a:p>
        </p:txBody>
      </p:sp>
    </p:spTree>
    <p:extLst>
      <p:ext uri="{BB962C8B-B14F-4D97-AF65-F5344CB8AC3E}">
        <p14:creationId xmlns:p14="http://schemas.microsoft.com/office/powerpoint/2010/main" val="186774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4FB0D-E551-404D-AC49-EB971775C2AE}" type="datetimeFigureOut">
              <a:rPr lang="en-US" smtClean="0"/>
              <a:t>9/10/2013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9BD0F-4FF8-42B1-B875-FEB2E005EEDF}" type="slidenum">
              <a:rPr lang="en-US" smtClean="0"/>
              <a:t>‹#›</a:t>
            </a:fld>
            <a:endParaRPr lang="en-US"/>
          </a:p>
        </p:txBody>
      </p:sp>
    </p:spTree>
    <p:extLst>
      <p:ext uri="{BB962C8B-B14F-4D97-AF65-F5344CB8AC3E}">
        <p14:creationId xmlns:p14="http://schemas.microsoft.com/office/powerpoint/2010/main" val="2010761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64FB0D-E551-404D-AC49-EB971775C2AE}" type="datetimeFigureOut">
              <a:rPr lang="en-US" smtClean="0"/>
              <a:t>9/10/2013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9BD0F-4FF8-42B1-B875-FEB2E005EEDF}" type="slidenum">
              <a:rPr lang="en-US" smtClean="0"/>
              <a:t>‹#›</a:t>
            </a:fld>
            <a:endParaRPr lang="en-US"/>
          </a:p>
        </p:txBody>
      </p:sp>
    </p:spTree>
    <p:extLst>
      <p:ext uri="{BB962C8B-B14F-4D97-AF65-F5344CB8AC3E}">
        <p14:creationId xmlns:p14="http://schemas.microsoft.com/office/powerpoint/2010/main" val="395667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64FB0D-E551-404D-AC49-EB971775C2AE}" type="datetimeFigureOut">
              <a:rPr lang="en-US" smtClean="0"/>
              <a:t>9/10/2013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9BD0F-4FF8-42B1-B875-FEB2E005EEDF}" type="slidenum">
              <a:rPr lang="en-US" smtClean="0"/>
              <a:t>‹#›</a:t>
            </a:fld>
            <a:endParaRPr lang="en-US"/>
          </a:p>
        </p:txBody>
      </p:sp>
    </p:spTree>
    <p:extLst>
      <p:ext uri="{BB962C8B-B14F-4D97-AF65-F5344CB8AC3E}">
        <p14:creationId xmlns:p14="http://schemas.microsoft.com/office/powerpoint/2010/main" val="2405284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4FB0D-E551-404D-AC49-EB971775C2AE}" type="datetimeFigureOut">
              <a:rPr lang="en-US" smtClean="0"/>
              <a:t>9/10/2013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9BD0F-4FF8-42B1-B875-FEB2E005EEDF}" type="slidenum">
              <a:rPr lang="en-US" smtClean="0"/>
              <a:t>‹#›</a:t>
            </a:fld>
            <a:endParaRPr lang="en-US"/>
          </a:p>
        </p:txBody>
      </p:sp>
    </p:spTree>
    <p:extLst>
      <p:ext uri="{BB962C8B-B14F-4D97-AF65-F5344CB8AC3E}">
        <p14:creationId xmlns:p14="http://schemas.microsoft.com/office/powerpoint/2010/main" val="270217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Implementing GLOBIO</a:t>
            </a:r>
            <a:endParaRPr lang="en-US" dirty="0"/>
          </a:p>
        </p:txBody>
      </p:sp>
      <p:sp>
        <p:nvSpPr>
          <p:cNvPr id="3" name="Subtitle 2"/>
          <p:cNvSpPr>
            <a:spLocks noGrp="1"/>
          </p:cNvSpPr>
          <p:nvPr>
            <p:ph type="subTitle" idx="1"/>
          </p:nvPr>
        </p:nvSpPr>
        <p:spPr/>
        <p:txBody>
          <a:bodyPr>
            <a:normAutofit lnSpcReduction="10000"/>
          </a:bodyPr>
          <a:lstStyle/>
          <a:p>
            <a:r>
              <a:rPr lang="en-US" dirty="0" smtClean="0"/>
              <a:t>How to collect inputs, parameterize and </a:t>
            </a:r>
            <a:r>
              <a:rPr lang="en-US" smtClean="0"/>
              <a:t>run GLOBIO for </a:t>
            </a:r>
            <a:r>
              <a:rPr lang="en-US" dirty="0" err="1" smtClean="0"/>
              <a:t>Mato</a:t>
            </a:r>
            <a:r>
              <a:rPr lang="en-US" dirty="0" smtClean="0"/>
              <a:t> </a:t>
            </a:r>
            <a:r>
              <a:rPr lang="en-US" dirty="0" err="1" smtClean="0"/>
              <a:t>Grosso</a:t>
            </a:r>
            <a:r>
              <a:rPr lang="en-US" dirty="0" smtClean="0"/>
              <a:t>, Brazil</a:t>
            </a:r>
          </a:p>
          <a:p>
            <a:endParaRPr lang="en-US" dirty="0"/>
          </a:p>
          <a:p>
            <a:r>
              <a:rPr lang="en-US" dirty="0" smtClean="0"/>
              <a:t>Justin Andrew Johnson – 2013-08-27</a:t>
            </a:r>
            <a:endParaRPr lang="en-US" dirty="0"/>
          </a:p>
        </p:txBody>
      </p:sp>
    </p:spTree>
    <p:extLst>
      <p:ext uri="{BB962C8B-B14F-4D97-AF65-F5344CB8AC3E}">
        <p14:creationId xmlns:p14="http://schemas.microsoft.com/office/powerpoint/2010/main" val="2728057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NatCap</a:t>
            </a:r>
            <a:r>
              <a:rPr lang="en-US" dirty="0" smtClean="0"/>
              <a:t> Implementation of GLOBIO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38294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770468" cy="726666"/>
          </a:xfrm>
        </p:spPr>
        <p:txBody>
          <a:bodyPr>
            <a:normAutofit fontScale="90000"/>
          </a:bodyPr>
          <a:lstStyle/>
          <a:p>
            <a:r>
              <a:rPr lang="en-US" dirty="0" smtClean="0"/>
              <a:t>Model Flow                       </a:t>
            </a:r>
            <a:r>
              <a:rPr lang="en-US" sz="1600" dirty="0" smtClean="0"/>
              <a:t>Blue =  input, White  = Function (MAKE BIGGER DEAL OUT OF THIS, SHOW IS FROM PAPER, Green = Intermediate data</a:t>
            </a:r>
            <a:endParaRPr lang="en-US" dirty="0"/>
          </a:p>
        </p:txBody>
      </p:sp>
      <p:sp>
        <p:nvSpPr>
          <p:cNvPr id="4" name="Rectangle 3"/>
          <p:cNvSpPr/>
          <p:nvPr/>
        </p:nvSpPr>
        <p:spPr>
          <a:xfrm>
            <a:off x="1155291" y="854716"/>
            <a:ext cx="1705896" cy="678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LULC</a:t>
            </a:r>
          </a:p>
          <a:p>
            <a:pPr algn="ctr"/>
            <a:r>
              <a:rPr lang="en-US" dirty="0" smtClean="0"/>
              <a:t>(MODIS)</a:t>
            </a:r>
            <a:endParaRPr lang="en-US" dirty="0"/>
          </a:p>
        </p:txBody>
      </p:sp>
      <p:sp>
        <p:nvSpPr>
          <p:cNvPr id="5" name="Rectangle 4"/>
          <p:cNvSpPr/>
          <p:nvPr/>
        </p:nvSpPr>
        <p:spPr>
          <a:xfrm>
            <a:off x="439993" y="3513233"/>
            <a:ext cx="1705896" cy="678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Infrastructure</a:t>
            </a:r>
            <a:endParaRPr lang="en-US" dirty="0"/>
          </a:p>
        </p:txBody>
      </p:sp>
      <p:sp>
        <p:nvSpPr>
          <p:cNvPr id="6" name="Rectangle 5"/>
          <p:cNvSpPr/>
          <p:nvPr/>
        </p:nvSpPr>
        <p:spPr>
          <a:xfrm>
            <a:off x="439993" y="1789241"/>
            <a:ext cx="2421194" cy="687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to GLOBIO Broad Correspondence CSV</a:t>
            </a:r>
            <a:endParaRPr lang="en-US" dirty="0"/>
          </a:p>
        </p:txBody>
      </p:sp>
      <p:sp>
        <p:nvSpPr>
          <p:cNvPr id="7" name="Rectangle 6"/>
          <p:cNvSpPr/>
          <p:nvPr/>
        </p:nvSpPr>
        <p:spPr>
          <a:xfrm>
            <a:off x="3153696" y="1366570"/>
            <a:ext cx="1705896" cy="67842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Broad LULC</a:t>
            </a:r>
          </a:p>
          <a:p>
            <a:pPr algn="ctr"/>
            <a:r>
              <a:rPr lang="en-US" dirty="0" smtClean="0"/>
              <a:t>(temp.)</a:t>
            </a:r>
            <a:endParaRPr lang="en-US" dirty="0"/>
          </a:p>
        </p:txBody>
      </p:sp>
      <p:sp>
        <p:nvSpPr>
          <p:cNvPr id="8" name="Rectangle 7"/>
          <p:cNvSpPr/>
          <p:nvPr/>
        </p:nvSpPr>
        <p:spPr>
          <a:xfrm>
            <a:off x="3153696" y="2393926"/>
            <a:ext cx="1705896" cy="678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Yield Gap Totals</a:t>
            </a:r>
            <a:endParaRPr lang="en-US" dirty="0"/>
          </a:p>
        </p:txBody>
      </p:sp>
      <p:sp>
        <p:nvSpPr>
          <p:cNvPr id="9" name="Rectangle 8"/>
          <p:cNvSpPr/>
          <p:nvPr/>
        </p:nvSpPr>
        <p:spPr>
          <a:xfrm>
            <a:off x="3153696" y="387454"/>
            <a:ext cx="1705896" cy="678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Potential Vegetation</a:t>
            </a:r>
            <a:endParaRPr lang="en-US" dirty="0"/>
          </a:p>
        </p:txBody>
      </p:sp>
      <p:sp>
        <p:nvSpPr>
          <p:cNvPr id="10" name="Rectangle 9"/>
          <p:cNvSpPr/>
          <p:nvPr/>
        </p:nvSpPr>
        <p:spPr>
          <a:xfrm>
            <a:off x="5152101" y="1362230"/>
            <a:ext cx="1705896" cy="67842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GLOBIO LULC</a:t>
            </a:r>
            <a:endParaRPr lang="en-US" dirty="0"/>
          </a:p>
        </p:txBody>
      </p:sp>
      <p:sp>
        <p:nvSpPr>
          <p:cNvPr id="11" name="Rectangle 10"/>
          <p:cNvSpPr/>
          <p:nvPr/>
        </p:nvSpPr>
        <p:spPr>
          <a:xfrm>
            <a:off x="8193544" y="1372392"/>
            <a:ext cx="1705896" cy="67842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MSA(LU)</a:t>
            </a:r>
            <a:endParaRPr lang="en-US" dirty="0"/>
          </a:p>
        </p:txBody>
      </p:sp>
      <p:sp>
        <p:nvSpPr>
          <p:cNvPr id="12" name="Rectangle 11"/>
          <p:cNvSpPr/>
          <p:nvPr/>
        </p:nvSpPr>
        <p:spPr>
          <a:xfrm>
            <a:off x="10457607" y="3432346"/>
            <a:ext cx="1705896" cy="6784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MSA</a:t>
            </a:r>
            <a:endParaRPr lang="en-US" dirty="0"/>
          </a:p>
        </p:txBody>
      </p:sp>
      <p:sp>
        <p:nvSpPr>
          <p:cNvPr id="13" name="Rectangle 12"/>
          <p:cNvSpPr/>
          <p:nvPr/>
        </p:nvSpPr>
        <p:spPr>
          <a:xfrm>
            <a:off x="7621355" y="3594121"/>
            <a:ext cx="1705896" cy="67842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MSA(I)</a:t>
            </a:r>
            <a:endParaRPr lang="en-US" dirty="0"/>
          </a:p>
        </p:txBody>
      </p:sp>
      <p:sp>
        <p:nvSpPr>
          <p:cNvPr id="14" name="Rectangle 13"/>
          <p:cNvSpPr/>
          <p:nvPr/>
        </p:nvSpPr>
        <p:spPr>
          <a:xfrm>
            <a:off x="1590368" y="6062221"/>
            <a:ext cx="2227006" cy="678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Infrastructure </a:t>
            </a:r>
          </a:p>
          <a:p>
            <a:pPr algn="ctr"/>
            <a:r>
              <a:rPr lang="en-US" dirty="0" smtClean="0"/>
              <a:t>(that splits patches)</a:t>
            </a:r>
            <a:endParaRPr lang="en-US" dirty="0"/>
          </a:p>
        </p:txBody>
      </p:sp>
      <p:sp>
        <p:nvSpPr>
          <p:cNvPr id="15" name="Rectangle 14"/>
          <p:cNvSpPr/>
          <p:nvPr/>
        </p:nvSpPr>
        <p:spPr>
          <a:xfrm>
            <a:off x="8194042" y="5475339"/>
            <a:ext cx="1705896" cy="67842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MSA(F)</a:t>
            </a:r>
            <a:endParaRPr lang="en-US" dirty="0"/>
          </a:p>
        </p:txBody>
      </p:sp>
      <p:cxnSp>
        <p:nvCxnSpPr>
          <p:cNvPr id="17" name="Elbow Connector 16"/>
          <p:cNvCxnSpPr>
            <a:stCxn id="4" idx="3"/>
            <a:endCxn id="7" idx="1"/>
          </p:cNvCxnSpPr>
          <p:nvPr/>
        </p:nvCxnSpPr>
        <p:spPr>
          <a:xfrm>
            <a:off x="2861187" y="1193929"/>
            <a:ext cx="292509" cy="511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 idx="3"/>
            <a:endCxn id="7" idx="1"/>
          </p:cNvCxnSpPr>
          <p:nvPr/>
        </p:nvCxnSpPr>
        <p:spPr>
          <a:xfrm flipV="1">
            <a:off x="2861187" y="1705783"/>
            <a:ext cx="292509" cy="4273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7" idx="3"/>
            <a:endCxn id="10" idx="1"/>
          </p:cNvCxnSpPr>
          <p:nvPr/>
        </p:nvCxnSpPr>
        <p:spPr>
          <a:xfrm flipV="1">
            <a:off x="4859592" y="1701443"/>
            <a:ext cx="292509" cy="43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0" idx="3"/>
            <a:endCxn id="11" idx="1"/>
          </p:cNvCxnSpPr>
          <p:nvPr/>
        </p:nvCxnSpPr>
        <p:spPr>
          <a:xfrm>
            <a:off x="6857997" y="1701443"/>
            <a:ext cx="1335547" cy="101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8" idx="3"/>
            <a:endCxn id="10" idx="1"/>
          </p:cNvCxnSpPr>
          <p:nvPr/>
        </p:nvCxnSpPr>
        <p:spPr>
          <a:xfrm flipV="1">
            <a:off x="4859592" y="1701443"/>
            <a:ext cx="292509" cy="10316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9" idx="3"/>
            <a:endCxn id="10" idx="1"/>
          </p:cNvCxnSpPr>
          <p:nvPr/>
        </p:nvCxnSpPr>
        <p:spPr>
          <a:xfrm>
            <a:off x="4859592" y="726667"/>
            <a:ext cx="292509" cy="9747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1" idx="3"/>
            <a:endCxn id="12" idx="1"/>
          </p:cNvCxnSpPr>
          <p:nvPr/>
        </p:nvCxnSpPr>
        <p:spPr>
          <a:xfrm>
            <a:off x="9899440" y="1711605"/>
            <a:ext cx="558167" cy="20599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3" idx="3"/>
            <a:endCxn id="12" idx="1"/>
          </p:cNvCxnSpPr>
          <p:nvPr/>
        </p:nvCxnSpPr>
        <p:spPr>
          <a:xfrm flipV="1">
            <a:off x="9327251" y="3771559"/>
            <a:ext cx="1130356" cy="1617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5" idx="3"/>
            <a:endCxn id="12" idx="1"/>
          </p:cNvCxnSpPr>
          <p:nvPr/>
        </p:nvCxnSpPr>
        <p:spPr>
          <a:xfrm flipV="1">
            <a:off x="9899938" y="3771559"/>
            <a:ext cx="557669" cy="20429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5" idx="3"/>
            <a:endCxn id="78" idx="1"/>
          </p:cNvCxnSpPr>
          <p:nvPr/>
        </p:nvCxnSpPr>
        <p:spPr>
          <a:xfrm>
            <a:off x="2145889" y="3852446"/>
            <a:ext cx="1788768" cy="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4274669" y="4526963"/>
            <a:ext cx="1396085" cy="75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Frag Tool?</a:t>
            </a:r>
            <a:endParaRPr lang="en-US" dirty="0"/>
          </a:p>
        </p:txBody>
      </p:sp>
      <p:cxnSp>
        <p:nvCxnSpPr>
          <p:cNvPr id="42" name="Elbow Connector 41"/>
          <p:cNvCxnSpPr>
            <a:stCxn id="40" idx="6"/>
            <a:endCxn id="64" idx="0"/>
          </p:cNvCxnSpPr>
          <p:nvPr/>
        </p:nvCxnSpPr>
        <p:spPr>
          <a:xfrm>
            <a:off x="5670754" y="4903047"/>
            <a:ext cx="1261644" cy="3760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2111478" y="5108237"/>
            <a:ext cx="1705896" cy="67842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Human-Made vs. Natural LULC</a:t>
            </a:r>
            <a:endParaRPr lang="en-US" dirty="0"/>
          </a:p>
        </p:txBody>
      </p:sp>
      <p:sp>
        <p:nvSpPr>
          <p:cNvPr id="50" name="Rectangle 49"/>
          <p:cNvSpPr/>
          <p:nvPr/>
        </p:nvSpPr>
        <p:spPr>
          <a:xfrm>
            <a:off x="130280" y="5108237"/>
            <a:ext cx="1705896" cy="678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LULC</a:t>
            </a:r>
          </a:p>
          <a:p>
            <a:pPr algn="ctr"/>
            <a:r>
              <a:rPr lang="en-US" dirty="0" smtClean="0"/>
              <a:t>(MODIS)</a:t>
            </a:r>
            <a:endParaRPr lang="en-US" dirty="0"/>
          </a:p>
        </p:txBody>
      </p:sp>
      <p:cxnSp>
        <p:nvCxnSpPr>
          <p:cNvPr id="52" name="Elbow Connector 51"/>
          <p:cNvCxnSpPr>
            <a:stCxn id="50" idx="3"/>
            <a:endCxn id="49" idx="1"/>
          </p:cNvCxnSpPr>
          <p:nvPr/>
        </p:nvCxnSpPr>
        <p:spPr>
          <a:xfrm>
            <a:off x="1836176" y="5447450"/>
            <a:ext cx="275302"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3964858" y="5480458"/>
            <a:ext cx="1705896" cy="67842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Define Habitat Patches</a:t>
            </a:r>
            <a:endParaRPr lang="en-US" dirty="0"/>
          </a:p>
        </p:txBody>
      </p:sp>
      <p:sp>
        <p:nvSpPr>
          <p:cNvPr id="64" name="Rounded Rectangle 63"/>
          <p:cNvSpPr/>
          <p:nvPr/>
        </p:nvSpPr>
        <p:spPr>
          <a:xfrm>
            <a:off x="6174653" y="5279131"/>
            <a:ext cx="1515490" cy="11048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Patchsize</a:t>
            </a:r>
            <a:r>
              <a:rPr lang="en-US" dirty="0" smtClean="0"/>
              <a:t> to MSA(F) function</a:t>
            </a:r>
            <a:endParaRPr lang="en-US" dirty="0"/>
          </a:p>
        </p:txBody>
      </p:sp>
      <p:cxnSp>
        <p:nvCxnSpPr>
          <p:cNvPr id="67" name="Elbow Connector 66"/>
          <p:cNvCxnSpPr>
            <a:stCxn id="58" idx="3"/>
            <a:endCxn id="64" idx="1"/>
          </p:cNvCxnSpPr>
          <p:nvPr/>
        </p:nvCxnSpPr>
        <p:spPr>
          <a:xfrm>
            <a:off x="5670754" y="5819671"/>
            <a:ext cx="503899" cy="118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64" idx="3"/>
            <a:endCxn id="15" idx="1"/>
          </p:cNvCxnSpPr>
          <p:nvPr/>
        </p:nvCxnSpPr>
        <p:spPr>
          <a:xfrm flipV="1">
            <a:off x="7690143" y="5814552"/>
            <a:ext cx="503899" cy="170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3934657" y="3304459"/>
            <a:ext cx="2556342" cy="11048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Distance from Infrastructure to MSA(I)</a:t>
            </a:r>
            <a:endParaRPr lang="en-US" dirty="0"/>
          </a:p>
        </p:txBody>
      </p:sp>
      <p:cxnSp>
        <p:nvCxnSpPr>
          <p:cNvPr id="83" name="Straight Arrow Connector 82"/>
          <p:cNvCxnSpPr>
            <a:stCxn id="78" idx="3"/>
            <a:endCxn id="13" idx="1"/>
          </p:cNvCxnSpPr>
          <p:nvPr/>
        </p:nvCxnSpPr>
        <p:spPr>
          <a:xfrm>
            <a:off x="6490999" y="3856895"/>
            <a:ext cx="1130356" cy="76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471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Step 1: Create </a:t>
                </a:r>
                <a14:m>
                  <m:oMath xmlns:m="http://schemas.openxmlformats.org/officeDocument/2006/math">
                    <m:r>
                      <a:rPr lang="en-US" b="0" i="1" smtClean="0">
                        <a:latin typeface="Cambria Math" panose="02040503050406030204" pitchFamily="18" charset="0"/>
                      </a:rPr>
                      <m:t>𝑀𝑆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𝐿𝑈</m:t>
                        </m:r>
                      </m:sub>
                    </m:sSub>
                  </m:oMath>
                </a14:m>
                <a:r>
                  <a:rPr lang="en-US" dirty="0" smtClean="0"/>
                  <a:t> from LULC data</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en-US">
                    <a:noFill/>
                  </a:rPr>
                  <a:t> </a:t>
                </a:r>
              </a:p>
            </p:txBody>
          </p:sp>
        </mc:Fallback>
      </mc:AlternateContent>
      <p:sp>
        <p:nvSpPr>
          <p:cNvPr id="3" name="Content Placeholder 2"/>
          <p:cNvSpPr>
            <a:spLocks noGrp="1"/>
          </p:cNvSpPr>
          <p:nvPr>
            <p:ph idx="1"/>
          </p:nvPr>
        </p:nvSpPr>
        <p:spPr/>
        <p:txBody>
          <a:bodyPr>
            <a:normAutofit/>
          </a:bodyPr>
          <a:lstStyle/>
          <a:p>
            <a:r>
              <a:rPr lang="en-US" dirty="0" smtClean="0"/>
              <a:t>UNEP Approach:</a:t>
            </a:r>
          </a:p>
          <a:p>
            <a:pPr lvl="1"/>
            <a:r>
              <a:rPr lang="en-US" dirty="0" smtClean="0"/>
              <a:t>The data for land cover and/or land use—and changes therein—come from the IMAGE model at a 0.5 by 0.5 deg. Resolution.</a:t>
            </a:r>
            <a:r>
              <a:rPr lang="en-US" dirty="0"/>
              <a:t>	</a:t>
            </a:r>
            <a:r>
              <a:rPr lang="en-US" dirty="0" smtClean="0"/>
              <a:t> </a:t>
            </a:r>
          </a:p>
          <a:p>
            <a:pPr lvl="2"/>
            <a:r>
              <a:rPr lang="en-US" dirty="0" smtClean="0"/>
              <a:t>To increase the spatial detail within each IMAGE grid cell, we calculated the proportion of each type of land cover and/or land use from the Global Land Cover 2000 (GLC2000) map, representing the year 2000</a:t>
            </a:r>
          </a:p>
          <a:p>
            <a:pPr lvl="1"/>
            <a:r>
              <a:rPr lang="en-US" dirty="0" smtClean="0">
                <a:solidFill>
                  <a:schemeClr val="tx1">
                    <a:lumMod val="95000"/>
                    <a:lumOff val="5000"/>
                  </a:schemeClr>
                </a:solidFill>
              </a:rPr>
              <a:t>GLC2000 distinguishes 10 forest classes, 5 classes of low vegetation (grasslands and scrublands), 3 cultivated land classes, ice and snow, bare areas and artiﬁcial surfaces (</a:t>
            </a:r>
            <a:r>
              <a:rPr lang="en-US" dirty="0" err="1" smtClean="0">
                <a:solidFill>
                  <a:schemeClr val="tx1">
                    <a:lumMod val="95000"/>
                    <a:lumOff val="5000"/>
                  </a:schemeClr>
                </a:solidFill>
              </a:rPr>
              <a:t>Bartholome</a:t>
            </a:r>
            <a:r>
              <a:rPr lang="en-US" dirty="0" smtClean="0">
                <a:solidFill>
                  <a:schemeClr val="tx1">
                    <a:lumMod val="95000"/>
                    <a:lumOff val="5000"/>
                  </a:schemeClr>
                </a:solidFill>
              </a:rPr>
              <a:t> and others 2004). To translate these classes to the land-use categories considered here we </a:t>
            </a:r>
            <a:r>
              <a:rPr lang="en-US" dirty="0"/>
              <a:t>ﬁrst aggregated the GLC2000 classes into broader land-cover classes (Table 4</a:t>
            </a:r>
            <a:r>
              <a:rPr lang="en-US" dirty="0" smtClean="0"/>
              <a:t>).</a:t>
            </a:r>
          </a:p>
        </p:txBody>
      </p:sp>
    </p:spTree>
    <p:extLst>
      <p:ext uri="{BB962C8B-B14F-4D97-AF65-F5344CB8AC3E}">
        <p14:creationId xmlns:p14="http://schemas.microsoft.com/office/powerpoint/2010/main" val="4027466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4863679" cy="1503680"/>
          </a:xfrm>
        </p:spPr>
        <p:txBody>
          <a:bodyPr>
            <a:normAutofit fontScale="90000"/>
          </a:bodyPr>
          <a:lstStyle/>
          <a:p>
            <a:r>
              <a:rPr lang="en-US" dirty="0" smtClean="0"/>
              <a:t>Data on GLC2000 and GLOBIO Parameters</a:t>
            </a:r>
            <a:endParaRPr lang="en-US" dirty="0"/>
          </a:p>
        </p:txBody>
      </p:sp>
      <p:pic>
        <p:nvPicPr>
          <p:cNvPr id="4" name="Picture 3"/>
          <p:cNvPicPr>
            <a:picLocks noChangeAspect="1"/>
          </p:cNvPicPr>
          <p:nvPr/>
        </p:nvPicPr>
        <p:blipFill>
          <a:blip r:embed="rId2"/>
          <a:stretch>
            <a:fillRect/>
          </a:stretch>
        </p:blipFill>
        <p:spPr>
          <a:xfrm>
            <a:off x="4863679" y="0"/>
            <a:ext cx="7328322" cy="6914356"/>
          </a:xfrm>
          <a:prstGeom prst="rect">
            <a:avLst/>
          </a:prstGeom>
        </p:spPr>
      </p:pic>
      <p:pic>
        <p:nvPicPr>
          <p:cNvPr id="5" name="Picture 4"/>
          <p:cNvPicPr>
            <a:picLocks noChangeAspect="1"/>
          </p:cNvPicPr>
          <p:nvPr/>
        </p:nvPicPr>
        <p:blipFill>
          <a:blip r:embed="rId3"/>
          <a:stretch>
            <a:fillRect/>
          </a:stretch>
        </p:blipFill>
        <p:spPr>
          <a:xfrm>
            <a:off x="35181" y="2278381"/>
            <a:ext cx="4828498" cy="4531360"/>
          </a:xfrm>
          <a:prstGeom prst="rect">
            <a:avLst/>
          </a:prstGeom>
        </p:spPr>
      </p:pic>
      <p:cxnSp>
        <p:nvCxnSpPr>
          <p:cNvPr id="6" name="Straight Connector 5"/>
          <p:cNvCxnSpPr/>
          <p:nvPr/>
        </p:nvCxnSpPr>
        <p:spPr>
          <a:xfrm>
            <a:off x="565150" y="3702288"/>
            <a:ext cx="40703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548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Globio</a:t>
            </a:r>
            <a:r>
              <a:rPr lang="en-US" dirty="0" smtClean="0"/>
              <a:t> LULC Names and Parameters with effect on MSA</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74087725"/>
              </p:ext>
            </p:extLst>
          </p:nvPr>
        </p:nvGraphicFramePr>
        <p:xfrm>
          <a:off x="3967079" y="1690688"/>
          <a:ext cx="3936999" cy="3238500"/>
        </p:xfrm>
        <a:graphic>
          <a:graphicData uri="http://schemas.openxmlformats.org/drawingml/2006/table">
            <a:tbl>
              <a:tblPr>
                <a:tableStyleId>{5C22544A-7EE6-4342-B048-85BDC9FD1C3A}</a:tableStyleId>
              </a:tblPr>
              <a:tblGrid>
                <a:gridCol w="1626152"/>
                <a:gridCol w="1093611"/>
                <a:gridCol w="608618"/>
                <a:gridCol w="608618"/>
              </a:tblGrid>
              <a:tr h="571500">
                <a:tc>
                  <a:txBody>
                    <a:bodyPr/>
                    <a:lstStyle/>
                    <a:p>
                      <a:pPr algn="l" fontAlgn="b"/>
                      <a:r>
                        <a:rPr lang="en-US" sz="1100" u="none" strike="noStrike" dirty="0">
                          <a:effectLst/>
                        </a:rPr>
                        <a:t>GLOBIO LULC Names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GLOBIO LULC Values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MSA(LU)</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SE</a:t>
                      </a:r>
                      <a:endParaRPr lang="en-US" sz="1100" b="1" i="0" u="none" strike="noStrike">
                        <a:solidFill>
                          <a:srgbClr val="000000"/>
                        </a:solidFill>
                        <a:effectLst/>
                        <a:latin typeface="Calibri" panose="020F0502020204030204" pitchFamily="34" charset="0"/>
                      </a:endParaRPr>
                    </a:p>
                  </a:txBody>
                  <a:tcPr marL="9525" marR="9525" marT="9525" marB="0" anchor="b"/>
                </a:tc>
              </a:tr>
              <a:tr h="381000">
                <a:tc>
                  <a:txBody>
                    <a:bodyPr/>
                    <a:lstStyle/>
                    <a:p>
                      <a:pPr algn="l" fontAlgn="b"/>
                      <a:r>
                        <a:rPr lang="en-US" sz="1100" u="none" strike="noStrike" dirty="0">
                          <a:effectLst/>
                        </a:rPr>
                        <a:t>Primary vegetation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dirty="0">
                          <a:effectLst/>
                        </a:rPr>
                        <a:t>Lightly used natural forest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9525" marR="9525" marT="9525" marB="0" anchor="b"/>
                </a:tc>
              </a:tr>
              <a:tr h="381000">
                <a:tc>
                  <a:txBody>
                    <a:bodyPr/>
                    <a:lstStyle/>
                    <a:p>
                      <a:pPr algn="l" fontAlgn="b"/>
                      <a:r>
                        <a:rPr lang="en-US" sz="1100" u="none" strike="noStrike" dirty="0">
                          <a:effectLst/>
                        </a:rPr>
                        <a:t>Secondary forests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0.03</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Forest plantation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Livestock grazing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Man-made pastures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9525" marR="9525" marT="9525" marB="0" anchor="b"/>
                </a:tc>
              </a:tr>
              <a:tr h="381000">
                <a:tc>
                  <a:txBody>
                    <a:bodyPr/>
                    <a:lstStyle/>
                    <a:p>
                      <a:pPr algn="l" fontAlgn="b"/>
                      <a:r>
                        <a:rPr lang="en-US" sz="1100" u="none" strike="noStrike">
                          <a:effectLst/>
                        </a:rPr>
                        <a:t>Agroforestry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9525" marR="9525" marT="9525" marB="0" anchor="b"/>
                </a:tc>
              </a:tr>
              <a:tr h="381000">
                <a:tc>
                  <a:txBody>
                    <a:bodyPr/>
                    <a:lstStyle/>
                    <a:p>
                      <a:pPr algn="l" fontAlgn="b"/>
                      <a:r>
                        <a:rPr lang="en-US" sz="1100" u="none" strike="noStrike">
                          <a:effectLst/>
                        </a:rPr>
                        <a:t>Low-input agriculture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0.12</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Intensive Agriculture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0.08</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Built-up areas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1620209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81202" cy="1325563"/>
          </a:xfrm>
        </p:spPr>
        <p:txBody>
          <a:bodyPr/>
          <a:lstStyle/>
          <a:p>
            <a:r>
              <a:rPr lang="en-US" dirty="0" smtClean="0"/>
              <a:t>Step 1.1: Create Broad LULC (temp) map</a:t>
            </a:r>
            <a:endParaRPr lang="en-US" dirty="0"/>
          </a:p>
        </p:txBody>
      </p:sp>
      <p:graphicFrame>
        <p:nvGraphicFramePr>
          <p:cNvPr id="4" name="Content Placeholder 3"/>
          <p:cNvGraphicFramePr>
            <a:graphicFrameLocks noGrp="1"/>
          </p:cNvGraphicFramePr>
          <p:nvPr>
            <p:ph idx="1"/>
          </p:nvPr>
        </p:nvGraphicFramePr>
        <p:xfrm>
          <a:off x="4468277" y="1825629"/>
          <a:ext cx="3255446" cy="4351330"/>
        </p:xfrm>
        <a:graphic>
          <a:graphicData uri="http://schemas.openxmlformats.org/drawingml/2006/table">
            <a:tbl>
              <a:tblPr>
                <a:tableStyleId>{5C22544A-7EE6-4342-B048-85BDC9FD1C3A}</a:tableStyleId>
              </a:tblPr>
              <a:tblGrid>
                <a:gridCol w="1733419"/>
                <a:gridCol w="652297"/>
                <a:gridCol w="869730"/>
              </a:tblGrid>
              <a:tr h="362611">
                <a:tc>
                  <a:txBody>
                    <a:bodyPr/>
                    <a:lstStyle/>
                    <a:p>
                      <a:pPr algn="l" fontAlgn="b"/>
                      <a:r>
                        <a:rPr lang="en-US" sz="700" u="none" strike="noStrike">
                          <a:effectLst/>
                        </a:rPr>
                        <a:t>GLC LULC Names</a:t>
                      </a:r>
                      <a:endParaRPr lang="en-US" sz="700" b="1"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700" u="none" strike="noStrike">
                          <a:effectLst/>
                        </a:rPr>
                        <a:t>GLC LULC Values</a:t>
                      </a:r>
                      <a:endParaRPr lang="en-US" sz="700" b="1"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700" u="none" strike="noStrike">
                          <a:effectLst/>
                        </a:rPr>
                        <a:t>Convert to which GLOBIO Class?</a:t>
                      </a:r>
                      <a:endParaRPr lang="en-US" sz="700" b="1" i="0" u="none" strike="noStrike">
                        <a:solidFill>
                          <a:srgbClr val="000000"/>
                        </a:solidFill>
                        <a:effectLst/>
                        <a:latin typeface="Calibri" panose="020F0502020204030204" pitchFamily="34" charset="0"/>
                      </a:endParaRPr>
                    </a:p>
                  </a:txBody>
                  <a:tcPr marL="6044" marR="6044" marT="6044" marB="0" anchor="b"/>
                </a:tc>
              </a:tr>
              <a:tr h="241741">
                <a:tc>
                  <a:txBody>
                    <a:bodyPr/>
                    <a:lstStyle/>
                    <a:p>
                      <a:pPr algn="l" fontAlgn="ctr"/>
                      <a:r>
                        <a:rPr lang="en-US" sz="700" u="none" strike="noStrike">
                          <a:effectLst/>
                        </a:rPr>
                        <a:t>Tree Cover, broadleaved, evergreen LCCS &gt;15% tree cover, tree height &gt;3m</a:t>
                      </a:r>
                      <a:endParaRPr lang="en-US" sz="700" b="0" i="0" u="none" strike="noStrike">
                        <a:solidFill>
                          <a:srgbClr val="000000"/>
                        </a:solidFill>
                        <a:effectLst/>
                        <a:latin typeface="Calibri Light" panose="020F0302020204030204" pitchFamily="34" charset="0"/>
                      </a:endParaRPr>
                    </a:p>
                  </a:txBody>
                  <a:tcPr marL="6044" marR="6044" marT="6044" marB="0" anchor="ctr"/>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700" u="none" strike="noStrike">
                          <a:effectLst/>
                        </a:rPr>
                        <a:t>1,2,3</a:t>
                      </a:r>
                      <a:endParaRPr lang="en-US" sz="700" b="0" i="0" u="none" strike="noStrike">
                        <a:solidFill>
                          <a:srgbClr val="000000"/>
                        </a:solidFill>
                        <a:effectLst/>
                        <a:latin typeface="Calibri" panose="020F0502020204030204" pitchFamily="34" charset="0"/>
                      </a:endParaRPr>
                    </a:p>
                  </a:txBody>
                  <a:tcPr marL="6044" marR="6044" marT="6044" marB="0" anchor="b"/>
                </a:tc>
              </a:tr>
              <a:tr h="120870">
                <a:tc>
                  <a:txBody>
                    <a:bodyPr/>
                    <a:lstStyle/>
                    <a:p>
                      <a:pPr algn="l" fontAlgn="ctr"/>
                      <a:r>
                        <a:rPr lang="en-US" sz="700" u="none" strike="noStrike">
                          <a:effectLst/>
                        </a:rPr>
                        <a:t>Tree Cover, broadleaved, deciduous, closed   </a:t>
                      </a:r>
                      <a:endParaRPr lang="en-US" sz="700" b="0" i="0" u="none" strike="noStrike">
                        <a:solidFill>
                          <a:srgbClr val="000000"/>
                        </a:solidFill>
                        <a:effectLst/>
                        <a:latin typeface="Calibri Light" panose="020F0302020204030204" pitchFamily="34" charset="0"/>
                      </a:endParaRPr>
                    </a:p>
                  </a:txBody>
                  <a:tcPr marL="6044" marR="6044" marT="6044" marB="0" anchor="ctr"/>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700" u="none" strike="noStrike">
                          <a:effectLst/>
                        </a:rPr>
                        <a:t>1,2,3</a:t>
                      </a:r>
                      <a:endParaRPr lang="en-US" sz="700" b="0" i="0" u="none" strike="noStrike">
                        <a:solidFill>
                          <a:srgbClr val="000000"/>
                        </a:solidFill>
                        <a:effectLst/>
                        <a:latin typeface="Calibri" panose="020F0502020204030204" pitchFamily="34" charset="0"/>
                      </a:endParaRPr>
                    </a:p>
                  </a:txBody>
                  <a:tcPr marL="6044" marR="6044" marT="6044" marB="0" anchor="b"/>
                </a:tc>
              </a:tr>
              <a:tr h="241741">
                <a:tc>
                  <a:txBody>
                    <a:bodyPr/>
                    <a:lstStyle/>
                    <a:p>
                      <a:pPr algn="l" fontAlgn="ctr"/>
                      <a:r>
                        <a:rPr lang="en-US" sz="700" u="none" strike="noStrike">
                          <a:effectLst/>
                        </a:rPr>
                        <a:t>Tree Cover, broadleaved, deciduous, open (open 15-40% tree cover) </a:t>
                      </a:r>
                      <a:endParaRPr lang="en-US" sz="700" b="0" i="0" u="none" strike="noStrike">
                        <a:solidFill>
                          <a:srgbClr val="000000"/>
                        </a:solidFill>
                        <a:effectLst/>
                        <a:latin typeface="Calibri Light" panose="020F0302020204030204" pitchFamily="34" charset="0"/>
                      </a:endParaRPr>
                    </a:p>
                  </a:txBody>
                  <a:tcPr marL="6044" marR="6044" marT="6044" marB="0" anchor="ctr"/>
                </a:tc>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700" u="none" strike="noStrike">
                          <a:effectLst/>
                        </a:rPr>
                        <a:t>1,2,3</a:t>
                      </a:r>
                      <a:endParaRPr lang="en-US" sz="700" b="0" i="0" u="none" strike="noStrike">
                        <a:solidFill>
                          <a:srgbClr val="000000"/>
                        </a:solidFill>
                        <a:effectLst/>
                        <a:latin typeface="Calibri" panose="020F0502020204030204" pitchFamily="34" charset="0"/>
                      </a:endParaRPr>
                    </a:p>
                  </a:txBody>
                  <a:tcPr marL="6044" marR="6044" marT="6044" marB="0" anchor="b"/>
                </a:tc>
              </a:tr>
              <a:tr h="120870">
                <a:tc>
                  <a:txBody>
                    <a:bodyPr/>
                    <a:lstStyle/>
                    <a:p>
                      <a:pPr algn="l" fontAlgn="ctr"/>
                      <a:r>
                        <a:rPr lang="en-US" sz="700" u="none" strike="noStrike">
                          <a:effectLst/>
                        </a:rPr>
                        <a:t>Tree Cover, needle-leaved, evergreen  </a:t>
                      </a:r>
                      <a:endParaRPr lang="en-US" sz="700" b="0" i="0" u="none" strike="noStrike">
                        <a:solidFill>
                          <a:srgbClr val="000000"/>
                        </a:solidFill>
                        <a:effectLst/>
                        <a:latin typeface="Calibri Light" panose="020F0302020204030204" pitchFamily="34" charset="0"/>
                      </a:endParaRPr>
                    </a:p>
                  </a:txBody>
                  <a:tcPr marL="6044" marR="6044" marT="6044" marB="0" anchor="ctr"/>
                </a:tc>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700" u="none" strike="noStrike">
                          <a:effectLst/>
                        </a:rPr>
                        <a:t>1,2,3</a:t>
                      </a:r>
                      <a:endParaRPr lang="en-US" sz="700" b="0" i="0" u="none" strike="noStrike">
                        <a:solidFill>
                          <a:srgbClr val="000000"/>
                        </a:solidFill>
                        <a:effectLst/>
                        <a:latin typeface="Calibri" panose="020F0502020204030204" pitchFamily="34" charset="0"/>
                      </a:endParaRPr>
                    </a:p>
                  </a:txBody>
                  <a:tcPr marL="6044" marR="6044" marT="6044" marB="0" anchor="b"/>
                </a:tc>
              </a:tr>
              <a:tr h="120870">
                <a:tc>
                  <a:txBody>
                    <a:bodyPr/>
                    <a:lstStyle/>
                    <a:p>
                      <a:pPr algn="l" fontAlgn="ctr"/>
                      <a:endParaRPr lang="en-US" sz="700" b="0" i="0" u="none" strike="noStrike">
                        <a:solidFill>
                          <a:srgbClr val="000000"/>
                        </a:solidFill>
                        <a:effectLst/>
                        <a:latin typeface="Calibri Light" panose="020F0302020204030204" pitchFamily="34" charset="0"/>
                      </a:endParaRPr>
                    </a:p>
                  </a:txBody>
                  <a:tcPr marL="6044" marR="6044" marT="6044" marB="0" anchor="ctr"/>
                </a:tc>
                <a:tc>
                  <a:txBody>
                    <a:bodyPr/>
                    <a:lstStyle/>
                    <a:p>
                      <a:pPr algn="r"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700" u="none" strike="noStrike">
                          <a:effectLst/>
                        </a:rPr>
                        <a:t>1,2,3</a:t>
                      </a:r>
                      <a:endParaRPr lang="en-US" sz="700" b="0" i="0" u="none" strike="noStrike">
                        <a:solidFill>
                          <a:srgbClr val="000000"/>
                        </a:solidFill>
                        <a:effectLst/>
                        <a:latin typeface="Calibri" panose="020F0502020204030204" pitchFamily="34" charset="0"/>
                      </a:endParaRPr>
                    </a:p>
                  </a:txBody>
                  <a:tcPr marL="6044" marR="6044" marT="6044" marB="0" anchor="b"/>
                </a:tc>
              </a:tr>
              <a:tr h="120870">
                <a:tc>
                  <a:txBody>
                    <a:bodyPr/>
                    <a:lstStyle/>
                    <a:p>
                      <a:pPr algn="l" fontAlgn="ctr"/>
                      <a:endParaRPr lang="en-US" sz="700" b="0" i="0" u="none" strike="noStrike">
                        <a:solidFill>
                          <a:srgbClr val="000000"/>
                        </a:solidFill>
                        <a:effectLst/>
                        <a:latin typeface="Calibri Light" panose="020F0302020204030204" pitchFamily="34" charset="0"/>
                      </a:endParaRPr>
                    </a:p>
                  </a:txBody>
                  <a:tcPr marL="6044" marR="6044" marT="6044" marB="0" anchor="ctr"/>
                </a:tc>
                <a:tc>
                  <a:txBody>
                    <a:bodyPr/>
                    <a:lstStyle/>
                    <a:p>
                      <a:pPr algn="r" fontAlgn="b"/>
                      <a:r>
                        <a:rPr lang="en-US" sz="700" u="none" strike="noStrike">
                          <a:effectLst/>
                        </a:rPr>
                        <a:t>6</a:t>
                      </a:r>
                      <a:endParaRPr lang="en-US" sz="7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700" u="none" strike="noStrike">
                          <a:effectLst/>
                        </a:rPr>
                        <a:t>1,2,3</a:t>
                      </a:r>
                      <a:endParaRPr lang="en-US" sz="700" b="0" i="0" u="none" strike="noStrike">
                        <a:solidFill>
                          <a:srgbClr val="000000"/>
                        </a:solidFill>
                        <a:effectLst/>
                        <a:latin typeface="Calibri" panose="020F0502020204030204" pitchFamily="34" charset="0"/>
                      </a:endParaRPr>
                    </a:p>
                  </a:txBody>
                  <a:tcPr marL="6044" marR="6044" marT="6044" marB="0" anchor="b"/>
                </a:tc>
              </a:tr>
              <a:tr h="241741">
                <a:tc>
                  <a:txBody>
                    <a:bodyPr/>
                    <a:lstStyle/>
                    <a:p>
                      <a:pPr algn="l" fontAlgn="ctr"/>
                      <a:r>
                        <a:rPr lang="en-US" sz="700" u="none" strike="noStrike">
                          <a:effectLst/>
                        </a:rPr>
                        <a:t>Tree Cover, regularly flooded, fresh  water (&amp; brackish)  </a:t>
                      </a:r>
                      <a:endParaRPr lang="en-US" sz="700" b="0" i="0" u="none" strike="noStrike">
                        <a:solidFill>
                          <a:srgbClr val="000000"/>
                        </a:solidFill>
                        <a:effectLst/>
                        <a:latin typeface="Calibri Light" panose="020F0302020204030204" pitchFamily="34" charset="0"/>
                      </a:endParaRPr>
                    </a:p>
                  </a:txBody>
                  <a:tcPr marL="6044" marR="6044" marT="6044" marB="0" anchor="ctr"/>
                </a:tc>
                <a:tc>
                  <a:txBody>
                    <a:bodyPr/>
                    <a:lstStyle/>
                    <a:p>
                      <a:pPr algn="r" fontAlgn="b"/>
                      <a:r>
                        <a:rPr lang="en-US" sz="700" u="none" strike="noStrike">
                          <a:effectLst/>
                        </a:rPr>
                        <a:t>7</a:t>
                      </a:r>
                      <a:endParaRPr lang="en-US" sz="7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700" u="none" strike="noStrike">
                          <a:effectLst/>
                        </a:rPr>
                        <a:t>1,2,3</a:t>
                      </a:r>
                      <a:endParaRPr lang="en-US" sz="700" b="0" i="0" u="none" strike="noStrike">
                        <a:solidFill>
                          <a:srgbClr val="000000"/>
                        </a:solidFill>
                        <a:effectLst/>
                        <a:latin typeface="Calibri" panose="020F0502020204030204" pitchFamily="34" charset="0"/>
                      </a:endParaRPr>
                    </a:p>
                  </a:txBody>
                  <a:tcPr marL="6044" marR="6044" marT="6044" marB="0" anchor="b"/>
                </a:tc>
              </a:tr>
              <a:tr h="241741">
                <a:tc>
                  <a:txBody>
                    <a:bodyPr/>
                    <a:lstStyle/>
                    <a:p>
                      <a:pPr algn="l" fontAlgn="ctr"/>
                      <a:r>
                        <a:rPr lang="en-US" sz="700" u="none" strike="noStrike">
                          <a:effectLst/>
                        </a:rPr>
                        <a:t>Tree Cover, regularly flooded, saline water,  (daily variation of water level) </a:t>
                      </a:r>
                      <a:endParaRPr lang="en-US" sz="700" b="0" i="0" u="none" strike="noStrike">
                        <a:solidFill>
                          <a:srgbClr val="000000"/>
                        </a:solidFill>
                        <a:effectLst/>
                        <a:latin typeface="Calibri Light" panose="020F0302020204030204" pitchFamily="34" charset="0"/>
                      </a:endParaRPr>
                    </a:p>
                  </a:txBody>
                  <a:tcPr marL="6044" marR="6044" marT="6044" marB="0" anchor="ctr"/>
                </a:tc>
                <a:tc>
                  <a:txBody>
                    <a:bodyPr/>
                    <a:lstStyle/>
                    <a:p>
                      <a:pPr algn="r"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700" u="none" strike="noStrike">
                          <a:effectLst/>
                        </a:rPr>
                        <a:t>1,2,3</a:t>
                      </a:r>
                      <a:endParaRPr lang="en-US" sz="700" b="0" i="0" u="none" strike="noStrike">
                        <a:solidFill>
                          <a:srgbClr val="000000"/>
                        </a:solidFill>
                        <a:effectLst/>
                        <a:latin typeface="Calibri" panose="020F0502020204030204" pitchFamily="34" charset="0"/>
                      </a:endParaRPr>
                    </a:p>
                  </a:txBody>
                  <a:tcPr marL="6044" marR="6044" marT="6044" marB="0" anchor="b"/>
                </a:tc>
              </a:tr>
              <a:tr h="120870">
                <a:tc>
                  <a:txBody>
                    <a:bodyPr/>
                    <a:lstStyle/>
                    <a:p>
                      <a:pPr algn="l" fontAlgn="ctr"/>
                      <a:r>
                        <a:rPr lang="en-US" sz="700" u="none" strike="noStrike">
                          <a:effectLst/>
                        </a:rPr>
                        <a:t>Mosaic: Tree cover / Other natural vegetation   </a:t>
                      </a:r>
                      <a:endParaRPr lang="en-US" sz="700" b="0" i="0" u="none" strike="noStrike">
                        <a:solidFill>
                          <a:srgbClr val="000000"/>
                        </a:solidFill>
                        <a:effectLst/>
                        <a:latin typeface="Calibri Light" panose="020F0302020204030204" pitchFamily="34" charset="0"/>
                      </a:endParaRPr>
                    </a:p>
                  </a:txBody>
                  <a:tcPr marL="6044" marR="6044" marT="6044" marB="0" anchor="ctr"/>
                </a:tc>
                <a:tc>
                  <a:txBody>
                    <a:bodyPr/>
                    <a:lstStyle/>
                    <a:p>
                      <a:pPr algn="r" fontAlgn="b"/>
                      <a:r>
                        <a:rPr lang="en-US" sz="700" u="none" strike="noStrike">
                          <a:effectLst/>
                        </a:rPr>
                        <a:t>9</a:t>
                      </a:r>
                      <a:endParaRPr lang="en-US" sz="7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700" u="none" strike="noStrike">
                          <a:effectLst/>
                        </a:rPr>
                        <a:t>1,2,3</a:t>
                      </a:r>
                      <a:endParaRPr lang="en-US" sz="700" b="0" i="0" u="none" strike="noStrike">
                        <a:solidFill>
                          <a:srgbClr val="000000"/>
                        </a:solidFill>
                        <a:effectLst/>
                        <a:latin typeface="Calibri" panose="020F0502020204030204" pitchFamily="34" charset="0"/>
                      </a:endParaRPr>
                    </a:p>
                  </a:txBody>
                  <a:tcPr marL="6044" marR="6044" marT="6044" marB="0" anchor="b"/>
                </a:tc>
              </a:tr>
              <a:tr h="120870">
                <a:tc>
                  <a:txBody>
                    <a:bodyPr/>
                    <a:lstStyle/>
                    <a:p>
                      <a:pPr algn="l" fontAlgn="ctr"/>
                      <a:r>
                        <a:rPr lang="en-US" sz="700" u="none" strike="noStrike">
                          <a:effectLst/>
                        </a:rPr>
                        <a:t>Tree Cover, burnt </a:t>
                      </a:r>
                      <a:endParaRPr lang="en-US" sz="700" b="0" i="0" u="none" strike="noStrike">
                        <a:solidFill>
                          <a:srgbClr val="000000"/>
                        </a:solidFill>
                        <a:effectLst/>
                        <a:latin typeface="Calibri Light" panose="020F0302020204030204" pitchFamily="34" charset="0"/>
                      </a:endParaRPr>
                    </a:p>
                  </a:txBody>
                  <a:tcPr marL="6044" marR="6044" marT="6044" marB="0" anchor="ctr"/>
                </a:tc>
                <a:tc>
                  <a:txBody>
                    <a:bodyPr/>
                    <a:lstStyle/>
                    <a:p>
                      <a:pPr algn="r" fontAlgn="b"/>
                      <a:r>
                        <a:rPr lang="en-US" sz="700" u="none" strike="noStrike">
                          <a:effectLst/>
                        </a:rPr>
                        <a:t>10</a:t>
                      </a:r>
                      <a:endParaRPr lang="en-US" sz="7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700" u="none" strike="noStrike">
                          <a:effectLst/>
                        </a:rPr>
                        <a:t>1,2,3</a:t>
                      </a:r>
                      <a:endParaRPr lang="en-US" sz="700" b="0" i="0" u="none" strike="noStrike">
                        <a:solidFill>
                          <a:srgbClr val="000000"/>
                        </a:solidFill>
                        <a:effectLst/>
                        <a:latin typeface="Calibri" panose="020F0502020204030204" pitchFamily="34" charset="0"/>
                      </a:endParaRPr>
                    </a:p>
                  </a:txBody>
                  <a:tcPr marL="6044" marR="6044" marT="6044" marB="0" anchor="b"/>
                </a:tc>
              </a:tr>
              <a:tr h="120870">
                <a:tc>
                  <a:txBody>
                    <a:bodyPr/>
                    <a:lstStyle/>
                    <a:p>
                      <a:pPr algn="l" fontAlgn="ctr"/>
                      <a:r>
                        <a:rPr lang="en-US" sz="700" u="none" strike="noStrike">
                          <a:effectLst/>
                        </a:rPr>
                        <a:t>Shrub Cover, closed-open, evergreen  </a:t>
                      </a:r>
                      <a:endParaRPr lang="en-US" sz="700" b="0" i="0" u="none" strike="noStrike">
                        <a:solidFill>
                          <a:srgbClr val="000000"/>
                        </a:solidFill>
                        <a:effectLst/>
                        <a:latin typeface="Calibri Light" panose="020F0302020204030204" pitchFamily="34" charset="0"/>
                      </a:endParaRPr>
                    </a:p>
                  </a:txBody>
                  <a:tcPr marL="6044" marR="6044" marT="6044" marB="0" anchor="ctr"/>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700" u="none" strike="noStrike">
                          <a:effectLst/>
                        </a:rPr>
                        <a:t>1,4,5,6</a:t>
                      </a:r>
                      <a:endParaRPr lang="en-US" sz="700" b="0" i="0" u="none" strike="noStrike">
                        <a:solidFill>
                          <a:srgbClr val="000000"/>
                        </a:solidFill>
                        <a:effectLst/>
                        <a:latin typeface="Calibri" panose="020F0502020204030204" pitchFamily="34" charset="0"/>
                      </a:endParaRPr>
                    </a:p>
                  </a:txBody>
                  <a:tcPr marL="6044" marR="6044" marT="6044" marB="0" anchor="b"/>
                </a:tc>
              </a:tr>
              <a:tr h="120870">
                <a:tc>
                  <a:txBody>
                    <a:bodyPr/>
                    <a:lstStyle/>
                    <a:p>
                      <a:pPr algn="l" fontAlgn="ctr"/>
                      <a:r>
                        <a:rPr lang="en-US" sz="700" u="none" strike="noStrike">
                          <a:effectLst/>
                        </a:rPr>
                        <a:t>Shrub Cover, closed-open, deciduous   </a:t>
                      </a:r>
                      <a:endParaRPr lang="en-US" sz="700" b="0" i="0" u="none" strike="noStrike">
                        <a:solidFill>
                          <a:srgbClr val="000000"/>
                        </a:solidFill>
                        <a:effectLst/>
                        <a:latin typeface="Calibri Light" panose="020F0302020204030204" pitchFamily="34" charset="0"/>
                      </a:endParaRPr>
                    </a:p>
                  </a:txBody>
                  <a:tcPr marL="6044" marR="6044" marT="6044" marB="0" anchor="ctr"/>
                </a:tc>
                <a:tc>
                  <a:txBody>
                    <a:bodyPr/>
                    <a:lstStyle/>
                    <a:p>
                      <a:pPr algn="r" fontAlgn="b"/>
                      <a:r>
                        <a:rPr lang="en-US" sz="700" u="none" strike="noStrike">
                          <a:effectLst/>
                        </a:rPr>
                        <a:t>12</a:t>
                      </a:r>
                      <a:endParaRPr lang="en-US" sz="7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700" u="none" strike="noStrike">
                          <a:effectLst/>
                        </a:rPr>
                        <a:t>1,4,5,6</a:t>
                      </a:r>
                      <a:endParaRPr lang="en-US" sz="700" b="0" i="0" u="none" strike="noStrike">
                        <a:solidFill>
                          <a:srgbClr val="000000"/>
                        </a:solidFill>
                        <a:effectLst/>
                        <a:latin typeface="Calibri" panose="020F0502020204030204" pitchFamily="34" charset="0"/>
                      </a:endParaRPr>
                    </a:p>
                  </a:txBody>
                  <a:tcPr marL="6044" marR="6044" marT="6044" marB="0" anchor="b"/>
                </a:tc>
              </a:tr>
              <a:tr h="120870">
                <a:tc>
                  <a:txBody>
                    <a:bodyPr/>
                    <a:lstStyle/>
                    <a:p>
                      <a:pPr algn="l" fontAlgn="ctr"/>
                      <a:r>
                        <a:rPr lang="en-US" sz="700" u="none" strike="noStrike">
                          <a:effectLst/>
                        </a:rPr>
                        <a:t>Herbaceous Cover, closed-open   </a:t>
                      </a:r>
                      <a:endParaRPr lang="en-US" sz="700" b="0" i="0" u="none" strike="noStrike">
                        <a:solidFill>
                          <a:srgbClr val="000000"/>
                        </a:solidFill>
                        <a:effectLst/>
                        <a:latin typeface="Calibri Light" panose="020F0302020204030204" pitchFamily="34" charset="0"/>
                      </a:endParaRPr>
                    </a:p>
                  </a:txBody>
                  <a:tcPr marL="6044" marR="6044" marT="6044" marB="0" anchor="ctr"/>
                </a:tc>
                <a:tc>
                  <a:txBody>
                    <a:bodyPr/>
                    <a:lstStyle/>
                    <a:p>
                      <a:pPr algn="r" fontAlgn="b"/>
                      <a:r>
                        <a:rPr lang="en-US" sz="700" u="none" strike="noStrike">
                          <a:effectLst/>
                        </a:rPr>
                        <a:t>13</a:t>
                      </a:r>
                      <a:endParaRPr lang="en-US" sz="7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700" u="none" strike="noStrike">
                          <a:effectLst/>
                        </a:rPr>
                        <a:t>1,4,5,6</a:t>
                      </a:r>
                      <a:endParaRPr lang="en-US" sz="700" b="0" i="0" u="none" strike="noStrike">
                        <a:solidFill>
                          <a:srgbClr val="000000"/>
                        </a:solidFill>
                        <a:effectLst/>
                        <a:latin typeface="Calibri" panose="020F0502020204030204" pitchFamily="34" charset="0"/>
                      </a:endParaRPr>
                    </a:p>
                  </a:txBody>
                  <a:tcPr marL="6044" marR="6044" marT="6044" marB="0" anchor="b"/>
                </a:tc>
              </a:tr>
              <a:tr h="120870">
                <a:tc>
                  <a:txBody>
                    <a:bodyPr/>
                    <a:lstStyle/>
                    <a:p>
                      <a:pPr algn="l" fontAlgn="ctr"/>
                      <a:r>
                        <a:rPr lang="en-US" sz="700" u="none" strike="noStrike">
                          <a:effectLst/>
                        </a:rPr>
                        <a:t>Sparse Herbaceous or sparse Shrub Cover  </a:t>
                      </a:r>
                      <a:endParaRPr lang="en-US" sz="700" b="0" i="0" u="none" strike="noStrike">
                        <a:solidFill>
                          <a:srgbClr val="000000"/>
                        </a:solidFill>
                        <a:effectLst/>
                        <a:latin typeface="Calibri Light" panose="020F0302020204030204" pitchFamily="34" charset="0"/>
                      </a:endParaRPr>
                    </a:p>
                  </a:txBody>
                  <a:tcPr marL="6044" marR="6044" marT="6044" marB="0" anchor="ctr"/>
                </a:tc>
                <a:tc>
                  <a:txBody>
                    <a:bodyPr/>
                    <a:lstStyle/>
                    <a:p>
                      <a:pPr algn="r"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700" u="none" strike="noStrike">
                          <a:effectLst/>
                        </a:rPr>
                        <a:t>1,4,5,6</a:t>
                      </a:r>
                      <a:endParaRPr lang="en-US" sz="700" b="0" i="0" u="none" strike="noStrike">
                        <a:solidFill>
                          <a:srgbClr val="000000"/>
                        </a:solidFill>
                        <a:effectLst/>
                        <a:latin typeface="Calibri" panose="020F0502020204030204" pitchFamily="34" charset="0"/>
                      </a:endParaRPr>
                    </a:p>
                  </a:txBody>
                  <a:tcPr marL="6044" marR="6044" marT="6044" marB="0" anchor="b"/>
                </a:tc>
              </a:tr>
              <a:tr h="241741">
                <a:tc>
                  <a:txBody>
                    <a:bodyPr/>
                    <a:lstStyle/>
                    <a:p>
                      <a:pPr algn="l" fontAlgn="ctr"/>
                      <a:r>
                        <a:rPr lang="en-US" sz="700" u="none" strike="noStrike">
                          <a:effectLst/>
                        </a:rPr>
                        <a:t>Regularly flooded Shrub and/or Herbaceous Cover  </a:t>
                      </a:r>
                      <a:endParaRPr lang="en-US" sz="700" b="0" i="0" u="none" strike="noStrike">
                        <a:solidFill>
                          <a:srgbClr val="000000"/>
                        </a:solidFill>
                        <a:effectLst/>
                        <a:latin typeface="Calibri Light" panose="020F0302020204030204" pitchFamily="34" charset="0"/>
                      </a:endParaRPr>
                    </a:p>
                  </a:txBody>
                  <a:tcPr marL="6044" marR="6044" marT="6044" marB="0" anchor="ctr"/>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700" u="none" strike="noStrike">
                          <a:effectLst/>
                        </a:rPr>
                        <a:t>1,4,5,6</a:t>
                      </a:r>
                      <a:endParaRPr lang="en-US" sz="700" b="0" i="0" u="none" strike="noStrike">
                        <a:solidFill>
                          <a:srgbClr val="000000"/>
                        </a:solidFill>
                        <a:effectLst/>
                        <a:latin typeface="Calibri" panose="020F0502020204030204" pitchFamily="34" charset="0"/>
                      </a:endParaRPr>
                    </a:p>
                  </a:txBody>
                  <a:tcPr marL="6044" marR="6044" marT="6044" marB="0" anchor="b"/>
                </a:tc>
              </a:tr>
              <a:tr h="725223">
                <a:tc>
                  <a:txBody>
                    <a:bodyPr/>
                    <a:lstStyle/>
                    <a:p>
                      <a:pPr algn="l" fontAlgn="ctr"/>
                      <a:r>
                        <a:rPr lang="en-US" sz="700" u="none" strike="noStrike">
                          <a:effectLst/>
                        </a:rPr>
                        <a:t>Cultivated and managed areas (i) terrestrial; (ii) aquatic (=flooded during cultivation),  and under terrestrial:  (iii) tree crop &amp; shrubs (perennial),  (iv) herbaceous crops (annual), non-irrigated, (v) herbaceous crops (annual), irrigated) </a:t>
                      </a:r>
                      <a:endParaRPr lang="en-US" sz="700" b="0" i="0" u="none" strike="noStrike">
                        <a:solidFill>
                          <a:srgbClr val="000000"/>
                        </a:solidFill>
                        <a:effectLst/>
                        <a:latin typeface="Calibri Light" panose="020F0302020204030204" pitchFamily="34" charset="0"/>
                      </a:endParaRPr>
                    </a:p>
                  </a:txBody>
                  <a:tcPr marL="6044" marR="6044" marT="6044" marB="0" anchor="ctr"/>
                </a:tc>
                <a:tc>
                  <a:txBody>
                    <a:bodyPr/>
                    <a:lstStyle/>
                    <a:p>
                      <a:pPr algn="r" fontAlgn="b"/>
                      <a:r>
                        <a:rPr lang="en-US" sz="700" u="none" strike="noStrike">
                          <a:effectLst/>
                        </a:rPr>
                        <a:t>16</a:t>
                      </a:r>
                      <a:endParaRPr lang="en-US" sz="7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700" u="none" strike="noStrike">
                          <a:effectLst/>
                        </a:rPr>
                        <a:t>8,9</a:t>
                      </a:r>
                      <a:endParaRPr lang="en-US" sz="700" b="0" i="0" u="none" strike="noStrike">
                        <a:solidFill>
                          <a:srgbClr val="000000"/>
                        </a:solidFill>
                        <a:effectLst/>
                        <a:latin typeface="Calibri" panose="020F0502020204030204" pitchFamily="34" charset="0"/>
                      </a:endParaRPr>
                    </a:p>
                  </a:txBody>
                  <a:tcPr marL="6044" marR="6044" marT="6044" marB="0" anchor="b"/>
                </a:tc>
              </a:tr>
              <a:tr h="241741">
                <a:tc>
                  <a:txBody>
                    <a:bodyPr/>
                    <a:lstStyle/>
                    <a:p>
                      <a:pPr algn="l" fontAlgn="ctr"/>
                      <a:r>
                        <a:rPr lang="en-US" sz="700" u="none" strike="noStrike">
                          <a:effectLst/>
                        </a:rPr>
                        <a:t>Mosaic: Cropland / Tree Cover / Other natural vegetation  </a:t>
                      </a:r>
                      <a:endParaRPr lang="en-US" sz="700" b="0" i="0" u="none" strike="noStrike">
                        <a:solidFill>
                          <a:srgbClr val="000000"/>
                        </a:solidFill>
                        <a:effectLst/>
                        <a:latin typeface="Calibri Light" panose="020F0302020204030204" pitchFamily="34" charset="0"/>
                      </a:endParaRPr>
                    </a:p>
                  </a:txBody>
                  <a:tcPr marL="6044" marR="6044" marT="6044" marB="0" anchor="ctr"/>
                </a:tc>
                <a:tc>
                  <a:txBody>
                    <a:bodyPr/>
                    <a:lstStyle/>
                    <a:p>
                      <a:pPr algn="r" fontAlgn="b"/>
                      <a:r>
                        <a:rPr lang="en-US" sz="700" u="none" strike="noStrike">
                          <a:effectLst/>
                        </a:rPr>
                        <a:t>17</a:t>
                      </a:r>
                      <a:endParaRPr lang="en-US" sz="7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700" u="none" strike="noStrike">
                          <a:effectLst/>
                        </a:rPr>
                        <a:t>7</a:t>
                      </a:r>
                      <a:endParaRPr lang="en-US" sz="700" b="0" i="0" u="none" strike="noStrike">
                        <a:solidFill>
                          <a:srgbClr val="000000"/>
                        </a:solidFill>
                        <a:effectLst/>
                        <a:latin typeface="Calibri" panose="020F0502020204030204" pitchFamily="34" charset="0"/>
                      </a:endParaRPr>
                    </a:p>
                  </a:txBody>
                  <a:tcPr marL="6044" marR="6044" marT="6044" marB="0" anchor="b"/>
                </a:tc>
              </a:tr>
              <a:tr h="120870">
                <a:tc>
                  <a:txBody>
                    <a:bodyPr/>
                    <a:lstStyle/>
                    <a:p>
                      <a:pPr algn="l" fontAlgn="ctr"/>
                      <a:r>
                        <a:rPr lang="en-US" sz="700" u="none" strike="noStrike">
                          <a:effectLst/>
                        </a:rPr>
                        <a:t>Mosaic:  Cropland / Shrub or Grass Cover   </a:t>
                      </a:r>
                      <a:endParaRPr lang="en-US" sz="700" b="0" i="0" u="none" strike="noStrike">
                        <a:solidFill>
                          <a:srgbClr val="000000"/>
                        </a:solidFill>
                        <a:effectLst/>
                        <a:latin typeface="Calibri Light" panose="020F0302020204030204" pitchFamily="34" charset="0"/>
                      </a:endParaRPr>
                    </a:p>
                  </a:txBody>
                  <a:tcPr marL="6044" marR="6044" marT="6044" marB="0" anchor="ctr"/>
                </a:tc>
                <a:tc>
                  <a:txBody>
                    <a:bodyPr/>
                    <a:lstStyle/>
                    <a:p>
                      <a:pPr algn="r" fontAlgn="b"/>
                      <a:r>
                        <a:rPr lang="en-US" sz="700" u="none" strike="noStrike">
                          <a:effectLst/>
                        </a:rPr>
                        <a:t>18</a:t>
                      </a:r>
                      <a:endParaRPr lang="en-US" sz="7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700" u="none" strike="noStrike">
                          <a:effectLst/>
                        </a:rPr>
                        <a:t>8,9</a:t>
                      </a:r>
                      <a:endParaRPr lang="en-US" sz="700" b="0" i="0" u="none" strike="noStrike">
                        <a:solidFill>
                          <a:srgbClr val="000000"/>
                        </a:solidFill>
                        <a:effectLst/>
                        <a:latin typeface="Calibri" panose="020F0502020204030204" pitchFamily="34" charset="0"/>
                      </a:endParaRPr>
                    </a:p>
                  </a:txBody>
                  <a:tcPr marL="6044" marR="6044" marT="6044" marB="0" anchor="b"/>
                </a:tc>
              </a:tr>
              <a:tr h="120870">
                <a:tc>
                  <a:txBody>
                    <a:bodyPr/>
                    <a:lstStyle/>
                    <a:p>
                      <a:pPr algn="l" fontAlgn="ctr"/>
                      <a:r>
                        <a:rPr lang="en-US" sz="700" u="none" strike="noStrike">
                          <a:effectLst/>
                        </a:rPr>
                        <a:t>Bare Areas  </a:t>
                      </a:r>
                      <a:endParaRPr lang="en-US" sz="700" b="0" i="0" u="none" strike="noStrike">
                        <a:solidFill>
                          <a:srgbClr val="000000"/>
                        </a:solidFill>
                        <a:effectLst/>
                        <a:latin typeface="Calibri Light" panose="020F0302020204030204" pitchFamily="34" charset="0"/>
                      </a:endParaRPr>
                    </a:p>
                  </a:txBody>
                  <a:tcPr marL="6044" marR="6044" marT="6044" marB="0" anchor="ctr"/>
                </a:tc>
                <a:tc>
                  <a:txBody>
                    <a:bodyPr/>
                    <a:lstStyle/>
                    <a:p>
                      <a:pPr algn="r" fontAlgn="b"/>
                      <a:r>
                        <a:rPr lang="en-US" sz="700" u="none" strike="noStrike">
                          <a:effectLst/>
                        </a:rPr>
                        <a:t>19</a:t>
                      </a:r>
                      <a:endParaRPr lang="en-US" sz="7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044" marR="6044" marT="6044" marB="0" anchor="b"/>
                </a:tc>
              </a:tr>
              <a:tr h="120870">
                <a:tc>
                  <a:txBody>
                    <a:bodyPr/>
                    <a:lstStyle/>
                    <a:p>
                      <a:pPr algn="l" fontAlgn="ctr"/>
                      <a:r>
                        <a:rPr lang="en-US" sz="700" u="none" strike="noStrike">
                          <a:effectLst/>
                        </a:rPr>
                        <a:t>Water Bodies (natural &amp; artificial)  </a:t>
                      </a:r>
                      <a:endParaRPr lang="en-US" sz="700" b="0" i="0" u="none" strike="noStrike">
                        <a:solidFill>
                          <a:srgbClr val="000000"/>
                        </a:solidFill>
                        <a:effectLst/>
                        <a:latin typeface="Calibri Light" panose="020F0302020204030204" pitchFamily="34" charset="0"/>
                      </a:endParaRPr>
                    </a:p>
                  </a:txBody>
                  <a:tcPr marL="6044" marR="6044" marT="6044" marB="0" anchor="ctr"/>
                </a:tc>
                <a:tc>
                  <a:txBody>
                    <a:bodyPr/>
                    <a:lstStyle/>
                    <a:p>
                      <a:pPr algn="r" fontAlgn="b"/>
                      <a:r>
                        <a:rPr lang="en-US" sz="700" u="none" strike="noStrike">
                          <a:effectLst/>
                        </a:rPr>
                        <a:t>20</a:t>
                      </a:r>
                      <a:endParaRPr lang="en-US" sz="7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044" marR="6044" marT="6044" marB="0" anchor="b"/>
                </a:tc>
              </a:tr>
              <a:tr h="120870">
                <a:tc>
                  <a:txBody>
                    <a:bodyPr/>
                    <a:lstStyle/>
                    <a:p>
                      <a:pPr algn="l" fontAlgn="ctr"/>
                      <a:r>
                        <a:rPr lang="en-US" sz="700" u="none" strike="noStrike">
                          <a:effectLst/>
                        </a:rPr>
                        <a:t>Snow and Ice (natural &amp; artificial)  </a:t>
                      </a:r>
                      <a:endParaRPr lang="en-US" sz="700" b="0" i="0" u="none" strike="noStrike">
                        <a:solidFill>
                          <a:srgbClr val="000000"/>
                        </a:solidFill>
                        <a:effectLst/>
                        <a:latin typeface="Calibri Light" panose="020F0302020204030204" pitchFamily="34" charset="0"/>
                      </a:endParaRPr>
                    </a:p>
                  </a:txBody>
                  <a:tcPr marL="6044" marR="6044" marT="6044" marB="0" anchor="ctr"/>
                </a:tc>
                <a:tc>
                  <a:txBody>
                    <a:bodyPr/>
                    <a:lstStyle/>
                    <a:p>
                      <a:pPr algn="r" fontAlgn="b"/>
                      <a:r>
                        <a:rPr lang="en-US" sz="700" u="none" strike="noStrike">
                          <a:effectLst/>
                        </a:rPr>
                        <a:t>21</a:t>
                      </a:r>
                      <a:endParaRPr lang="en-US" sz="7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044" marR="6044" marT="6044" marB="0" anchor="b"/>
                </a:tc>
              </a:tr>
              <a:tr h="120870">
                <a:tc>
                  <a:txBody>
                    <a:bodyPr/>
                    <a:lstStyle/>
                    <a:p>
                      <a:pPr algn="l" fontAlgn="b"/>
                      <a:r>
                        <a:rPr lang="en-US" sz="700" u="none" strike="noStrike">
                          <a:effectLst/>
                        </a:rPr>
                        <a:t>Artificial Surfaces and associated areas  </a:t>
                      </a:r>
                      <a:endParaRPr lang="en-US" sz="700" b="0" i="0" u="none" strike="noStrike">
                        <a:solidFill>
                          <a:srgbClr val="000000"/>
                        </a:solidFill>
                        <a:effectLst/>
                        <a:latin typeface="Calibri Light" panose="020F0302020204030204" pitchFamily="34" charset="0"/>
                      </a:endParaRPr>
                    </a:p>
                  </a:txBody>
                  <a:tcPr marL="6044" marR="6044" marT="6044" marB="0" anchor="b"/>
                </a:tc>
                <a:tc>
                  <a:txBody>
                    <a:bodyPr/>
                    <a:lstStyle/>
                    <a:p>
                      <a:pPr algn="r" fontAlgn="b"/>
                      <a:r>
                        <a:rPr lang="en-US" sz="700" u="none" strike="noStrike">
                          <a:effectLst/>
                        </a:rPr>
                        <a:t>22</a:t>
                      </a:r>
                      <a:endParaRPr lang="en-US" sz="700" b="0" i="0" u="none" strike="noStrike">
                        <a:solidFill>
                          <a:srgbClr val="000000"/>
                        </a:solidFill>
                        <a:effectLst/>
                        <a:latin typeface="Calibri" panose="020F0502020204030204" pitchFamily="34" charset="0"/>
                      </a:endParaRPr>
                    </a:p>
                  </a:txBody>
                  <a:tcPr marL="6044" marR="6044" marT="6044" marB="0" anchor="b"/>
                </a:tc>
                <a:tc>
                  <a:txBody>
                    <a:bodyPr/>
                    <a:lstStyle/>
                    <a:p>
                      <a:pPr algn="r" fontAlgn="b"/>
                      <a:r>
                        <a:rPr lang="en-US" sz="700" u="none" strike="noStrike" dirty="0">
                          <a:effectLst/>
                        </a:rPr>
                        <a:t>10</a:t>
                      </a:r>
                      <a:endParaRPr lang="en-US" sz="700" b="0" i="0" u="none" strike="noStrike" dirty="0">
                        <a:solidFill>
                          <a:srgbClr val="000000"/>
                        </a:solidFill>
                        <a:effectLst/>
                        <a:latin typeface="Calibri" panose="020F0502020204030204" pitchFamily="34" charset="0"/>
                      </a:endParaRPr>
                    </a:p>
                  </a:txBody>
                  <a:tcPr marL="6044" marR="6044" marT="6044" marB="0" anchor="b"/>
                </a:tc>
              </a:tr>
            </a:tbl>
          </a:graphicData>
        </a:graphic>
      </p:graphicFrame>
      <p:sp>
        <p:nvSpPr>
          <p:cNvPr id="3" name="TextBox 2"/>
          <p:cNvSpPr txBox="1"/>
          <p:nvPr/>
        </p:nvSpPr>
        <p:spPr>
          <a:xfrm>
            <a:off x="605928" y="1877975"/>
            <a:ext cx="3591499" cy="923330"/>
          </a:xfrm>
          <a:prstGeom prst="rect">
            <a:avLst/>
          </a:prstGeom>
          <a:noFill/>
        </p:spPr>
        <p:txBody>
          <a:bodyPr wrap="square" rtlCol="0">
            <a:spAutoFit/>
          </a:bodyPr>
          <a:lstStyle/>
          <a:p>
            <a:r>
              <a:rPr lang="en-US" dirty="0"/>
              <a:t>GLC2000 to GLOBIO Mapping (multiple categories represent broad-category)</a:t>
            </a:r>
          </a:p>
        </p:txBody>
      </p:sp>
    </p:spTree>
    <p:extLst>
      <p:ext uri="{BB962C8B-B14F-4D97-AF65-F5344CB8AC3E}">
        <p14:creationId xmlns:p14="http://schemas.microsoft.com/office/powerpoint/2010/main" val="3415654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NatCap</a:t>
            </a:r>
            <a:r>
              <a:rPr lang="en-US" dirty="0" smtClean="0"/>
              <a:t> Approach to Step 1.1</a:t>
            </a:r>
            <a:endParaRPr lang="en-US" dirty="0"/>
          </a:p>
        </p:txBody>
      </p:sp>
      <p:sp>
        <p:nvSpPr>
          <p:cNvPr id="3" name="Content Placeholder 2"/>
          <p:cNvSpPr>
            <a:spLocks noGrp="1"/>
          </p:cNvSpPr>
          <p:nvPr>
            <p:ph idx="1"/>
          </p:nvPr>
        </p:nvSpPr>
        <p:spPr>
          <a:xfrm>
            <a:off x="838200" y="1825625"/>
            <a:ext cx="4985084" cy="4351338"/>
          </a:xfrm>
        </p:spPr>
        <p:txBody>
          <a:bodyPr/>
          <a:lstStyle/>
          <a:p>
            <a:r>
              <a:rPr lang="en-US" dirty="0" smtClean="0"/>
              <a:t>We use </a:t>
            </a:r>
            <a:r>
              <a:rPr lang="en-US" dirty="0" err="1" smtClean="0"/>
              <a:t>Modis</a:t>
            </a:r>
            <a:r>
              <a:rPr lang="en-US" dirty="0" smtClean="0"/>
              <a:t> LULC data instead of GLC2000</a:t>
            </a:r>
          </a:p>
          <a:p>
            <a:pPr lvl="1"/>
            <a:r>
              <a:rPr lang="en-US" dirty="0" smtClean="0"/>
              <a:t>So we need a new lookup table, presented here</a:t>
            </a:r>
          </a:p>
          <a:p>
            <a:r>
              <a:rPr lang="en-US" dirty="0" smtClean="0">
                <a:solidFill>
                  <a:srgbClr val="FF0000"/>
                </a:solidFill>
              </a:rPr>
              <a:t>Create new Broad GLOBIO LULC Classes</a:t>
            </a:r>
          </a:p>
          <a:p>
            <a:pPr lvl="1"/>
            <a:r>
              <a:rPr lang="en-US" dirty="0" smtClean="0"/>
              <a:t>LULC Values 130-132 are temporary  broad categories, which will be broken down into subcategories momentarily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18996332"/>
              </p:ext>
            </p:extLst>
          </p:nvPr>
        </p:nvGraphicFramePr>
        <p:xfrm>
          <a:off x="6185903" y="1690688"/>
          <a:ext cx="5499082" cy="4365084"/>
        </p:xfrm>
        <a:graphic>
          <a:graphicData uri="http://schemas.openxmlformats.org/drawingml/2006/table">
            <a:tbl>
              <a:tblPr>
                <a:tableStyleId>{5C22544A-7EE6-4342-B048-85BDC9FD1C3A}</a:tableStyleId>
              </a:tblPr>
              <a:tblGrid>
                <a:gridCol w="1790985"/>
                <a:gridCol w="769367"/>
                <a:gridCol w="1299095"/>
                <a:gridCol w="1639635"/>
              </a:tblGrid>
              <a:tr h="567566">
                <a:tc>
                  <a:txBody>
                    <a:bodyPr/>
                    <a:lstStyle/>
                    <a:p>
                      <a:pPr algn="l" fontAlgn="b"/>
                      <a:r>
                        <a:rPr lang="en-US" sz="1100" u="none" strike="noStrike">
                          <a:effectLst/>
                        </a:rPr>
                        <a:t>Modis LULC Class</a:t>
                      </a:r>
                      <a:endParaRPr lang="en-US" sz="1100" b="1" i="0" u="none" strike="noStrike">
                        <a:solidFill>
                          <a:srgbClr val="000000"/>
                        </a:solidFill>
                        <a:effectLst/>
                        <a:latin typeface="Calibri" panose="020F0502020204030204" pitchFamily="34" charset="0"/>
                      </a:endParaRPr>
                    </a:p>
                  </a:txBody>
                  <a:tcPr marL="9459" marR="9459" marT="9459" marB="0" anchor="b"/>
                </a:tc>
                <a:tc>
                  <a:txBody>
                    <a:bodyPr/>
                    <a:lstStyle/>
                    <a:p>
                      <a:pPr algn="l" fontAlgn="b"/>
                      <a:r>
                        <a:rPr lang="en-US" sz="1100" u="none" strike="noStrike">
                          <a:effectLst/>
                        </a:rPr>
                        <a:t>Modis LULC Value</a:t>
                      </a:r>
                      <a:endParaRPr lang="en-US" sz="1100" b="1" i="0" u="none" strike="noStrike">
                        <a:solidFill>
                          <a:srgbClr val="000000"/>
                        </a:solidFill>
                        <a:effectLst/>
                        <a:latin typeface="Calibri" panose="020F0502020204030204" pitchFamily="34" charset="0"/>
                      </a:endParaRPr>
                    </a:p>
                  </a:txBody>
                  <a:tcPr marL="9459" marR="9459" marT="9459" marB="0" anchor="b"/>
                </a:tc>
                <a:tc>
                  <a:txBody>
                    <a:bodyPr/>
                    <a:lstStyle/>
                    <a:p>
                      <a:pPr algn="l" fontAlgn="b"/>
                      <a:r>
                        <a:rPr lang="en-US" sz="1100" u="none" strike="noStrike">
                          <a:effectLst/>
                        </a:rPr>
                        <a:t>Convert to which GLOBIO Class(s)?</a:t>
                      </a:r>
                      <a:endParaRPr lang="en-US" sz="1100" b="1" i="0" u="none" strike="noStrike">
                        <a:solidFill>
                          <a:srgbClr val="000000"/>
                        </a:solidFill>
                        <a:effectLst/>
                        <a:latin typeface="Calibri" panose="020F0502020204030204" pitchFamily="34" charset="0"/>
                      </a:endParaRPr>
                    </a:p>
                  </a:txBody>
                  <a:tcPr marL="9459" marR="9459" marT="9459" marB="0" anchor="b"/>
                </a:tc>
                <a:tc>
                  <a:txBody>
                    <a:bodyPr/>
                    <a:lstStyle/>
                    <a:p>
                      <a:pPr algn="l" fontAlgn="b"/>
                      <a:r>
                        <a:rPr lang="en-US" sz="1100" u="none" strike="noStrike">
                          <a:effectLst/>
                        </a:rPr>
                        <a:t>BroadCode (temporary step before splitting into subclasses)</a:t>
                      </a:r>
                      <a:endParaRPr lang="en-US" sz="1100" b="1" i="0" u="none" strike="noStrike">
                        <a:solidFill>
                          <a:srgbClr val="000000"/>
                        </a:solidFill>
                        <a:effectLst/>
                        <a:latin typeface="Calibri" panose="020F0502020204030204" pitchFamily="34" charset="0"/>
                      </a:endParaRPr>
                    </a:p>
                  </a:txBody>
                  <a:tcPr marL="9459" marR="9459" marT="9459" marB="0" anchor="b"/>
                </a:tc>
              </a:tr>
              <a:tr h="392120">
                <a:tc>
                  <a:txBody>
                    <a:bodyPr/>
                    <a:lstStyle/>
                    <a:p>
                      <a:pPr algn="l" fontAlgn="b"/>
                      <a:r>
                        <a:rPr lang="en-US" sz="1100" u="none" strike="noStrike">
                          <a:effectLst/>
                        </a:rPr>
                        <a:t>Water</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459" marR="9459" marT="9459" marB="0" anchor="b"/>
                </a:tc>
              </a:tr>
              <a:tr h="189189">
                <a:tc>
                  <a:txBody>
                    <a:bodyPr/>
                    <a:lstStyle/>
                    <a:p>
                      <a:pPr algn="l" fontAlgn="b"/>
                      <a:r>
                        <a:rPr lang="en-US" sz="1100" u="none" strike="noStrike">
                          <a:effectLst/>
                        </a:rPr>
                        <a:t>Evergreen Needleleaf forest</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l" fontAlgn="b"/>
                      <a:r>
                        <a:rPr lang="en-US" sz="1100" u="none" strike="noStrike">
                          <a:effectLst/>
                        </a:rPr>
                        <a:t>1,2,3,7</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130</a:t>
                      </a:r>
                      <a:endParaRPr lang="en-US" sz="1100" b="0" i="0" u="none" strike="noStrike">
                        <a:solidFill>
                          <a:srgbClr val="000000"/>
                        </a:solidFill>
                        <a:effectLst/>
                        <a:latin typeface="Calibri" panose="020F0502020204030204" pitchFamily="34" charset="0"/>
                      </a:endParaRPr>
                    </a:p>
                  </a:txBody>
                  <a:tcPr marL="9459" marR="9459" marT="9459" marB="0" anchor="b"/>
                </a:tc>
              </a:tr>
              <a:tr h="378377">
                <a:tc>
                  <a:txBody>
                    <a:bodyPr/>
                    <a:lstStyle/>
                    <a:p>
                      <a:pPr algn="l" fontAlgn="b"/>
                      <a:r>
                        <a:rPr lang="en-US" sz="1100" u="none" strike="noStrike">
                          <a:effectLst/>
                        </a:rPr>
                        <a:t>Evergreen Broadleaf forest</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l" fontAlgn="b"/>
                      <a:r>
                        <a:rPr lang="en-US" sz="1100" u="none" strike="noStrike">
                          <a:effectLst/>
                        </a:rPr>
                        <a:t>1,2,3,7</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130</a:t>
                      </a:r>
                      <a:endParaRPr lang="en-US" sz="1100" b="0" i="0" u="none" strike="noStrike">
                        <a:solidFill>
                          <a:srgbClr val="000000"/>
                        </a:solidFill>
                        <a:effectLst/>
                        <a:latin typeface="Calibri" panose="020F0502020204030204" pitchFamily="34" charset="0"/>
                      </a:endParaRPr>
                    </a:p>
                  </a:txBody>
                  <a:tcPr marL="9459" marR="9459" marT="9459" marB="0" anchor="b"/>
                </a:tc>
              </a:tr>
              <a:tr h="189189">
                <a:tc>
                  <a:txBody>
                    <a:bodyPr/>
                    <a:lstStyle/>
                    <a:p>
                      <a:pPr algn="l" fontAlgn="b"/>
                      <a:r>
                        <a:rPr lang="en-US" sz="1100" u="none" strike="noStrike">
                          <a:effectLst/>
                        </a:rPr>
                        <a:t>Deciduous Needleleaf forest</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l" fontAlgn="b"/>
                      <a:r>
                        <a:rPr lang="en-US" sz="1100" u="none" strike="noStrike">
                          <a:effectLst/>
                        </a:rPr>
                        <a:t>1,2,3,7</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130</a:t>
                      </a:r>
                      <a:endParaRPr lang="en-US" sz="1100" b="0" i="0" u="none" strike="noStrike">
                        <a:solidFill>
                          <a:srgbClr val="000000"/>
                        </a:solidFill>
                        <a:effectLst/>
                        <a:latin typeface="Calibri" panose="020F0502020204030204" pitchFamily="34" charset="0"/>
                      </a:endParaRPr>
                    </a:p>
                  </a:txBody>
                  <a:tcPr marL="9459" marR="9459" marT="9459" marB="0" anchor="b"/>
                </a:tc>
              </a:tr>
              <a:tr h="189189">
                <a:tc>
                  <a:txBody>
                    <a:bodyPr/>
                    <a:lstStyle/>
                    <a:p>
                      <a:pPr algn="l" fontAlgn="b"/>
                      <a:r>
                        <a:rPr lang="en-US" sz="1100" u="none" strike="noStrike">
                          <a:effectLst/>
                        </a:rPr>
                        <a:t>Deciduous Broadleaf forest</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l" fontAlgn="b"/>
                      <a:r>
                        <a:rPr lang="en-US" sz="1100" u="none" strike="noStrike">
                          <a:effectLst/>
                        </a:rPr>
                        <a:t>1,2,3,7</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130</a:t>
                      </a:r>
                      <a:endParaRPr lang="en-US" sz="1100" b="0" i="0" u="none" strike="noStrike">
                        <a:solidFill>
                          <a:srgbClr val="000000"/>
                        </a:solidFill>
                        <a:effectLst/>
                        <a:latin typeface="Calibri" panose="020F0502020204030204" pitchFamily="34" charset="0"/>
                      </a:endParaRPr>
                    </a:p>
                  </a:txBody>
                  <a:tcPr marL="9459" marR="9459" marT="9459" marB="0" anchor="b"/>
                </a:tc>
              </a:tr>
              <a:tr h="189189">
                <a:tc>
                  <a:txBody>
                    <a:bodyPr/>
                    <a:lstStyle/>
                    <a:p>
                      <a:pPr algn="l" fontAlgn="b"/>
                      <a:r>
                        <a:rPr lang="en-US" sz="1100" u="none" strike="noStrike">
                          <a:effectLst/>
                        </a:rPr>
                        <a:t>Mixed forest</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l" fontAlgn="b"/>
                      <a:r>
                        <a:rPr lang="en-US" sz="1100" u="none" strike="noStrike">
                          <a:effectLst/>
                        </a:rPr>
                        <a:t>1,2,3,7</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130</a:t>
                      </a:r>
                      <a:endParaRPr lang="en-US" sz="1100" b="0" i="0" u="none" strike="noStrike">
                        <a:solidFill>
                          <a:srgbClr val="000000"/>
                        </a:solidFill>
                        <a:effectLst/>
                        <a:latin typeface="Calibri" panose="020F0502020204030204" pitchFamily="34" charset="0"/>
                      </a:endParaRPr>
                    </a:p>
                  </a:txBody>
                  <a:tcPr marL="9459" marR="9459" marT="9459" marB="0" anchor="b"/>
                </a:tc>
              </a:tr>
              <a:tr h="378377">
                <a:tc>
                  <a:txBody>
                    <a:bodyPr/>
                    <a:lstStyle/>
                    <a:p>
                      <a:pPr algn="l" fontAlgn="b"/>
                      <a:r>
                        <a:rPr lang="en-US" sz="1100" u="none" strike="noStrike">
                          <a:effectLst/>
                        </a:rPr>
                        <a:t>Closed shrublands/ Cerrado</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l" fontAlgn="b"/>
                      <a:r>
                        <a:rPr lang="en-US" sz="1100" u="none" strike="noStrike">
                          <a:effectLst/>
                        </a:rPr>
                        <a:t>1,4,5,6</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131</a:t>
                      </a:r>
                      <a:endParaRPr lang="en-US" sz="1100" b="0" i="0" u="none" strike="noStrike">
                        <a:solidFill>
                          <a:srgbClr val="000000"/>
                        </a:solidFill>
                        <a:effectLst/>
                        <a:latin typeface="Calibri" panose="020F0502020204030204" pitchFamily="34" charset="0"/>
                      </a:endParaRPr>
                    </a:p>
                  </a:txBody>
                  <a:tcPr marL="9459" marR="9459" marT="9459" marB="0" anchor="b"/>
                </a:tc>
              </a:tr>
              <a:tr h="378377">
                <a:tc>
                  <a:txBody>
                    <a:bodyPr/>
                    <a:lstStyle/>
                    <a:p>
                      <a:pPr algn="l" fontAlgn="b"/>
                      <a:r>
                        <a:rPr lang="en-US" sz="1100" u="none" strike="noStrike">
                          <a:effectLst/>
                        </a:rPr>
                        <a:t>Open shrublands</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l" fontAlgn="b"/>
                      <a:r>
                        <a:rPr lang="en-US" sz="1100" u="none" strike="noStrike">
                          <a:effectLst/>
                        </a:rPr>
                        <a:t>1,4,5,6</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131</a:t>
                      </a:r>
                      <a:endParaRPr lang="en-US" sz="1100" b="0" i="0" u="none" strike="noStrike">
                        <a:solidFill>
                          <a:srgbClr val="000000"/>
                        </a:solidFill>
                        <a:effectLst/>
                        <a:latin typeface="Calibri" panose="020F0502020204030204" pitchFamily="34" charset="0"/>
                      </a:endParaRPr>
                    </a:p>
                  </a:txBody>
                  <a:tcPr marL="9459" marR="9459" marT="9459" marB="0" anchor="b"/>
                </a:tc>
              </a:tr>
              <a:tr h="189189">
                <a:tc>
                  <a:txBody>
                    <a:bodyPr/>
                    <a:lstStyle/>
                    <a:p>
                      <a:pPr algn="l" fontAlgn="b"/>
                      <a:r>
                        <a:rPr lang="en-US" sz="1100" u="none" strike="noStrike">
                          <a:effectLst/>
                        </a:rPr>
                        <a:t>Woody savannas</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l" fontAlgn="b"/>
                      <a:r>
                        <a:rPr lang="en-US" sz="1100" u="none" strike="noStrike">
                          <a:effectLst/>
                        </a:rPr>
                        <a:t>1,4,5,6</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131</a:t>
                      </a:r>
                      <a:endParaRPr lang="en-US" sz="1100" b="0" i="0" u="none" strike="noStrike">
                        <a:solidFill>
                          <a:srgbClr val="000000"/>
                        </a:solidFill>
                        <a:effectLst/>
                        <a:latin typeface="Calibri" panose="020F0502020204030204" pitchFamily="34" charset="0"/>
                      </a:endParaRPr>
                    </a:p>
                  </a:txBody>
                  <a:tcPr marL="9459" marR="9459" marT="9459" marB="0" anchor="b"/>
                </a:tc>
              </a:tr>
              <a:tr h="189189">
                <a:tc>
                  <a:txBody>
                    <a:bodyPr/>
                    <a:lstStyle/>
                    <a:p>
                      <a:pPr algn="l" fontAlgn="b"/>
                      <a:r>
                        <a:rPr lang="en-US" sz="1100" u="none" strike="noStrike">
                          <a:effectLst/>
                        </a:rPr>
                        <a:t>Savannas</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l" fontAlgn="b"/>
                      <a:r>
                        <a:rPr lang="en-US" sz="1100" u="none" strike="noStrike">
                          <a:effectLst/>
                        </a:rPr>
                        <a:t>1,4,5,6</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131</a:t>
                      </a:r>
                      <a:endParaRPr lang="en-US" sz="1100" b="0" i="0" u="none" strike="noStrike">
                        <a:solidFill>
                          <a:srgbClr val="000000"/>
                        </a:solidFill>
                        <a:effectLst/>
                        <a:latin typeface="Calibri" panose="020F0502020204030204" pitchFamily="34" charset="0"/>
                      </a:endParaRPr>
                    </a:p>
                  </a:txBody>
                  <a:tcPr marL="9459" marR="9459" marT="9459" marB="0" anchor="b"/>
                </a:tc>
              </a:tr>
              <a:tr h="189189">
                <a:tc>
                  <a:txBody>
                    <a:bodyPr/>
                    <a:lstStyle/>
                    <a:p>
                      <a:pPr algn="l" fontAlgn="b"/>
                      <a:r>
                        <a:rPr lang="en-US" sz="1100" u="none" strike="noStrike">
                          <a:effectLst/>
                        </a:rPr>
                        <a:t>Grasslands</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l" fontAlgn="b"/>
                      <a:r>
                        <a:rPr lang="en-US" sz="1100" u="none" strike="noStrike">
                          <a:effectLst/>
                        </a:rPr>
                        <a:t>1,4,5,6</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131</a:t>
                      </a:r>
                      <a:endParaRPr lang="en-US" sz="1100" b="0" i="0" u="none" strike="noStrike">
                        <a:solidFill>
                          <a:srgbClr val="000000"/>
                        </a:solidFill>
                        <a:effectLst/>
                        <a:latin typeface="Calibri" panose="020F0502020204030204" pitchFamily="34" charset="0"/>
                      </a:endParaRPr>
                    </a:p>
                  </a:txBody>
                  <a:tcPr marL="9459" marR="9459" marT="9459" marB="0" anchor="b"/>
                </a:tc>
              </a:tr>
              <a:tr h="189189">
                <a:tc>
                  <a:txBody>
                    <a:bodyPr/>
                    <a:lstStyle/>
                    <a:p>
                      <a:pPr algn="l" fontAlgn="b"/>
                      <a:r>
                        <a:rPr lang="en-US" sz="1100" u="none" strike="noStrike">
                          <a:effectLst/>
                        </a:rPr>
                        <a:t>Croplands/Perennial</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l" fontAlgn="b"/>
                      <a:r>
                        <a:rPr lang="en-US" sz="1100" u="none" strike="noStrike">
                          <a:effectLst/>
                        </a:rPr>
                        <a:t>8,9</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132</a:t>
                      </a:r>
                      <a:endParaRPr lang="en-US" sz="1100" b="0" i="0" u="none" strike="noStrike">
                        <a:solidFill>
                          <a:srgbClr val="000000"/>
                        </a:solidFill>
                        <a:effectLst/>
                        <a:latin typeface="Calibri" panose="020F0502020204030204" pitchFamily="34" charset="0"/>
                      </a:endParaRPr>
                    </a:p>
                  </a:txBody>
                  <a:tcPr marL="9459" marR="9459" marT="9459" marB="0" anchor="b"/>
                </a:tc>
              </a:tr>
              <a:tr h="189189">
                <a:tc>
                  <a:txBody>
                    <a:bodyPr/>
                    <a:lstStyle/>
                    <a:p>
                      <a:pPr algn="l" fontAlgn="b"/>
                      <a:r>
                        <a:rPr lang="en-US" sz="1100" u="none" strike="noStrike">
                          <a:effectLst/>
                        </a:rPr>
                        <a:t>Urban and built-up</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459" marR="9459" marT="9459" marB="0" anchor="b"/>
                </a:tc>
              </a:tr>
              <a:tr h="189189">
                <a:tc>
                  <a:txBody>
                    <a:bodyPr/>
                    <a:lstStyle/>
                    <a:p>
                      <a:pPr algn="l" fontAlgn="b"/>
                      <a:r>
                        <a:rPr lang="en-US" sz="1100" u="none" strike="noStrike">
                          <a:effectLst/>
                        </a:rPr>
                        <a:t>Barren or sparsely vegetated</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459" marR="9459" marT="9459" marB="0" anchor="b"/>
                </a:tc>
              </a:tr>
              <a:tr h="378377">
                <a:tc>
                  <a:txBody>
                    <a:bodyPr/>
                    <a:lstStyle/>
                    <a:p>
                      <a:pPr algn="l" fontAlgn="b"/>
                      <a:r>
                        <a:rPr lang="en-US" sz="1100" u="none" strike="noStrike">
                          <a:effectLst/>
                        </a:rPr>
                        <a:t>Soybean Croplands</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a:effectLst/>
                        </a:rPr>
                        <a:t>120</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l" fontAlgn="b"/>
                      <a:r>
                        <a:rPr lang="en-US" sz="1100" u="none" strike="noStrike">
                          <a:effectLst/>
                        </a:rPr>
                        <a:t>8,9</a:t>
                      </a:r>
                      <a:endParaRPr lang="en-US" sz="1100" b="0" i="0" u="none" strike="noStrike">
                        <a:solidFill>
                          <a:srgbClr val="000000"/>
                        </a:solidFill>
                        <a:effectLst/>
                        <a:latin typeface="Calibri" panose="020F0502020204030204" pitchFamily="34" charset="0"/>
                      </a:endParaRPr>
                    </a:p>
                  </a:txBody>
                  <a:tcPr marL="9459" marR="9459" marT="9459" marB="0" anchor="b"/>
                </a:tc>
                <a:tc>
                  <a:txBody>
                    <a:bodyPr/>
                    <a:lstStyle/>
                    <a:p>
                      <a:pPr algn="r" fontAlgn="b"/>
                      <a:r>
                        <a:rPr lang="en-US" sz="1100" u="none" strike="noStrike" dirty="0">
                          <a:effectLst/>
                        </a:rPr>
                        <a:t>132</a:t>
                      </a:r>
                      <a:endParaRPr lang="en-US" sz="1100" b="0" i="0" u="none" strike="noStrike" dirty="0">
                        <a:solidFill>
                          <a:srgbClr val="000000"/>
                        </a:solidFill>
                        <a:effectLst/>
                        <a:latin typeface="Calibri" panose="020F0502020204030204" pitchFamily="34" charset="0"/>
                      </a:endParaRPr>
                    </a:p>
                  </a:txBody>
                  <a:tcPr marL="9459" marR="9459" marT="9459" marB="0" anchor="b"/>
                </a:tc>
              </a:tr>
            </a:tbl>
          </a:graphicData>
        </a:graphic>
      </p:graphicFrame>
      <p:sp>
        <p:nvSpPr>
          <p:cNvPr id="5" name="Rectangle 4"/>
          <p:cNvSpPr/>
          <p:nvPr/>
        </p:nvSpPr>
        <p:spPr>
          <a:xfrm>
            <a:off x="-124626" y="6311900"/>
            <a:ext cx="5947910" cy="369332"/>
          </a:xfrm>
          <a:prstGeom prst="rect">
            <a:avLst/>
          </a:prstGeom>
        </p:spPr>
        <p:txBody>
          <a:bodyPr wrap="none">
            <a:spAutoFit/>
          </a:bodyPr>
          <a:lstStyle/>
          <a:p>
            <a:pPr lvl="2"/>
            <a:r>
              <a:rPr lang="en-US" dirty="0" smtClean="0">
                <a:solidFill>
                  <a:srgbClr val="FF0000"/>
                </a:solidFill>
              </a:rPr>
              <a:t>(Red text indicates steps in the GLOBIO Helper Tool)</a:t>
            </a:r>
            <a:endParaRPr lang="en-US" dirty="0">
              <a:solidFill>
                <a:srgbClr val="FF0000"/>
              </a:solidFill>
            </a:endParaRPr>
          </a:p>
        </p:txBody>
      </p:sp>
    </p:spTree>
    <p:extLst>
      <p:ext uri="{BB962C8B-B14F-4D97-AF65-F5344CB8AC3E}">
        <p14:creationId xmlns:p14="http://schemas.microsoft.com/office/powerpoint/2010/main" val="1478943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Prospectus </a:t>
            </a:r>
            <a:r>
              <a:rPr lang="en-US" dirty="0" err="1" smtClean="0"/>
              <a:t>aobut</a:t>
            </a:r>
            <a:r>
              <a:rPr lang="en-US" dirty="0" smtClean="0"/>
              <a:t> future research topics</a:t>
            </a:r>
          </a:p>
          <a:p>
            <a:r>
              <a:rPr lang="en-US" dirty="0" smtClean="0"/>
              <a:t>Me, </a:t>
            </a:r>
            <a:r>
              <a:rPr lang="en-US" dirty="0" err="1" smtClean="0"/>
              <a:t>lisa</a:t>
            </a:r>
            <a:r>
              <a:rPr lang="en-US" dirty="0" smtClean="0"/>
              <a:t>, guy, </a:t>
            </a:r>
            <a:r>
              <a:rPr lang="en-US" dirty="0" err="1" smtClean="0"/>
              <a:t>sarah</a:t>
            </a:r>
            <a:r>
              <a:rPr lang="en-US" dirty="0" smtClean="0"/>
              <a:t>, Isabela, </a:t>
            </a:r>
            <a:r>
              <a:rPr lang="en-US" dirty="0" err="1" smtClean="0"/>
              <a:t>becky</a:t>
            </a:r>
            <a:r>
              <a:rPr lang="en-US" dirty="0" smtClean="0"/>
              <a:t>, rich as authors</a:t>
            </a:r>
            <a:endParaRPr lang="en-US" dirty="0"/>
          </a:p>
        </p:txBody>
      </p:sp>
    </p:spTree>
    <p:extLst>
      <p:ext uri="{BB962C8B-B14F-4D97-AF65-F5344CB8AC3E}">
        <p14:creationId xmlns:p14="http://schemas.microsoft.com/office/powerpoint/2010/main" val="848327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9990"/>
            <a:ext cx="11353800" cy="5558010"/>
          </a:xfrm>
        </p:spPr>
        <p:txBody>
          <a:bodyPr>
            <a:normAutofit/>
          </a:bodyPr>
          <a:lstStyle/>
          <a:p>
            <a:pPr lvl="1"/>
            <a:r>
              <a:rPr lang="en-US" dirty="0" err="1" smtClean="0"/>
              <a:t>NatCap</a:t>
            </a:r>
            <a:r>
              <a:rPr lang="en-US" dirty="0" smtClean="0"/>
              <a:t> Approach:</a:t>
            </a:r>
          </a:p>
          <a:p>
            <a:pPr lvl="2"/>
            <a:r>
              <a:rPr lang="en-US" dirty="0" smtClean="0">
                <a:solidFill>
                  <a:srgbClr val="FF0000"/>
                </a:solidFill>
              </a:rPr>
              <a:t>Use </a:t>
            </a:r>
            <a:r>
              <a:rPr lang="en-US" dirty="0" err="1" smtClean="0">
                <a:solidFill>
                  <a:srgbClr val="FF0000"/>
                </a:solidFill>
              </a:rPr>
              <a:t>EarthStat</a:t>
            </a:r>
            <a:r>
              <a:rPr lang="en-US" dirty="0" smtClean="0">
                <a:solidFill>
                  <a:srgbClr val="FF0000"/>
                </a:solidFill>
              </a:rPr>
              <a:t> Yield Gap Per Ha Yield data and a User Defined Threshold to spilt Agricultural Land into high and low input </a:t>
            </a:r>
          </a:p>
          <a:p>
            <a:pPr lvl="3"/>
            <a:r>
              <a:rPr lang="en-US" dirty="0" smtClean="0"/>
              <a:t>I believe this approach is much superior to theirs, though to be fair, they did not say how exactly they did it.</a:t>
            </a:r>
          </a:p>
          <a:p>
            <a:pPr lvl="4"/>
            <a:r>
              <a:rPr lang="en-US" dirty="0"/>
              <a:t>to distinguish between low-input agriculture and intensive agriculture, we can apply a dataset developed by Foley et al. 2011 (LINK), that maps yield gaps for all major commodity crops globally. This methodology compares agricultural production in similar climates (based on precipitation and growing degree days) and rates crop yield in different regions according to the maximum yields attained for its particular climate. The difference between actual and maximum attainable yield is defined as the “yield gap.” We will use these yield gaps as an indicator of agricultural intensity, because while many different forms of management can boost yields, Mueller et al. (2012) found that fertilizer application and irrigation explained the vast majority of the variance in these yield gaps. We therefore consider all agriculture with less than a certain percent yield gap (experimenting initially with 15%, 25%, 35%) to be intensified, and the remainder to be low-input agriculture. The assignment of the percent of yield gap that demarcates intensification is somewhat arbitrary and should be tested to determine the impact on the overall results.</a:t>
            </a:r>
          </a:p>
          <a:p>
            <a:pPr lvl="3"/>
            <a:endParaRPr lang="en-US" dirty="0" smtClean="0"/>
          </a:p>
          <a:p>
            <a:pPr lvl="2"/>
            <a:endParaRPr lang="en-US" dirty="0"/>
          </a:p>
        </p:txBody>
      </p:sp>
      <p:sp>
        <p:nvSpPr>
          <p:cNvPr id="4" name="Title 1"/>
          <p:cNvSpPr>
            <a:spLocks noGrp="1"/>
          </p:cNvSpPr>
          <p:nvPr>
            <p:ph type="title"/>
          </p:nvPr>
        </p:nvSpPr>
        <p:spPr>
          <a:xfrm>
            <a:off x="198304" y="-25573"/>
            <a:ext cx="11788048" cy="1325563"/>
          </a:xfrm>
        </p:spPr>
        <p:txBody>
          <a:bodyPr/>
          <a:lstStyle/>
          <a:p>
            <a:r>
              <a:rPr lang="en-US" dirty="0" smtClean="0"/>
              <a:t>Step 1.2: Identify High vs. Low Intensity Agriculture</a:t>
            </a:r>
            <a:endParaRPr lang="en-US" dirty="0"/>
          </a:p>
        </p:txBody>
      </p:sp>
    </p:spTree>
    <p:extLst>
      <p:ext uri="{BB962C8B-B14F-4D97-AF65-F5344CB8AC3E}">
        <p14:creationId xmlns:p14="http://schemas.microsoft.com/office/powerpoint/2010/main" val="934134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UNEP Parameters for Intensity Classes </a:t>
            </a:r>
            <a:endParaRPr lang="en-US" dirty="0"/>
          </a:p>
        </p:txBody>
      </p:sp>
      <p:pic>
        <p:nvPicPr>
          <p:cNvPr id="4" name="Picture 3"/>
          <p:cNvPicPr>
            <a:picLocks noChangeAspect="1"/>
          </p:cNvPicPr>
          <p:nvPr/>
        </p:nvPicPr>
        <p:blipFill>
          <a:blip r:embed="rId2"/>
          <a:stretch>
            <a:fillRect/>
          </a:stretch>
        </p:blipFill>
        <p:spPr>
          <a:xfrm>
            <a:off x="51538" y="2098346"/>
            <a:ext cx="12088923" cy="3310414"/>
          </a:xfrm>
          <a:prstGeom prst="rect">
            <a:avLst/>
          </a:prstGeom>
        </p:spPr>
      </p:pic>
    </p:spTree>
    <p:extLst>
      <p:ext uri="{BB962C8B-B14F-4D97-AF65-F5344CB8AC3E}">
        <p14:creationId xmlns:p14="http://schemas.microsoft.com/office/powerpoint/2010/main" val="1123602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GLOBIO Model and Theory</a:t>
            </a:r>
          </a:p>
          <a:p>
            <a:pPr marL="514350" indent="-514350">
              <a:buFont typeface="+mj-lt"/>
              <a:buAutoNum type="arabicPeriod"/>
            </a:pPr>
            <a:r>
              <a:rPr lang="en-US" dirty="0" err="1" smtClean="0"/>
              <a:t>NatCap</a:t>
            </a:r>
            <a:r>
              <a:rPr lang="en-US" dirty="0" smtClean="0"/>
              <a:t> Implementation of GLOBIO</a:t>
            </a:r>
          </a:p>
          <a:p>
            <a:pPr lvl="1"/>
            <a:r>
              <a:rPr lang="en-US" dirty="0" smtClean="0"/>
              <a:t>New Additions, Revisions and Theoretical Advances over Base GLOBIO</a:t>
            </a:r>
          </a:p>
          <a:p>
            <a:pPr lvl="1"/>
            <a:r>
              <a:rPr lang="en-US" dirty="0" smtClean="0"/>
              <a:t>Inputs and Model Calculation</a:t>
            </a:r>
          </a:p>
          <a:p>
            <a:pPr lvl="1"/>
            <a:r>
              <a:rPr lang="en-US" dirty="0" smtClean="0"/>
              <a:t>Scripting Environment</a:t>
            </a:r>
          </a:p>
          <a:p>
            <a:pPr marL="514350" indent="-514350">
              <a:buFont typeface="+mj-lt"/>
              <a:buAutoNum type="arabicPeriod"/>
            </a:pPr>
            <a:r>
              <a:rPr lang="en-US" dirty="0" smtClean="0"/>
              <a:t>Results</a:t>
            </a:r>
          </a:p>
          <a:p>
            <a:pPr lvl="1"/>
            <a:r>
              <a:rPr lang="en-US" dirty="0" smtClean="0"/>
              <a:t>Unlike GLOBIO, we can show thresholds</a:t>
            </a:r>
          </a:p>
          <a:p>
            <a:pPr lvl="2"/>
            <a:r>
              <a:rPr lang="en-US" dirty="0" smtClean="0"/>
              <a:t>(GLOBIO is only run once. We run several thousand times and compare scenarios)</a:t>
            </a:r>
          </a:p>
        </p:txBody>
      </p:sp>
    </p:spTree>
    <p:extLst>
      <p:ext uri="{BB962C8B-B14F-4D97-AF65-F5344CB8AC3E}">
        <p14:creationId xmlns:p14="http://schemas.microsoft.com/office/powerpoint/2010/main" val="401140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0328"/>
            <a:ext cx="10515600" cy="5210978"/>
          </a:xfrm>
        </p:spPr>
        <p:txBody>
          <a:bodyPr>
            <a:normAutofit fontScale="85000" lnSpcReduction="20000"/>
          </a:bodyPr>
          <a:lstStyle/>
          <a:p>
            <a:r>
              <a:rPr lang="en-US" dirty="0" smtClean="0"/>
              <a:t>UNEP Approach</a:t>
            </a:r>
          </a:p>
          <a:p>
            <a:pPr lvl="1"/>
            <a:r>
              <a:rPr lang="en-US" dirty="0" smtClean="0"/>
              <a:t>‘Scrublands and grasslands’ were divided into ‘pristine </a:t>
            </a:r>
            <a:r>
              <a:rPr lang="en-US" dirty="0" err="1" smtClean="0"/>
              <a:t>vegetations</a:t>
            </a:r>
            <a:r>
              <a:rPr lang="en-US" dirty="0" smtClean="0"/>
              <a:t>,’ ‘livestock grazing areas,’ and ‘man-made pastures’. </a:t>
            </a:r>
          </a:p>
          <a:p>
            <a:pPr lvl="1"/>
            <a:r>
              <a:rPr lang="en-US" dirty="0" smtClean="0"/>
              <a:t>‘‘Livestock grazing areas’ were estimated by IMAGE for current and future years and distributed, proportionally, to all GLC2000 classes containing low vegetation.</a:t>
            </a:r>
          </a:p>
          <a:p>
            <a:pPr lvl="1"/>
            <a:r>
              <a:rPr lang="en-US" dirty="0" smtClean="0"/>
              <a:t> ‘Man-made pastures’ were assigned to the GLC2000 class of ‘herbaceous cover’ if found in originally forested areas according to the potential vegetation map generated by IMAGE (based on the BIOME model, Prentice and others 1992).</a:t>
            </a:r>
          </a:p>
          <a:p>
            <a:r>
              <a:rPr lang="en-US" dirty="0" err="1" smtClean="0"/>
              <a:t>NatCap</a:t>
            </a:r>
            <a:r>
              <a:rPr lang="en-US" dirty="0" smtClean="0"/>
              <a:t> Approach: </a:t>
            </a:r>
          </a:p>
          <a:p>
            <a:pPr lvl="1"/>
            <a:r>
              <a:rPr lang="en-US" dirty="0" smtClean="0"/>
              <a:t>to </a:t>
            </a:r>
            <a:r>
              <a:rPr lang="en-US" dirty="0"/>
              <a:t>distinguish between native grasslands, grazing landscapes, and man-made pastures (deforested areas used for pasture), we compare Foley et al. (XXXX) potential vegetation map (LINK) with the MODIS land-cover data. If a particular pixel is supposed to be forest according to the potential vegetation map, but is actually listed as grassland in MODIS, we will reclassify this as “man-made pasture,” since this is likely forest that has been cleared for grazing. If a pixel is supposed to be grassland according to the potential vegetation map and is indeed listed as grassland in the MODIS data, we will then use a separate dataset developed by </a:t>
            </a:r>
            <a:r>
              <a:rPr lang="en-US" dirty="0" err="1"/>
              <a:t>Ramankutty</a:t>
            </a:r>
            <a:r>
              <a:rPr lang="en-US" dirty="0"/>
              <a:t> et al. (XXXX, LINK) on proportional pasture area at 5 min (10 km) resolution.  We cannot determine from this data which pixels at the finer resolution of the MODIS data (463 m) are grazed, but we can approximate this by randomly assigning the proportional number of pixels to either “livestock grazing” (based on proportional area of pasture) or “grassland primary vegetation” (1 – proportional area of pasture). </a:t>
            </a:r>
          </a:p>
          <a:p>
            <a:pPr lvl="1"/>
            <a:endParaRPr lang="en-US" dirty="0" smtClean="0"/>
          </a:p>
        </p:txBody>
      </p:sp>
      <p:sp>
        <p:nvSpPr>
          <p:cNvPr id="4" name="Title 1"/>
          <p:cNvSpPr>
            <a:spLocks noGrp="1"/>
          </p:cNvSpPr>
          <p:nvPr>
            <p:ph type="title"/>
          </p:nvPr>
        </p:nvSpPr>
        <p:spPr>
          <a:xfrm>
            <a:off x="198304" y="-25573"/>
            <a:ext cx="11788048" cy="1325563"/>
          </a:xfrm>
        </p:spPr>
        <p:txBody>
          <a:bodyPr/>
          <a:lstStyle/>
          <a:p>
            <a:r>
              <a:rPr lang="en-US" dirty="0" smtClean="0"/>
              <a:t>Step 1.3: Split Scrublands and Grasslands into “pristine”, “grazing” and “pasture”</a:t>
            </a:r>
            <a:endParaRPr lang="en-US" dirty="0"/>
          </a:p>
        </p:txBody>
      </p:sp>
    </p:spTree>
    <p:extLst>
      <p:ext uri="{BB962C8B-B14F-4D97-AF65-F5344CB8AC3E}">
        <p14:creationId xmlns:p14="http://schemas.microsoft.com/office/powerpoint/2010/main" val="28712861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5150" y="1299990"/>
            <a:ext cx="10515600" cy="5558010"/>
          </a:xfrm>
        </p:spPr>
        <p:txBody>
          <a:bodyPr>
            <a:normAutofit fontScale="85000" lnSpcReduction="10000"/>
          </a:bodyPr>
          <a:lstStyle/>
          <a:p>
            <a:r>
              <a:rPr lang="en-US" dirty="0" smtClean="0"/>
              <a:t>UNEP Approach:</a:t>
            </a:r>
          </a:p>
          <a:p>
            <a:pPr lvl="1"/>
            <a:r>
              <a:rPr lang="en-US" dirty="0" smtClean="0"/>
              <a:t>we assigned the land-use categories ‘lightly used forest,’ ‘secondary forest,’ and ‘forest plantations’ to forest classes of GLC2000. </a:t>
            </a:r>
          </a:p>
          <a:p>
            <a:pPr lvl="2"/>
            <a:r>
              <a:rPr lang="en-US" dirty="0" smtClean="0"/>
              <a:t> We used national data on forest use from FAO (2001) and assigned the derived fractions for each region, proportionally, to all grid cells that contain one or more GLC2000 forest classes (Table 3).</a:t>
            </a:r>
          </a:p>
          <a:p>
            <a:pPr lvl="1"/>
            <a:r>
              <a:rPr lang="en-US" dirty="0" smtClean="0"/>
              <a:t> Bare areas are considered to be areas of primary vegetation if the potential vegetation is ice, snow, tundra, or desert, according to the BIOME model. </a:t>
            </a:r>
          </a:p>
          <a:p>
            <a:pPr lvl="1"/>
            <a:r>
              <a:rPr lang="en-US" dirty="0" smtClean="0"/>
              <a:t> Scrub classes are considered to be secondary vegetation if the potential vegetation is forest, except for boreal forests, where scrub vegetation is assumed to be part of the natural ecosystem.</a:t>
            </a:r>
          </a:p>
          <a:p>
            <a:r>
              <a:rPr lang="en-US" dirty="0" err="1" smtClean="0"/>
              <a:t>NatCap</a:t>
            </a:r>
            <a:r>
              <a:rPr lang="en-US" dirty="0" smtClean="0"/>
              <a:t> Approach:</a:t>
            </a:r>
          </a:p>
          <a:p>
            <a:pPr lvl="1"/>
            <a:r>
              <a:rPr lang="en-US" dirty="0" smtClean="0"/>
              <a:t>to </a:t>
            </a:r>
            <a:r>
              <a:rPr lang="en-US" dirty="0"/>
              <a:t>distinguish between pristine forest, forest with some extractive use, and secondary (replanted) forests we can apply the fragmentation tool (Appendix B) to forest cover and assign different use categories based on FFQI. To determine the FFQI threshold that separates pristine forest from secondary or extractive forest, we can apply the tool first to a landscape where these uses are known and run a preliminary analysis investigating the relationship between FFQI and forests of different harvest pressure. If no general relationship can be derived, we can assume the most conservative case, that all forest is pristine forest</a:t>
            </a:r>
            <a:r>
              <a:rPr lang="en-US" dirty="0" smtClean="0"/>
              <a:t>.</a:t>
            </a:r>
          </a:p>
          <a:p>
            <a:pPr lvl="1"/>
            <a:r>
              <a:rPr lang="en-US" dirty="0" smtClean="0"/>
              <a:t>I WILL USE NEAR HUMAN INFLUENCE, but this ignores the FFQI effect. But, we’re </a:t>
            </a:r>
            <a:r>
              <a:rPr lang="en-US" dirty="0" err="1" smtClean="0"/>
              <a:t>gonna</a:t>
            </a:r>
            <a:r>
              <a:rPr lang="en-US" dirty="0" smtClean="0"/>
              <a:t> use their fragmentation method, but </a:t>
            </a:r>
            <a:endParaRPr lang="en-US" dirty="0"/>
          </a:p>
        </p:txBody>
      </p:sp>
      <p:sp>
        <p:nvSpPr>
          <p:cNvPr id="4" name="Title 1"/>
          <p:cNvSpPr>
            <a:spLocks noGrp="1"/>
          </p:cNvSpPr>
          <p:nvPr>
            <p:ph type="title"/>
          </p:nvPr>
        </p:nvSpPr>
        <p:spPr>
          <a:xfrm>
            <a:off x="198304" y="-25573"/>
            <a:ext cx="11788048" cy="1325563"/>
          </a:xfrm>
        </p:spPr>
        <p:txBody>
          <a:bodyPr/>
          <a:lstStyle/>
          <a:p>
            <a:r>
              <a:rPr lang="en-US" dirty="0" smtClean="0"/>
              <a:t>Step 1.4: </a:t>
            </a:r>
            <a:r>
              <a:rPr lang="en-US" dirty="0"/>
              <a:t>Identify ‘lightly </a:t>
            </a:r>
            <a:r>
              <a:rPr lang="en-US" dirty="0" smtClean="0"/>
              <a:t>used,’ </a:t>
            </a:r>
            <a:r>
              <a:rPr lang="en-US" dirty="0"/>
              <a:t>‘</a:t>
            </a:r>
            <a:r>
              <a:rPr lang="en-US" dirty="0" smtClean="0"/>
              <a:t>secondary,’ </a:t>
            </a:r>
            <a:r>
              <a:rPr lang="en-US" dirty="0"/>
              <a:t>and ‘forest plantations’ </a:t>
            </a:r>
            <a:r>
              <a:rPr lang="en-US" dirty="0" smtClean="0"/>
              <a:t>forests</a:t>
            </a:r>
            <a:endParaRPr lang="en-US" dirty="0"/>
          </a:p>
        </p:txBody>
      </p:sp>
    </p:spTree>
    <p:extLst>
      <p:ext uri="{BB962C8B-B14F-4D97-AF65-F5344CB8AC3E}">
        <p14:creationId xmlns:p14="http://schemas.microsoft.com/office/powerpoint/2010/main" val="2151289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UNEP Assignment Proportions</a:t>
            </a:r>
            <a:endParaRPr lang="en-US" dirty="0"/>
          </a:p>
        </p:txBody>
      </p:sp>
      <p:pic>
        <p:nvPicPr>
          <p:cNvPr id="4" name="Picture 3"/>
          <p:cNvPicPr>
            <a:picLocks noChangeAspect="1"/>
          </p:cNvPicPr>
          <p:nvPr/>
        </p:nvPicPr>
        <p:blipFill>
          <a:blip r:embed="rId2"/>
          <a:stretch>
            <a:fillRect/>
          </a:stretch>
        </p:blipFill>
        <p:spPr>
          <a:xfrm>
            <a:off x="838200" y="2166786"/>
            <a:ext cx="9785435" cy="3884295"/>
          </a:xfrm>
          <a:prstGeom prst="rect">
            <a:avLst/>
          </a:prstGeom>
        </p:spPr>
      </p:pic>
    </p:spTree>
    <p:extLst>
      <p:ext uri="{BB962C8B-B14F-4D97-AF65-F5344CB8AC3E}">
        <p14:creationId xmlns:p14="http://schemas.microsoft.com/office/powerpoint/2010/main" val="30299842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Step 2: Create </a:t>
                </a:r>
                <a14:m>
                  <m:oMath xmlns:m="http://schemas.openxmlformats.org/officeDocument/2006/math">
                    <m:r>
                      <a:rPr lang="en-US" b="0" i="1" smtClean="0">
                        <a:latin typeface="Cambria Math" panose="02040503050406030204" pitchFamily="18" charset="0"/>
                      </a:rPr>
                      <m:t>𝑀𝑆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𝐹</m:t>
                        </m:r>
                      </m:sub>
                    </m:sSub>
                  </m:oMath>
                </a14:m>
                <a:r>
                  <a:rPr lang="en-US" dirty="0" smtClean="0"/>
                  <a:t> (fragmentation)</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en-US">
                    <a:noFill/>
                  </a:rPr>
                  <a:t> </a:t>
                </a:r>
              </a:p>
            </p:txBody>
          </p:sp>
        </mc:Fallback>
      </mc:AlternateContent>
      <p:sp>
        <p:nvSpPr>
          <p:cNvPr id="3" name="Content Placeholder 2"/>
          <p:cNvSpPr>
            <a:spLocks noGrp="1"/>
          </p:cNvSpPr>
          <p:nvPr>
            <p:ph idx="1"/>
          </p:nvPr>
        </p:nvSpPr>
        <p:spPr/>
        <p:txBody>
          <a:bodyPr>
            <a:normAutofit/>
          </a:bodyPr>
          <a:lstStyle/>
          <a:p>
            <a:r>
              <a:rPr lang="en-US" dirty="0" smtClean="0"/>
              <a:t>The relationship between MSA and patch size was built upon data on the minimum area requirement of animal species deﬁned as the area needed to support at least a minimum viable population (</a:t>
            </a:r>
            <a:r>
              <a:rPr lang="en-US" dirty="0" err="1" smtClean="0"/>
              <a:t>Verboom</a:t>
            </a:r>
            <a:r>
              <a:rPr lang="en-US" dirty="0" smtClean="0"/>
              <a:t> and others 2007).</a:t>
            </a:r>
          </a:p>
          <a:p>
            <a:pPr lvl="1"/>
            <a:r>
              <a:rPr lang="en-US" dirty="0" smtClean="0"/>
              <a:t>The proportion of species for which a certain area is sufﬁcient for their MVP is calculated and considered a proxy for MSA.</a:t>
            </a:r>
          </a:p>
          <a:p>
            <a:r>
              <a:rPr lang="en-US" dirty="0" smtClean="0"/>
              <a:t>Patch sizes were calculated by ﬁrst reclassifying GLC2000 into two classes: man-made land (including croplands and urban areas) and natural land, all the rest. </a:t>
            </a:r>
            <a:endParaRPr lang="en-US" dirty="0"/>
          </a:p>
          <a:p>
            <a:pPr lvl="1"/>
            <a:r>
              <a:rPr lang="en-US" dirty="0" smtClean="0"/>
              <a:t> An overlay with the main roads derived from the infrastructural map resulted in a map of patches of natural areas.</a:t>
            </a:r>
            <a:endParaRPr lang="en-US" dirty="0"/>
          </a:p>
        </p:txBody>
      </p:sp>
    </p:spTree>
    <p:extLst>
      <p:ext uri="{BB962C8B-B14F-4D97-AF65-F5344CB8AC3E}">
        <p14:creationId xmlns:p14="http://schemas.microsoft.com/office/powerpoint/2010/main" val="3279823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Plotsize</a:t>
            </a:r>
            <a:r>
              <a:rPr lang="en-US" dirty="0" smtClean="0"/>
              <a:t> </a:t>
            </a:r>
            <a:r>
              <a:rPr lang="en-US" dirty="0" err="1" smtClean="0"/>
              <a:t>Params</a:t>
            </a:r>
            <a:endParaRPr lang="en-US" dirty="0"/>
          </a:p>
        </p:txBody>
      </p:sp>
      <p:sp>
        <p:nvSpPr>
          <p:cNvPr id="3" name="Content Placeholder 2"/>
          <p:cNvSpPr>
            <a:spLocks noGrp="1"/>
          </p:cNvSpPr>
          <p:nvPr>
            <p:ph idx="1"/>
          </p:nvPr>
        </p:nvSpPr>
        <p:spPr>
          <a:xfrm>
            <a:off x="838200" y="1825625"/>
            <a:ext cx="6188242" cy="4351338"/>
          </a:xfrm>
        </p:spPr>
        <p:txBody>
          <a:bodyPr/>
          <a:lstStyle/>
          <a:p>
            <a:r>
              <a:rPr lang="en-US" dirty="0" err="1" smtClean="0">
                <a:effectLst/>
              </a:rPr>
              <a:t>edge_distance</a:t>
            </a:r>
            <a:r>
              <a:rPr lang="en-US" dirty="0" smtClean="0">
                <a:effectLst/>
              </a:rPr>
              <a:t> = </a:t>
            </a:r>
            <a:r>
              <a:rPr lang="en-US" dirty="0" err="1" smtClean="0">
                <a:effectLst/>
              </a:rPr>
              <a:t>scipy.ndimage.morphology.distance_transform_edt</a:t>
            </a:r>
            <a:r>
              <a:rPr lang="en-US" dirty="0" smtClean="0">
                <a:effectLst/>
              </a:rPr>
              <a:t>( </a:t>
            </a:r>
            <a:r>
              <a:rPr lang="en-US" dirty="0" err="1" smtClean="0">
                <a:effectLst/>
              </a:rPr>
              <a:t>forest_existance</a:t>
            </a:r>
            <a:r>
              <a:rPr lang="en-US" dirty="0" smtClean="0">
                <a:effectLst/>
              </a:rPr>
              <a:t>) * </a:t>
            </a:r>
            <a:r>
              <a:rPr lang="en-US" dirty="0" err="1" smtClean="0">
                <a:effectLst/>
              </a:rPr>
              <a:t>cell_size</a:t>
            </a:r>
            <a:endParaRPr lang="en-US" dirty="0"/>
          </a:p>
        </p:txBody>
      </p:sp>
      <p:pic>
        <p:nvPicPr>
          <p:cNvPr id="4" name="Picture 3"/>
          <p:cNvPicPr>
            <a:picLocks noChangeAspect="1"/>
          </p:cNvPicPr>
          <p:nvPr/>
        </p:nvPicPr>
        <p:blipFill>
          <a:blip r:embed="rId2"/>
          <a:stretch>
            <a:fillRect/>
          </a:stretch>
        </p:blipFill>
        <p:spPr>
          <a:xfrm>
            <a:off x="8229601" y="180571"/>
            <a:ext cx="3962400" cy="6491374"/>
          </a:xfrm>
          <a:prstGeom prst="rect">
            <a:avLst/>
          </a:prstGeom>
        </p:spPr>
      </p:pic>
    </p:spTree>
    <p:extLst>
      <p:ext uri="{BB962C8B-B14F-4D97-AF65-F5344CB8AC3E}">
        <p14:creationId xmlns:p14="http://schemas.microsoft.com/office/powerpoint/2010/main" val="174797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Step 3: Create </a:t>
                </a:r>
                <a14:m>
                  <m:oMath xmlns:m="http://schemas.openxmlformats.org/officeDocument/2006/math">
                    <m:r>
                      <a:rPr lang="en-US" b="0" i="1" smtClean="0">
                        <a:latin typeface="Cambria Math" panose="02040503050406030204" pitchFamily="18" charset="0"/>
                      </a:rPr>
                      <m:t>𝑀𝑆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𝐼</m:t>
                        </m:r>
                      </m:sub>
                    </m:sSub>
                  </m:oMath>
                </a14:m>
                <a:r>
                  <a:rPr lang="en-US" dirty="0" smtClean="0"/>
                  <a:t> (infrastructure)</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r>
              <a:rPr lang="en-US" dirty="0" smtClean="0"/>
              <a:t>A global map of linear infrastructure, containing roads, railroads, power lines, and pipe lines, was derived from the Digital Chart of the World (DCW) database (DMA 1992). Buffers of different width, varying between biomes, were calculated and assigned to impact zones according to UNEP/RIVM (2004). The impact zones were summarized at 0.5 deg. grid resolution.</a:t>
            </a:r>
            <a:endParaRPr lang="en-US" dirty="0"/>
          </a:p>
        </p:txBody>
      </p:sp>
    </p:spTree>
    <p:extLst>
      <p:ext uri="{BB962C8B-B14F-4D97-AF65-F5344CB8AC3E}">
        <p14:creationId xmlns:p14="http://schemas.microsoft.com/office/powerpoint/2010/main" val="9901093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05025" y="0"/>
            <a:ext cx="10086975" cy="6838950"/>
          </a:xfrm>
          <a:prstGeom prst="rect">
            <a:avLst/>
          </a:prstGeom>
        </p:spPr>
      </p:pic>
    </p:spTree>
    <p:extLst>
      <p:ext uri="{BB962C8B-B14F-4D97-AF65-F5344CB8AC3E}">
        <p14:creationId xmlns:p14="http://schemas.microsoft.com/office/powerpoint/2010/main" val="1202049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0975"/>
            <a:ext cx="10515600" cy="1325563"/>
          </a:xfrm>
        </p:spPr>
        <p:txBody>
          <a:bodyPr/>
          <a:lstStyle/>
          <a:p>
            <a:r>
              <a:rPr lang="en-US" dirty="0" smtClean="0"/>
              <a:t>Infrastructure </a:t>
            </a:r>
            <a:r>
              <a:rPr lang="en-US" dirty="0" err="1" smtClean="0"/>
              <a:t>Params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624263" y="1514474"/>
            <a:ext cx="8543925" cy="5019675"/>
          </a:xfrm>
          <a:prstGeom prst="rect">
            <a:avLst/>
          </a:prstGeom>
        </p:spPr>
      </p:pic>
      <p:pic>
        <p:nvPicPr>
          <p:cNvPr id="5" name="Picture 4"/>
          <p:cNvPicPr>
            <a:picLocks noChangeAspect="1"/>
          </p:cNvPicPr>
          <p:nvPr/>
        </p:nvPicPr>
        <p:blipFill>
          <a:blip r:embed="rId3"/>
          <a:stretch>
            <a:fillRect/>
          </a:stretch>
        </p:blipFill>
        <p:spPr>
          <a:xfrm>
            <a:off x="0" y="1190625"/>
            <a:ext cx="4438650" cy="5667375"/>
          </a:xfrm>
          <a:prstGeom prst="rect">
            <a:avLst/>
          </a:prstGeom>
        </p:spPr>
      </p:pic>
      <p:sp>
        <p:nvSpPr>
          <p:cNvPr id="6" name="TextBox 5"/>
          <p:cNvSpPr txBox="1"/>
          <p:nvPr/>
        </p:nvSpPr>
        <p:spPr>
          <a:xfrm>
            <a:off x="7164429" y="1190625"/>
            <a:ext cx="898484" cy="534352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4396739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As a result, global MSA is projected to decrease from about 0.70 in 2000, to about 0.63 by 2050. </a:t>
            </a:r>
          </a:p>
          <a:p>
            <a:pPr lvl="1"/>
            <a:r>
              <a:rPr lang="en-US" dirty="0" smtClean="0"/>
              <a:t>0.01 of global MSA is equivalent to the conversion of 1.3 million km2 (an area the size of Peru or Chad) </a:t>
            </a:r>
            <a:endParaRPr lang="en-US" dirty="0"/>
          </a:p>
        </p:txBody>
      </p:sp>
      <p:pic>
        <p:nvPicPr>
          <p:cNvPr id="4" name="Picture 3"/>
          <p:cNvPicPr>
            <a:picLocks noChangeAspect="1"/>
          </p:cNvPicPr>
          <p:nvPr/>
        </p:nvPicPr>
        <p:blipFill>
          <a:blip r:embed="rId2"/>
          <a:stretch>
            <a:fillRect/>
          </a:stretch>
        </p:blipFill>
        <p:spPr>
          <a:xfrm>
            <a:off x="2036445" y="3407727"/>
            <a:ext cx="7753350" cy="3171825"/>
          </a:xfrm>
          <a:prstGeom prst="rect">
            <a:avLst/>
          </a:prstGeom>
        </p:spPr>
      </p:pic>
    </p:spTree>
    <p:extLst>
      <p:ext uri="{BB962C8B-B14F-4D97-AF65-F5344CB8AC3E}">
        <p14:creationId xmlns:p14="http://schemas.microsoft.com/office/powerpoint/2010/main" val="32068005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UNEP’s Regions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644266" y="2394032"/>
            <a:ext cx="8271967" cy="3715961"/>
          </a:xfrm>
          <a:prstGeom prst="rect">
            <a:avLst/>
          </a:prstGeom>
        </p:spPr>
      </p:pic>
    </p:spTree>
    <p:extLst>
      <p:ext uri="{BB962C8B-B14F-4D97-AF65-F5344CB8AC3E}">
        <p14:creationId xmlns:p14="http://schemas.microsoft.com/office/powerpoint/2010/main" val="266510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GLOBIO Model and Theory</a:t>
            </a:r>
            <a:endParaRPr lang="en-US" dirty="0"/>
          </a:p>
        </p:txBody>
      </p:sp>
      <p:sp>
        <p:nvSpPr>
          <p:cNvPr id="3" name="Content Placeholder 2"/>
          <p:cNvSpPr>
            <a:spLocks noGrp="1"/>
          </p:cNvSpPr>
          <p:nvPr>
            <p:ph idx="1"/>
          </p:nvPr>
        </p:nvSpPr>
        <p:spPr/>
        <p:txBody>
          <a:bodyPr>
            <a:normAutofit/>
          </a:bodyPr>
          <a:lstStyle/>
          <a:p>
            <a:r>
              <a:rPr lang="en-US" dirty="0" smtClean="0"/>
              <a:t>GLOBIO3 is a model built by UNEP that addresses:</a:t>
            </a:r>
          </a:p>
          <a:p>
            <a:pPr lvl="1"/>
            <a:r>
              <a:rPr lang="en-US" dirty="0" smtClean="0"/>
              <a:t>The impacts of environmental drivers on MSA and their relative importance</a:t>
            </a:r>
          </a:p>
          <a:p>
            <a:pPr lvl="1"/>
            <a:r>
              <a:rPr lang="en-US" dirty="0" smtClean="0"/>
              <a:t>Expected trends under various future scenarios</a:t>
            </a:r>
          </a:p>
          <a:p>
            <a:pPr lvl="1"/>
            <a:r>
              <a:rPr lang="en-US" dirty="0" smtClean="0"/>
              <a:t>Likely effects of various policy response options.</a:t>
            </a:r>
          </a:p>
          <a:p>
            <a:r>
              <a:rPr lang="en-US" dirty="0" smtClean="0"/>
              <a:t>Origin of GLOBIO3:</a:t>
            </a:r>
          </a:p>
          <a:p>
            <a:pPr lvl="1"/>
            <a:r>
              <a:rPr lang="en-US" dirty="0" smtClean="0"/>
              <a:t>UNEP\GRID-</a:t>
            </a:r>
            <a:r>
              <a:rPr lang="en-US" dirty="0" err="1" smtClean="0"/>
              <a:t>Arendal</a:t>
            </a:r>
            <a:r>
              <a:rPr lang="en-US" dirty="0" smtClean="0"/>
              <a:t> and the Netherlands Environmental Assessment Agency (PBL) combined GLOBIO2 and the IMAGE-NCI approaches, together with some aspects of the MA approach into a single model</a:t>
            </a:r>
            <a:endParaRPr lang="en-US" dirty="0"/>
          </a:p>
        </p:txBody>
      </p:sp>
    </p:spTree>
    <p:extLst>
      <p:ext uri="{BB962C8B-B14F-4D97-AF65-F5344CB8AC3E}">
        <p14:creationId xmlns:p14="http://schemas.microsoft.com/office/powerpoint/2010/main" val="22026763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65413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Climate Change </a:t>
            </a:r>
            <a:r>
              <a:rPr lang="en-US" dirty="0" err="1" smtClean="0"/>
              <a:t>Params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87220" y="2809875"/>
            <a:ext cx="7848600" cy="4048125"/>
          </a:xfrm>
          <a:prstGeom prst="rect">
            <a:avLst/>
          </a:prstGeom>
        </p:spPr>
      </p:pic>
    </p:spTree>
    <p:extLst>
      <p:ext uri="{BB962C8B-B14F-4D97-AF65-F5344CB8AC3E}">
        <p14:creationId xmlns:p14="http://schemas.microsoft.com/office/powerpoint/2010/main" val="32466757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Globio</a:t>
            </a:r>
            <a:r>
              <a:rPr lang="en-US" dirty="0" smtClean="0"/>
              <a:t> creates future scenarios</a:t>
            </a:r>
            <a:endParaRPr lang="en-US" dirty="0"/>
          </a:p>
        </p:txBody>
      </p:sp>
      <p:sp>
        <p:nvSpPr>
          <p:cNvPr id="3" name="Content Placeholder 2"/>
          <p:cNvSpPr>
            <a:spLocks noGrp="1"/>
          </p:cNvSpPr>
          <p:nvPr>
            <p:ph idx="1"/>
          </p:nvPr>
        </p:nvSpPr>
        <p:spPr/>
        <p:txBody>
          <a:bodyPr/>
          <a:lstStyle/>
          <a:p>
            <a:r>
              <a:rPr lang="en-US" dirty="0" smtClean="0"/>
              <a:t> For future scenarios, we used calculations of future timber demands to obtain the areas needed to produce the timber, and proportionally distributed the new fraction to each grid cell</a:t>
            </a:r>
          </a:p>
          <a:p>
            <a:r>
              <a:rPr lang="en-US" dirty="0" smtClean="0"/>
              <a:t> For future scenarios, the change in agricultural land and grazing areas calculated by IMAGE for each world region, was added to current land use and, proportionally, distributed over all grid cells.</a:t>
            </a:r>
            <a:endParaRPr lang="en-US" dirty="0"/>
          </a:p>
        </p:txBody>
      </p:sp>
    </p:spTree>
    <p:extLst>
      <p:ext uri="{BB962C8B-B14F-4D97-AF65-F5344CB8AC3E}">
        <p14:creationId xmlns:p14="http://schemas.microsoft.com/office/powerpoint/2010/main" val="34538116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Chat with Becky and Lisa regarding publishing schedule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Mine as a standalone paper or incorporation into the planning document?</a:t>
            </a:r>
          </a:p>
          <a:p>
            <a:r>
              <a:rPr lang="en-US" dirty="0" smtClean="0"/>
              <a:t>Timing okay for me delivering on 13</a:t>
            </a:r>
            <a:r>
              <a:rPr lang="en-US" baseline="30000" dirty="0" smtClean="0"/>
              <a:t>th</a:t>
            </a:r>
            <a:r>
              <a:rPr lang="en-US" dirty="0" smtClean="0"/>
              <a:t>?</a:t>
            </a:r>
          </a:p>
          <a:p>
            <a:r>
              <a:rPr lang="en-US" dirty="0" smtClean="0"/>
              <a:t>Of the 6 scenarios, 1 is brads in static maps. 5 are rich’s code.</a:t>
            </a:r>
          </a:p>
          <a:p>
            <a:r>
              <a:rPr lang="en-US" dirty="0" smtClean="0"/>
              <a:t>Show </a:t>
            </a:r>
            <a:r>
              <a:rPr lang="en-US" dirty="0" err="1" smtClean="0"/>
              <a:t>becky</a:t>
            </a:r>
            <a:r>
              <a:rPr lang="en-US" dirty="0" smtClean="0"/>
              <a:t> on Friday what we currently have. 3pm CT</a:t>
            </a:r>
          </a:p>
          <a:p>
            <a:r>
              <a:rPr lang="en-US" dirty="0" smtClean="0"/>
              <a:t>Create 2 sections:</a:t>
            </a:r>
          </a:p>
          <a:p>
            <a:pPr lvl="1"/>
            <a:r>
              <a:rPr lang="en-US" dirty="0" smtClean="0"/>
              <a:t>Traditional </a:t>
            </a:r>
            <a:r>
              <a:rPr lang="en-US" dirty="0" err="1" smtClean="0"/>
              <a:t>globio</a:t>
            </a:r>
            <a:endParaRPr lang="en-US" dirty="0" smtClean="0"/>
          </a:p>
          <a:p>
            <a:pPr lvl="1"/>
            <a:r>
              <a:rPr lang="en-US" dirty="0" err="1" smtClean="0"/>
              <a:t>Natcap</a:t>
            </a:r>
            <a:r>
              <a:rPr lang="en-US" dirty="0" smtClean="0"/>
              <a:t> approach (what’s novel and what’s not)</a:t>
            </a:r>
          </a:p>
          <a:p>
            <a:pPr lvl="2"/>
            <a:r>
              <a:rPr lang="en-US" dirty="0" smtClean="0"/>
              <a:t>More spatially explicit</a:t>
            </a:r>
          </a:p>
          <a:p>
            <a:pPr lvl="2"/>
            <a:r>
              <a:rPr lang="en-US" dirty="0" smtClean="0"/>
              <a:t>Can do it fast enough so can calculate scenario curves</a:t>
            </a:r>
            <a:endParaRPr lang="en-US" dirty="0"/>
          </a:p>
          <a:p>
            <a:r>
              <a:rPr lang="en-US" dirty="0" smtClean="0"/>
              <a:t>Webinar, 9am CT on 11</a:t>
            </a:r>
            <a:r>
              <a:rPr lang="en-US" baseline="30000" dirty="0" smtClean="0"/>
              <a:t>th</a:t>
            </a:r>
            <a:r>
              <a:rPr lang="en-US" dirty="0" smtClean="0"/>
              <a:t>.?</a:t>
            </a:r>
          </a:p>
          <a:p>
            <a:pPr marL="0" indent="0">
              <a:buNone/>
            </a:pPr>
            <a:r>
              <a:rPr lang="en-US" dirty="0" smtClean="0"/>
              <a:t>Friday 13</a:t>
            </a:r>
            <a:r>
              <a:rPr lang="en-US" baseline="30000" dirty="0" smtClean="0"/>
              <a:t>th</a:t>
            </a:r>
            <a:r>
              <a:rPr lang="en-US" dirty="0"/>
              <a:t> </a:t>
            </a:r>
            <a:r>
              <a:rPr lang="en-US" dirty="0" smtClean="0"/>
              <a:t>or 15</a:t>
            </a:r>
            <a:r>
              <a:rPr lang="en-US" baseline="30000" dirty="0" smtClean="0"/>
              <a:t>th</a:t>
            </a:r>
            <a:r>
              <a:rPr lang="en-US" dirty="0" smtClean="0"/>
              <a:t>? Create the graph. (skip grassland conversion? Cause it doesn’t stop). Also have the data table % soy </a:t>
            </a:r>
            <a:r>
              <a:rPr lang="en-US" dirty="0" err="1" smtClean="0"/>
              <a:t>explantion</a:t>
            </a:r>
            <a:r>
              <a:rPr lang="en-US" dirty="0" smtClean="0"/>
              <a:t> to % biodiversity.</a:t>
            </a:r>
          </a:p>
          <a:p>
            <a:pPr marL="0" indent="0">
              <a:buNone/>
            </a:pPr>
            <a:r>
              <a:rPr lang="en-US" dirty="0" smtClean="0"/>
              <a:t>The script.</a:t>
            </a:r>
          </a:p>
          <a:p>
            <a:pPr marL="0" indent="0">
              <a:buNone/>
            </a:pPr>
            <a:r>
              <a:rPr lang="en-US" dirty="0" smtClean="0"/>
              <a:t>9am central time on the Monday 16</a:t>
            </a:r>
            <a:r>
              <a:rPr lang="en-US" baseline="30000" dirty="0" smtClean="0"/>
              <a:t>th</a:t>
            </a:r>
            <a:r>
              <a:rPr lang="en-US" dirty="0" smtClean="0"/>
              <a:t> on how to run the model</a:t>
            </a:r>
          </a:p>
          <a:p>
            <a:pPr marL="0" indent="0">
              <a:buNone/>
            </a:pPr>
            <a:r>
              <a:rPr lang="en-US" dirty="0" smtClean="0"/>
              <a:t>Define the threshold as </a:t>
            </a:r>
            <a:r>
              <a:rPr lang="en-US" dirty="0" err="1" smtClean="0"/>
              <a:t>fn</a:t>
            </a:r>
            <a:r>
              <a:rPr lang="en-US" dirty="0" smtClean="0"/>
              <a:t> of GLOBAL average </a:t>
            </a:r>
            <a:r>
              <a:rPr lang="en-US" dirty="0" err="1" smtClean="0"/>
              <a:t>yieldgap</a:t>
            </a:r>
            <a:endParaRPr lang="en-US" dirty="0" smtClean="0"/>
          </a:p>
          <a:p>
            <a:pPr marL="0" indent="0">
              <a:buNone/>
            </a:pPr>
            <a:r>
              <a:rPr lang="en-US" dirty="0" smtClean="0"/>
              <a:t>They use 75% as a common point of </a:t>
            </a:r>
            <a:r>
              <a:rPr lang="en-US" dirty="0" err="1" smtClean="0"/>
              <a:t>defineing</a:t>
            </a:r>
            <a:r>
              <a:rPr lang="en-US" dirty="0" smtClean="0"/>
              <a:t> extensified</a:t>
            </a:r>
            <a:endParaRPr lang="en-US" dirty="0"/>
          </a:p>
        </p:txBody>
      </p:sp>
    </p:spTree>
    <p:extLst>
      <p:ext uri="{BB962C8B-B14F-4D97-AF65-F5344CB8AC3E}">
        <p14:creationId xmlns:p14="http://schemas.microsoft.com/office/powerpoint/2010/main" val="36016692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Take Rich’s Code and Run it in a New Environment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Ensure the ARGS = { dictionary points to the correct data sets</a:t>
            </a:r>
          </a:p>
          <a:p>
            <a:endParaRPr lang="en-US" dirty="0" smtClean="0"/>
          </a:p>
          <a:p>
            <a:pPr marL="0" indent="0">
              <a:buNone/>
            </a:pPr>
            <a:r>
              <a:rPr lang="en-US" dirty="0"/>
              <a:t>ARGS = {</a:t>
            </a:r>
          </a:p>
          <a:p>
            <a:pPr marL="457200" lvl="1" indent="0">
              <a:buNone/>
            </a:pPr>
            <a:r>
              <a:rPr lang="en-US" dirty="0"/>
              <a:t>#the locations for the various filenames needed for the simulations</a:t>
            </a:r>
          </a:p>
          <a:p>
            <a:pPr marL="457200" lvl="1" indent="0">
              <a:buNone/>
            </a:pPr>
            <a:r>
              <a:rPr lang="en-US" dirty="0"/>
              <a:t>'</a:t>
            </a:r>
            <a:r>
              <a:rPr lang="en-US" dirty="0" err="1"/>
              <a:t>base_biomass_filename</a:t>
            </a:r>
            <a:r>
              <a:rPr lang="en-US" dirty="0"/>
              <a:t>': './Carbon_MG_2008/mg_bio_2008',</a:t>
            </a:r>
          </a:p>
          <a:p>
            <a:pPr marL="457200" lvl="1" indent="0">
              <a:buNone/>
            </a:pPr>
            <a:r>
              <a:rPr lang="en-US" dirty="0"/>
              <a:t>'</a:t>
            </a:r>
            <a:r>
              <a:rPr lang="en-US" dirty="0" err="1"/>
              <a:t>base_landcover_filename</a:t>
            </a:r>
            <a:r>
              <a:rPr lang="en-US" dirty="0"/>
              <a:t>': './Carbon_MG_2008/mg_lulc_2008',</a:t>
            </a:r>
          </a:p>
          <a:p>
            <a:pPr marL="457200" lvl="1" indent="0">
              <a:buNone/>
            </a:pPr>
            <a:r>
              <a:rPr lang="en-US" dirty="0"/>
              <a:t>'</a:t>
            </a:r>
            <a:r>
              <a:rPr lang="en-US" dirty="0" err="1"/>
              <a:t>carbon_pool_table_filename</a:t>
            </a:r>
            <a:r>
              <a:rPr lang="en-US" dirty="0"/>
              <a:t>': './mato_grosso_carbon.csv',</a:t>
            </a:r>
          </a:p>
          <a:p>
            <a:pPr marL="457200" lvl="1" indent="0">
              <a:buNone/>
            </a:pPr>
            <a:r>
              <a:rPr lang="en-US" dirty="0"/>
              <a:t>#these are the </a:t>
            </a:r>
            <a:r>
              <a:rPr lang="en-US" dirty="0" err="1"/>
              <a:t>landcover</a:t>
            </a:r>
            <a:r>
              <a:rPr lang="en-US" dirty="0"/>
              <a:t> types that are used when determining edge</a:t>
            </a:r>
          </a:p>
          <a:p>
            <a:pPr marL="457200" lvl="1" indent="0">
              <a:buNone/>
            </a:pPr>
            <a:r>
              <a:rPr lang="en-US" dirty="0"/>
              <a:t>#effects from forests</a:t>
            </a:r>
          </a:p>
          <a:p>
            <a:pPr marL="457200" lvl="1" indent="0">
              <a:buNone/>
            </a:pPr>
            <a:r>
              <a:rPr lang="en-US" dirty="0"/>
              <a:t>'</a:t>
            </a:r>
            <a:r>
              <a:rPr lang="en-US" dirty="0" err="1"/>
              <a:t>forest_lucodes</a:t>
            </a:r>
            <a:r>
              <a:rPr lang="en-US" dirty="0"/>
              <a:t>': [1, 2, 3, 4, 5],</a:t>
            </a:r>
          </a:p>
          <a:p>
            <a:pPr marL="457200" lvl="1" indent="0">
              <a:buNone/>
            </a:pPr>
            <a:r>
              <a:rPr lang="en-US" dirty="0"/>
              <a:t>#These are the </a:t>
            </a:r>
            <a:r>
              <a:rPr lang="en-US" dirty="0" err="1"/>
              <a:t>landcover</a:t>
            </a:r>
            <a:r>
              <a:rPr lang="en-US" dirty="0"/>
              <a:t> types that should use the log regression</a:t>
            </a:r>
          </a:p>
          <a:p>
            <a:pPr marL="457200" lvl="1" indent="0">
              <a:buNone/>
            </a:pPr>
            <a:r>
              <a:rPr lang="en-US" dirty="0"/>
              <a:t>#when calculating storage biomass</a:t>
            </a:r>
          </a:p>
          <a:p>
            <a:pPr marL="457200" lvl="1" indent="0">
              <a:buNone/>
            </a:pPr>
            <a:r>
              <a:rPr lang="en-US" dirty="0"/>
              <a:t>'</a:t>
            </a:r>
            <a:r>
              <a:rPr lang="en-US" dirty="0" err="1"/>
              <a:t>regression_lucodes</a:t>
            </a:r>
            <a:r>
              <a:rPr lang="en-US" dirty="0"/>
              <a:t>': [2],</a:t>
            </a:r>
          </a:p>
          <a:p>
            <a:pPr marL="457200" lvl="1" indent="0">
              <a:buNone/>
            </a:pPr>
            <a:r>
              <a:rPr lang="en-US" dirty="0"/>
              <a:t>#These are the LULCs to take directly from table, everything else is</a:t>
            </a:r>
          </a:p>
          <a:p>
            <a:pPr marL="457200" lvl="1" indent="0">
              <a:buNone/>
            </a:pPr>
            <a:r>
              <a:rPr lang="en-US" dirty="0"/>
              <a:t>#mean from regression</a:t>
            </a:r>
          </a:p>
          <a:p>
            <a:pPr marL="457200" lvl="1" indent="0">
              <a:buNone/>
            </a:pPr>
            <a:r>
              <a:rPr lang="en-US" dirty="0"/>
              <a:t>'</a:t>
            </a:r>
            <a:r>
              <a:rPr lang="en-US" dirty="0" err="1"/>
              <a:t>biomass_from_table_lucodes</a:t>
            </a:r>
            <a:r>
              <a:rPr lang="en-US" dirty="0"/>
              <a:t>': [10, 12, 120, 0],</a:t>
            </a:r>
          </a:p>
          <a:p>
            <a:pPr marL="457200" lvl="1" indent="0">
              <a:buNone/>
            </a:pPr>
            <a:r>
              <a:rPr lang="en-US" dirty="0"/>
              <a:t>'</a:t>
            </a:r>
            <a:r>
              <a:rPr lang="en-US" dirty="0" err="1"/>
              <a:t>scenario_conversion_steps</a:t>
            </a:r>
            <a:r>
              <a:rPr lang="en-US" dirty="0"/>
              <a:t>': 400,</a:t>
            </a:r>
          </a:p>
          <a:p>
            <a:pPr marL="0" indent="0">
              <a:buNone/>
            </a:pPr>
            <a:r>
              <a:rPr lang="en-US" dirty="0"/>
              <a:t>}</a:t>
            </a:r>
          </a:p>
        </p:txBody>
      </p:sp>
    </p:spTree>
    <p:extLst>
      <p:ext uri="{BB962C8B-B14F-4D97-AF65-F5344CB8AC3E}">
        <p14:creationId xmlns:p14="http://schemas.microsoft.com/office/powerpoint/2010/main" val="2826660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Take Rich’s Code and Run it in a New Environment 2</a:t>
            </a:r>
            <a:endParaRPr lang="en-US" dirty="0"/>
          </a:p>
        </p:txBody>
      </p:sp>
      <p:sp>
        <p:nvSpPr>
          <p:cNvPr id="3" name="Content Placeholder 2"/>
          <p:cNvSpPr>
            <a:spLocks noGrp="1"/>
          </p:cNvSpPr>
          <p:nvPr>
            <p:ph idx="1"/>
          </p:nvPr>
        </p:nvSpPr>
        <p:spPr/>
        <p:txBody>
          <a:bodyPr>
            <a:normAutofit/>
          </a:bodyPr>
          <a:lstStyle/>
          <a:p>
            <a:r>
              <a:rPr lang="en-US" dirty="0" smtClean="0"/>
              <a:t>Then change run-specific parameters and run scenario generator</a:t>
            </a:r>
          </a:p>
          <a:p>
            <a:endParaRPr lang="en-US" dirty="0" smtClean="0"/>
          </a:p>
          <a:p>
            <a:pPr marL="0" indent="0">
              <a:buNone/>
            </a:pPr>
            <a:r>
              <a:rPr lang="en-US" dirty="0"/>
              <a:t>#Set up the </a:t>
            </a:r>
            <a:r>
              <a:rPr lang="en-US" dirty="0" err="1"/>
              <a:t>args</a:t>
            </a:r>
            <a:r>
              <a:rPr lang="en-US" dirty="0"/>
              <a:t> for the disk based scenario</a:t>
            </a:r>
          </a:p>
          <a:p>
            <a:pPr marL="0" indent="0">
              <a:buNone/>
            </a:pPr>
            <a:r>
              <a:rPr lang="en-US" dirty="0"/>
              <a:t>ARGS['</a:t>
            </a:r>
            <a:r>
              <a:rPr lang="en-US" dirty="0" err="1"/>
              <a:t>scenario_path</a:t>
            </a:r>
            <a:r>
              <a:rPr lang="en-US" dirty="0"/>
              <a:t>'] = './MG_Soy_Exp_07122013/'</a:t>
            </a:r>
          </a:p>
          <a:p>
            <a:pPr marL="0" indent="0">
              <a:buNone/>
            </a:pPr>
            <a:r>
              <a:rPr lang="en-US" dirty="0"/>
              <a:t>ARGS['</a:t>
            </a:r>
            <a:r>
              <a:rPr lang="en-US" dirty="0" err="1"/>
              <a:t>scenario_file_pattern</a:t>
            </a:r>
            <a:r>
              <a:rPr lang="en-US" dirty="0"/>
              <a:t>'] = '</a:t>
            </a:r>
            <a:r>
              <a:rPr lang="en-US" dirty="0" err="1"/>
              <a:t>mg_lulc%n</a:t>
            </a:r>
            <a:r>
              <a:rPr lang="en-US" dirty="0"/>
              <a:t>'</a:t>
            </a:r>
          </a:p>
          <a:p>
            <a:pPr marL="0" indent="0">
              <a:buNone/>
            </a:pPr>
            <a:r>
              <a:rPr lang="en-US" dirty="0"/>
              <a:t>ARGS['</a:t>
            </a:r>
            <a:r>
              <a:rPr lang="en-US" dirty="0" err="1"/>
              <a:t>output_table_filename</a:t>
            </a:r>
            <a:r>
              <a:rPr lang="en-US" dirty="0"/>
              <a:t>'] = (</a:t>
            </a:r>
          </a:p>
          <a:p>
            <a:pPr marL="0" indent="0">
              <a:buNone/>
            </a:pPr>
            <a:r>
              <a:rPr lang="en-US" dirty="0"/>
              <a:t>'pre_calculated_scenarios_carbon_stock_change.csv')</a:t>
            </a:r>
          </a:p>
          <a:p>
            <a:pPr marL="0" indent="0">
              <a:buNone/>
            </a:pPr>
            <a:r>
              <a:rPr lang="en-US" dirty="0" err="1"/>
              <a:t>analyze_premade_lulc_scenarios</a:t>
            </a:r>
            <a:r>
              <a:rPr lang="en-US" dirty="0"/>
              <a:t>(ARGS</a:t>
            </a:r>
            <a:r>
              <a:rPr lang="en-US" dirty="0" smtClean="0"/>
              <a:t>)</a:t>
            </a:r>
            <a:endParaRPr lang="en-US" dirty="0"/>
          </a:p>
        </p:txBody>
      </p:sp>
    </p:spTree>
    <p:extLst>
      <p:ext uri="{BB962C8B-B14F-4D97-AF65-F5344CB8AC3E}">
        <p14:creationId xmlns:p14="http://schemas.microsoft.com/office/powerpoint/2010/main" val="320847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25000" lnSpcReduction="20000"/>
          </a:bodyPr>
          <a:lstStyle/>
          <a:p>
            <a:r>
              <a:rPr lang="en-US" dirty="0" smtClean="0"/>
              <a:t>REFERENCES</a:t>
            </a:r>
          </a:p>
          <a:p>
            <a:r>
              <a:rPr lang="en-US" dirty="0" smtClean="0"/>
              <a:t>Alcamo J, </a:t>
            </a:r>
            <a:r>
              <a:rPr lang="en-US" dirty="0" err="1" smtClean="0"/>
              <a:t>Leemans</a:t>
            </a:r>
            <a:r>
              <a:rPr lang="en-US" dirty="0" smtClean="0"/>
              <a:t> R, </a:t>
            </a:r>
            <a:r>
              <a:rPr lang="en-US" dirty="0" err="1" smtClean="0"/>
              <a:t>Kreileman</a:t>
            </a:r>
            <a:r>
              <a:rPr lang="en-US" dirty="0" smtClean="0"/>
              <a:t> E, Eds. 1998. Global change</a:t>
            </a:r>
          </a:p>
          <a:p>
            <a:r>
              <a:rPr lang="en-US" dirty="0" smtClean="0"/>
              <a:t>scenarios of the 21st century. Results from the IMAGE 2.1</a:t>
            </a:r>
          </a:p>
          <a:p>
            <a:r>
              <a:rPr lang="en-US" dirty="0" smtClean="0"/>
              <a:t>model. Oxford: Elsevier Science, p 296.</a:t>
            </a:r>
          </a:p>
          <a:p>
            <a:r>
              <a:rPr lang="en-US" dirty="0" smtClean="0"/>
              <a:t>Allen CR, Pearlstine LG, Kitchens WM. 2001. Modeling viable</a:t>
            </a:r>
          </a:p>
          <a:p>
            <a:r>
              <a:rPr lang="en-US" dirty="0" smtClean="0"/>
              <a:t>populations in gap analyses. </a:t>
            </a:r>
            <a:r>
              <a:rPr lang="en-US" dirty="0" err="1" smtClean="0"/>
              <a:t>Biol</a:t>
            </a:r>
            <a:r>
              <a:rPr lang="en-US" dirty="0" smtClean="0"/>
              <a:t> </a:t>
            </a:r>
            <a:r>
              <a:rPr lang="en-US" dirty="0" err="1" smtClean="0"/>
              <a:t>Conserv</a:t>
            </a:r>
            <a:r>
              <a:rPr lang="en-US" dirty="0" smtClean="0"/>
              <a:t> 99:135–44.</a:t>
            </a:r>
          </a:p>
          <a:p>
            <a:r>
              <a:rPr lang="en-US" dirty="0" err="1" smtClean="0"/>
              <a:t>Arau</a:t>
            </a:r>
            <a:r>
              <a:rPr lang="en-US" dirty="0" smtClean="0"/>
              <a:t>´ </a:t>
            </a:r>
            <a:r>
              <a:rPr lang="en-US" dirty="0" err="1" smtClean="0"/>
              <a:t>jo</a:t>
            </a:r>
            <a:r>
              <a:rPr lang="en-US" dirty="0" smtClean="0"/>
              <a:t> MB, New M. 2006. Ensemble forecasting of species dis-</a:t>
            </a:r>
          </a:p>
          <a:p>
            <a:r>
              <a:rPr lang="en-US" dirty="0" err="1" smtClean="0"/>
              <a:t>tributions</a:t>
            </a:r>
            <a:r>
              <a:rPr lang="en-US" dirty="0" smtClean="0"/>
              <a:t>. Trends </a:t>
            </a:r>
            <a:r>
              <a:rPr lang="en-US" dirty="0" err="1" smtClean="0"/>
              <a:t>Ecol</a:t>
            </a:r>
            <a:r>
              <a:rPr lang="en-US" dirty="0" smtClean="0"/>
              <a:t> </a:t>
            </a:r>
            <a:r>
              <a:rPr lang="en-US" dirty="0" err="1" smtClean="0"/>
              <a:t>Evol</a:t>
            </a:r>
            <a:r>
              <a:rPr lang="en-US" dirty="0" smtClean="0"/>
              <a:t> 22(1):42–7.</a:t>
            </a:r>
          </a:p>
          <a:p>
            <a:r>
              <a:rPr lang="en-US" dirty="0" smtClean="0"/>
              <a:t>Araujo MB, </a:t>
            </a:r>
            <a:r>
              <a:rPr lang="en-US" dirty="0" err="1" smtClean="0"/>
              <a:t>Thuiller</a:t>
            </a:r>
            <a:r>
              <a:rPr lang="en-US" dirty="0" smtClean="0"/>
              <a:t> W, Pearson RG. 2006. Climate warming</a:t>
            </a:r>
          </a:p>
          <a:p>
            <a:r>
              <a:rPr lang="en-US" dirty="0" smtClean="0"/>
              <a:t>and the decline of amphibians and reptiles in Europe. J Bio-</a:t>
            </a:r>
          </a:p>
          <a:p>
            <a:r>
              <a:rPr lang="en-US" dirty="0" err="1" smtClean="0"/>
              <a:t>geogr</a:t>
            </a:r>
            <a:r>
              <a:rPr lang="en-US" dirty="0" smtClean="0"/>
              <a:t> 33:1712–28.</a:t>
            </a:r>
          </a:p>
          <a:p>
            <a:r>
              <a:rPr lang="en-US" dirty="0" err="1" smtClean="0"/>
              <a:t>Bakkenes</a:t>
            </a:r>
            <a:r>
              <a:rPr lang="en-US" dirty="0" smtClean="0"/>
              <a:t> M, </a:t>
            </a:r>
            <a:r>
              <a:rPr lang="en-US" dirty="0" err="1" smtClean="0"/>
              <a:t>Alkemade</a:t>
            </a:r>
            <a:r>
              <a:rPr lang="en-US" dirty="0" smtClean="0"/>
              <a:t> JRM, </a:t>
            </a:r>
            <a:r>
              <a:rPr lang="en-US" dirty="0" err="1" smtClean="0"/>
              <a:t>Ihle</a:t>
            </a:r>
            <a:r>
              <a:rPr lang="en-US" dirty="0" smtClean="0"/>
              <a:t> F, </a:t>
            </a:r>
            <a:r>
              <a:rPr lang="en-US" dirty="0" err="1" smtClean="0"/>
              <a:t>Leemans</a:t>
            </a:r>
            <a:r>
              <a:rPr lang="en-US" dirty="0" smtClean="0"/>
              <a:t> R, </a:t>
            </a:r>
            <a:r>
              <a:rPr lang="en-US" dirty="0" err="1" smtClean="0"/>
              <a:t>Latour</a:t>
            </a:r>
            <a:r>
              <a:rPr lang="en-US" dirty="0" smtClean="0"/>
              <a:t> JB.</a:t>
            </a:r>
          </a:p>
          <a:p>
            <a:r>
              <a:rPr lang="en-US" dirty="0" smtClean="0"/>
              <a:t>2002. Assessing effects of forecasted climate change on the</a:t>
            </a:r>
          </a:p>
          <a:p>
            <a:r>
              <a:rPr lang="en-US" dirty="0" smtClean="0"/>
              <a:t>diversity and distribution of European higher plants for 2050.</a:t>
            </a:r>
          </a:p>
          <a:p>
            <a:r>
              <a:rPr lang="en-US" dirty="0" smtClean="0"/>
              <a:t>Glob Chang </a:t>
            </a:r>
            <a:r>
              <a:rPr lang="en-US" dirty="0" err="1" smtClean="0"/>
              <a:t>Biol</a:t>
            </a:r>
            <a:r>
              <a:rPr lang="en-US" dirty="0" smtClean="0"/>
              <a:t> 8:390–407.</a:t>
            </a:r>
          </a:p>
          <a:p>
            <a:r>
              <a:rPr lang="en-US" dirty="0" err="1" smtClean="0"/>
              <a:t>Bakkenes</a:t>
            </a:r>
            <a:r>
              <a:rPr lang="en-US" dirty="0" smtClean="0"/>
              <a:t> M, </a:t>
            </a:r>
            <a:r>
              <a:rPr lang="en-US" dirty="0" err="1" smtClean="0"/>
              <a:t>Eickhout</a:t>
            </a:r>
            <a:r>
              <a:rPr lang="en-US" dirty="0" smtClean="0"/>
              <a:t> B, </a:t>
            </a:r>
            <a:r>
              <a:rPr lang="en-US" dirty="0" err="1" smtClean="0"/>
              <a:t>Alkemade</a:t>
            </a:r>
            <a:r>
              <a:rPr lang="en-US" dirty="0" smtClean="0"/>
              <a:t> R. 2006. Impacts of differ-</a:t>
            </a:r>
          </a:p>
          <a:p>
            <a:r>
              <a:rPr lang="en-US" dirty="0" err="1" smtClean="0"/>
              <a:t>ent</a:t>
            </a:r>
            <a:r>
              <a:rPr lang="en-US" dirty="0" smtClean="0"/>
              <a:t> climate </a:t>
            </a:r>
            <a:r>
              <a:rPr lang="en-US" dirty="0" err="1" smtClean="0"/>
              <a:t>stabilisation</a:t>
            </a:r>
            <a:r>
              <a:rPr lang="en-US" dirty="0" smtClean="0"/>
              <a:t> scenarios on plant species in Europe.</a:t>
            </a:r>
          </a:p>
          <a:p>
            <a:r>
              <a:rPr lang="en-US" dirty="0" smtClean="0"/>
              <a:t>Glob Environ Change 16:19–28.</a:t>
            </a:r>
          </a:p>
          <a:p>
            <a:r>
              <a:rPr lang="en-US" dirty="0" err="1" smtClean="0"/>
              <a:t>Bartholome</a:t>
            </a:r>
            <a:r>
              <a:rPr lang="en-US" dirty="0" smtClean="0"/>
              <a:t> E, </a:t>
            </a:r>
            <a:r>
              <a:rPr lang="en-US" dirty="0" err="1" smtClean="0"/>
              <a:t>Belward</a:t>
            </a:r>
            <a:r>
              <a:rPr lang="en-US" dirty="0" smtClean="0"/>
              <a:t> A, </a:t>
            </a:r>
            <a:r>
              <a:rPr lang="en-US" dirty="0" err="1" smtClean="0"/>
              <a:t>Beuchle</a:t>
            </a:r>
            <a:r>
              <a:rPr lang="en-US" dirty="0" smtClean="0"/>
              <a:t> R, Eva H, Fritz S, Hartley A,</a:t>
            </a:r>
          </a:p>
          <a:p>
            <a:r>
              <a:rPr lang="en-US" dirty="0" err="1" smtClean="0"/>
              <a:t>Mayaux</a:t>
            </a:r>
            <a:r>
              <a:rPr lang="en-US" dirty="0" smtClean="0"/>
              <a:t> P, </a:t>
            </a:r>
            <a:r>
              <a:rPr lang="en-US" dirty="0" err="1" smtClean="0"/>
              <a:t>Stibig</a:t>
            </a:r>
            <a:r>
              <a:rPr lang="en-US" dirty="0" smtClean="0"/>
              <a:t> H-J. 2004. Global land cover for the year</a:t>
            </a:r>
          </a:p>
          <a:p>
            <a:r>
              <a:rPr lang="en-US" dirty="0" smtClean="0"/>
              <a:t>2000. European Commission, Joint Research Centre.</a:t>
            </a:r>
          </a:p>
          <a:p>
            <a:r>
              <a:rPr lang="en-US" dirty="0" smtClean="0"/>
              <a:t>Bender DJ, Contreras TA, </a:t>
            </a:r>
            <a:r>
              <a:rPr lang="en-US" dirty="0" err="1" smtClean="0"/>
              <a:t>Fahrig</a:t>
            </a:r>
            <a:r>
              <a:rPr lang="en-US" dirty="0" smtClean="0"/>
              <a:t> L. 1998. Habitat loss and pop-</a:t>
            </a:r>
          </a:p>
          <a:p>
            <a:r>
              <a:rPr lang="en-US" dirty="0" err="1" smtClean="0"/>
              <a:t>ulation</a:t>
            </a:r>
            <a:r>
              <a:rPr lang="en-US" dirty="0" smtClean="0"/>
              <a:t> decline: a meta-analysis of the patch size effect.</a:t>
            </a:r>
          </a:p>
          <a:p>
            <a:r>
              <a:rPr lang="en-US" dirty="0" smtClean="0"/>
              <a:t>Ecology 79:517–33.</a:t>
            </a:r>
          </a:p>
          <a:p>
            <a:r>
              <a:rPr lang="en-US" dirty="0" err="1" smtClean="0"/>
              <a:t>Bobbink</a:t>
            </a:r>
            <a:r>
              <a:rPr lang="en-US" dirty="0" smtClean="0"/>
              <a:t> R, </a:t>
            </a:r>
            <a:r>
              <a:rPr lang="en-US" dirty="0" err="1" smtClean="0"/>
              <a:t>Ashmore</a:t>
            </a:r>
            <a:r>
              <a:rPr lang="en-US" dirty="0" smtClean="0"/>
              <a:t> M, Braun S, </a:t>
            </a:r>
            <a:r>
              <a:rPr lang="en-US" dirty="0" err="1" smtClean="0"/>
              <a:t>Fluckiger</a:t>
            </a:r>
            <a:r>
              <a:rPr lang="en-US" dirty="0" smtClean="0"/>
              <a:t> W, Van den </a:t>
            </a:r>
            <a:r>
              <a:rPr lang="en-US" dirty="0" err="1" smtClean="0"/>
              <a:t>Wyn</a:t>
            </a:r>
            <a:r>
              <a:rPr lang="en-US" dirty="0" smtClean="0"/>
              <a:t>-</a:t>
            </a:r>
          </a:p>
          <a:p>
            <a:r>
              <a:rPr lang="en-US" dirty="0" err="1" smtClean="0"/>
              <a:t>gaert</a:t>
            </a:r>
            <a:r>
              <a:rPr lang="en-US" dirty="0" smtClean="0"/>
              <a:t> IJJ. 2003. Empirical nitrogen critical loads fro natural</a:t>
            </a:r>
          </a:p>
          <a:p>
            <a:r>
              <a:rPr lang="en-US" dirty="0" smtClean="0"/>
              <a:t>and semi-natural ecosystems: 2002 update. In: Empirical</a:t>
            </a:r>
          </a:p>
          <a:p>
            <a:r>
              <a:rPr lang="en-US" dirty="0" smtClean="0"/>
              <a:t>critical loads fro nitrogen. Environmental Documentation No.</a:t>
            </a:r>
          </a:p>
          <a:p>
            <a:r>
              <a:rPr lang="en-US" dirty="0" smtClean="0"/>
              <a:t>164. Swiss Agency for Environment, Forest and Landscape,</a:t>
            </a:r>
          </a:p>
          <a:p>
            <a:r>
              <a:rPr lang="en-US" dirty="0" smtClean="0"/>
              <a:t>Berne, Switzerland.</a:t>
            </a:r>
          </a:p>
          <a:p>
            <a:r>
              <a:rPr lang="en-US" dirty="0" err="1" smtClean="0"/>
              <a:t>Bouwma</a:t>
            </a:r>
            <a:r>
              <a:rPr lang="en-US" dirty="0" smtClean="0"/>
              <a:t> IM, </a:t>
            </a:r>
            <a:r>
              <a:rPr lang="en-US" dirty="0" err="1" smtClean="0"/>
              <a:t>Jongman</a:t>
            </a:r>
            <a:r>
              <a:rPr lang="en-US" dirty="0" smtClean="0"/>
              <a:t> RHG, </a:t>
            </a:r>
            <a:r>
              <a:rPr lang="en-US" dirty="0" err="1" smtClean="0"/>
              <a:t>Butovsky</a:t>
            </a:r>
            <a:r>
              <a:rPr lang="en-US" dirty="0" smtClean="0"/>
              <a:t> RO. 2002. The indicative</a:t>
            </a:r>
          </a:p>
          <a:p>
            <a:r>
              <a:rPr lang="en-US" dirty="0" smtClean="0"/>
              <a:t>map of Pan-European ecological network—technical back-</a:t>
            </a:r>
          </a:p>
          <a:p>
            <a:r>
              <a:rPr lang="en-US" dirty="0" smtClean="0"/>
              <a:t>ground document. In: ECNC Technical report series. Tilburg:</a:t>
            </a:r>
          </a:p>
          <a:p>
            <a:r>
              <a:rPr lang="en-US" dirty="0" smtClean="0"/>
              <a:t>ECNC.</a:t>
            </a:r>
          </a:p>
          <a:p>
            <a:r>
              <a:rPr lang="en-US" dirty="0" err="1" smtClean="0"/>
              <a:t>Bouwman</a:t>
            </a:r>
            <a:r>
              <a:rPr lang="en-US" dirty="0" smtClean="0"/>
              <a:t> AF, Van </a:t>
            </a:r>
            <a:r>
              <a:rPr lang="en-US" dirty="0" err="1" smtClean="0"/>
              <a:t>Vuuren</a:t>
            </a:r>
            <a:r>
              <a:rPr lang="en-US" dirty="0" smtClean="0"/>
              <a:t> DP, </a:t>
            </a:r>
            <a:r>
              <a:rPr lang="en-US" dirty="0" err="1" smtClean="0"/>
              <a:t>Derwent</a:t>
            </a:r>
            <a:r>
              <a:rPr lang="en-US" dirty="0" smtClean="0"/>
              <a:t> RG, </a:t>
            </a:r>
            <a:r>
              <a:rPr lang="en-US" dirty="0" err="1" smtClean="0"/>
              <a:t>Posch</a:t>
            </a:r>
            <a:r>
              <a:rPr lang="en-US" dirty="0" smtClean="0"/>
              <a:t> M. 2002. A</a:t>
            </a:r>
          </a:p>
          <a:p>
            <a:r>
              <a:rPr lang="en-US" dirty="0" smtClean="0"/>
              <a:t>global analysis of acidiﬁcation and eutrophication of terrestrial</a:t>
            </a:r>
          </a:p>
          <a:p>
            <a:r>
              <a:rPr lang="en-US" dirty="0" smtClean="0"/>
              <a:t>ecosystems. Water Air Soil </a:t>
            </a:r>
            <a:r>
              <a:rPr lang="en-US" dirty="0" err="1" smtClean="0"/>
              <a:t>Pollut</a:t>
            </a:r>
            <a:r>
              <a:rPr lang="en-US" dirty="0" smtClean="0"/>
              <a:t> 141:349–82.</a:t>
            </a:r>
          </a:p>
          <a:p>
            <a:r>
              <a:rPr lang="en-US" dirty="0" smtClean="0"/>
              <a:t>Brown C. 2000. The global outlook for future wood supply from</a:t>
            </a:r>
          </a:p>
          <a:p>
            <a:r>
              <a:rPr lang="en-US" dirty="0" smtClean="0"/>
              <a:t>forest plantations. In: Working Paper No GFPOS/WP/03.</a:t>
            </a:r>
          </a:p>
          <a:p>
            <a:r>
              <a:rPr lang="en-US" dirty="0" smtClean="0"/>
              <a:t>Rome: FAO, p 141.</a:t>
            </a:r>
          </a:p>
          <a:p>
            <a:r>
              <a:rPr lang="en-US" dirty="0" err="1" smtClean="0"/>
              <a:t>Cardillo</a:t>
            </a:r>
            <a:r>
              <a:rPr lang="en-US" dirty="0" smtClean="0"/>
              <a:t> M, Purvis A, </a:t>
            </a:r>
            <a:r>
              <a:rPr lang="en-US" dirty="0" err="1" smtClean="0"/>
              <a:t>Sechrest</a:t>
            </a:r>
            <a:r>
              <a:rPr lang="en-US" dirty="0" smtClean="0"/>
              <a:t> W, </a:t>
            </a:r>
            <a:r>
              <a:rPr lang="en-US" dirty="0" err="1" smtClean="0"/>
              <a:t>Gittleman</a:t>
            </a:r>
            <a:r>
              <a:rPr lang="en-US" dirty="0" smtClean="0"/>
              <a:t> JL, </a:t>
            </a:r>
            <a:r>
              <a:rPr lang="en-US" dirty="0" err="1" smtClean="0"/>
              <a:t>Bielby</a:t>
            </a:r>
            <a:r>
              <a:rPr lang="en-US" dirty="0" smtClean="0"/>
              <a:t> J, Mace</a:t>
            </a:r>
          </a:p>
          <a:p>
            <a:r>
              <a:rPr lang="en-US" dirty="0" smtClean="0"/>
              <a:t>GM. 2004. Human population density and extinction risk in</a:t>
            </a:r>
          </a:p>
          <a:p>
            <a:r>
              <a:rPr lang="en-US" dirty="0" smtClean="0"/>
              <a:t>the world’s carnivores. </a:t>
            </a:r>
            <a:r>
              <a:rPr lang="en-US" dirty="0" err="1" smtClean="0"/>
              <a:t>PLoS</a:t>
            </a:r>
            <a:r>
              <a:rPr lang="en-US" dirty="0" smtClean="0"/>
              <a:t> </a:t>
            </a:r>
            <a:r>
              <a:rPr lang="en-US" dirty="0" err="1" smtClean="0"/>
              <a:t>Biol</a:t>
            </a:r>
            <a:r>
              <a:rPr lang="en-US" dirty="0" smtClean="0"/>
              <a:t> 2:909–14.</a:t>
            </a:r>
          </a:p>
          <a:p>
            <a:r>
              <a:rPr lang="en-US" dirty="0" smtClean="0"/>
              <a:t>de </a:t>
            </a:r>
            <a:r>
              <a:rPr lang="en-US" dirty="0" err="1" smtClean="0"/>
              <a:t>Heer</a:t>
            </a:r>
            <a:r>
              <a:rPr lang="en-US" dirty="0" smtClean="0"/>
              <a:t> M, </a:t>
            </a:r>
            <a:r>
              <a:rPr lang="en-US" dirty="0" err="1" smtClean="0"/>
              <a:t>Kapos</a:t>
            </a:r>
            <a:r>
              <a:rPr lang="en-US" dirty="0" smtClean="0"/>
              <a:t> V, Ten Brink BJE. 2005. Biodiversity trends in</a:t>
            </a:r>
          </a:p>
          <a:p>
            <a:r>
              <a:rPr lang="en-US" dirty="0" smtClean="0"/>
              <a:t>Europe: development and testing of a species trend indicator</a:t>
            </a:r>
          </a:p>
          <a:p>
            <a:r>
              <a:rPr lang="en-US" dirty="0" smtClean="0"/>
              <a:t>for evaluating progress towards the 2010 target. Phil Trans R</a:t>
            </a:r>
          </a:p>
          <a:p>
            <a:r>
              <a:rPr lang="en-US" dirty="0" err="1" smtClean="0"/>
              <a:t>Soc</a:t>
            </a:r>
            <a:r>
              <a:rPr lang="en-US" dirty="0" smtClean="0"/>
              <a:t> B 360:297–308.</a:t>
            </a:r>
          </a:p>
          <a:p>
            <a:r>
              <a:rPr lang="en-US" dirty="0" smtClean="0"/>
              <a:t>Dixon J, Gulliver A, Gibbon D. 2001. Farming systems and</a:t>
            </a:r>
          </a:p>
          <a:p>
            <a:r>
              <a:rPr lang="en-US" dirty="0" smtClean="0"/>
              <a:t>poverty. FAO and World bank: Rome and Washington DC.</a:t>
            </a:r>
          </a:p>
          <a:p>
            <a:r>
              <a:rPr lang="en-US" dirty="0" smtClean="0"/>
              <a:t>DMA. 1992. Digital chart of the world. Fairfax, Virginia: Defense</a:t>
            </a:r>
          </a:p>
          <a:p>
            <a:r>
              <a:rPr lang="en-US" dirty="0" smtClean="0"/>
              <a:t>Mapping Agency.</a:t>
            </a:r>
          </a:p>
          <a:p>
            <a:r>
              <a:rPr lang="en-US" dirty="0" err="1" smtClean="0"/>
              <a:t>Duellman</a:t>
            </a:r>
            <a:r>
              <a:rPr lang="en-US" dirty="0" smtClean="0"/>
              <a:t> WE, Ed. 1999. Patterns of distribution of amphibians:</a:t>
            </a:r>
          </a:p>
          <a:p>
            <a:r>
              <a:rPr lang="en-US" dirty="0" smtClean="0"/>
              <a:t>a global perspective. Baltimore, USA: John Hopkins University</a:t>
            </a:r>
          </a:p>
          <a:p>
            <a:r>
              <a:rPr lang="en-US" dirty="0" smtClean="0"/>
              <a:t>Press.</a:t>
            </a:r>
          </a:p>
          <a:p>
            <a:r>
              <a:rPr lang="en-US" dirty="0" smtClean="0"/>
              <a:t>Faith DP, Ferrier S, Williams KJ. 2008. Getting biodiversity</a:t>
            </a:r>
          </a:p>
          <a:p>
            <a:r>
              <a:rPr lang="en-US" dirty="0" smtClean="0"/>
              <a:t>intactness indices right: ensuring that ‘biodiversity’ reﬂects</a:t>
            </a:r>
          </a:p>
          <a:p>
            <a:r>
              <a:rPr lang="en-US" dirty="0" smtClean="0"/>
              <a:t>‘diversity’. Glob Chang </a:t>
            </a:r>
            <a:r>
              <a:rPr lang="en-US" dirty="0" err="1" smtClean="0"/>
              <a:t>Biol</a:t>
            </a:r>
            <a:r>
              <a:rPr lang="en-US" dirty="0" smtClean="0"/>
              <a:t> 14:207–21.</a:t>
            </a:r>
          </a:p>
          <a:p>
            <a:r>
              <a:rPr lang="en-US" dirty="0" smtClean="0"/>
              <a:t>FAO. 2001. Global forest resources assessment 2000. Main Re-</a:t>
            </a:r>
          </a:p>
          <a:p>
            <a:r>
              <a:rPr lang="en-US" dirty="0" smtClean="0"/>
              <a:t>port. FAO Forestry Paper 140, Rome: FAO.</a:t>
            </a:r>
          </a:p>
          <a:p>
            <a:r>
              <a:rPr lang="en-US" dirty="0" smtClean="0"/>
              <a:t>FAO. 2006. Global forest resources assessment 2005. Progress</a:t>
            </a:r>
          </a:p>
          <a:p>
            <a:r>
              <a:rPr lang="en-US" dirty="0" smtClean="0"/>
              <a:t>towards sustainable forest management. FAO Forestry Paper.</a:t>
            </a:r>
          </a:p>
          <a:p>
            <a:r>
              <a:rPr lang="en-US" dirty="0" smtClean="0"/>
              <a:t>Rome: FAO, p 320.</a:t>
            </a:r>
          </a:p>
          <a:p>
            <a:r>
              <a:rPr lang="en-US" dirty="0" smtClean="0"/>
              <a:t>Fritz S, See L. 2008. Identifying and quantifying uncertainty and</a:t>
            </a:r>
          </a:p>
          <a:p>
            <a:r>
              <a:rPr lang="en-US" dirty="0" smtClean="0"/>
              <a:t>spatial disagreement in the comparison of Global Land Cover</a:t>
            </a:r>
          </a:p>
          <a:p>
            <a:r>
              <a:rPr lang="en-US" dirty="0" smtClean="0"/>
              <a:t>for different applications. Glob Chang Biol. Available from:</a:t>
            </a:r>
          </a:p>
          <a:p>
            <a:r>
              <a:rPr lang="en-US" dirty="0" smtClean="0"/>
              <a:t>http://www.blackwell-synergy.com/doi/abs/10.1111/j.1365-</a:t>
            </a:r>
          </a:p>
          <a:p>
            <a:r>
              <a:rPr lang="en-US" dirty="0" smtClean="0"/>
              <a:t>2486.2007.01519.x (online early).</a:t>
            </a:r>
          </a:p>
          <a:p>
            <a:r>
              <a:rPr lang="en-US" dirty="0" smtClean="0"/>
              <a:t>Gaston KJ, Blackburn TM, Klein </a:t>
            </a:r>
            <a:r>
              <a:rPr lang="en-US" dirty="0" err="1" smtClean="0"/>
              <a:t>Goldewijk</a:t>
            </a:r>
            <a:r>
              <a:rPr lang="en-US" dirty="0" smtClean="0"/>
              <a:t> K. 2003. Habitat</a:t>
            </a:r>
          </a:p>
          <a:p>
            <a:r>
              <a:rPr lang="en-US" dirty="0" smtClean="0"/>
              <a:t>conversion and global avian biodiversity loss. </a:t>
            </a:r>
            <a:r>
              <a:rPr lang="en-US" dirty="0" err="1" smtClean="0"/>
              <a:t>Proc</a:t>
            </a:r>
            <a:r>
              <a:rPr lang="en-US" dirty="0" smtClean="0"/>
              <a:t> R </a:t>
            </a:r>
            <a:r>
              <a:rPr lang="en-US" dirty="0" err="1" smtClean="0"/>
              <a:t>Soc</a:t>
            </a:r>
            <a:r>
              <a:rPr lang="en-US" dirty="0" smtClean="0"/>
              <a:t> </a:t>
            </a:r>
            <a:r>
              <a:rPr lang="en-US" dirty="0" err="1" smtClean="0"/>
              <a:t>Lond</a:t>
            </a:r>
            <a:endParaRPr lang="en-US" dirty="0" smtClean="0"/>
          </a:p>
          <a:p>
            <a:r>
              <a:rPr lang="en-US" dirty="0" smtClean="0"/>
              <a:t>B 270:1293–1300.</a:t>
            </a:r>
          </a:p>
          <a:p>
            <a:r>
              <a:rPr lang="en-US" dirty="0" err="1" smtClean="0"/>
              <a:t>Guisan</a:t>
            </a:r>
            <a:r>
              <a:rPr lang="en-US" dirty="0" smtClean="0"/>
              <a:t> A, Zimmermann NE. 2000. Predictive habitat </a:t>
            </a:r>
            <a:r>
              <a:rPr lang="en-US" dirty="0" err="1" smtClean="0"/>
              <a:t>distribu</a:t>
            </a:r>
            <a:r>
              <a:rPr lang="en-US" dirty="0" smtClean="0"/>
              <a:t>-</a:t>
            </a:r>
          </a:p>
          <a:p>
            <a:r>
              <a:rPr lang="en-US" dirty="0" err="1" smtClean="0"/>
              <a:t>tion</a:t>
            </a:r>
            <a:r>
              <a:rPr lang="en-US" dirty="0" smtClean="0"/>
              <a:t> models in ecology. </a:t>
            </a:r>
            <a:r>
              <a:rPr lang="en-US" dirty="0" err="1" smtClean="0"/>
              <a:t>Ecol</a:t>
            </a:r>
            <a:r>
              <a:rPr lang="en-US" dirty="0" smtClean="0"/>
              <a:t> Modell 135:147–86.</a:t>
            </a:r>
          </a:p>
          <a:p>
            <a:r>
              <a:rPr lang="en-US" dirty="0" smtClean="0"/>
              <a:t>Hannah L, </a:t>
            </a:r>
            <a:r>
              <a:rPr lang="en-US" dirty="0" err="1" smtClean="0"/>
              <a:t>Lohse</a:t>
            </a:r>
            <a:r>
              <a:rPr lang="en-US" dirty="0" smtClean="0"/>
              <a:t> D, Hutchinson C, Carr JL, </a:t>
            </a:r>
            <a:r>
              <a:rPr lang="en-US" dirty="0" err="1" smtClean="0"/>
              <a:t>Lankerani</a:t>
            </a:r>
            <a:r>
              <a:rPr lang="en-US" dirty="0" smtClean="0"/>
              <a:t> A. 1994.</a:t>
            </a:r>
          </a:p>
          <a:p>
            <a:r>
              <a:rPr lang="en-US" dirty="0" smtClean="0"/>
              <a:t>A preliminary Inventory of Human Disturbance of world</a:t>
            </a:r>
          </a:p>
          <a:p>
            <a:r>
              <a:rPr lang="en-US" dirty="0" smtClean="0"/>
              <a:t>ecosystems. </a:t>
            </a:r>
            <a:r>
              <a:rPr lang="en-US" dirty="0" err="1" smtClean="0"/>
              <a:t>Ambio</a:t>
            </a:r>
            <a:r>
              <a:rPr lang="en-US" dirty="0" smtClean="0"/>
              <a:t> 23:246–50.</a:t>
            </a:r>
          </a:p>
          <a:p>
            <a:r>
              <a:rPr lang="en-US" dirty="0" err="1" smtClean="0"/>
              <a:t>Hui</a:t>
            </a:r>
            <a:r>
              <a:rPr lang="en-US" dirty="0" smtClean="0"/>
              <a:t> D, Biggs R, Scholes RJ, Jackson RB. 2008. Measuring</a:t>
            </a:r>
          </a:p>
          <a:p>
            <a:r>
              <a:rPr lang="en-US" dirty="0" smtClean="0"/>
              <a:t>uncertainty in estimates of biodiversity loss: the example of</a:t>
            </a:r>
          </a:p>
          <a:p>
            <a:r>
              <a:rPr lang="en-US" dirty="0" smtClean="0"/>
              <a:t>biodiversity intactness variance. </a:t>
            </a:r>
            <a:r>
              <a:rPr lang="en-US" dirty="0" err="1" smtClean="0"/>
              <a:t>Biol</a:t>
            </a:r>
            <a:r>
              <a:rPr lang="en-US" dirty="0" smtClean="0"/>
              <a:t> </a:t>
            </a:r>
            <a:r>
              <a:rPr lang="en-US" dirty="0" err="1" smtClean="0"/>
              <a:t>Conserv</a:t>
            </a:r>
            <a:r>
              <a:rPr lang="en-US" dirty="0" smtClean="0"/>
              <a:t> 141:1091–4.</a:t>
            </a:r>
          </a:p>
          <a:p>
            <a:r>
              <a:rPr lang="en-US" dirty="0" smtClean="0"/>
              <a:t>IMAGE-team. 2001. The IMAGE 2.2 implementation of the</a:t>
            </a:r>
          </a:p>
          <a:p>
            <a:r>
              <a:rPr lang="en-US" dirty="0" smtClean="0"/>
              <a:t>SRES scenarios. CD-ROM publication 481508018. </a:t>
            </a:r>
            <a:r>
              <a:rPr lang="en-US" dirty="0" err="1" smtClean="0"/>
              <a:t>Bilthoven</a:t>
            </a:r>
            <a:r>
              <a:rPr lang="en-US" dirty="0" smtClean="0"/>
              <a:t>,</a:t>
            </a:r>
          </a:p>
          <a:p>
            <a:r>
              <a:rPr lang="en-US" dirty="0" smtClean="0"/>
              <a:t>The Netherlands: National Institute for Public Health and the</a:t>
            </a:r>
          </a:p>
          <a:p>
            <a:r>
              <a:rPr lang="en-US" dirty="0" smtClean="0"/>
              <a:t>Environment.</a:t>
            </a:r>
          </a:p>
          <a:p>
            <a:r>
              <a:rPr lang="en-US" dirty="0" err="1" smtClean="0"/>
              <a:t>Imhoff</a:t>
            </a:r>
            <a:r>
              <a:rPr lang="en-US" dirty="0" smtClean="0"/>
              <a:t> ML, </a:t>
            </a:r>
            <a:r>
              <a:rPr lang="en-US" dirty="0" err="1" smtClean="0"/>
              <a:t>Bounoua</a:t>
            </a:r>
            <a:r>
              <a:rPr lang="en-US" dirty="0" smtClean="0"/>
              <a:t> L, Ricketts T, </a:t>
            </a:r>
            <a:r>
              <a:rPr lang="en-US" dirty="0" err="1" smtClean="0"/>
              <a:t>Loucks</a:t>
            </a:r>
            <a:r>
              <a:rPr lang="en-US" dirty="0" smtClean="0"/>
              <a:t> C, </a:t>
            </a:r>
            <a:r>
              <a:rPr lang="en-US" dirty="0" err="1" smtClean="0"/>
              <a:t>Hariss</a:t>
            </a:r>
            <a:r>
              <a:rPr lang="en-US" dirty="0" smtClean="0"/>
              <a:t> R, Lawrence</a:t>
            </a:r>
          </a:p>
          <a:p>
            <a:r>
              <a:rPr lang="en-US" dirty="0" smtClean="0"/>
              <a:t>WT. 2004. Global patterns in human consumption of the net</a:t>
            </a:r>
          </a:p>
          <a:p>
            <a:r>
              <a:rPr lang="en-US" dirty="0" smtClean="0"/>
              <a:t>primary production. Nature 429:870–3.</a:t>
            </a:r>
          </a:p>
          <a:p>
            <a:r>
              <a:rPr lang="en-US" dirty="0" smtClean="0"/>
              <a:t>Insightful Corp. 2005. S-PLUS enterprise developer version 7.0.6</a:t>
            </a:r>
          </a:p>
          <a:p>
            <a:r>
              <a:rPr lang="en-US" dirty="0" smtClean="0"/>
              <a:t>for Microsoft Windows. Insightful Corp.</a:t>
            </a:r>
          </a:p>
          <a:p>
            <a:r>
              <a:rPr lang="en-US" dirty="0" smtClean="0"/>
              <a:t>IPCC. 2007. Climate change 2007—the physical science basis:</a:t>
            </a:r>
          </a:p>
          <a:p>
            <a:r>
              <a:rPr lang="en-US" dirty="0" smtClean="0"/>
              <a:t>contribution of working group 1 to the fourth assessment</a:t>
            </a:r>
          </a:p>
          <a:p>
            <a:r>
              <a:rPr lang="en-US" dirty="0" smtClean="0"/>
              <a:t>report of the IPCC. UK: Cambridge University Press.</a:t>
            </a:r>
          </a:p>
          <a:p>
            <a:r>
              <a:rPr lang="en-US" dirty="0" smtClean="0"/>
              <a:t>IUCN. 2004. The Durban action plan. www.iucn.org/themes/</a:t>
            </a:r>
          </a:p>
          <a:p>
            <a:r>
              <a:rPr lang="en-US" dirty="0" err="1" smtClean="0"/>
              <a:t>wcpa</a:t>
            </a:r>
            <a:r>
              <a:rPr lang="en-US" dirty="0" smtClean="0"/>
              <a:t>/wpc2003/</a:t>
            </a:r>
            <a:r>
              <a:rPr lang="en-US" dirty="0" err="1" smtClean="0"/>
              <a:t>english</a:t>
            </a:r>
            <a:r>
              <a:rPr lang="en-US" dirty="0" smtClean="0"/>
              <a:t>/outputs/</a:t>
            </a:r>
            <a:r>
              <a:rPr lang="en-US" dirty="0" err="1" smtClean="0"/>
              <a:t>durban</a:t>
            </a:r>
            <a:r>
              <a:rPr lang="en-US" dirty="0" smtClean="0"/>
              <a:t>/daplan.html. Revised</a:t>
            </a:r>
          </a:p>
          <a:p>
            <a:r>
              <a:rPr lang="en-US" dirty="0" smtClean="0"/>
              <a:t>March 2004. Accessed 8 April 2008.</a:t>
            </a:r>
          </a:p>
          <a:p>
            <a:r>
              <a:rPr lang="en-US" dirty="0" err="1" smtClean="0"/>
              <a:t>Leemans</a:t>
            </a:r>
            <a:r>
              <a:rPr lang="en-US" dirty="0" smtClean="0"/>
              <a:t> R, </a:t>
            </a:r>
            <a:r>
              <a:rPr lang="en-US" dirty="0" err="1" smtClean="0"/>
              <a:t>Eickhout</a:t>
            </a:r>
            <a:r>
              <a:rPr lang="en-US" dirty="0" smtClean="0"/>
              <a:t> B. 2004. Another reason for concern: re-</a:t>
            </a:r>
          </a:p>
          <a:p>
            <a:r>
              <a:rPr lang="en-US" dirty="0" err="1" smtClean="0"/>
              <a:t>gional</a:t>
            </a:r>
            <a:r>
              <a:rPr lang="en-US" dirty="0" smtClean="0"/>
              <a:t> and global impact of ecosystems for different levels of</a:t>
            </a:r>
          </a:p>
          <a:p>
            <a:r>
              <a:rPr lang="en-US" dirty="0" smtClean="0"/>
              <a:t>climate change. Glob Environ Change A 14:219–28.</a:t>
            </a:r>
          </a:p>
          <a:p>
            <a:r>
              <a:rPr lang="en-US" dirty="0" err="1" smtClean="0"/>
              <a:t>Loh</a:t>
            </a:r>
            <a:r>
              <a:rPr lang="en-US" dirty="0" smtClean="0"/>
              <a:t> J, Green RE, Ricketts T, </a:t>
            </a:r>
            <a:r>
              <a:rPr lang="en-US" dirty="0" err="1" smtClean="0"/>
              <a:t>Lamoreux</a:t>
            </a:r>
            <a:r>
              <a:rPr lang="en-US" dirty="0" smtClean="0"/>
              <a:t> J, Jenkins M, </a:t>
            </a:r>
            <a:r>
              <a:rPr lang="en-US" dirty="0" err="1" smtClean="0"/>
              <a:t>Kapos</a:t>
            </a:r>
            <a:r>
              <a:rPr lang="en-US" dirty="0" smtClean="0"/>
              <a:t> V,</a:t>
            </a:r>
          </a:p>
          <a:p>
            <a:r>
              <a:rPr lang="en-US" dirty="0" smtClean="0"/>
              <a:t>Randers J. 2005. The Living Plant Index: using species </a:t>
            </a:r>
            <a:r>
              <a:rPr lang="en-US" dirty="0" err="1" smtClean="0"/>
              <a:t>popu</a:t>
            </a:r>
            <a:r>
              <a:rPr lang="en-US" dirty="0" smtClean="0"/>
              <a:t>-</a:t>
            </a:r>
          </a:p>
          <a:p>
            <a:r>
              <a:rPr lang="en-US" dirty="0" err="1" smtClean="0"/>
              <a:t>lation</a:t>
            </a:r>
            <a:r>
              <a:rPr lang="en-US" dirty="0" smtClean="0"/>
              <a:t> time series to track trends in biodiversity. Phil Trans R</a:t>
            </a:r>
          </a:p>
          <a:p>
            <a:r>
              <a:rPr lang="en-US" dirty="0" err="1" smtClean="0"/>
              <a:t>Soc</a:t>
            </a:r>
            <a:r>
              <a:rPr lang="en-US" dirty="0" smtClean="0"/>
              <a:t> B 360:289–295.</a:t>
            </a:r>
          </a:p>
          <a:p>
            <a:r>
              <a:rPr lang="en-US" dirty="0" smtClean="0"/>
              <a:t>MA. 2003. Ecosystems and human well-being, a framework for</a:t>
            </a:r>
          </a:p>
          <a:p>
            <a:r>
              <a:rPr lang="en-US" dirty="0" smtClean="0"/>
              <a:t>assessment. Washington, Covelo, London: Island Press.</a:t>
            </a:r>
          </a:p>
          <a:p>
            <a:r>
              <a:rPr lang="en-US" dirty="0" smtClean="0"/>
              <a:t>MA. 2005. Millennium ecosystem assessment. Ecosystems and</a:t>
            </a:r>
          </a:p>
          <a:p>
            <a:r>
              <a:rPr lang="en-US" dirty="0" smtClean="0"/>
              <a:t>human well-being: scenarios2 Washington, DC: Island Press.</a:t>
            </a:r>
          </a:p>
          <a:p>
            <a:r>
              <a:rPr lang="en-US" dirty="0" err="1" smtClean="0"/>
              <a:t>Majer</a:t>
            </a:r>
            <a:r>
              <a:rPr lang="en-US" dirty="0" smtClean="0"/>
              <a:t> JD, Beeston G. 1996. The Biodiversity Integrity Index: an</a:t>
            </a:r>
          </a:p>
          <a:p>
            <a:r>
              <a:rPr lang="en-US" dirty="0" smtClean="0"/>
              <a:t>illustration using ants in Western Australia. </a:t>
            </a:r>
            <a:r>
              <a:rPr lang="en-US" dirty="0" err="1" smtClean="0"/>
              <a:t>Conserv</a:t>
            </a:r>
            <a:r>
              <a:rPr lang="en-US" dirty="0" smtClean="0"/>
              <a:t> </a:t>
            </a:r>
            <a:r>
              <a:rPr lang="en-US" dirty="0" err="1" smtClean="0"/>
              <a:t>Biol</a:t>
            </a:r>
            <a:endParaRPr lang="en-US" dirty="0" smtClean="0"/>
          </a:p>
          <a:p>
            <a:r>
              <a:rPr lang="en-US" dirty="0" smtClean="0"/>
              <a:t>10:65–73.</a:t>
            </a:r>
          </a:p>
          <a:p>
            <a:r>
              <a:rPr lang="en-US" dirty="0" smtClean="0"/>
              <a:t>McKee JK, </a:t>
            </a:r>
            <a:r>
              <a:rPr lang="en-US" dirty="0" err="1" smtClean="0"/>
              <a:t>Sciulli</a:t>
            </a:r>
            <a:r>
              <a:rPr lang="en-US" dirty="0" smtClean="0"/>
              <a:t> PW, </a:t>
            </a:r>
            <a:r>
              <a:rPr lang="en-US" dirty="0" err="1" smtClean="0"/>
              <a:t>Fooce</a:t>
            </a:r>
            <a:r>
              <a:rPr lang="en-US" dirty="0" smtClean="0"/>
              <a:t> CD, Waite TA. 2003. Forecasting</a:t>
            </a:r>
          </a:p>
          <a:p>
            <a:r>
              <a:rPr lang="en-US" dirty="0" smtClean="0"/>
              <a:t>global biodiversity threats associated with human population</a:t>
            </a:r>
          </a:p>
          <a:p>
            <a:r>
              <a:rPr lang="en-US" dirty="0" smtClean="0"/>
              <a:t>growth. </a:t>
            </a:r>
            <a:r>
              <a:rPr lang="en-US" dirty="0" err="1" smtClean="0"/>
              <a:t>Biol</a:t>
            </a:r>
            <a:r>
              <a:rPr lang="en-US" dirty="0" smtClean="0"/>
              <a:t> </a:t>
            </a:r>
            <a:r>
              <a:rPr lang="en-US" dirty="0" err="1" smtClean="0"/>
              <a:t>Conserv</a:t>
            </a:r>
            <a:r>
              <a:rPr lang="en-US" dirty="0" smtClean="0"/>
              <a:t> 115:161–4.</a:t>
            </a:r>
          </a:p>
          <a:p>
            <a:r>
              <a:rPr lang="en-US" dirty="0" smtClean="0"/>
              <a:t>Metz B, Van </a:t>
            </a:r>
            <a:r>
              <a:rPr lang="en-US" dirty="0" err="1" smtClean="0"/>
              <a:t>Vuuren</a:t>
            </a:r>
            <a:r>
              <a:rPr lang="en-US" dirty="0" smtClean="0"/>
              <a:t> DP. 2006. How, and at what costs, can low-</a:t>
            </a:r>
          </a:p>
          <a:p>
            <a:r>
              <a:rPr lang="en-US" dirty="0" smtClean="0"/>
              <a:t>level </a:t>
            </a:r>
            <a:r>
              <a:rPr lang="en-US" dirty="0" err="1" smtClean="0"/>
              <a:t>stabilsation</a:t>
            </a:r>
            <a:r>
              <a:rPr lang="en-US" dirty="0" smtClean="0"/>
              <a:t> be achieved?—An overview. Avoiding </a:t>
            </a:r>
            <a:r>
              <a:rPr lang="en-US" dirty="0" err="1" smtClean="0"/>
              <a:t>dan</a:t>
            </a:r>
            <a:r>
              <a:rPr lang="en-US" dirty="0" smtClean="0"/>
              <a:t>-</a:t>
            </a:r>
          </a:p>
          <a:p>
            <a:r>
              <a:rPr lang="en-US" dirty="0" err="1" smtClean="0"/>
              <a:t>gerous</a:t>
            </a:r>
            <a:r>
              <a:rPr lang="en-US" dirty="0" smtClean="0"/>
              <a:t> climate change. Cambridge: Cambridge University</a:t>
            </a:r>
          </a:p>
          <a:p>
            <a:r>
              <a:rPr lang="en-US" dirty="0" smtClean="0"/>
              <a:t>Press.</a:t>
            </a:r>
          </a:p>
          <a:p>
            <a:r>
              <a:rPr lang="en-US" dirty="0" smtClean="0"/>
              <a:t>MNP. 2006. Integrated modelling of global environmental</a:t>
            </a:r>
          </a:p>
          <a:p>
            <a:r>
              <a:rPr lang="en-US" dirty="0" smtClean="0"/>
              <a:t>change. An overview of IMAGE 2.4. </a:t>
            </a:r>
            <a:r>
              <a:rPr lang="en-US" dirty="0" err="1" smtClean="0"/>
              <a:t>Bilthoven</a:t>
            </a:r>
            <a:r>
              <a:rPr lang="en-US" dirty="0" smtClean="0"/>
              <a:t>, the Nether-</a:t>
            </a:r>
          </a:p>
          <a:p>
            <a:r>
              <a:rPr lang="en-US" dirty="0" smtClean="0"/>
              <a:t>lands: Netherlands Environmental Assessment Agency</a:t>
            </a:r>
          </a:p>
          <a:p>
            <a:r>
              <a:rPr lang="en-US" dirty="0" smtClean="0"/>
              <a:t>(MNP).</a:t>
            </a:r>
          </a:p>
          <a:p>
            <a:r>
              <a:rPr lang="en-US" dirty="0" smtClean="0"/>
              <a:t>Myers N, </a:t>
            </a:r>
            <a:r>
              <a:rPr lang="en-US" dirty="0" err="1" smtClean="0"/>
              <a:t>Mittermeier</a:t>
            </a:r>
            <a:r>
              <a:rPr lang="en-US" dirty="0" smtClean="0"/>
              <a:t> RA, </a:t>
            </a:r>
            <a:r>
              <a:rPr lang="en-US" dirty="0" err="1" smtClean="0"/>
              <a:t>Mittermeier</a:t>
            </a:r>
            <a:r>
              <a:rPr lang="en-US" dirty="0" smtClean="0"/>
              <a:t> CG, da Fonseca GA, Kent</a:t>
            </a:r>
          </a:p>
          <a:p>
            <a:r>
              <a:rPr lang="en-US" dirty="0" smtClean="0"/>
              <a:t>J. 2000. Biodiversity hotspots for conservation priorities.</a:t>
            </a:r>
          </a:p>
          <a:p>
            <a:r>
              <a:rPr lang="en-US" dirty="0" smtClean="0"/>
              <a:t>Nature 403(6772):853–8.</a:t>
            </a:r>
          </a:p>
          <a:p>
            <a:r>
              <a:rPr lang="en-US" dirty="0" err="1" smtClean="0"/>
              <a:t>Nakicenovic</a:t>
            </a:r>
            <a:r>
              <a:rPr lang="en-US" dirty="0" smtClean="0"/>
              <a:t> N, Alcamo J, Davis G, De </a:t>
            </a:r>
            <a:r>
              <a:rPr lang="en-US" dirty="0" err="1" smtClean="0"/>
              <a:t>Vries</a:t>
            </a:r>
            <a:r>
              <a:rPr lang="en-US" dirty="0" smtClean="0"/>
              <a:t> B, </a:t>
            </a:r>
            <a:r>
              <a:rPr lang="en-US" dirty="0" err="1" smtClean="0"/>
              <a:t>Fenhann</a:t>
            </a:r>
            <a:r>
              <a:rPr lang="en-US" dirty="0" smtClean="0"/>
              <a:t> J, </a:t>
            </a:r>
            <a:r>
              <a:rPr lang="en-US" dirty="0" err="1" smtClean="0"/>
              <a:t>Gafﬁn</a:t>
            </a:r>
            <a:endParaRPr lang="en-US" dirty="0" smtClean="0"/>
          </a:p>
          <a:p>
            <a:r>
              <a:rPr lang="en-US" dirty="0" smtClean="0"/>
              <a:t>S, Gregory K, </a:t>
            </a:r>
            <a:r>
              <a:rPr lang="en-US" dirty="0" err="1" smtClean="0"/>
              <a:t>Gru</a:t>
            </a:r>
            <a:r>
              <a:rPr lang="en-US" dirty="0" smtClean="0"/>
              <a:t>¨ </a:t>
            </a:r>
            <a:r>
              <a:rPr lang="en-US" dirty="0" err="1" smtClean="0"/>
              <a:t>bler</a:t>
            </a:r>
            <a:r>
              <a:rPr lang="en-US" dirty="0" smtClean="0"/>
              <a:t> A, Jung TY, </a:t>
            </a:r>
            <a:r>
              <a:rPr lang="en-US" dirty="0" err="1" smtClean="0"/>
              <a:t>Kram</a:t>
            </a:r>
            <a:r>
              <a:rPr lang="en-US" dirty="0" smtClean="0"/>
              <a:t> T, </a:t>
            </a:r>
            <a:r>
              <a:rPr lang="en-US" dirty="0" err="1" smtClean="0"/>
              <a:t>Rovere</a:t>
            </a:r>
            <a:r>
              <a:rPr lang="en-US" dirty="0" smtClean="0"/>
              <a:t> </a:t>
            </a:r>
            <a:r>
              <a:rPr lang="en-US" dirty="0" err="1" smtClean="0"/>
              <a:t>EEl</a:t>
            </a:r>
            <a:r>
              <a:rPr lang="en-US" dirty="0" smtClean="0"/>
              <a:t>,</a:t>
            </a:r>
          </a:p>
          <a:p>
            <a:r>
              <a:rPr lang="en-US" dirty="0" err="1" smtClean="0"/>
              <a:t>Michaelis</a:t>
            </a:r>
            <a:r>
              <a:rPr lang="en-US" dirty="0" smtClean="0"/>
              <a:t> L, Mori S, Morita T, Pepper W, Pitcher H, Price L,</a:t>
            </a:r>
          </a:p>
          <a:p>
            <a:r>
              <a:rPr lang="en-US" dirty="0" err="1" smtClean="0"/>
              <a:t>Riahi</a:t>
            </a:r>
            <a:r>
              <a:rPr lang="en-US" dirty="0" smtClean="0"/>
              <a:t> K, </a:t>
            </a:r>
            <a:r>
              <a:rPr lang="en-US" dirty="0" err="1" smtClean="0"/>
              <a:t>Roehrl</a:t>
            </a:r>
            <a:r>
              <a:rPr lang="en-US" dirty="0" smtClean="0"/>
              <a:t> A, </a:t>
            </a:r>
            <a:r>
              <a:rPr lang="en-US" dirty="0" err="1" smtClean="0"/>
              <a:t>Rogner</a:t>
            </a:r>
            <a:r>
              <a:rPr lang="en-US" dirty="0" smtClean="0"/>
              <a:t> H, </a:t>
            </a:r>
            <a:r>
              <a:rPr lang="en-US" dirty="0" err="1" smtClean="0"/>
              <a:t>Sankovski</a:t>
            </a:r>
            <a:r>
              <a:rPr lang="en-US" dirty="0" smtClean="0"/>
              <a:t> A, Schlesinger M,</a:t>
            </a:r>
          </a:p>
          <a:p>
            <a:r>
              <a:rPr lang="en-US" dirty="0" smtClean="0"/>
              <a:t>Shukla P, Smith S, Swart R, Van </a:t>
            </a:r>
            <a:r>
              <a:rPr lang="en-US" dirty="0" err="1" smtClean="0"/>
              <a:t>Rooyen</a:t>
            </a:r>
            <a:r>
              <a:rPr lang="en-US" dirty="0" smtClean="0"/>
              <a:t> S, Victor N, </a:t>
            </a:r>
            <a:r>
              <a:rPr lang="en-US" dirty="0" err="1" smtClean="0"/>
              <a:t>Dadi</a:t>
            </a:r>
            <a:r>
              <a:rPr lang="en-US" dirty="0" smtClean="0"/>
              <a:t> Z.</a:t>
            </a:r>
          </a:p>
          <a:p>
            <a:r>
              <a:rPr lang="en-US" dirty="0" smtClean="0"/>
              <a:t>2000. Special report on emissions scenarios. Cambridge:</a:t>
            </a:r>
          </a:p>
          <a:p>
            <a:r>
              <a:rPr lang="en-US" dirty="0" smtClean="0"/>
              <a:t>Cambridge University Press.</a:t>
            </a:r>
          </a:p>
          <a:p>
            <a:r>
              <a:rPr lang="en-US" dirty="0" err="1" smtClean="0"/>
              <a:t>Nellemann</a:t>
            </a:r>
            <a:r>
              <a:rPr lang="en-US" dirty="0" smtClean="0"/>
              <a:t> C, Ed. 2004. The fall of the water. Norway: United</a:t>
            </a:r>
          </a:p>
          <a:p>
            <a:r>
              <a:rPr lang="en-US" dirty="0" smtClean="0"/>
              <a:t>Nations Environmental </a:t>
            </a:r>
            <a:r>
              <a:rPr lang="en-US" dirty="0" err="1" smtClean="0"/>
              <a:t>Programme</a:t>
            </a:r>
            <a:r>
              <a:rPr lang="en-US" dirty="0" smtClean="0"/>
              <a:t>-GRID </a:t>
            </a:r>
            <a:r>
              <a:rPr lang="en-US" dirty="0" err="1" smtClean="0"/>
              <a:t>Arendal</a:t>
            </a:r>
            <a:r>
              <a:rPr lang="en-US" dirty="0" smtClean="0"/>
              <a:t>.</a:t>
            </a:r>
          </a:p>
          <a:p>
            <a:r>
              <a:rPr lang="en-US" dirty="0" smtClean="0"/>
              <a:t>Nichols E, Larsen T, Spector S, Davis AL, Escobar F, </a:t>
            </a:r>
            <a:r>
              <a:rPr lang="en-US" dirty="0" err="1" smtClean="0"/>
              <a:t>Favila</a:t>
            </a:r>
            <a:r>
              <a:rPr lang="en-US" dirty="0" smtClean="0"/>
              <a:t> M,</a:t>
            </a:r>
          </a:p>
          <a:p>
            <a:r>
              <a:rPr lang="en-US" dirty="0" err="1" smtClean="0"/>
              <a:t>Vulinec</a:t>
            </a:r>
            <a:r>
              <a:rPr lang="en-US" dirty="0" smtClean="0"/>
              <a:t> K, The </a:t>
            </a:r>
            <a:r>
              <a:rPr lang="en-US" dirty="0" err="1" smtClean="0"/>
              <a:t>Scarabaeinae</a:t>
            </a:r>
            <a:r>
              <a:rPr lang="en-US" dirty="0" smtClean="0"/>
              <a:t> Research Network. 2007. Global</a:t>
            </a:r>
          </a:p>
          <a:p>
            <a:r>
              <a:rPr lang="en-US" dirty="0" smtClean="0"/>
              <a:t>dung beetle response to tropical forest modiﬁcation and</a:t>
            </a:r>
          </a:p>
          <a:p>
            <a:r>
              <a:rPr lang="en-US" dirty="0" smtClean="0"/>
              <a:t>fragmentation: a quantitative literature review and meta-</a:t>
            </a:r>
          </a:p>
          <a:p>
            <a:r>
              <a:rPr lang="en-US" dirty="0" smtClean="0"/>
              <a:t>analysis. </a:t>
            </a:r>
            <a:r>
              <a:rPr lang="en-US" dirty="0" err="1" smtClean="0"/>
              <a:t>Biol</a:t>
            </a:r>
            <a:r>
              <a:rPr lang="en-US" dirty="0" smtClean="0"/>
              <a:t> </a:t>
            </a:r>
            <a:r>
              <a:rPr lang="en-US" dirty="0" err="1" smtClean="0"/>
              <a:t>Conserv</a:t>
            </a:r>
            <a:r>
              <a:rPr lang="en-US" dirty="0" smtClean="0"/>
              <a:t> 137:1–19.</a:t>
            </a:r>
          </a:p>
          <a:p>
            <a:r>
              <a:rPr lang="en-US" dirty="0" smtClean="0"/>
              <a:t>OECD. 2008. Environmental outlook to 2030. Paris, France:</a:t>
            </a:r>
          </a:p>
          <a:p>
            <a:r>
              <a:rPr lang="en-US" dirty="0" err="1" smtClean="0"/>
              <a:t>Organisation</a:t>
            </a:r>
            <a:r>
              <a:rPr lang="en-US" dirty="0" smtClean="0"/>
              <a:t> for Economic Cooperation and Development.</a:t>
            </a:r>
          </a:p>
          <a:p>
            <a:r>
              <a:rPr lang="en-US" dirty="0" smtClean="0"/>
              <a:t>Olson DM, </a:t>
            </a:r>
            <a:r>
              <a:rPr lang="en-US" dirty="0" err="1" smtClean="0"/>
              <a:t>Dinerstein</a:t>
            </a:r>
            <a:r>
              <a:rPr lang="en-US" dirty="0" smtClean="0"/>
              <a:t> E. 1998. The global 200: a representation</a:t>
            </a:r>
          </a:p>
          <a:p>
            <a:r>
              <a:rPr lang="en-US" dirty="0" smtClean="0"/>
              <a:t>approach to conserving the earth’s most biologically valuable</a:t>
            </a:r>
          </a:p>
          <a:p>
            <a:r>
              <a:rPr lang="en-US" dirty="0" err="1" smtClean="0"/>
              <a:t>ecoregions</a:t>
            </a:r>
            <a:r>
              <a:rPr lang="en-US" dirty="0" smtClean="0"/>
              <a:t>. </a:t>
            </a:r>
            <a:r>
              <a:rPr lang="en-US" dirty="0" err="1" smtClean="0"/>
              <a:t>Conserv</a:t>
            </a:r>
            <a:r>
              <a:rPr lang="en-US" dirty="0" smtClean="0"/>
              <a:t> </a:t>
            </a:r>
            <a:r>
              <a:rPr lang="en-US" dirty="0" err="1" smtClean="0"/>
              <a:t>Biol</a:t>
            </a:r>
            <a:r>
              <a:rPr lang="en-US" dirty="0" smtClean="0"/>
              <a:t> 12(3):502–15.</a:t>
            </a:r>
          </a:p>
          <a:p>
            <a:r>
              <a:rPr lang="en-US" dirty="0" smtClean="0"/>
              <a:t>Olson DM, </a:t>
            </a:r>
            <a:r>
              <a:rPr lang="en-US" dirty="0" err="1" smtClean="0"/>
              <a:t>Dinerstein</a:t>
            </a:r>
            <a:r>
              <a:rPr lang="en-US" dirty="0" smtClean="0"/>
              <a:t> E, </a:t>
            </a:r>
            <a:r>
              <a:rPr lang="en-US" dirty="0" err="1" smtClean="0"/>
              <a:t>Wikramanayake</a:t>
            </a:r>
            <a:r>
              <a:rPr lang="en-US" dirty="0" smtClean="0"/>
              <a:t> ED, Burgess ND,</a:t>
            </a:r>
          </a:p>
          <a:p>
            <a:r>
              <a:rPr lang="en-US" dirty="0" smtClean="0"/>
              <a:t>Powell GVN, Underwood EC, D’Amico JA, </a:t>
            </a:r>
            <a:r>
              <a:rPr lang="en-US" dirty="0" err="1" smtClean="0"/>
              <a:t>Itoua</a:t>
            </a:r>
            <a:r>
              <a:rPr lang="en-US" dirty="0" smtClean="0"/>
              <a:t> I, Strand HE,</a:t>
            </a:r>
          </a:p>
          <a:p>
            <a:r>
              <a:rPr lang="en-US" dirty="0" smtClean="0"/>
              <a:t>Morrison JC, </a:t>
            </a:r>
            <a:r>
              <a:rPr lang="en-US" dirty="0" err="1" smtClean="0"/>
              <a:t>Loucks</a:t>
            </a:r>
            <a:r>
              <a:rPr lang="en-US" dirty="0" smtClean="0"/>
              <a:t> CJ, </a:t>
            </a:r>
            <a:r>
              <a:rPr lang="en-US" dirty="0" err="1" smtClean="0"/>
              <a:t>Allnutt</a:t>
            </a:r>
            <a:r>
              <a:rPr lang="en-US" dirty="0" smtClean="0"/>
              <a:t> TF, Ricketts TH, Kura Y,</a:t>
            </a:r>
          </a:p>
          <a:p>
            <a:r>
              <a:rPr lang="en-US" dirty="0" err="1" smtClean="0"/>
              <a:t>Lamoreux</a:t>
            </a:r>
            <a:r>
              <a:rPr lang="en-US" dirty="0" smtClean="0"/>
              <a:t> JF, </a:t>
            </a:r>
            <a:r>
              <a:rPr lang="en-US" dirty="0" err="1" smtClean="0"/>
              <a:t>Wettengel</a:t>
            </a:r>
            <a:r>
              <a:rPr lang="en-US" dirty="0" smtClean="0"/>
              <a:t> WW, </a:t>
            </a:r>
            <a:r>
              <a:rPr lang="en-US" dirty="0" err="1" smtClean="0"/>
              <a:t>Hedao</a:t>
            </a:r>
            <a:r>
              <a:rPr lang="en-US" dirty="0" smtClean="0"/>
              <a:t> P, </a:t>
            </a:r>
            <a:r>
              <a:rPr lang="en-US" dirty="0" err="1" smtClean="0"/>
              <a:t>Kassem</a:t>
            </a:r>
            <a:r>
              <a:rPr lang="en-US" dirty="0" smtClean="0"/>
              <a:t> KR. 2001.</a:t>
            </a:r>
          </a:p>
          <a:p>
            <a:r>
              <a:rPr lang="en-US" dirty="0" smtClean="0"/>
              <a:t>Terrestrial </a:t>
            </a:r>
            <a:r>
              <a:rPr lang="en-US" dirty="0" err="1" smtClean="0"/>
              <a:t>ecoregions</a:t>
            </a:r>
            <a:r>
              <a:rPr lang="en-US" dirty="0" smtClean="0"/>
              <a:t> of the world: a new map of life on earth.</a:t>
            </a:r>
          </a:p>
          <a:p>
            <a:r>
              <a:rPr lang="en-US" dirty="0" smtClean="0"/>
              <a:t>Bioscience 51(11):933–8.</a:t>
            </a:r>
          </a:p>
          <a:p>
            <a:r>
              <a:rPr lang="en-US" dirty="0" err="1" smtClean="0"/>
              <a:t>Osenberg</a:t>
            </a:r>
            <a:r>
              <a:rPr lang="en-US" dirty="0" smtClean="0"/>
              <a:t> CW, </a:t>
            </a:r>
            <a:r>
              <a:rPr lang="en-US" dirty="0" err="1" smtClean="0"/>
              <a:t>Sarnelle</a:t>
            </a:r>
            <a:r>
              <a:rPr lang="en-US" dirty="0" smtClean="0"/>
              <a:t> O, Cooper SD, Holt RD. 1999. Resolving</a:t>
            </a:r>
          </a:p>
          <a:p>
            <a:r>
              <a:rPr lang="en-US" dirty="0" smtClean="0"/>
              <a:t>ecological questions through meta-analysis: goals, metrics and</a:t>
            </a:r>
          </a:p>
          <a:p>
            <a:r>
              <a:rPr lang="en-US" dirty="0" smtClean="0"/>
              <a:t>models. Ecology 80:1105–17.</a:t>
            </a:r>
          </a:p>
          <a:p>
            <a:r>
              <a:rPr lang="en-US" dirty="0" smtClean="0"/>
              <a:t>Peterson AT, Ortega </a:t>
            </a:r>
            <a:r>
              <a:rPr lang="en-US" dirty="0" err="1" smtClean="0"/>
              <a:t>Huerrta</a:t>
            </a:r>
            <a:r>
              <a:rPr lang="en-US" dirty="0" smtClean="0"/>
              <a:t> MA, Bartley J, Sanchez Cordero V,</a:t>
            </a:r>
          </a:p>
          <a:p>
            <a:r>
              <a:rPr lang="en-US" dirty="0" err="1" smtClean="0"/>
              <a:t>Buddemeier</a:t>
            </a:r>
            <a:r>
              <a:rPr lang="en-US" dirty="0" smtClean="0"/>
              <a:t> RH, </a:t>
            </a:r>
            <a:r>
              <a:rPr lang="en-US" dirty="0" err="1" smtClean="0"/>
              <a:t>Stockwell</a:t>
            </a:r>
            <a:r>
              <a:rPr lang="en-US" dirty="0" smtClean="0"/>
              <a:t> DRB. 2002. Future projections for</a:t>
            </a:r>
          </a:p>
          <a:p>
            <a:r>
              <a:rPr lang="en-US" dirty="0" smtClean="0"/>
              <a:t>Mexican faunas under global climate change scenarios. Nat-</a:t>
            </a:r>
          </a:p>
          <a:p>
            <a:r>
              <a:rPr lang="en-US" dirty="0" err="1" smtClean="0"/>
              <a:t>ure</a:t>
            </a:r>
            <a:r>
              <a:rPr lang="en-US" dirty="0" smtClean="0"/>
              <a:t> 416:626–9.</a:t>
            </a:r>
          </a:p>
          <a:p>
            <a:r>
              <a:rPr lang="en-US" dirty="0" smtClean="0"/>
              <a:t>Petit S, Firbank L, </a:t>
            </a:r>
            <a:r>
              <a:rPr lang="en-US" dirty="0" err="1" smtClean="0"/>
              <a:t>Wytt</a:t>
            </a:r>
            <a:r>
              <a:rPr lang="en-US" dirty="0" smtClean="0"/>
              <a:t> B, Howard D. 2001. MIRABEL: models</a:t>
            </a:r>
          </a:p>
          <a:p>
            <a:r>
              <a:rPr lang="en-US" dirty="0" smtClean="0"/>
              <a:t>for integrated review and assessment of biodiversity in Euro-</a:t>
            </a:r>
          </a:p>
          <a:p>
            <a:r>
              <a:rPr lang="en-US" dirty="0" err="1" smtClean="0"/>
              <a:t>pean</a:t>
            </a:r>
            <a:r>
              <a:rPr lang="en-US" dirty="0" smtClean="0"/>
              <a:t> landscapes. </a:t>
            </a:r>
            <a:r>
              <a:rPr lang="en-US" dirty="0" err="1" smtClean="0"/>
              <a:t>Ambio</a:t>
            </a:r>
            <a:r>
              <a:rPr lang="en-US" dirty="0" smtClean="0"/>
              <a:t> 30:81–8.</a:t>
            </a:r>
          </a:p>
          <a:p>
            <a:r>
              <a:rPr lang="en-US" dirty="0" err="1" smtClean="0"/>
              <a:t>Pinheiro</a:t>
            </a:r>
            <a:r>
              <a:rPr lang="en-US" dirty="0" smtClean="0"/>
              <a:t> JC, Bates DM. 2000. Mixed-effects models in S and S-</a:t>
            </a:r>
          </a:p>
          <a:p>
            <a:r>
              <a:rPr lang="en-US" dirty="0" smtClean="0"/>
              <a:t>PLUS. New York: Springer-</a:t>
            </a:r>
            <a:r>
              <a:rPr lang="en-US" dirty="0" err="1" smtClean="0"/>
              <a:t>Verlag</a:t>
            </a:r>
            <a:r>
              <a:rPr lang="en-US" dirty="0" smtClean="0"/>
              <a:t>.</a:t>
            </a:r>
          </a:p>
          <a:p>
            <a:r>
              <a:rPr lang="en-US" dirty="0" smtClean="0"/>
              <a:t>Prentice C, Cramer W, Harrison SP, </a:t>
            </a:r>
            <a:r>
              <a:rPr lang="en-US" dirty="0" err="1" smtClean="0"/>
              <a:t>Leemans</a:t>
            </a:r>
            <a:r>
              <a:rPr lang="en-US" dirty="0" smtClean="0"/>
              <a:t> R, </a:t>
            </a:r>
            <a:r>
              <a:rPr lang="en-US" dirty="0" err="1" smtClean="0"/>
              <a:t>Monserud</a:t>
            </a:r>
            <a:r>
              <a:rPr lang="en-US" dirty="0" smtClean="0"/>
              <a:t> RA,</a:t>
            </a:r>
          </a:p>
          <a:p>
            <a:r>
              <a:rPr lang="en-US" dirty="0" smtClean="0"/>
              <a:t>Solomon AM. 1992. A global biome model based on plant</a:t>
            </a:r>
          </a:p>
          <a:p>
            <a:r>
              <a:rPr lang="en-US" dirty="0" smtClean="0"/>
              <a:t>physiology and dominance, soil properties and climate. J</a:t>
            </a:r>
          </a:p>
          <a:p>
            <a:r>
              <a:rPr lang="en-US" dirty="0" err="1" smtClean="0"/>
              <a:t>Biogeogr</a:t>
            </a:r>
            <a:r>
              <a:rPr lang="en-US" dirty="0" smtClean="0"/>
              <a:t> 19:117–34.</a:t>
            </a:r>
          </a:p>
          <a:p>
            <a:r>
              <a:rPr lang="en-US" dirty="0" smtClean="0"/>
              <a:t>Ricketts TH, </a:t>
            </a:r>
            <a:r>
              <a:rPr lang="en-US" dirty="0" err="1" smtClean="0"/>
              <a:t>Dinerstein</a:t>
            </a:r>
            <a:r>
              <a:rPr lang="en-US" dirty="0" smtClean="0"/>
              <a:t> E, Boucher T, Brooks TM, </a:t>
            </a:r>
            <a:r>
              <a:rPr lang="en-US" dirty="0" err="1" smtClean="0"/>
              <a:t>Butchart</a:t>
            </a:r>
            <a:r>
              <a:rPr lang="en-US" dirty="0" smtClean="0"/>
              <a:t> SH,</a:t>
            </a:r>
          </a:p>
          <a:p>
            <a:r>
              <a:rPr lang="en-US" dirty="0" smtClean="0"/>
              <a:t>Hoffmann M, </a:t>
            </a:r>
            <a:r>
              <a:rPr lang="en-US" dirty="0" err="1" smtClean="0"/>
              <a:t>Lamoreux</a:t>
            </a:r>
            <a:r>
              <a:rPr lang="en-US" dirty="0" smtClean="0"/>
              <a:t> JF, Morrison J, Parr M, Pilgrim JD,</a:t>
            </a:r>
          </a:p>
          <a:p>
            <a:r>
              <a:rPr lang="en-US" dirty="0" smtClean="0"/>
              <a:t>Rodrigues AS, </a:t>
            </a:r>
            <a:r>
              <a:rPr lang="en-US" dirty="0" err="1" smtClean="0"/>
              <a:t>Sechrest</a:t>
            </a:r>
            <a:r>
              <a:rPr lang="en-US" dirty="0" smtClean="0"/>
              <a:t> W, Wallace GE, Berlin K, </a:t>
            </a:r>
            <a:r>
              <a:rPr lang="en-US" dirty="0" err="1" smtClean="0"/>
              <a:t>Bielby</a:t>
            </a:r>
            <a:r>
              <a:rPr lang="en-US" dirty="0" smtClean="0"/>
              <a:t> J,</a:t>
            </a:r>
          </a:p>
          <a:p>
            <a:r>
              <a:rPr lang="en-US" dirty="0" smtClean="0"/>
              <a:t>Burgess ND, Church DR, Cox N, Knox D, </a:t>
            </a:r>
            <a:r>
              <a:rPr lang="en-US" dirty="0" err="1" smtClean="0"/>
              <a:t>Loucks</a:t>
            </a:r>
            <a:r>
              <a:rPr lang="en-US" dirty="0" smtClean="0"/>
              <a:t> C, Luck GW,</a:t>
            </a:r>
          </a:p>
          <a:p>
            <a:r>
              <a:rPr lang="en-US" dirty="0" smtClean="0"/>
              <a:t>Master LL, Moore R, Naidoo R, </a:t>
            </a:r>
            <a:r>
              <a:rPr lang="en-US" dirty="0" err="1" smtClean="0"/>
              <a:t>Ridgely</a:t>
            </a:r>
            <a:r>
              <a:rPr lang="en-US" dirty="0" smtClean="0"/>
              <a:t> R, Schatz GE, Shire G,</a:t>
            </a:r>
          </a:p>
          <a:p>
            <a:r>
              <a:rPr lang="en-US" dirty="0" smtClean="0"/>
              <a:t>Strand H, </a:t>
            </a:r>
            <a:r>
              <a:rPr lang="en-US" dirty="0" err="1" smtClean="0"/>
              <a:t>Wettengel</a:t>
            </a:r>
            <a:r>
              <a:rPr lang="en-US" dirty="0" smtClean="0"/>
              <a:t> W, </a:t>
            </a:r>
            <a:r>
              <a:rPr lang="en-US" dirty="0" err="1" smtClean="0"/>
              <a:t>Wikramanayake</a:t>
            </a:r>
            <a:r>
              <a:rPr lang="en-US" dirty="0" smtClean="0"/>
              <a:t> E. 2005. Pinpointing</a:t>
            </a:r>
          </a:p>
          <a:p>
            <a:r>
              <a:rPr lang="en-US" dirty="0" smtClean="0"/>
              <a:t>and preventing imminent extinctions. </a:t>
            </a:r>
            <a:r>
              <a:rPr lang="en-US" dirty="0" err="1" smtClean="0"/>
              <a:t>Proc</a:t>
            </a:r>
            <a:r>
              <a:rPr lang="en-US" dirty="0" smtClean="0"/>
              <a:t> </a:t>
            </a:r>
            <a:r>
              <a:rPr lang="en-US" dirty="0" err="1" smtClean="0"/>
              <a:t>Natl</a:t>
            </a:r>
            <a:r>
              <a:rPr lang="en-US" dirty="0" smtClean="0"/>
              <a:t> </a:t>
            </a:r>
            <a:r>
              <a:rPr lang="en-US" dirty="0" err="1" smtClean="0"/>
              <a:t>Acad</a:t>
            </a:r>
            <a:r>
              <a:rPr lang="en-US" dirty="0" smtClean="0"/>
              <a:t> </a:t>
            </a:r>
            <a:r>
              <a:rPr lang="en-US" dirty="0" err="1" smtClean="0"/>
              <a:t>Sci</a:t>
            </a:r>
            <a:r>
              <a:rPr lang="en-US" dirty="0" smtClean="0"/>
              <a:t> USA</a:t>
            </a:r>
          </a:p>
          <a:p>
            <a:r>
              <a:rPr lang="en-US" dirty="0" smtClean="0"/>
              <a:t>102(51):18497–501.</a:t>
            </a:r>
          </a:p>
          <a:p>
            <a:r>
              <a:rPr lang="en-US" dirty="0" err="1" smtClean="0"/>
              <a:t>Sala</a:t>
            </a:r>
            <a:r>
              <a:rPr lang="en-US" dirty="0" smtClean="0"/>
              <a:t> OE, Chapin FS III, </a:t>
            </a:r>
            <a:r>
              <a:rPr lang="en-US" dirty="0" err="1" smtClean="0"/>
              <a:t>Armesto</a:t>
            </a:r>
            <a:r>
              <a:rPr lang="en-US" dirty="0" smtClean="0"/>
              <a:t> JJ, </a:t>
            </a:r>
            <a:r>
              <a:rPr lang="en-US" dirty="0" err="1" smtClean="0"/>
              <a:t>Berlow</a:t>
            </a:r>
            <a:r>
              <a:rPr lang="en-US" dirty="0" smtClean="0"/>
              <a:t> E, Bloomﬁeld J,</a:t>
            </a:r>
          </a:p>
          <a:p>
            <a:r>
              <a:rPr lang="en-US" dirty="0" err="1" smtClean="0"/>
              <a:t>Dirzo</a:t>
            </a:r>
            <a:r>
              <a:rPr lang="en-US" dirty="0" smtClean="0"/>
              <a:t> R, Huber-</a:t>
            </a:r>
            <a:r>
              <a:rPr lang="en-US" dirty="0" err="1" smtClean="0"/>
              <a:t>Samwald</a:t>
            </a:r>
            <a:r>
              <a:rPr lang="en-US" dirty="0" smtClean="0"/>
              <a:t> E, </a:t>
            </a:r>
            <a:r>
              <a:rPr lang="en-US" dirty="0" err="1" smtClean="0"/>
              <a:t>Huenneke</a:t>
            </a:r>
            <a:r>
              <a:rPr lang="en-US" dirty="0" smtClean="0"/>
              <a:t> KF, Jackson RB, </a:t>
            </a:r>
            <a:r>
              <a:rPr lang="en-US" dirty="0" err="1" smtClean="0"/>
              <a:t>Kinzig</a:t>
            </a:r>
            <a:endParaRPr lang="en-US" dirty="0" smtClean="0"/>
          </a:p>
          <a:p>
            <a:r>
              <a:rPr lang="en-US" dirty="0" smtClean="0"/>
              <a:t>A, </a:t>
            </a:r>
            <a:r>
              <a:rPr lang="en-US" dirty="0" err="1" smtClean="0"/>
              <a:t>Leemans</a:t>
            </a:r>
            <a:r>
              <a:rPr lang="en-US" dirty="0" smtClean="0"/>
              <a:t> R, Lodge DM, Mooney HA, </a:t>
            </a:r>
            <a:r>
              <a:rPr lang="en-US" dirty="0" err="1" smtClean="0"/>
              <a:t>Oesterheld</a:t>
            </a:r>
            <a:r>
              <a:rPr lang="en-US" dirty="0" smtClean="0"/>
              <a:t> M, </a:t>
            </a:r>
            <a:r>
              <a:rPr lang="en-US" dirty="0" err="1" smtClean="0"/>
              <a:t>Poff</a:t>
            </a:r>
            <a:endParaRPr lang="en-US" dirty="0" smtClean="0"/>
          </a:p>
          <a:p>
            <a:r>
              <a:rPr lang="en-US" dirty="0" smtClean="0"/>
              <a:t>NL, Sykes MT, Walker BH, Walker M, Wall DH. 2000. Global</a:t>
            </a:r>
          </a:p>
          <a:p>
            <a:r>
              <a:rPr lang="en-US" dirty="0" smtClean="0"/>
              <a:t>biodiversity scenarios for the year 2100. Science 287:1770–74.</a:t>
            </a:r>
          </a:p>
          <a:p>
            <a:r>
              <a:rPr lang="en-US" dirty="0" smtClean="0"/>
              <a:t>Sanderson EW, </a:t>
            </a:r>
            <a:r>
              <a:rPr lang="en-US" dirty="0" err="1" smtClean="0"/>
              <a:t>Jaiteh</a:t>
            </a:r>
            <a:r>
              <a:rPr lang="en-US" dirty="0" smtClean="0"/>
              <a:t> M, Levy MA, Redford KH, </a:t>
            </a:r>
            <a:r>
              <a:rPr lang="en-US" dirty="0" err="1" smtClean="0"/>
              <a:t>Wannebo</a:t>
            </a:r>
            <a:r>
              <a:rPr lang="en-US" dirty="0" smtClean="0"/>
              <a:t> AV,</a:t>
            </a:r>
          </a:p>
          <a:p>
            <a:r>
              <a:rPr lang="en-US" dirty="0" smtClean="0"/>
              <a:t>Woolmer G. 2002. The human footprint and the last of the</a:t>
            </a:r>
          </a:p>
          <a:p>
            <a:r>
              <a:rPr lang="en-US" dirty="0" smtClean="0"/>
              <a:t>wild. Bioscience 52:891–904.</a:t>
            </a:r>
          </a:p>
          <a:p>
            <a:r>
              <a:rPr lang="en-US" dirty="0" err="1" smtClean="0"/>
              <a:t>sCBD</a:t>
            </a:r>
            <a:r>
              <a:rPr lang="en-US" dirty="0" smtClean="0"/>
              <a:t>. 2006. Global biodiversity outlook 2. Montreal: Secretariat</a:t>
            </a:r>
          </a:p>
          <a:p>
            <a:r>
              <a:rPr lang="en-US" dirty="0" smtClean="0"/>
              <a:t>of the Convention on Biological Diversity. p 81 + vii.</a:t>
            </a:r>
          </a:p>
          <a:p>
            <a:r>
              <a:rPr lang="en-US" dirty="0" err="1" smtClean="0"/>
              <a:t>sCBD</a:t>
            </a:r>
            <a:r>
              <a:rPr lang="en-US" dirty="0" smtClean="0"/>
              <a:t> and MNP. 2007. Cross-roads of life on earth—exploring</a:t>
            </a:r>
          </a:p>
          <a:p>
            <a:r>
              <a:rPr lang="en-US" dirty="0" smtClean="0"/>
              <a:t>means to meet the 2010 Biodiversity target. Solution-oriented</a:t>
            </a:r>
          </a:p>
          <a:p>
            <a:r>
              <a:rPr lang="en-US" dirty="0" smtClean="0"/>
              <a:t>scenarios for global biodiversity outlook 2. Technical Series no</a:t>
            </a:r>
          </a:p>
          <a:p>
            <a:r>
              <a:rPr lang="en-US" dirty="0" smtClean="0"/>
              <a:t>31. Montreal: Secretariat of the Convention on Biological</a:t>
            </a:r>
          </a:p>
          <a:p>
            <a:r>
              <a:rPr lang="en-US" dirty="0" smtClean="0"/>
              <a:t>Diversity. p 90.</a:t>
            </a:r>
          </a:p>
          <a:p>
            <a:r>
              <a:rPr lang="en-US" dirty="0" smtClean="0"/>
              <a:t>Scholes RJ, Biggs R. 2005. A biodiversity intactness index. Nat-</a:t>
            </a:r>
          </a:p>
          <a:p>
            <a:r>
              <a:rPr lang="en-US" dirty="0" err="1" smtClean="0"/>
              <a:t>ure</a:t>
            </a:r>
            <a:r>
              <a:rPr lang="en-US" dirty="0" smtClean="0"/>
              <a:t> 434:45–9.</a:t>
            </a:r>
          </a:p>
          <a:p>
            <a:r>
              <a:rPr lang="en-US" dirty="0" err="1" smtClean="0"/>
              <a:t>Stattersﬁeld</a:t>
            </a:r>
            <a:r>
              <a:rPr lang="en-US" dirty="0" smtClean="0"/>
              <a:t> AJ, Crosby MJ, Long AJ, </a:t>
            </a:r>
            <a:r>
              <a:rPr lang="en-US" dirty="0" err="1" smtClean="0"/>
              <a:t>Wege</a:t>
            </a:r>
            <a:r>
              <a:rPr lang="en-US" dirty="0" smtClean="0"/>
              <a:t> DC. 1998. Endemic</a:t>
            </a:r>
          </a:p>
          <a:p>
            <a:r>
              <a:rPr lang="en-US" dirty="0" smtClean="0"/>
              <a:t>bird areas of the world. Cambridge, UK: Birdlife International</a:t>
            </a:r>
          </a:p>
          <a:p>
            <a:endParaRPr lang="en-US" dirty="0"/>
          </a:p>
          <a:p>
            <a:r>
              <a:rPr lang="en-US" dirty="0" err="1" smtClean="0"/>
              <a:t>Thuiller</a:t>
            </a:r>
            <a:r>
              <a:rPr lang="en-US" dirty="0" smtClean="0"/>
              <a:t> W, </a:t>
            </a:r>
            <a:r>
              <a:rPr lang="en-US" dirty="0" err="1" smtClean="0"/>
              <a:t>Broennimann</a:t>
            </a:r>
            <a:r>
              <a:rPr lang="en-US" dirty="0" smtClean="0"/>
              <a:t> O, Hughes G, </a:t>
            </a:r>
            <a:r>
              <a:rPr lang="en-US" dirty="0" err="1" smtClean="0"/>
              <a:t>Alkemade</a:t>
            </a:r>
            <a:r>
              <a:rPr lang="en-US" dirty="0" smtClean="0"/>
              <a:t> JRM, </a:t>
            </a:r>
            <a:r>
              <a:rPr lang="en-US" dirty="0" err="1" smtClean="0"/>
              <a:t>Midg</a:t>
            </a:r>
            <a:r>
              <a:rPr lang="en-US" dirty="0" smtClean="0"/>
              <a:t>-</a:t>
            </a:r>
          </a:p>
          <a:p>
            <a:r>
              <a:rPr lang="en-US" dirty="0" smtClean="0"/>
              <a:t>ley GF, </a:t>
            </a:r>
            <a:r>
              <a:rPr lang="en-US" dirty="0" err="1" smtClean="0"/>
              <a:t>Corsi</a:t>
            </a:r>
            <a:r>
              <a:rPr lang="en-US" dirty="0" smtClean="0"/>
              <a:t> F. 2006. Vulnerability of African mammals to</a:t>
            </a:r>
          </a:p>
          <a:p>
            <a:r>
              <a:rPr lang="en-US" dirty="0" smtClean="0"/>
              <a:t>anthropogenic climate change under conservative land</a:t>
            </a:r>
          </a:p>
          <a:p>
            <a:r>
              <a:rPr lang="en-US" dirty="0" smtClean="0"/>
              <a:t>transformation assumptions. Glob Chang </a:t>
            </a:r>
            <a:r>
              <a:rPr lang="en-US" dirty="0" err="1" smtClean="0"/>
              <a:t>Biol</a:t>
            </a:r>
            <a:r>
              <a:rPr lang="en-US" dirty="0" smtClean="0"/>
              <a:t> 12:424–40.</a:t>
            </a:r>
          </a:p>
          <a:p>
            <a:r>
              <a:rPr lang="en-US" dirty="0" smtClean="0"/>
              <a:t>UNEP. 2001. GLOBIO. Global methodology for mapping human</a:t>
            </a:r>
          </a:p>
          <a:p>
            <a:r>
              <a:rPr lang="en-US" dirty="0" smtClean="0"/>
              <a:t>impacts on the biosphere. Report UNEP/DEWA/TR 25. </a:t>
            </a:r>
            <a:r>
              <a:rPr lang="en-US" dirty="0" err="1" smtClean="0"/>
              <a:t>Nai</a:t>
            </a:r>
            <a:r>
              <a:rPr lang="en-US" dirty="0" smtClean="0"/>
              <a:t>-</a:t>
            </a:r>
          </a:p>
          <a:p>
            <a:r>
              <a:rPr lang="en-US" dirty="0" err="1" smtClean="0"/>
              <a:t>robi</a:t>
            </a:r>
            <a:r>
              <a:rPr lang="en-US" dirty="0" smtClean="0"/>
              <a:t>: United Nations Environmental </a:t>
            </a:r>
            <a:r>
              <a:rPr lang="en-US" dirty="0" err="1" smtClean="0"/>
              <a:t>Programme</a:t>
            </a:r>
            <a:r>
              <a:rPr lang="en-US" dirty="0" smtClean="0"/>
              <a:t>.</a:t>
            </a:r>
          </a:p>
          <a:p>
            <a:r>
              <a:rPr lang="en-US" dirty="0" smtClean="0"/>
              <a:t>UNEP. 2002a. Decision VI/26: strategic plan for the convention</a:t>
            </a:r>
          </a:p>
          <a:p>
            <a:r>
              <a:rPr lang="en-US" dirty="0" smtClean="0"/>
              <a:t>on biological diversity. In: Seventh conference of the parties to</a:t>
            </a:r>
          </a:p>
          <a:p>
            <a:r>
              <a:rPr lang="en-US" dirty="0" smtClean="0"/>
              <a:t>the convention on biological diversity, The Hague, 2002.</a:t>
            </a:r>
          </a:p>
          <a:p>
            <a:r>
              <a:rPr lang="en-US" dirty="0" smtClean="0"/>
              <a:t>UNEP. 2002b. Global environment outlook 3. London: Earth-</a:t>
            </a:r>
          </a:p>
          <a:p>
            <a:r>
              <a:rPr lang="en-US" dirty="0" smtClean="0"/>
              <a:t>scan Publications Ltd.</a:t>
            </a:r>
          </a:p>
          <a:p>
            <a:r>
              <a:rPr lang="en-US" dirty="0" smtClean="0"/>
              <a:t>UNEP. 2004. Decisions adopted by the conference of the parties</a:t>
            </a:r>
          </a:p>
          <a:p>
            <a:r>
              <a:rPr lang="en-US" dirty="0" smtClean="0"/>
              <a:t>to the convention on biological diversity at its seventh meet-</a:t>
            </a:r>
          </a:p>
          <a:p>
            <a:r>
              <a:rPr lang="en-US" dirty="0" err="1" smtClean="0"/>
              <a:t>ing</a:t>
            </a:r>
            <a:r>
              <a:rPr lang="en-US" dirty="0" smtClean="0"/>
              <a:t> (UNEP/CBD/COP/7/21/Part 2), decision VII/30 (CBD</a:t>
            </a:r>
          </a:p>
          <a:p>
            <a:r>
              <a:rPr lang="en-US" dirty="0" smtClean="0"/>
              <a:t>2004). http://www.biodiv.org/decisions/.</a:t>
            </a:r>
          </a:p>
          <a:p>
            <a:r>
              <a:rPr lang="en-US" dirty="0" smtClean="0"/>
              <a:t>UNEP. 2006. Global deserts outlook. Division of early warning</a:t>
            </a:r>
          </a:p>
          <a:p>
            <a:r>
              <a:rPr lang="en-US" dirty="0" smtClean="0"/>
              <a:t>and assessment. Nairobi, Kenya: United Nations Environ-</a:t>
            </a:r>
          </a:p>
          <a:p>
            <a:r>
              <a:rPr lang="en-US" dirty="0" smtClean="0"/>
              <a:t>mental </a:t>
            </a:r>
            <a:r>
              <a:rPr lang="en-US" dirty="0" err="1" smtClean="0"/>
              <a:t>Programme</a:t>
            </a:r>
            <a:r>
              <a:rPr lang="en-US" dirty="0" smtClean="0"/>
              <a:t>.</a:t>
            </a:r>
          </a:p>
          <a:p>
            <a:r>
              <a:rPr lang="en-US" dirty="0" smtClean="0"/>
              <a:t>UNEP. 2007. Global environmental outlook 4. Environment for</a:t>
            </a:r>
          </a:p>
          <a:p>
            <a:r>
              <a:rPr lang="en-US" dirty="0" smtClean="0"/>
              <a:t>development. Nairobi, Kenya: United Nations Environmental</a:t>
            </a:r>
          </a:p>
          <a:p>
            <a:r>
              <a:rPr lang="en-US" dirty="0" err="1" smtClean="0"/>
              <a:t>Programme</a:t>
            </a:r>
            <a:r>
              <a:rPr lang="en-US" dirty="0" smtClean="0"/>
              <a:t>.</a:t>
            </a:r>
          </a:p>
          <a:p>
            <a:r>
              <a:rPr lang="en-US" dirty="0" smtClean="0"/>
              <a:t>UNEP/RIVM. 2004. The GEO-3 scenarios 2002–2032: </a:t>
            </a:r>
            <a:r>
              <a:rPr lang="en-US" dirty="0" err="1" smtClean="0"/>
              <a:t>quantiﬁ</a:t>
            </a:r>
            <a:r>
              <a:rPr lang="en-US" dirty="0" smtClean="0"/>
              <a:t>-</a:t>
            </a:r>
          </a:p>
          <a:p>
            <a:r>
              <a:rPr lang="en-US" dirty="0" err="1" smtClean="0"/>
              <a:t>cation</a:t>
            </a:r>
            <a:r>
              <a:rPr lang="en-US" dirty="0" smtClean="0"/>
              <a:t> and analysis of environmental impacts. Report UNEP/</a:t>
            </a:r>
          </a:p>
          <a:p>
            <a:r>
              <a:rPr lang="en-US" dirty="0" smtClean="0"/>
              <a:t>DEWA/RS03–04; RIVM 402001022. Division of early warning</a:t>
            </a:r>
          </a:p>
          <a:p>
            <a:r>
              <a:rPr lang="en-US" dirty="0" smtClean="0"/>
              <a:t>and assessment. DEWA-UNEP./. Nairobi, Kenya; </a:t>
            </a:r>
            <a:r>
              <a:rPr lang="en-US" dirty="0" err="1" smtClean="0"/>
              <a:t>Bilthoven</a:t>
            </a:r>
            <a:r>
              <a:rPr lang="en-US" dirty="0" smtClean="0"/>
              <a:t>,</a:t>
            </a:r>
          </a:p>
          <a:p>
            <a:r>
              <a:rPr lang="en-US" dirty="0" smtClean="0"/>
              <a:t>The Netherlands: National Institute for Public Health and the</a:t>
            </a:r>
          </a:p>
          <a:p>
            <a:r>
              <a:rPr lang="en-US" dirty="0" smtClean="0"/>
              <a:t>Environment. RIVM, p 216.</a:t>
            </a:r>
          </a:p>
          <a:p>
            <a:r>
              <a:rPr lang="en-US" dirty="0" smtClean="0"/>
              <a:t>UNEP/WCMC. 2005. World database on protected areas version</a:t>
            </a:r>
          </a:p>
          <a:p>
            <a:r>
              <a:rPr lang="en-US" dirty="0" smtClean="0"/>
              <a:t>01/11/2005. http://www.unep-wcmc.org/wdpa.</a:t>
            </a:r>
          </a:p>
          <a:p>
            <a:r>
              <a:rPr lang="en-US" dirty="0" err="1" smtClean="0"/>
              <a:t>Venables</a:t>
            </a:r>
            <a:r>
              <a:rPr lang="en-US" dirty="0" smtClean="0"/>
              <a:t> WN, Ripley BD. 1999. Modern applied statistics with S-</a:t>
            </a:r>
          </a:p>
          <a:p>
            <a:r>
              <a:rPr lang="en-US" dirty="0" smtClean="0"/>
              <a:t>PLUS. 3rd </a:t>
            </a:r>
            <a:r>
              <a:rPr lang="en-US" dirty="0" err="1" smtClean="0"/>
              <a:t>edn</a:t>
            </a:r>
            <a:r>
              <a:rPr lang="en-US" dirty="0" smtClean="0"/>
              <a:t>. New York: Springer-</a:t>
            </a:r>
            <a:r>
              <a:rPr lang="en-US" dirty="0" err="1" smtClean="0"/>
              <a:t>Verlag</a:t>
            </a:r>
            <a:r>
              <a:rPr lang="en-US" dirty="0" smtClean="0"/>
              <a:t>.</a:t>
            </a:r>
          </a:p>
          <a:p>
            <a:r>
              <a:rPr lang="en-US" dirty="0" err="1" smtClean="0"/>
              <a:t>Verboom</a:t>
            </a:r>
            <a:r>
              <a:rPr lang="en-US" dirty="0" smtClean="0"/>
              <a:t> J, </a:t>
            </a:r>
            <a:r>
              <a:rPr lang="en-US" dirty="0" err="1" smtClean="0"/>
              <a:t>Alkemade</a:t>
            </a:r>
            <a:r>
              <a:rPr lang="en-US" dirty="0" smtClean="0"/>
              <a:t> R, </a:t>
            </a:r>
            <a:r>
              <a:rPr lang="en-US" dirty="0" err="1" smtClean="0"/>
              <a:t>Klijn</a:t>
            </a:r>
            <a:r>
              <a:rPr lang="en-US" dirty="0" smtClean="0"/>
              <a:t> J, Metzger MJ, </a:t>
            </a:r>
            <a:r>
              <a:rPr lang="en-US" dirty="0" err="1" smtClean="0"/>
              <a:t>Reijnen</a:t>
            </a:r>
            <a:r>
              <a:rPr lang="en-US" dirty="0" smtClean="0"/>
              <a:t> R. 2007.</a:t>
            </a:r>
          </a:p>
          <a:p>
            <a:r>
              <a:rPr lang="en-US" dirty="0" smtClean="0"/>
              <a:t>Combining biodiversity modeling with political and </a:t>
            </a:r>
            <a:r>
              <a:rPr lang="en-US" dirty="0" err="1" smtClean="0"/>
              <a:t>econom</a:t>
            </a:r>
            <a:r>
              <a:rPr lang="en-US" dirty="0" smtClean="0"/>
              <a:t>-</a:t>
            </a:r>
          </a:p>
          <a:p>
            <a:r>
              <a:rPr lang="en-US" dirty="0" err="1" smtClean="0"/>
              <a:t>ical</a:t>
            </a:r>
            <a:r>
              <a:rPr lang="en-US" dirty="0" smtClean="0"/>
              <a:t> development scenarios for 25 countries. </a:t>
            </a:r>
            <a:r>
              <a:rPr lang="en-US" dirty="0" err="1" smtClean="0"/>
              <a:t>Ecol</a:t>
            </a:r>
            <a:r>
              <a:rPr lang="en-US" dirty="0" smtClean="0"/>
              <a:t> Econ</a:t>
            </a:r>
          </a:p>
          <a:p>
            <a:r>
              <a:rPr lang="en-US" dirty="0" smtClean="0"/>
              <a:t>62:267–76.</a:t>
            </a:r>
          </a:p>
          <a:p>
            <a:r>
              <a:rPr lang="en-US" dirty="0" err="1" smtClean="0"/>
              <a:t>Wackernagel</a:t>
            </a:r>
            <a:r>
              <a:rPr lang="en-US" dirty="0" smtClean="0"/>
              <a:t> M, Schulz NB, </a:t>
            </a:r>
            <a:r>
              <a:rPr lang="en-US" dirty="0" err="1" smtClean="0"/>
              <a:t>Deumling</a:t>
            </a:r>
            <a:r>
              <a:rPr lang="en-US" dirty="0" smtClean="0"/>
              <a:t> D, </a:t>
            </a:r>
            <a:r>
              <a:rPr lang="en-US" dirty="0" err="1" smtClean="0"/>
              <a:t>Callejas</a:t>
            </a:r>
            <a:r>
              <a:rPr lang="en-US" dirty="0" smtClean="0"/>
              <a:t> Linares A,</a:t>
            </a:r>
          </a:p>
          <a:p>
            <a:r>
              <a:rPr lang="en-US" dirty="0" smtClean="0"/>
              <a:t>Jenkins M, </a:t>
            </a:r>
            <a:r>
              <a:rPr lang="en-US" dirty="0" err="1" smtClean="0"/>
              <a:t>Kapos</a:t>
            </a:r>
            <a:r>
              <a:rPr lang="en-US" dirty="0" smtClean="0"/>
              <a:t> V, </a:t>
            </a:r>
            <a:r>
              <a:rPr lang="en-US" dirty="0" err="1" smtClean="0"/>
              <a:t>Monfreda</a:t>
            </a:r>
            <a:r>
              <a:rPr lang="en-US" dirty="0" smtClean="0"/>
              <a:t> C, </a:t>
            </a:r>
            <a:r>
              <a:rPr lang="en-US" dirty="0" err="1" smtClean="0"/>
              <a:t>Loh</a:t>
            </a:r>
            <a:r>
              <a:rPr lang="en-US" dirty="0" smtClean="0"/>
              <a:t> J, Myers N, </a:t>
            </a:r>
            <a:r>
              <a:rPr lang="en-US" dirty="0" err="1" smtClean="0"/>
              <a:t>Norgaard</a:t>
            </a:r>
            <a:r>
              <a:rPr lang="en-US" dirty="0" smtClean="0"/>
              <a:t> R,</a:t>
            </a:r>
          </a:p>
          <a:p>
            <a:r>
              <a:rPr lang="en-US" dirty="0" smtClean="0"/>
              <a:t>Randers J. 2002. Tracking the ecological overshoot of the</a:t>
            </a:r>
          </a:p>
          <a:p>
            <a:r>
              <a:rPr lang="en-US" dirty="0" smtClean="0"/>
              <a:t>human economy. PNAS 99:9266–71.</a:t>
            </a:r>
          </a:p>
          <a:p>
            <a:r>
              <a:rPr lang="en-US" dirty="0" err="1" smtClean="0"/>
              <a:t>Woodroffe</a:t>
            </a:r>
            <a:r>
              <a:rPr lang="en-US" dirty="0" smtClean="0"/>
              <a:t> R, Ginsberg JR. 1998. Edge effects and the extinction</a:t>
            </a:r>
          </a:p>
          <a:p>
            <a:r>
              <a:rPr lang="en-US" dirty="0" smtClean="0"/>
              <a:t>of populations inside protected areas. Science 280:2126–8..</a:t>
            </a:r>
            <a:endParaRPr lang="en-US" dirty="0"/>
          </a:p>
        </p:txBody>
      </p:sp>
    </p:spTree>
    <p:extLst>
      <p:ext uri="{BB962C8B-B14F-4D97-AF65-F5344CB8AC3E}">
        <p14:creationId xmlns:p14="http://schemas.microsoft.com/office/powerpoint/2010/main" val="1377841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lnSpcReduction="10000"/>
          </a:bodyPr>
          <a:lstStyle/>
          <a:p>
            <a:r>
              <a:rPr lang="en-US" dirty="0" smtClean="0"/>
              <a:t>GLOBIO is:</a:t>
            </a:r>
          </a:p>
          <a:p>
            <a:pPr lvl="1"/>
            <a:r>
              <a:rPr lang="en-US" dirty="0" smtClean="0"/>
              <a:t>A set of equations linking environmental drivers and biodiversity impact</a:t>
            </a:r>
          </a:p>
          <a:p>
            <a:pPr lvl="1"/>
            <a:r>
              <a:rPr lang="en-US" dirty="0" smtClean="0"/>
              <a:t>Best estimates of equation parameters drawn from literature review</a:t>
            </a:r>
          </a:p>
          <a:p>
            <a:pPr lvl="1"/>
            <a:r>
              <a:rPr lang="en-US" dirty="0" smtClean="0"/>
              <a:t>Methodologies for processing required data</a:t>
            </a:r>
          </a:p>
          <a:p>
            <a:pPr lvl="1"/>
            <a:endParaRPr lang="en-US" dirty="0"/>
          </a:p>
          <a:p>
            <a:r>
              <a:rPr lang="en-US" dirty="0" smtClean="0"/>
              <a:t>Based on Mean Species Abundance (MSA)</a:t>
            </a:r>
            <a:endParaRPr lang="en-US" dirty="0"/>
          </a:p>
          <a:p>
            <a:pPr lvl="1"/>
            <a:r>
              <a:rPr lang="en-US" dirty="0" smtClean="0"/>
              <a:t>A value, 0 to 1, indicating the abundance of all species compared to their abundance in pristine or primary vegetation</a:t>
            </a:r>
          </a:p>
          <a:p>
            <a:pPr lvl="2"/>
            <a:r>
              <a:rPr lang="en-US" dirty="0" smtClean="0"/>
              <a:t>The main difference between MSA and BII is that every hectare is given equal weight in MSA</a:t>
            </a:r>
          </a:p>
          <a:p>
            <a:pPr lvl="1"/>
            <a:r>
              <a:rPr lang="en-US" dirty="0" smtClean="0"/>
              <a:t>MSA represents the average response of the total set of species belonging to an ecosystem.</a:t>
            </a:r>
            <a:endParaRPr lang="en-US" dirty="0"/>
          </a:p>
        </p:txBody>
      </p:sp>
    </p:spTree>
    <p:extLst>
      <p:ext uri="{BB962C8B-B14F-4D97-AF65-F5344CB8AC3E}">
        <p14:creationId xmlns:p14="http://schemas.microsoft.com/office/powerpoint/2010/main" val="178995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GLOBIO assess changes in MSA from “drivers”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UNEP drivers are:</a:t>
            </a:r>
          </a:p>
          <a:p>
            <a:pPr lvl="1"/>
            <a:r>
              <a:rPr lang="en-US" dirty="0" smtClean="0"/>
              <a:t>land-use change and harvesting (mainly forestry)</a:t>
            </a:r>
          </a:p>
          <a:p>
            <a:pPr lvl="1"/>
            <a:r>
              <a:rPr lang="en-US" dirty="0" smtClean="0"/>
              <a:t>atmospheric nitrogen deposition*</a:t>
            </a:r>
          </a:p>
          <a:p>
            <a:pPr lvl="1"/>
            <a:r>
              <a:rPr lang="en-US" dirty="0" smtClean="0"/>
              <a:t>Fragmentation (patching)</a:t>
            </a:r>
          </a:p>
          <a:p>
            <a:pPr lvl="1"/>
            <a:r>
              <a:rPr lang="en-US" dirty="0" smtClean="0"/>
              <a:t>climate change*</a:t>
            </a:r>
          </a:p>
          <a:p>
            <a:pPr lvl="1"/>
            <a:r>
              <a:rPr lang="en-US" dirty="0" smtClean="0"/>
              <a:t>Infrastructure </a:t>
            </a:r>
          </a:p>
          <a:p>
            <a:r>
              <a:rPr lang="en-US" dirty="0" smtClean="0"/>
              <a:t>Asterisks indicate drivers not included directly in our analysis</a:t>
            </a:r>
          </a:p>
          <a:p>
            <a:pPr lvl="1"/>
            <a:r>
              <a:rPr lang="en-US" dirty="0" smtClean="0"/>
              <a:t>However, they can be included via creation of alternate land use scenario maps</a:t>
            </a:r>
          </a:p>
          <a:p>
            <a:r>
              <a:rPr lang="en-US" dirty="0" smtClean="0"/>
              <a:t>Our main driver: Soy Extensification</a:t>
            </a:r>
          </a:p>
          <a:p>
            <a:pPr lvl="1"/>
            <a:r>
              <a:rPr lang="en-US" dirty="0" smtClean="0"/>
              <a:t>We create 400 future scenarios of 1%, 2% … 400% more soy production according to a extensification probability assignment function</a:t>
            </a:r>
          </a:p>
          <a:p>
            <a:pPr lvl="1"/>
            <a:r>
              <a:rPr lang="en-US" dirty="0" smtClean="0"/>
              <a:t>TO DO: UPDATE FOR 6 RICH-CODE SCENARIOS</a:t>
            </a:r>
            <a:endParaRPr lang="en-US" dirty="0"/>
          </a:p>
        </p:txBody>
      </p:sp>
    </p:spTree>
    <p:extLst>
      <p:ext uri="{BB962C8B-B14F-4D97-AF65-F5344CB8AC3E}">
        <p14:creationId xmlns:p14="http://schemas.microsoft.com/office/powerpoint/2010/main" val="296094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UNEP’s Drivers and Literature Sources</a:t>
            </a:r>
            <a:endParaRPr lang="en-US" dirty="0"/>
          </a:p>
        </p:txBody>
      </p:sp>
      <p:pic>
        <p:nvPicPr>
          <p:cNvPr id="5" name="Picture 4"/>
          <p:cNvPicPr>
            <a:picLocks noChangeAspect="1"/>
          </p:cNvPicPr>
          <p:nvPr/>
        </p:nvPicPr>
        <p:blipFill>
          <a:blip r:embed="rId2"/>
          <a:stretch>
            <a:fillRect/>
          </a:stretch>
        </p:blipFill>
        <p:spPr>
          <a:xfrm>
            <a:off x="1871739" y="1825625"/>
            <a:ext cx="8448521" cy="4858547"/>
          </a:xfrm>
          <a:prstGeom prst="rect">
            <a:avLst/>
          </a:prstGeom>
        </p:spPr>
      </p:pic>
    </p:spTree>
    <p:extLst>
      <p:ext uri="{BB962C8B-B14F-4D97-AF65-F5344CB8AC3E}">
        <p14:creationId xmlns:p14="http://schemas.microsoft.com/office/powerpoint/2010/main" val="425846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GLOBIO Method</a:t>
            </a:r>
            <a:endParaRPr lang="en-US" dirty="0"/>
          </a:p>
        </p:txBody>
      </p:sp>
      <p:sp>
        <p:nvSpPr>
          <p:cNvPr id="3" name="Content Placeholder 2"/>
          <p:cNvSpPr>
            <a:spLocks noGrp="1"/>
          </p:cNvSpPr>
          <p:nvPr>
            <p:ph idx="1"/>
          </p:nvPr>
        </p:nvSpPr>
        <p:spPr/>
        <p:txBody>
          <a:bodyPr/>
          <a:lstStyle/>
          <a:p>
            <a:r>
              <a:rPr lang="en-US" dirty="0" smtClean="0"/>
              <a:t>Identify MSA(LU) </a:t>
            </a:r>
            <a:endParaRPr lang="en-US" dirty="0">
              <a:solidFill>
                <a:srgbClr val="FF0000"/>
              </a:solidFill>
            </a:endParaRPr>
          </a:p>
          <a:p>
            <a:pPr lvl="1"/>
            <a:r>
              <a:rPr lang="en-US" dirty="0"/>
              <a:t>UNEP Approach</a:t>
            </a:r>
            <a:r>
              <a:rPr lang="en-US" dirty="0" smtClean="0"/>
              <a:t>: Convert </a:t>
            </a:r>
            <a:endParaRPr lang="en-US" dirty="0"/>
          </a:p>
          <a:p>
            <a:pPr lvl="2"/>
            <a:r>
              <a:rPr lang="en-US" dirty="0"/>
              <a:t>‘Cultivated and managed areas’ was divided into ‘intensive agriculture’ and ‘low input agriculture’ based on estimates of the distribution of intensive and low-input agriculture in different regions of the world, from Dixon and others (2001).</a:t>
            </a:r>
          </a:p>
          <a:p>
            <a:pPr lvl="2"/>
            <a:r>
              <a:rPr lang="en-US" dirty="0"/>
              <a:t> We assumed 100% intensive agriculture in regions not covered by these estimates (Table 2). ‘Mosaic of cropland and forest,’ was treated as a 50–50% mixture of ‘low input agriculture’ and ‘lightly used forest’.</a:t>
            </a:r>
          </a:p>
          <a:p>
            <a:endParaRPr lang="en-US" dirty="0"/>
          </a:p>
        </p:txBody>
      </p:sp>
    </p:spTree>
    <p:extLst>
      <p:ext uri="{BB962C8B-B14F-4D97-AF65-F5344CB8AC3E}">
        <p14:creationId xmlns:p14="http://schemas.microsoft.com/office/powerpoint/2010/main" val="2699388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Overall MSA</a:t>
            </a:r>
            <a:endParaRPr lang="en-US" dirty="0"/>
          </a:p>
        </p:txBody>
      </p:sp>
      <p:sp>
        <p:nvSpPr>
          <p:cNvPr id="3" name="Content Placeholder 2"/>
          <p:cNvSpPr>
            <a:spLocks noGrp="1"/>
          </p:cNvSpPr>
          <p:nvPr>
            <p:ph idx="1"/>
          </p:nvPr>
        </p:nvSpPr>
        <p:spPr/>
        <p:txBody>
          <a:bodyPr>
            <a:normAutofit/>
          </a:bodyPr>
          <a:lstStyle/>
          <a:p>
            <a:r>
              <a:rPr lang="en-US" dirty="0" smtClean="0"/>
              <a:t>For each driver X a MSA X map is calculated by applying the cause–effect relationships to the appropriate input map. In the no-interaction case, for each IMAGE grid cell, GLOBIO3 calculates the overall MSA I value by multiplying the individual MSA X maps derived from the relationships for each driver:</a:t>
            </a:r>
          </a:p>
          <a:p>
            <a:endParaRPr lang="en-US" dirty="0" smtClean="0"/>
          </a:p>
          <a:p>
            <a:r>
              <a:rPr lang="en-US" dirty="0" smtClean="0"/>
              <a:t>where </a:t>
            </a:r>
            <a:r>
              <a:rPr lang="en-US" dirty="0" err="1" smtClean="0"/>
              <a:t>i</a:t>
            </a:r>
            <a:r>
              <a:rPr lang="en-US" dirty="0" smtClean="0"/>
              <a:t> is a grid cell, MSA </a:t>
            </a:r>
            <a:r>
              <a:rPr lang="en-US" dirty="0" err="1" smtClean="0"/>
              <a:t>i</a:t>
            </a:r>
            <a:r>
              <a:rPr lang="en-US" dirty="0" smtClean="0"/>
              <a:t> is the overall value for grid cell </a:t>
            </a:r>
            <a:r>
              <a:rPr lang="en-US" dirty="0" err="1" smtClean="0"/>
              <a:t>i</a:t>
            </a:r>
            <a:r>
              <a:rPr lang="en-US" dirty="0" smtClean="0"/>
              <a:t>, MSA Xi is the relative mean species abundance corresponding to the drivers LU (land cover/land use), N (atmospheric N deposition), I (infrastructural development), F (fragmentation), and CC (climate change).</a:t>
            </a:r>
            <a:endParaRPr lang="en-US" dirty="0"/>
          </a:p>
        </p:txBody>
      </p:sp>
      <p:pic>
        <p:nvPicPr>
          <p:cNvPr id="4" name="Picture 3"/>
          <p:cNvPicPr>
            <a:picLocks noChangeAspect="1"/>
          </p:cNvPicPr>
          <p:nvPr/>
        </p:nvPicPr>
        <p:blipFill>
          <a:blip r:embed="rId2"/>
          <a:stretch>
            <a:fillRect/>
          </a:stretch>
        </p:blipFill>
        <p:spPr>
          <a:xfrm>
            <a:off x="2415540" y="3715068"/>
            <a:ext cx="6869424" cy="572452"/>
          </a:xfrm>
          <a:prstGeom prst="rect">
            <a:avLst/>
          </a:prstGeom>
        </p:spPr>
      </p:pic>
    </p:spTree>
    <p:extLst>
      <p:ext uri="{BB962C8B-B14F-4D97-AF65-F5344CB8AC3E}">
        <p14:creationId xmlns:p14="http://schemas.microsoft.com/office/powerpoint/2010/main" val="55315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a:t>
            </a:r>
            <a:r>
              <a:rPr lang="en-US" dirty="0" err="1" smtClean="0"/>
              <a:t>Gridcells</a:t>
            </a:r>
            <a:r>
              <a:rPr lang="en-US" dirty="0" smtClean="0"/>
              <a:t> to Regions</a:t>
            </a:r>
            <a:endParaRPr lang="en-US" dirty="0"/>
          </a:p>
        </p:txBody>
      </p:sp>
      <p:sp>
        <p:nvSpPr>
          <p:cNvPr id="3" name="Content Placeholder 2"/>
          <p:cNvSpPr>
            <a:spLocks noGrp="1"/>
          </p:cNvSpPr>
          <p:nvPr>
            <p:ph idx="1"/>
          </p:nvPr>
        </p:nvSpPr>
        <p:spPr>
          <a:xfrm>
            <a:off x="838200" y="1690688"/>
            <a:ext cx="10515600" cy="4351338"/>
          </a:xfrm>
        </p:spPr>
        <p:txBody>
          <a:bodyPr/>
          <a:lstStyle/>
          <a:p>
            <a:r>
              <a:rPr lang="en-US" dirty="0" smtClean="0"/>
              <a:t>As the area of land within each IMAGE grid cell is not equal, the MSA r of a region is the area weighted mean of MSA </a:t>
            </a:r>
            <a:r>
              <a:rPr lang="en-US" dirty="0" err="1" smtClean="0"/>
              <a:t>i</a:t>
            </a:r>
            <a:r>
              <a:rPr lang="en-US" dirty="0" smtClean="0"/>
              <a:t> values of all relevant grid cells. </a:t>
            </a:r>
          </a:p>
          <a:p>
            <a:endParaRPr lang="en-US" dirty="0"/>
          </a:p>
          <a:p>
            <a:r>
              <a:rPr lang="en-US" dirty="0" smtClean="0"/>
              <a:t>where A </a:t>
            </a:r>
            <a:r>
              <a:rPr lang="en-US" dirty="0" err="1" smtClean="0"/>
              <a:t>i</a:t>
            </a:r>
            <a:r>
              <a:rPr lang="en-US" dirty="0" smtClean="0"/>
              <a:t> is the land area of grid cell </a:t>
            </a:r>
            <a:r>
              <a:rPr lang="en-US" dirty="0" err="1" smtClean="0"/>
              <a:t>i</a:t>
            </a:r>
            <a:r>
              <a:rPr lang="en-US" dirty="0" smtClean="0"/>
              <a:t>.</a:t>
            </a:r>
            <a:endParaRPr lang="en-US" dirty="0"/>
          </a:p>
        </p:txBody>
      </p:sp>
      <p:pic>
        <p:nvPicPr>
          <p:cNvPr id="4" name="Picture 3"/>
          <p:cNvPicPr>
            <a:picLocks noChangeAspect="1"/>
          </p:cNvPicPr>
          <p:nvPr/>
        </p:nvPicPr>
        <p:blipFill>
          <a:blip r:embed="rId2"/>
          <a:stretch>
            <a:fillRect/>
          </a:stretch>
        </p:blipFill>
        <p:spPr>
          <a:xfrm>
            <a:off x="2990532" y="2689859"/>
            <a:ext cx="3410268" cy="729469"/>
          </a:xfrm>
          <a:prstGeom prst="rect">
            <a:avLst/>
          </a:prstGeom>
        </p:spPr>
      </p:pic>
    </p:spTree>
    <p:extLst>
      <p:ext uri="{BB962C8B-B14F-4D97-AF65-F5344CB8AC3E}">
        <p14:creationId xmlns:p14="http://schemas.microsoft.com/office/powerpoint/2010/main" val="3508979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1403</TotalTime>
  <Words>5186</Words>
  <Application>Microsoft Office PowerPoint</Application>
  <PresentationFormat>Widescreen</PresentationFormat>
  <Paragraphs>590</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Cambria Math</vt:lpstr>
      <vt:lpstr>Office Theme</vt:lpstr>
      <vt:lpstr>Implementing GLOBIO</vt:lpstr>
      <vt:lpstr>Presentation Outline</vt:lpstr>
      <vt:lpstr>GLOBIO Model and Theory</vt:lpstr>
      <vt:lpstr>Background</vt:lpstr>
      <vt:lpstr>1.) GLOBIO assess changes in MSA from “drivers”</vt:lpstr>
      <vt:lpstr>UNEP’s Drivers and Literature Sources</vt:lpstr>
      <vt:lpstr>GLOBIO Method</vt:lpstr>
      <vt:lpstr>Calculating Overall MSA</vt:lpstr>
      <vt:lpstr>Converting Gridcells to Regions</vt:lpstr>
      <vt:lpstr>2.) NatCap Implementation of GLOBIO</vt:lpstr>
      <vt:lpstr>Model Flow                       Blue =  input, White  = Function (MAKE BIGGER DEAL OUT OF THIS, SHOW IS FROM PAPER, Green = Intermediate data</vt:lpstr>
      <vt:lpstr>Step 1: Create MSA_LU from LULC data</vt:lpstr>
      <vt:lpstr>Data on GLC2000 and GLOBIO Parameters</vt:lpstr>
      <vt:lpstr>Globio LULC Names and Parameters with effect on MSA</vt:lpstr>
      <vt:lpstr>Step 1.1: Create Broad LULC (temp) map</vt:lpstr>
      <vt:lpstr>NatCap Approach to Step 1.1</vt:lpstr>
      <vt:lpstr>PowerPoint Presentation</vt:lpstr>
      <vt:lpstr>Step 1.2: Identify High vs. Low Intensity Agriculture</vt:lpstr>
      <vt:lpstr>UNEP Parameters for Intensity Classes </vt:lpstr>
      <vt:lpstr>Step 1.3: Split Scrublands and Grasslands into “pristine”, “grazing” and “pasture”</vt:lpstr>
      <vt:lpstr>Step 1.4: Identify ‘lightly used,’ ‘secondary,’ and ‘forest plantations’ forests</vt:lpstr>
      <vt:lpstr>UNEP Assignment Proportions</vt:lpstr>
      <vt:lpstr>Step 2: Create MSA_F (fragmentation)</vt:lpstr>
      <vt:lpstr>Plotsize Params</vt:lpstr>
      <vt:lpstr>Step 3: Create MSA_I (infrastructure)</vt:lpstr>
      <vt:lpstr>PowerPoint Presentation</vt:lpstr>
      <vt:lpstr>Infrastructure Params</vt:lpstr>
      <vt:lpstr>Results</vt:lpstr>
      <vt:lpstr>UNEP’s Regions</vt:lpstr>
      <vt:lpstr>Appendix</vt:lpstr>
      <vt:lpstr>Climate Change Params</vt:lpstr>
      <vt:lpstr>How Globio creates future scenarios</vt:lpstr>
      <vt:lpstr>Chat with Becky and Lisa regarding publishing schedule</vt:lpstr>
      <vt:lpstr>How to Take Rich’s Code and Run it in a New Environment</vt:lpstr>
      <vt:lpstr>How to Take Rich’s Code and Run it in a New Environment 2</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Globio</dc:title>
  <dc:creator>Justin Johnson</dc:creator>
  <cp:lastModifiedBy>Justin Johnson</cp:lastModifiedBy>
  <cp:revision>48</cp:revision>
  <dcterms:created xsi:type="dcterms:W3CDTF">2013-08-27T14:24:07Z</dcterms:created>
  <dcterms:modified xsi:type="dcterms:W3CDTF">2013-09-10T20:58:48Z</dcterms:modified>
</cp:coreProperties>
</file>